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sldIdLst>
    <p:sldId id="30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D1C4-5B8B-479A-AA6D-E36233C52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85451-3DB5-4A01-A797-1E21BE12F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2873-AF23-4321-AC65-1ADC450B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C63C-FD86-43BC-B6E2-0A63B7F6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MedStar Health Research</a:t>
            </a:r>
            <a:r>
              <a:rPr lang="en-US" spc="-55"/>
              <a:t> </a:t>
            </a:r>
            <a:r>
              <a:rPr lang="en-US" spc="-5"/>
              <a:t>Institute</a:t>
            </a:r>
            <a:endParaRPr lang="en-US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C9D08-5027-4EA8-B737-7859169E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0275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5625-E32C-427B-8F1A-E6096BB1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60F34-71F7-4BC1-ADF9-0215616B5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CB868-20BC-4650-AA70-1FF59164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516D-505D-4369-983A-2215CE2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MedStar Health Research</a:t>
            </a:r>
            <a:r>
              <a:rPr lang="en-US" spc="-55"/>
              <a:t> </a:t>
            </a:r>
            <a:r>
              <a:rPr lang="en-US" spc="-5"/>
              <a:t>Institute</a:t>
            </a:r>
            <a:endParaRPr lang="en-US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8077-4102-4067-BC2E-24C26D96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3357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5C869-83D0-4091-8118-69D42482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6DB5C-F700-4A10-8A81-174271BFA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DC6B1-7506-4389-A077-B49A4185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87CF1-B25A-4010-B9C6-8363F4B3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MedStar Health Research</a:t>
            </a:r>
            <a:r>
              <a:rPr lang="en-US" spc="-55"/>
              <a:t> </a:t>
            </a:r>
            <a:r>
              <a:rPr lang="en-US" spc="-5"/>
              <a:t>Institute</a:t>
            </a:r>
            <a:endParaRPr lang="en-US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912D-CE94-41A0-89AC-B602BE3D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5858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1573148"/>
            <a:ext cx="82550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25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MedStar Health Research</a:t>
            </a:r>
            <a:r>
              <a:rPr spc="-55" dirty="0"/>
              <a:t> </a:t>
            </a:r>
            <a:r>
              <a:rPr spc="-5" dirty="0"/>
              <a:t>Institute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256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23341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3427-8A63-4C07-AE4D-3E13B79D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FE6A-9FD9-47B8-AA9D-8F42AFB5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0E29-F0AD-4677-B8CD-00A80A8F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195E-EA41-4E13-B5FE-0C9C15C9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MedStar Health Research</a:t>
            </a:r>
            <a:r>
              <a:rPr lang="en-US" spc="-55"/>
              <a:t> </a:t>
            </a:r>
            <a:r>
              <a:rPr lang="en-US" spc="-5"/>
              <a:t>Institute</a:t>
            </a:r>
            <a:endParaRPr lang="en-US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9A97-493A-4835-8016-19D4EF7B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2249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6451-6BEB-42CD-9893-94A80E19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71ADD-BF2E-40B6-9301-25FB1FEA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BDDBA-F468-4D29-8049-0F6B2B07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30727-9C85-415F-9E0F-79189E9C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MedStar Health Research</a:t>
            </a:r>
            <a:r>
              <a:rPr lang="en-US" spc="-55"/>
              <a:t> </a:t>
            </a:r>
            <a:r>
              <a:rPr lang="en-US" spc="-5"/>
              <a:t>Institute</a:t>
            </a:r>
            <a:endParaRPr lang="en-US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934-632A-45AA-B84F-1A3F3AE1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5373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85C1-3CD0-400B-9708-C60E9DC4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4B8F-D65A-4F35-BA83-6465B64C4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E420C-56A8-41D4-812D-E06AD0ED4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74D6A-286C-486E-A47A-23540E0C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55EB5-A756-49C8-A30C-1E8D174F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MedStar Health Research</a:t>
            </a:r>
            <a:r>
              <a:rPr lang="en-US" spc="-55"/>
              <a:t> </a:t>
            </a:r>
            <a:r>
              <a:rPr lang="en-US" spc="-5"/>
              <a:t>Institute</a:t>
            </a:r>
            <a:endParaRPr lang="en-US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F2C79-D496-4F9C-A921-90ABA75E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7186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918F-FCC0-40AB-87D5-374F993F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B1917-8703-44CF-83C8-1094DC62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89E9C-513A-4750-BB8F-FE614B0FC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0664E-B077-4886-92E8-E7B79D1A9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8647D-124B-49D0-BF99-6A6E59100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6EA6A-6E13-4E5C-B022-B7EB6A19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364D9-02A7-4B07-8AC0-E0CFCB4A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MedStar Health Research</a:t>
            </a:r>
            <a:r>
              <a:rPr lang="en-US" spc="-55"/>
              <a:t> </a:t>
            </a:r>
            <a:r>
              <a:rPr lang="en-US" spc="-5"/>
              <a:t>Institute</a:t>
            </a:r>
            <a:endParaRPr lang="en-US" spc="-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73E37-C399-4ED6-8AFC-F8D87A6B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1429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E10A-6783-445C-B19C-A057FB5C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8AD3F-D9A2-4437-87D7-B8240227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57FBE-5EBD-4007-9379-2B7D4096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MedStar Health Research</a:t>
            </a:r>
            <a:r>
              <a:rPr lang="en-US" spc="-55"/>
              <a:t> </a:t>
            </a:r>
            <a:r>
              <a:rPr lang="en-US" spc="-5"/>
              <a:t>Institute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51B4D-FF13-463D-9F93-EBCA432A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7444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93DEC-2176-4CA1-B9CF-BCBC6149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EF1AC-1000-4CE6-BA15-A810CF3A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MedStar Health Research</a:t>
            </a:r>
            <a:r>
              <a:rPr lang="en-US" spc="-55"/>
              <a:t> </a:t>
            </a:r>
            <a:r>
              <a:rPr lang="en-US" spc="-5"/>
              <a:t>Institute</a:t>
            </a:r>
            <a:endParaRPr lang="en-US" spc="-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324B6-904C-4A19-95CC-C3B6902E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0750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37B9-B7E2-4ED8-9973-F75D4A9C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F4BC-2A28-469A-AC9D-B5B2443BF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7B091-907F-4F55-AE0A-81F1BF70B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32FAC-1F27-4317-89B1-93F42E0C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35BFB-F703-423D-A5EB-4EC72F48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MedStar Health Research</a:t>
            </a:r>
            <a:r>
              <a:rPr lang="en-US" spc="-55"/>
              <a:t> </a:t>
            </a:r>
            <a:r>
              <a:rPr lang="en-US" spc="-5"/>
              <a:t>Institute</a:t>
            </a:r>
            <a:endParaRPr lang="en-US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CB4EB-DDC1-447D-8F06-603250FE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8140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FF0B-FF78-407C-B153-76EBFC24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60D15-E57C-4E01-8586-0824E0CD1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D5DEF-9050-46E4-BC70-903FB0623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E9780-E091-4A26-815D-353DEBFD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5064-0CBC-4604-B59B-4EB87E36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/>
              <a:t>MedStar Health Research</a:t>
            </a:r>
            <a:r>
              <a:rPr lang="en-US" spc="-55"/>
              <a:t> </a:t>
            </a:r>
            <a:r>
              <a:rPr lang="en-US" spc="-5"/>
              <a:t>Institute</a:t>
            </a:r>
            <a:endParaRPr lang="en-US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310B0-8DDC-4BC9-BCDE-1F8951F7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4020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068B3-3819-4D59-B548-494731A6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F3176-BB97-4E82-8C15-B0197527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AAFD-D89E-44FF-ACEF-BE2306592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F2061-61A4-4D4A-A405-84514903B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/>
              <a:t>MedStar Health Research</a:t>
            </a:r>
            <a:r>
              <a:rPr lang="en-US" spc="-55"/>
              <a:t> </a:t>
            </a:r>
            <a:r>
              <a:rPr lang="en-US" spc="-5"/>
              <a:t>Institute</a:t>
            </a:r>
            <a:endParaRPr lang="en-US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DBF39-E9C9-4BE5-BB41-3A5F9CE2A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9150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paul.kolm@medstar.net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1806762"/>
            <a:ext cx="88392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7140" marR="5080" indent="-1235075" algn="ctr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45818E"/>
                </a:solidFill>
                <a:latin typeface="Arial"/>
                <a:cs typeface="Arial"/>
              </a:rPr>
              <a:t>Module </a:t>
            </a:r>
            <a:r>
              <a:rPr lang="en-US" sz="2500" b="1" spc="-5" dirty="0">
                <a:solidFill>
                  <a:srgbClr val="45818E"/>
                </a:solidFill>
                <a:latin typeface="Arial"/>
                <a:cs typeface="Arial"/>
              </a:rPr>
              <a:t>3</a:t>
            </a:r>
            <a:r>
              <a:rPr sz="2500" b="1" spc="-5" dirty="0">
                <a:solidFill>
                  <a:srgbClr val="45818E"/>
                </a:solidFill>
                <a:latin typeface="Arial"/>
                <a:cs typeface="Arial"/>
              </a:rPr>
              <a:t>: </a:t>
            </a:r>
            <a:r>
              <a:rPr lang="en-US" sz="2500" b="1" spc="-5" dirty="0">
                <a:solidFill>
                  <a:srgbClr val="45818E"/>
                </a:solidFill>
                <a:latin typeface="Arial"/>
                <a:cs typeface="Arial"/>
              </a:rPr>
              <a:t>Statistical Distributions, Sampling, &amp; Hypotheses Testing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0800" y="3734513"/>
            <a:ext cx="3048000" cy="119327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225"/>
              </a:spcBef>
            </a:pPr>
            <a:r>
              <a:rPr lang="en-US" sz="1700" spc="65" dirty="0">
                <a:solidFill>
                  <a:srgbClr val="666666"/>
                </a:solidFill>
                <a:latin typeface="Calibri"/>
                <a:cs typeface="Calibri"/>
              </a:rPr>
              <a:t>03/05/2021</a:t>
            </a:r>
            <a:endParaRPr lang="en-US"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lang="en-US" sz="1600" spc="-5" dirty="0">
                <a:latin typeface="Arial"/>
                <a:cs typeface="Arial"/>
              </a:rPr>
              <a:t>Paul Kolm, PhD</a:t>
            </a: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endParaRPr lang="en-US"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467" y="1277129"/>
            <a:ext cx="621346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VIRTUAL APPLIED DATA SCIENCE TRAINING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INSTITUTE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3487" y="239977"/>
            <a:ext cx="5002626" cy="943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FE02E1D5-20EF-4130-A469-3B1149A8B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431373"/>
            <a:ext cx="1219200" cy="1799557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C33E2380-FBA3-47DB-9DF3-49BBAB4D09D8}"/>
              </a:ext>
            </a:extLst>
          </p:cNvPr>
          <p:cNvSpPr txBox="1">
            <a:spLocks/>
          </p:cNvSpPr>
          <p:nvPr/>
        </p:nvSpPr>
        <p:spPr>
          <a:xfrm>
            <a:off x="360368" y="2888276"/>
            <a:ext cx="7813663" cy="54309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lang="en-US" b="1" spc="-5" dirty="0">
                <a:solidFill>
                  <a:schemeClr val="accent5">
                    <a:lumMod val="50000"/>
                  </a:schemeClr>
                </a:solidFill>
              </a:rPr>
              <a:t>Bayesian Analysis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</a:rPr>
              <a:t>Alternative</a:t>
            </a:r>
            <a:r>
              <a:rPr lang="en-US" b="1" spc="-38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</a:rPr>
              <a:t>to  Frequentists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70129"/>
            <a:ext cx="1649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95" dirty="0"/>
              <a:t> </a:t>
            </a:r>
            <a:r>
              <a:rPr spc="-5" dirty="0"/>
              <a:t>values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798067"/>
            <a:ext cx="8298815" cy="182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05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b="1" spc="-5" dirty="0">
                <a:solidFill>
                  <a:srgbClr val="002563"/>
                </a:solidFill>
                <a:latin typeface="Arial"/>
                <a:cs typeface="Arial"/>
              </a:rPr>
              <a:t>What p values</a:t>
            </a:r>
            <a:r>
              <a:rPr sz="1900" b="1" spc="6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002563"/>
                </a:solidFill>
                <a:latin typeface="Arial"/>
                <a:cs typeface="Arial"/>
              </a:rPr>
              <a:t>are</a:t>
            </a:r>
            <a:r>
              <a:rPr sz="1900" spc="-10" dirty="0">
                <a:solidFill>
                  <a:srgbClr val="002563"/>
                </a:solidFill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ts val="2050"/>
              </a:lnSpc>
              <a:tabLst>
                <a:tab pos="5222240" algn="l"/>
              </a:tabLst>
            </a:pPr>
            <a:r>
              <a:rPr sz="1900" u="heavy" spc="-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Preset</a:t>
            </a:r>
            <a:r>
              <a:rPr sz="1900" spc="-5" dirty="0">
                <a:solidFill>
                  <a:srgbClr val="002563"/>
                </a:solidFill>
                <a:latin typeface="Arial"/>
                <a:cs typeface="Arial"/>
              </a:rPr>
              <a:t> level for rejecting the</a:t>
            </a:r>
            <a:r>
              <a:rPr sz="1900" spc="16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2563"/>
                </a:solidFill>
                <a:latin typeface="Arial"/>
                <a:cs typeface="Arial"/>
              </a:rPr>
              <a:t>null</a:t>
            </a:r>
            <a:r>
              <a:rPr sz="1900" spc="4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2563"/>
                </a:solidFill>
                <a:latin typeface="Arial"/>
                <a:cs typeface="Arial"/>
              </a:rPr>
              <a:t>hypothesis.	Scaled as a probability</a:t>
            </a:r>
            <a:r>
              <a:rPr sz="1900" spc="4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002563"/>
                </a:solidFill>
                <a:latin typeface="Arial"/>
                <a:cs typeface="Arial"/>
              </a:rPr>
              <a:t>(0,1).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355600" indent="-342900">
              <a:lnSpc>
                <a:spcPts val="20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b="1" spc="-5" dirty="0">
                <a:solidFill>
                  <a:srgbClr val="002563"/>
                </a:solidFill>
                <a:latin typeface="Arial"/>
                <a:cs typeface="Arial"/>
              </a:rPr>
              <a:t>What p values are</a:t>
            </a:r>
            <a:r>
              <a:rPr sz="1900" b="1" spc="9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002563"/>
                </a:solidFill>
                <a:latin typeface="Arial"/>
                <a:cs typeface="Arial"/>
              </a:rPr>
              <a:t>not:</a:t>
            </a:r>
            <a:endParaRPr sz="1900">
              <a:latin typeface="Arial"/>
              <a:cs typeface="Arial"/>
            </a:endParaRPr>
          </a:p>
          <a:p>
            <a:pPr marL="355600" marR="2750185">
              <a:lnSpc>
                <a:spcPct val="80100"/>
              </a:lnSpc>
              <a:spcBef>
                <a:spcPts val="225"/>
              </a:spcBef>
            </a:pPr>
            <a:r>
              <a:rPr sz="1900" spc="-5" dirty="0">
                <a:solidFill>
                  <a:srgbClr val="002563"/>
                </a:solidFill>
                <a:latin typeface="Arial"/>
                <a:cs typeface="Arial"/>
              </a:rPr>
              <a:t>probability that the null hypothesis is false.  probability </a:t>
            </a:r>
            <a:r>
              <a:rPr sz="1900" dirty="0">
                <a:solidFill>
                  <a:srgbClr val="002563"/>
                </a:solidFill>
                <a:latin typeface="Arial"/>
                <a:cs typeface="Arial"/>
              </a:rPr>
              <a:t>that the </a:t>
            </a:r>
            <a:r>
              <a:rPr sz="1900" spc="-5" dirty="0">
                <a:solidFill>
                  <a:srgbClr val="002563"/>
                </a:solidFill>
                <a:latin typeface="Arial"/>
                <a:cs typeface="Arial"/>
              </a:rPr>
              <a:t>alternative </a:t>
            </a:r>
            <a:r>
              <a:rPr sz="1900" dirty="0">
                <a:solidFill>
                  <a:srgbClr val="002563"/>
                </a:solidFill>
                <a:latin typeface="Arial"/>
                <a:cs typeface="Arial"/>
              </a:rPr>
              <a:t>hypothesis </a:t>
            </a:r>
            <a:r>
              <a:rPr sz="1900" spc="-5" dirty="0">
                <a:solidFill>
                  <a:srgbClr val="002563"/>
                </a:solidFill>
                <a:latin typeface="Arial"/>
                <a:cs typeface="Arial"/>
              </a:rPr>
              <a:t>is </a:t>
            </a:r>
            <a:r>
              <a:rPr sz="1900" dirty="0">
                <a:solidFill>
                  <a:srgbClr val="002563"/>
                </a:solidFill>
                <a:latin typeface="Arial"/>
                <a:cs typeface="Arial"/>
              </a:rPr>
              <a:t>true.  </a:t>
            </a:r>
            <a:r>
              <a:rPr sz="1900" u="heavy" spc="-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an index of importance or</a:t>
            </a:r>
            <a:r>
              <a:rPr sz="1900" u="heavy" spc="114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 </a:t>
            </a:r>
            <a:r>
              <a:rPr sz="1900" u="heavy" spc="-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meaningfulness</a:t>
            </a:r>
            <a:r>
              <a:rPr sz="1900" spc="-5" dirty="0">
                <a:solidFill>
                  <a:srgbClr val="002563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70129"/>
            <a:ext cx="48729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Interpretation </a:t>
            </a:r>
            <a:r>
              <a:rPr dirty="0"/>
              <a:t>of p</a:t>
            </a:r>
            <a:r>
              <a:rPr spc="-125" dirty="0"/>
              <a:t> </a:t>
            </a:r>
            <a:r>
              <a:rPr spc="-5" dirty="0"/>
              <a:t>values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31800" y="886205"/>
            <a:ext cx="8265159" cy="21717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68300" marR="17780" indent="-342900">
              <a:lnSpc>
                <a:spcPct val="80000"/>
              </a:lnSpc>
              <a:spcBef>
                <a:spcPts val="620"/>
              </a:spcBef>
              <a:buChar char="•"/>
              <a:tabLst>
                <a:tab pos="367665" algn="l"/>
                <a:tab pos="368300" algn="l"/>
              </a:tabLst>
            </a:pP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If p &lt; 0.05 (or </a:t>
            </a:r>
            <a:r>
              <a:rPr sz="2200" dirty="0">
                <a:solidFill>
                  <a:srgbClr val="002563"/>
                </a:solidFill>
                <a:latin typeface="Arial"/>
                <a:cs typeface="Arial"/>
              </a:rPr>
              <a:t>0.01, </a:t>
            </a: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0.001 or </a:t>
            </a:r>
            <a:r>
              <a:rPr sz="2200" dirty="0">
                <a:solidFill>
                  <a:srgbClr val="002563"/>
                </a:solidFill>
                <a:latin typeface="Arial"/>
                <a:cs typeface="Arial"/>
              </a:rPr>
              <a:t>0.06), </a:t>
            </a: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we </a:t>
            </a:r>
            <a:r>
              <a:rPr sz="2200" dirty="0">
                <a:solidFill>
                  <a:srgbClr val="002563"/>
                </a:solidFill>
                <a:latin typeface="Arial"/>
                <a:cs typeface="Arial"/>
              </a:rPr>
              <a:t>reject </a:t>
            </a: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the null hypothesis  (having assumed it was </a:t>
            </a:r>
            <a:r>
              <a:rPr sz="2200" dirty="0">
                <a:solidFill>
                  <a:srgbClr val="002563"/>
                </a:solidFill>
                <a:latin typeface="Arial"/>
                <a:cs typeface="Arial"/>
              </a:rPr>
              <a:t>true) and conclude that the </a:t>
            </a: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observed  sampling </a:t>
            </a:r>
            <a:r>
              <a:rPr sz="2200" dirty="0">
                <a:solidFill>
                  <a:srgbClr val="002563"/>
                </a:solidFill>
                <a:latin typeface="Arial"/>
                <a:cs typeface="Arial"/>
              </a:rPr>
              <a:t>statistic (z, </a:t>
            </a: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t, </a:t>
            </a:r>
            <a:r>
              <a:rPr sz="2200" spc="-5" dirty="0">
                <a:solidFill>
                  <a:srgbClr val="002563"/>
                </a:solidFill>
                <a:latin typeface="Symbol"/>
                <a:cs typeface="Symbol"/>
              </a:rPr>
              <a:t></a:t>
            </a:r>
            <a:r>
              <a:rPr sz="2175" spc="-7" baseline="34482" dirty="0">
                <a:solidFill>
                  <a:srgbClr val="002563"/>
                </a:solidFill>
                <a:latin typeface="Arial"/>
                <a:cs typeface="Arial"/>
              </a:rPr>
              <a:t>2</a:t>
            </a: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) was unlikely (5/100; 1/1000) to have  </a:t>
            </a:r>
            <a:r>
              <a:rPr sz="2200" dirty="0">
                <a:solidFill>
                  <a:srgbClr val="002563"/>
                </a:solidFill>
                <a:latin typeface="Arial"/>
                <a:cs typeface="Arial"/>
              </a:rPr>
              <a:t>occurred </a:t>
            </a: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by </a:t>
            </a:r>
            <a:r>
              <a:rPr sz="2200" dirty="0">
                <a:solidFill>
                  <a:srgbClr val="002563"/>
                </a:solidFill>
                <a:latin typeface="Arial"/>
                <a:cs typeface="Arial"/>
              </a:rPr>
              <a:t>random </a:t>
            </a: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sampling variability</a:t>
            </a:r>
            <a:r>
              <a:rPr sz="2200" spc="5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2563"/>
                </a:solidFill>
                <a:latin typeface="Arial"/>
                <a:cs typeface="Arial"/>
              </a:rPr>
              <a:t>(chance).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2563"/>
              </a:buClr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buChar char="•"/>
              <a:tabLst>
                <a:tab pos="367665" algn="l"/>
                <a:tab pos="368300" algn="l"/>
              </a:tabLst>
            </a:pP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If p &gt; </a:t>
            </a:r>
            <a:r>
              <a:rPr sz="2200" dirty="0">
                <a:solidFill>
                  <a:srgbClr val="002563"/>
                </a:solidFill>
                <a:latin typeface="Arial"/>
                <a:cs typeface="Arial"/>
              </a:rPr>
              <a:t>0.05, </a:t>
            </a: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we </a:t>
            </a:r>
            <a:r>
              <a:rPr sz="2200" dirty="0">
                <a:solidFill>
                  <a:srgbClr val="002563"/>
                </a:solidFill>
                <a:latin typeface="Arial"/>
                <a:cs typeface="Arial"/>
              </a:rPr>
              <a:t>fail </a:t>
            </a: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002563"/>
                </a:solidFill>
                <a:latin typeface="Arial"/>
                <a:cs typeface="Arial"/>
              </a:rPr>
              <a:t>reject the null </a:t>
            </a: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hypothesis and </a:t>
            </a:r>
            <a:r>
              <a:rPr sz="2200" dirty="0">
                <a:solidFill>
                  <a:srgbClr val="002563"/>
                </a:solidFill>
                <a:latin typeface="Arial"/>
                <a:cs typeface="Arial"/>
              </a:rPr>
              <a:t>conclude</a:t>
            </a:r>
            <a:r>
              <a:rPr sz="2200" spc="3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–</a:t>
            </a:r>
            <a:endParaRPr sz="22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</a:pPr>
            <a:r>
              <a:rPr sz="2200" spc="-5" dirty="0">
                <a:solidFill>
                  <a:srgbClr val="002563"/>
                </a:solidFill>
                <a:latin typeface="Arial"/>
                <a:cs typeface="Arial"/>
              </a:rPr>
              <a:t>“</a:t>
            </a:r>
            <a:r>
              <a:rPr sz="2200" u="heavy" spc="-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Found no </a:t>
            </a:r>
            <a:r>
              <a:rPr sz="2200" u="heavy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evidence for </a:t>
            </a:r>
            <a:r>
              <a:rPr sz="2200" u="heavy" spc="-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a</a:t>
            </a:r>
            <a:r>
              <a:rPr sz="2200" u="heavy" spc="6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10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difference</a:t>
            </a:r>
            <a:r>
              <a:rPr sz="2200" spc="-10" dirty="0">
                <a:solidFill>
                  <a:srgbClr val="002563"/>
                </a:solidFill>
                <a:latin typeface="Arial"/>
                <a:cs typeface="Arial"/>
              </a:rPr>
              <a:t>.”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70129"/>
            <a:ext cx="74453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Bayesian and frequentist</a:t>
            </a:r>
            <a:r>
              <a:rPr spc="-100" dirty="0"/>
              <a:t> </a:t>
            </a:r>
            <a:r>
              <a:rPr spc="-5" dirty="0"/>
              <a:t>perspectives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6102" y="844041"/>
            <a:ext cx="7850505" cy="31572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u="heavy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Frequentist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: Probability is the long-run frequency</a:t>
            </a:r>
            <a:r>
              <a:rPr sz="2600" spc="-4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of  random events over repeated</a:t>
            </a:r>
            <a:r>
              <a:rPr sz="2600" spc="-4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sampling.</a:t>
            </a:r>
            <a:endParaRPr sz="2600">
              <a:latin typeface="Arial"/>
              <a:cs typeface="Arial"/>
            </a:endParaRPr>
          </a:p>
          <a:p>
            <a:pPr marL="355600" marR="1454785" indent="-342900">
              <a:lnSpc>
                <a:spcPts val="281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u="heavy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Frequentist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: Data are random;</a:t>
            </a:r>
            <a:r>
              <a:rPr sz="2600" spc="-3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population  parameter is</a:t>
            </a:r>
            <a:r>
              <a:rPr sz="2600" spc="-2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fixed.</a:t>
            </a:r>
            <a:endParaRPr sz="2600">
              <a:latin typeface="Arial"/>
              <a:cs typeface="Arial"/>
            </a:endParaRPr>
          </a:p>
          <a:p>
            <a:pPr marL="355600" marR="148590" indent="-342900">
              <a:lnSpc>
                <a:spcPts val="281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u="heavy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Bayesian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: Probability is an index of confidence an  investigator has about </a:t>
            </a:r>
            <a:r>
              <a:rPr sz="2600" spc="-5" dirty="0">
                <a:solidFill>
                  <a:srgbClr val="002563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occurrence of </a:t>
            </a:r>
            <a:r>
              <a:rPr sz="2600" spc="5" dirty="0">
                <a:solidFill>
                  <a:srgbClr val="002563"/>
                </a:solidFill>
                <a:latin typeface="Arial"/>
                <a:cs typeface="Arial"/>
              </a:rPr>
              <a:t>an</a:t>
            </a:r>
            <a:r>
              <a:rPr sz="2600" spc="-1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event.</a:t>
            </a:r>
            <a:endParaRPr sz="2600">
              <a:latin typeface="Arial"/>
              <a:cs typeface="Arial"/>
            </a:endParaRPr>
          </a:p>
          <a:p>
            <a:pPr marL="355600" marR="572135" indent="-342900">
              <a:lnSpc>
                <a:spcPts val="281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u="heavy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Bayesian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: Data are fixed; population parameter  (e.g., mean) is</a:t>
            </a:r>
            <a:r>
              <a:rPr sz="2600" spc="-2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random.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70129"/>
            <a:ext cx="3523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Bayesian</a:t>
            </a:r>
            <a:r>
              <a:rPr spc="-9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875306"/>
            <a:ext cx="8132445" cy="24066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u="heavy" spc="-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Prior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 belief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(event, condition, diagnosis).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Get </a:t>
            </a:r>
            <a:r>
              <a:rPr sz="2800" u="heavy" spc="-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new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information</a:t>
            </a:r>
            <a:r>
              <a:rPr sz="2800" spc="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(data).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Revise prior belief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with </a:t>
            </a:r>
            <a:r>
              <a:rPr sz="2800" u="heavy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posterior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(new)</a:t>
            </a:r>
            <a:r>
              <a:rPr sz="2800" spc="5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belief.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1437005" algn="l"/>
              </a:tabLst>
            </a:pPr>
            <a:r>
              <a:rPr sz="1800" spc="-5" dirty="0">
                <a:solidFill>
                  <a:srgbClr val="002563"/>
                </a:solidFill>
                <a:latin typeface="Arial"/>
                <a:cs typeface="Arial"/>
              </a:rPr>
              <a:t>Example:	Physician updates initial medications based on </a:t>
            </a:r>
            <a:r>
              <a:rPr sz="1800" dirty="0">
                <a:solidFill>
                  <a:srgbClr val="002563"/>
                </a:solidFill>
                <a:latin typeface="Arial"/>
                <a:cs typeface="Arial"/>
              </a:rPr>
              <a:t>current </a:t>
            </a:r>
            <a:r>
              <a:rPr sz="1800" spc="-5" dirty="0">
                <a:solidFill>
                  <a:srgbClr val="002563"/>
                </a:solidFill>
                <a:latin typeface="Arial"/>
                <a:cs typeface="Arial"/>
              </a:rPr>
              <a:t>lab</a:t>
            </a:r>
            <a:r>
              <a:rPr sz="1800" spc="18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63"/>
                </a:solidFill>
                <a:latin typeface="Arial"/>
                <a:cs typeface="Arial"/>
              </a:rPr>
              <a:t>results.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70129"/>
            <a:ext cx="7875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Bayes’ </a:t>
            </a:r>
            <a:r>
              <a:rPr dirty="0"/>
              <a:t>Theorem </a:t>
            </a:r>
            <a:r>
              <a:rPr spc="-5" dirty="0"/>
              <a:t>(conditional</a:t>
            </a:r>
            <a:r>
              <a:rPr spc="-240" dirty="0"/>
              <a:t> </a:t>
            </a:r>
            <a:r>
              <a:rPr spc="-5" dirty="0"/>
              <a:t>probability)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644520" y="1088897"/>
            <a:ext cx="26930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Probability of A </a:t>
            </a:r>
            <a:r>
              <a:rPr sz="2000" spc="-5" dirty="0">
                <a:latin typeface="Arial"/>
                <a:cs typeface="Arial"/>
              </a:rPr>
              <a:t>given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P(A|B)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i="1" dirty="0">
                <a:latin typeface="Arial"/>
                <a:cs typeface="Arial"/>
              </a:rPr>
              <a:t>P(A)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P(B|A)</a:t>
            </a:r>
            <a:endParaRPr sz="2000">
              <a:latin typeface="Arial"/>
              <a:cs typeface="Arial"/>
            </a:endParaRPr>
          </a:p>
          <a:p>
            <a:pPr marL="141033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P(B)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3403" y="2016188"/>
            <a:ext cx="1394460" cy="10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6838" y="2052066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300099" y="0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4305" y="3152394"/>
            <a:ext cx="7286625" cy="64643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0805" marR="142875">
              <a:lnSpc>
                <a:spcPts val="2110"/>
              </a:lnSpc>
              <a:spcBef>
                <a:spcPts val="425"/>
              </a:spcBef>
            </a:pPr>
            <a:r>
              <a:rPr sz="1800" spc="-5" dirty="0">
                <a:latin typeface="Arial"/>
                <a:cs typeface="Arial"/>
              </a:rPr>
              <a:t>Thomas </a:t>
            </a:r>
            <a:r>
              <a:rPr sz="1800" spc="-10" dirty="0">
                <a:latin typeface="Arial"/>
                <a:cs typeface="Arial"/>
              </a:rPr>
              <a:t>Bayes </a:t>
            </a:r>
            <a:r>
              <a:rPr sz="1800" spc="-5" dirty="0">
                <a:latin typeface="Arial"/>
                <a:cs typeface="Arial"/>
              </a:rPr>
              <a:t>(1701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1761) </a:t>
            </a:r>
            <a:r>
              <a:rPr sz="1800" spc="-15" dirty="0">
                <a:latin typeface="Arial"/>
                <a:cs typeface="Arial"/>
              </a:rPr>
              <a:t>was </a:t>
            </a:r>
            <a:r>
              <a:rPr sz="1800" spc="-5" dirty="0">
                <a:latin typeface="Arial"/>
                <a:cs typeface="Arial"/>
              </a:rPr>
              <a:t>an English statistician, philosopher  and Presbyterian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minister.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9632" y="267461"/>
            <a:ext cx="24841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404040"/>
                </a:solidFill>
              </a:rPr>
              <a:t>Diagnostic</a:t>
            </a:r>
            <a:r>
              <a:rPr sz="2700" spc="-65" dirty="0">
                <a:solidFill>
                  <a:srgbClr val="404040"/>
                </a:solidFill>
              </a:rPr>
              <a:t> </a:t>
            </a:r>
            <a:r>
              <a:rPr sz="2700" dirty="0">
                <a:solidFill>
                  <a:srgbClr val="404040"/>
                </a:solidFill>
              </a:rPr>
              <a:t>test</a:t>
            </a:r>
            <a:endParaRPr sz="27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013072" y="957453"/>
            <a:ext cx="7162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Disease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74823" y="1357006"/>
          <a:ext cx="2155190" cy="899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0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166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+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66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45" dirty="0">
                          <a:latin typeface="Arial"/>
                          <a:cs typeface="Arial"/>
                        </a:rPr>
                        <a:t>Test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+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72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72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2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87550" y="2584195"/>
            <a:ext cx="222567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 algn="r">
              <a:lnSpc>
                <a:spcPct val="15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Sensitivity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TP/(TP+FN) </a:t>
            </a:r>
            <a:r>
              <a:rPr sz="1500" b="1" spc="-5" dirty="0">
                <a:latin typeface="Arial"/>
                <a:cs typeface="Arial"/>
              </a:rPr>
              <a:t> PPV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TP/(TP+FP)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FP </a:t>
            </a:r>
            <a:r>
              <a:rPr sz="1500" b="1" dirty="0">
                <a:latin typeface="Arial"/>
                <a:cs typeface="Arial"/>
              </a:rPr>
              <a:t>rate =</a:t>
            </a:r>
            <a:r>
              <a:rPr sz="1500" b="1" spc="-1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FP/(FP+TN)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2252" y="2584195"/>
            <a:ext cx="222631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marR="5080" indent="-266700" algn="r">
              <a:lnSpc>
                <a:spcPct val="15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Specificity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TN/(TN+FP)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NPV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TN/(TN+FN) </a:t>
            </a:r>
            <a:r>
              <a:rPr sz="1500" b="1" spc="-5" dirty="0">
                <a:latin typeface="Arial"/>
                <a:cs typeface="Arial"/>
              </a:rPr>
              <a:t> FN rate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FN/(FN+TP)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70129"/>
            <a:ext cx="2702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>
                <a:solidFill>
                  <a:srgbClr val="404040"/>
                </a:solidFill>
              </a:rPr>
              <a:t>Test</a:t>
            </a:r>
            <a:r>
              <a:rPr spc="-7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statistics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32102" y="930986"/>
            <a:ext cx="5932805" cy="277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776730" algn="l"/>
              </a:tabLst>
            </a:pPr>
            <a:r>
              <a:rPr sz="2100" u="heavy" spc="-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Sensitivity</a:t>
            </a: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:	proportion </a:t>
            </a:r>
            <a:r>
              <a:rPr sz="2100" dirty="0">
                <a:solidFill>
                  <a:srgbClr val="002563"/>
                </a:solidFill>
                <a:latin typeface="Arial"/>
                <a:cs typeface="Arial"/>
              </a:rPr>
              <a:t>of TP </a:t>
            </a: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correctly</a:t>
            </a:r>
            <a:r>
              <a:rPr sz="2100" spc="-8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identified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by</a:t>
            </a:r>
            <a:r>
              <a:rPr sz="2100" spc="-2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2563"/>
                </a:solidFill>
                <a:latin typeface="Arial"/>
                <a:cs typeface="Arial"/>
              </a:rPr>
              <a:t>test</a:t>
            </a:r>
            <a:endParaRPr sz="21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00"/>
              </a:spcBef>
              <a:buChar char="•"/>
              <a:tabLst>
                <a:tab pos="355600" algn="l"/>
                <a:tab pos="356235" algn="l"/>
                <a:tab pos="1776730" algn="l"/>
              </a:tabLst>
            </a:pPr>
            <a:r>
              <a:rPr sz="2100" u="heavy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Specificity</a:t>
            </a:r>
            <a:r>
              <a:rPr sz="2100" dirty="0">
                <a:solidFill>
                  <a:srgbClr val="002563"/>
                </a:solidFill>
                <a:latin typeface="Arial"/>
                <a:cs typeface="Arial"/>
              </a:rPr>
              <a:t>:	</a:t>
            </a: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proportion </a:t>
            </a:r>
            <a:r>
              <a:rPr sz="2100" dirty="0">
                <a:solidFill>
                  <a:srgbClr val="002563"/>
                </a:solidFill>
                <a:latin typeface="Arial"/>
                <a:cs typeface="Arial"/>
              </a:rPr>
              <a:t>of TN </a:t>
            </a: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correctly</a:t>
            </a:r>
            <a:r>
              <a:rPr sz="2100" spc="-4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identified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100" dirty="0">
                <a:solidFill>
                  <a:srgbClr val="002563"/>
                </a:solidFill>
                <a:latin typeface="Arial"/>
                <a:cs typeface="Arial"/>
              </a:rPr>
              <a:t>by</a:t>
            </a:r>
            <a:r>
              <a:rPr sz="2100" spc="-2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2563"/>
                </a:solidFill>
                <a:latin typeface="Arial"/>
                <a:cs typeface="Arial"/>
              </a:rPr>
              <a:t>test</a:t>
            </a:r>
            <a:endParaRPr sz="2100">
              <a:latin typeface="Arial"/>
              <a:cs typeface="Arial"/>
            </a:endParaRPr>
          </a:p>
          <a:p>
            <a:pPr marL="355600" marR="154940" indent="-343535">
              <a:lnSpc>
                <a:spcPct val="100000"/>
              </a:lnSpc>
              <a:spcBef>
                <a:spcPts val="509"/>
              </a:spcBef>
              <a:buChar char="•"/>
              <a:tabLst>
                <a:tab pos="355600" algn="l"/>
                <a:tab pos="356235" algn="l"/>
                <a:tab pos="4274185" algn="l"/>
              </a:tabLst>
            </a:pPr>
            <a:r>
              <a:rPr sz="2100" u="heavy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Positive </a:t>
            </a:r>
            <a:r>
              <a:rPr sz="2100" u="heavy" spc="-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Predictive</a:t>
            </a:r>
            <a:r>
              <a:rPr sz="2100" u="heavy" spc="-1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 </a:t>
            </a:r>
            <a:r>
              <a:rPr sz="2100" u="heavy" spc="-3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Value</a:t>
            </a:r>
            <a:r>
              <a:rPr sz="2100" u="heavy" spc="-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 </a:t>
            </a:r>
            <a:r>
              <a:rPr sz="2100" u="heavy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(PPV)</a:t>
            </a:r>
            <a:r>
              <a:rPr sz="2100" dirty="0">
                <a:solidFill>
                  <a:srgbClr val="002563"/>
                </a:solidFill>
                <a:latin typeface="Arial"/>
                <a:cs typeface="Arial"/>
              </a:rPr>
              <a:t>:	</a:t>
            </a: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proportion</a:t>
            </a:r>
            <a:r>
              <a:rPr sz="2100" spc="-8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2563"/>
                </a:solidFill>
                <a:latin typeface="Arial"/>
                <a:cs typeface="Arial"/>
              </a:rPr>
              <a:t>of  </a:t>
            </a: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patients with </a:t>
            </a:r>
            <a:r>
              <a:rPr sz="2100" dirty="0">
                <a:solidFill>
                  <a:srgbClr val="002563"/>
                </a:solidFill>
                <a:latin typeface="Arial"/>
                <a:cs typeface="Arial"/>
              </a:rPr>
              <a:t>+ test that </a:t>
            </a: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have </a:t>
            </a:r>
            <a:r>
              <a:rPr sz="2100" dirty="0">
                <a:solidFill>
                  <a:srgbClr val="002563"/>
                </a:solidFill>
                <a:latin typeface="Arial"/>
                <a:cs typeface="Arial"/>
              </a:rPr>
              <a:t>the</a:t>
            </a:r>
            <a:r>
              <a:rPr sz="2100" spc="-2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disease</a:t>
            </a:r>
            <a:endParaRPr sz="21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5600" algn="l"/>
                <a:tab pos="356235" algn="l"/>
                <a:tab pos="4406265" algn="l"/>
              </a:tabLst>
            </a:pPr>
            <a:r>
              <a:rPr sz="2100" u="heavy" spc="-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Negative Predictive</a:t>
            </a:r>
            <a:r>
              <a:rPr sz="2100" u="heavy" spc="20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 </a:t>
            </a:r>
            <a:r>
              <a:rPr sz="2100" u="heavy" spc="-3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Value</a:t>
            </a:r>
            <a:r>
              <a:rPr sz="2100" u="heavy" spc="10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 </a:t>
            </a:r>
            <a:r>
              <a:rPr sz="2100" u="heavy" spc="-5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(NPV)</a:t>
            </a: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:	proportion</a:t>
            </a:r>
            <a:r>
              <a:rPr sz="2100" spc="-6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2563"/>
                </a:solidFill>
                <a:latin typeface="Arial"/>
                <a:cs typeface="Arial"/>
              </a:rPr>
              <a:t>of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patients with </a:t>
            </a:r>
            <a:r>
              <a:rPr sz="2100" dirty="0">
                <a:solidFill>
                  <a:srgbClr val="002563"/>
                </a:solidFill>
                <a:latin typeface="Arial"/>
                <a:cs typeface="Arial"/>
              </a:rPr>
              <a:t>– test </a:t>
            </a: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that don’t </a:t>
            </a:r>
            <a:r>
              <a:rPr sz="2100" spc="-10" dirty="0">
                <a:solidFill>
                  <a:srgbClr val="002563"/>
                </a:solidFill>
                <a:latin typeface="Arial"/>
                <a:cs typeface="Arial"/>
              </a:rPr>
              <a:t>have </a:t>
            </a:r>
            <a:r>
              <a:rPr sz="2100" dirty="0">
                <a:solidFill>
                  <a:srgbClr val="002563"/>
                </a:solidFill>
                <a:latin typeface="Arial"/>
                <a:cs typeface="Arial"/>
              </a:rPr>
              <a:t>the</a:t>
            </a:r>
            <a:r>
              <a:rPr sz="2100" spc="-3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2563"/>
                </a:solidFill>
                <a:latin typeface="Arial"/>
                <a:cs typeface="Arial"/>
              </a:rPr>
              <a:t>disease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6279" y="690753"/>
            <a:ext cx="6816725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733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  <a:tab pos="2433320" algn="l"/>
              </a:tabLst>
            </a:pPr>
            <a:r>
              <a:rPr sz="2800" u="heavy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Prevalence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:	proportion of disease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in</a:t>
            </a:r>
            <a:r>
              <a:rPr sz="2800" spc="-5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a  given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 population.</a:t>
            </a:r>
            <a:endParaRPr sz="2800">
              <a:latin typeface="Arial"/>
              <a:cs typeface="Arial"/>
            </a:endParaRPr>
          </a:p>
          <a:p>
            <a:pPr marL="355600" marR="544195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Sensitivity and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specificity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of a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test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are 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independent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of</a:t>
            </a:r>
            <a:r>
              <a:rPr sz="2800" spc="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prevalence.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002563"/>
                </a:solidFill>
                <a:latin typeface="Arial"/>
                <a:cs typeface="Arial"/>
              </a:rPr>
              <a:t>PPV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and NPV dependent on</a:t>
            </a:r>
            <a:r>
              <a:rPr sz="2800" spc="1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prevalence.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5329" y="142747"/>
            <a:ext cx="5139055" cy="2267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latin typeface="Arial"/>
                <a:cs typeface="Arial"/>
              </a:rPr>
              <a:t>Bayes'</a:t>
            </a:r>
            <a:r>
              <a:rPr sz="1050" b="1" dirty="0">
                <a:latin typeface="Arial"/>
                <a:cs typeface="Arial"/>
              </a:rPr>
              <a:t> Theorem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estimating predictive values for specific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prevalence.</a:t>
            </a:r>
            <a:endParaRPr sz="1050">
              <a:latin typeface="Arial"/>
              <a:cs typeface="Arial"/>
            </a:endParaRPr>
          </a:p>
          <a:p>
            <a:pPr marL="305435" marR="3491865" indent="51054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P(+|D) x P(D)  P(D|+) =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------------------</a:t>
            </a:r>
            <a:endParaRPr sz="1050">
              <a:latin typeface="Arial"/>
              <a:cs typeface="Arial"/>
            </a:endParaRPr>
          </a:p>
          <a:p>
            <a:pPr marL="998855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P(+)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Prior probability -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prevalence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Posterior probabilities: </a:t>
            </a:r>
            <a:r>
              <a:rPr sz="1050" spc="5" dirty="0">
                <a:latin typeface="Arial"/>
                <a:cs typeface="Arial"/>
              </a:rPr>
              <a:t>PPV </a:t>
            </a:r>
            <a:r>
              <a:rPr sz="1050" dirty="0">
                <a:latin typeface="Arial"/>
                <a:cs typeface="Arial"/>
              </a:rPr>
              <a:t>and 1 - </a:t>
            </a:r>
            <a:r>
              <a:rPr sz="1050" spc="5" dirty="0">
                <a:latin typeface="Arial"/>
                <a:cs typeface="Arial"/>
              </a:rPr>
              <a:t>NPV </a:t>
            </a:r>
            <a:r>
              <a:rPr sz="1050" dirty="0">
                <a:latin typeface="Arial"/>
                <a:cs typeface="Arial"/>
              </a:rPr>
              <a:t>are revised estimates of the prior for</a:t>
            </a:r>
            <a:r>
              <a:rPr sz="1050" spc="-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patients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positive and </a:t>
            </a:r>
            <a:r>
              <a:rPr sz="1050" spc="-5" dirty="0">
                <a:latin typeface="Arial"/>
                <a:cs typeface="Arial"/>
              </a:rPr>
              <a:t>negative to the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test.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9159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P(+|D) x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P(D)</a:t>
            </a:r>
            <a:endParaRPr sz="1050">
              <a:latin typeface="Arial"/>
              <a:cs typeface="Arial"/>
            </a:endParaRPr>
          </a:p>
          <a:p>
            <a:pPr marL="852805" marR="2306320" indent="-547370">
              <a:lnSpc>
                <a:spcPct val="100000"/>
              </a:lnSpc>
              <a:tabLst>
                <a:tab pos="2824480" algn="l"/>
              </a:tabLst>
            </a:pPr>
            <a:r>
              <a:rPr sz="1050" dirty="0">
                <a:latin typeface="Arial"/>
                <a:cs typeface="Arial"/>
              </a:rPr>
              <a:t>P(D|+)</a:t>
            </a:r>
            <a:r>
              <a:rPr sz="1050" spc="-1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= 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u="dash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050" dirty="0">
                <a:latin typeface="Arial"/>
                <a:cs typeface="Arial"/>
              </a:rPr>
              <a:t>                                               P(+|D) x P(D) + P(+|ND) x</a:t>
            </a:r>
            <a:r>
              <a:rPr sz="1050" spc="-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P(ND)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8428" y="2508504"/>
            <a:ext cx="1580515" cy="7315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09550" marR="158115" indent="109220">
              <a:lnSpc>
                <a:spcPct val="100000"/>
              </a:lnSpc>
              <a:spcBef>
                <a:spcPts val="384"/>
              </a:spcBef>
            </a:pPr>
            <a:r>
              <a:rPr sz="1050" dirty="0">
                <a:latin typeface="Arial"/>
                <a:cs typeface="Arial"/>
              </a:rPr>
              <a:t>P(D) =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Prevalence  P(D|+) =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PPV</a:t>
            </a:r>
            <a:endParaRPr sz="1050">
              <a:latin typeface="Arial"/>
              <a:cs typeface="Arial"/>
            </a:endParaRPr>
          </a:p>
          <a:p>
            <a:pPr marL="100965" marR="39370" indent="10795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P(+|D) = </a:t>
            </a:r>
            <a:r>
              <a:rPr sz="1050" spc="-5" dirty="0">
                <a:latin typeface="Arial"/>
                <a:cs typeface="Arial"/>
              </a:rPr>
              <a:t>Sensitivity  </a:t>
            </a:r>
            <a:r>
              <a:rPr sz="1050" dirty="0">
                <a:latin typeface="Arial"/>
                <a:cs typeface="Arial"/>
              </a:rPr>
              <a:t>P(+|ND) = 1 -</a:t>
            </a:r>
            <a:r>
              <a:rPr sz="1050" spc="-1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Specificity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5329" y="3184017"/>
            <a:ext cx="3943350" cy="146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8855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Arial"/>
                <a:cs typeface="Arial"/>
              </a:rPr>
              <a:t>sensitivity </a:t>
            </a:r>
            <a:r>
              <a:rPr sz="1050" dirty="0">
                <a:latin typeface="Arial"/>
                <a:cs typeface="Arial"/>
              </a:rPr>
              <a:t>x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prevalence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921760" algn="l"/>
              </a:tabLst>
            </a:pPr>
            <a:r>
              <a:rPr sz="1050" dirty="0">
                <a:latin typeface="Arial"/>
                <a:cs typeface="Arial"/>
              </a:rPr>
              <a:t>PPV</a:t>
            </a:r>
            <a:r>
              <a:rPr sz="1050" spc="-11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=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u="dash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050">
              <a:latin typeface="Arial"/>
              <a:cs typeface="Arial"/>
            </a:endParaRPr>
          </a:p>
          <a:p>
            <a:pPr marL="415290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sensitivity </a:t>
            </a:r>
            <a:r>
              <a:rPr sz="1050" dirty="0">
                <a:latin typeface="Arial"/>
                <a:cs typeface="Arial"/>
              </a:rPr>
              <a:t>x prevalence + (1 - specificity) x (1 -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prevalence)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By a similar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argument: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92583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specificity x (1 -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prevalence)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929379" algn="l"/>
              </a:tabLst>
            </a:pPr>
            <a:r>
              <a:rPr sz="1050" dirty="0">
                <a:latin typeface="Arial"/>
                <a:cs typeface="Arial"/>
              </a:rPr>
              <a:t>NPV</a:t>
            </a:r>
            <a:r>
              <a:rPr sz="1050" spc="-11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=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u="dash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050">
              <a:latin typeface="Arial"/>
              <a:cs typeface="Arial"/>
            </a:endParaRPr>
          </a:p>
          <a:p>
            <a:pPr marL="41529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(1 - </a:t>
            </a:r>
            <a:r>
              <a:rPr sz="1050" spc="-5" dirty="0">
                <a:latin typeface="Arial"/>
                <a:cs typeface="Arial"/>
              </a:rPr>
              <a:t>sensitivity) </a:t>
            </a:r>
            <a:r>
              <a:rPr sz="1050" dirty="0">
                <a:latin typeface="Arial"/>
                <a:cs typeface="Arial"/>
              </a:rPr>
              <a:t>x prevalence + specificity x (1 -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prevalence)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1184" y="2484132"/>
            <a:ext cx="1670304" cy="821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4386" y="770381"/>
            <a:ext cx="5771515" cy="2862580"/>
          </a:xfrm>
          <a:custGeom>
            <a:avLst/>
            <a:gdLst/>
            <a:ahLst/>
            <a:cxnLst/>
            <a:rect l="l" t="t" r="r" b="b"/>
            <a:pathLst>
              <a:path w="5771515" h="2862579">
                <a:moveTo>
                  <a:pt x="0" y="2862072"/>
                </a:moveTo>
                <a:lnTo>
                  <a:pt x="5771388" y="2862072"/>
                </a:lnTo>
                <a:lnTo>
                  <a:pt x="5771388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80890" y="784986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Pathology</a:t>
            </a:r>
            <a:endParaRPr sz="1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82038" y="1006091"/>
          <a:ext cx="5127623" cy="1270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76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Abnormal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Normal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Total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(+)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(-)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Abnormal(+)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231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32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263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Test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Normal(-)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27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54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81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Total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258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86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344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11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54682" y="2652265"/>
          <a:ext cx="2668903" cy="906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633"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Sensitivity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4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231/258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24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0"/>
                        </a:lnSpc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2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895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3"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Specificity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8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54/86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28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200" b="1" spc="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628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024"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PPV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8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231/263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28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2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878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99"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NPV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8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54/81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28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2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667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7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Prevalence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2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258/344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22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sz="12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2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750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70129"/>
            <a:ext cx="1426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</a:t>
            </a:r>
            <a:r>
              <a:rPr spc="-15" dirty="0"/>
              <a:t>n</a:t>
            </a:r>
            <a:r>
              <a:rPr dirty="0"/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842619"/>
            <a:ext cx="7134225" cy="28790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Frequentist (classical)</a:t>
            </a:r>
            <a:r>
              <a:rPr sz="2600" spc="-4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002563"/>
                </a:solidFill>
                <a:latin typeface="Arial"/>
                <a:cs typeface="Arial"/>
              </a:rPr>
              <a:t>review.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Bayesian</a:t>
            </a:r>
            <a:r>
              <a:rPr sz="2600" spc="-2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002563"/>
                </a:solidFill>
                <a:latin typeface="Arial"/>
                <a:cs typeface="Arial"/>
              </a:rPr>
              <a:t>perspective.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Examples:</a:t>
            </a:r>
            <a:endParaRPr sz="2600">
              <a:latin typeface="Arial"/>
              <a:cs typeface="Arial"/>
            </a:endParaRPr>
          </a:p>
          <a:p>
            <a:pPr marL="564515" marR="5080">
              <a:lnSpc>
                <a:spcPct val="120000"/>
              </a:lnSpc>
            </a:pP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Diagnostic tests: positive predictive values.  Randomized </a:t>
            </a:r>
            <a:r>
              <a:rPr sz="2600" spc="-5" dirty="0">
                <a:solidFill>
                  <a:srgbClr val="002563"/>
                </a:solidFill>
                <a:latin typeface="Arial"/>
                <a:cs typeface="Arial"/>
              </a:rPr>
              <a:t>trial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of medications for </a:t>
            </a:r>
            <a:r>
              <a:rPr sz="2600" spc="-20" dirty="0">
                <a:solidFill>
                  <a:srgbClr val="002563"/>
                </a:solidFill>
                <a:latin typeface="Arial"/>
                <a:cs typeface="Arial"/>
              </a:rPr>
              <a:t>epilepsy. 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Probabilistic sensitivity analysis</a:t>
            </a:r>
            <a:r>
              <a:rPr sz="2600" spc="-7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(PSA).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4322" y="2269998"/>
            <a:ext cx="3944620" cy="1651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R="1628775" algn="r">
              <a:lnSpc>
                <a:spcPct val="100000"/>
              </a:lnSpc>
              <a:spcBef>
                <a:spcPts val="315"/>
              </a:spcBef>
            </a:pPr>
            <a:r>
              <a:rPr sz="1350" b="1" spc="-5" dirty="0">
                <a:latin typeface="Arial"/>
                <a:cs typeface="Arial"/>
              </a:rPr>
              <a:t>Solve </a:t>
            </a:r>
            <a:r>
              <a:rPr sz="1350" b="1" dirty="0">
                <a:latin typeface="Arial"/>
                <a:cs typeface="Arial"/>
              </a:rPr>
              <a:t>for Prevalence =</a:t>
            </a:r>
            <a:r>
              <a:rPr sz="1350" b="1" spc="-9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0.25</a:t>
            </a:r>
            <a:endParaRPr sz="1350">
              <a:latin typeface="Arial"/>
              <a:cs typeface="Arial"/>
            </a:endParaRPr>
          </a:p>
          <a:p>
            <a:pPr marR="1583690" algn="r">
              <a:lnSpc>
                <a:spcPct val="100000"/>
              </a:lnSpc>
              <a:spcBef>
                <a:spcPts val="819"/>
              </a:spcBef>
            </a:pPr>
            <a:r>
              <a:rPr sz="1350" dirty="0">
                <a:latin typeface="Arial"/>
                <a:cs typeface="Arial"/>
              </a:rPr>
              <a:t>0.895*.25</a:t>
            </a:r>
            <a:endParaRPr sz="1350">
              <a:latin typeface="Arial"/>
              <a:cs typeface="Arial"/>
            </a:endParaRPr>
          </a:p>
          <a:p>
            <a:pPr marL="833119" marR="343535" indent="-742950">
              <a:lnSpc>
                <a:spcPct val="100000"/>
              </a:lnSpc>
              <a:tabLst>
                <a:tab pos="3592195" algn="l"/>
              </a:tabLst>
            </a:pPr>
            <a:r>
              <a:rPr sz="1350" dirty="0">
                <a:latin typeface="Arial"/>
                <a:cs typeface="Arial"/>
              </a:rPr>
              <a:t>PPV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= 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sz="1350" dirty="0">
                <a:latin typeface="Arial"/>
                <a:cs typeface="Arial"/>
              </a:rPr>
              <a:t>                                                   0.895*.25 + (1 – 0.628)*(1 –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0.25)</a:t>
            </a:r>
            <a:endParaRPr sz="1350">
              <a:latin typeface="Arial"/>
              <a:cs typeface="Arial"/>
            </a:endParaRPr>
          </a:p>
          <a:p>
            <a:pPr marL="471805">
              <a:lnSpc>
                <a:spcPct val="100000"/>
              </a:lnSpc>
              <a:spcBef>
                <a:spcPts val="805"/>
              </a:spcBef>
            </a:pPr>
            <a:r>
              <a:rPr sz="1350" dirty="0">
                <a:latin typeface="Arial"/>
                <a:cs typeface="Arial"/>
              </a:rPr>
              <a:t>=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0.445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4322" y="398525"/>
            <a:ext cx="3944620" cy="1651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R="1629410" algn="r">
              <a:lnSpc>
                <a:spcPct val="100000"/>
              </a:lnSpc>
              <a:spcBef>
                <a:spcPts val="315"/>
              </a:spcBef>
            </a:pPr>
            <a:r>
              <a:rPr sz="1350" b="1" spc="-5" dirty="0">
                <a:latin typeface="Arial"/>
                <a:cs typeface="Arial"/>
              </a:rPr>
              <a:t>Solve </a:t>
            </a:r>
            <a:r>
              <a:rPr sz="1350" b="1" dirty="0">
                <a:latin typeface="Arial"/>
                <a:cs typeface="Arial"/>
              </a:rPr>
              <a:t>for Prevalence =</a:t>
            </a:r>
            <a:r>
              <a:rPr sz="1350" b="1" spc="-114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0.50</a:t>
            </a:r>
            <a:endParaRPr sz="1350">
              <a:latin typeface="Arial"/>
              <a:cs typeface="Arial"/>
            </a:endParaRPr>
          </a:p>
          <a:p>
            <a:pPr marR="1583690" algn="r">
              <a:lnSpc>
                <a:spcPct val="100000"/>
              </a:lnSpc>
              <a:spcBef>
                <a:spcPts val="820"/>
              </a:spcBef>
            </a:pPr>
            <a:r>
              <a:rPr sz="1350" dirty="0">
                <a:latin typeface="Arial"/>
                <a:cs typeface="Arial"/>
              </a:rPr>
              <a:t>0.895*.50</a:t>
            </a:r>
            <a:endParaRPr sz="1350">
              <a:latin typeface="Arial"/>
              <a:cs typeface="Arial"/>
            </a:endParaRPr>
          </a:p>
          <a:p>
            <a:pPr marL="833119" marR="343535" indent="-742950">
              <a:lnSpc>
                <a:spcPct val="100000"/>
              </a:lnSpc>
              <a:tabLst>
                <a:tab pos="3592195" algn="l"/>
              </a:tabLst>
            </a:pPr>
            <a:r>
              <a:rPr sz="1350" dirty="0">
                <a:latin typeface="Arial"/>
                <a:cs typeface="Arial"/>
              </a:rPr>
              <a:t>PPV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= 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sz="1350" dirty="0">
                <a:latin typeface="Arial"/>
                <a:cs typeface="Arial"/>
              </a:rPr>
              <a:t>                                                   0.895*.50 + (1 – 0.628)*(1 –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0.50)</a:t>
            </a:r>
            <a:endParaRPr sz="1350">
              <a:latin typeface="Arial"/>
              <a:cs typeface="Arial"/>
            </a:endParaRPr>
          </a:p>
          <a:p>
            <a:pPr marL="471805">
              <a:lnSpc>
                <a:spcPct val="100000"/>
              </a:lnSpc>
              <a:spcBef>
                <a:spcPts val="805"/>
              </a:spcBef>
            </a:pPr>
            <a:r>
              <a:rPr sz="1350" dirty="0">
                <a:latin typeface="Arial"/>
                <a:cs typeface="Arial"/>
              </a:rPr>
              <a:t>=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0.706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46148" y="205740"/>
            <a:ext cx="5143500" cy="3857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0745" y="434085"/>
            <a:ext cx="721804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METHODS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 a </a:t>
            </a:r>
            <a:r>
              <a:rPr sz="1800" spc="-10" dirty="0">
                <a:latin typeface="Calibri"/>
                <a:cs typeface="Calibri"/>
              </a:rPr>
              <a:t>randomized, </a:t>
            </a:r>
            <a:r>
              <a:rPr sz="1800" dirty="0">
                <a:latin typeface="Calibri"/>
                <a:cs typeface="Calibri"/>
              </a:rPr>
              <a:t>blinded, </a:t>
            </a:r>
            <a:r>
              <a:rPr sz="1800" spc="-5" dirty="0">
                <a:latin typeface="Calibri"/>
                <a:cs typeface="Calibri"/>
              </a:rPr>
              <a:t>adaptive trial, </a:t>
            </a:r>
            <a:r>
              <a:rPr sz="1800" spc="-10" dirty="0">
                <a:latin typeface="Calibri"/>
                <a:cs typeface="Calibri"/>
              </a:rPr>
              <a:t>we compared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efficacy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safety  </a:t>
            </a:r>
            <a:r>
              <a:rPr sz="1800" spc="-5" dirty="0">
                <a:latin typeface="Calibri"/>
                <a:cs typeface="Calibri"/>
              </a:rPr>
              <a:t>of three </a:t>
            </a:r>
            <a:r>
              <a:rPr sz="1800" spc="-15" dirty="0">
                <a:latin typeface="Calibri"/>
                <a:cs typeface="Calibri"/>
              </a:rPr>
              <a:t>intravenous </a:t>
            </a:r>
            <a:r>
              <a:rPr sz="1800" spc="-10" dirty="0">
                <a:latin typeface="Calibri"/>
                <a:cs typeface="Calibri"/>
              </a:rPr>
              <a:t>anticonvulsive </a:t>
            </a:r>
            <a:r>
              <a:rPr sz="1800" spc="-5" dirty="0">
                <a:latin typeface="Calibri"/>
                <a:cs typeface="Calibri"/>
              </a:rPr>
              <a:t>agents </a:t>
            </a:r>
            <a:r>
              <a:rPr sz="1800" dirty="0">
                <a:latin typeface="Calibri"/>
                <a:cs typeface="Calibri"/>
              </a:rPr>
              <a:t>— </a:t>
            </a:r>
            <a:r>
              <a:rPr sz="1800" spc="-10" dirty="0">
                <a:latin typeface="Calibri"/>
                <a:cs typeface="Calibri"/>
              </a:rPr>
              <a:t>levetiracetam, fosphenytoin, 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valproate </a:t>
            </a:r>
            <a:r>
              <a:rPr sz="1800" dirty="0">
                <a:latin typeface="Calibri"/>
                <a:cs typeface="Calibri"/>
              </a:rPr>
              <a:t>—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children </a:t>
            </a:r>
            <a:r>
              <a:rPr sz="1800" dirty="0">
                <a:latin typeface="Calibri"/>
                <a:cs typeface="Calibri"/>
              </a:rPr>
              <a:t>and adults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convulsive </a:t>
            </a:r>
            <a:r>
              <a:rPr sz="1800" spc="-15" dirty="0">
                <a:latin typeface="Calibri"/>
                <a:cs typeface="Calibri"/>
              </a:rPr>
              <a:t>status </a:t>
            </a:r>
            <a:r>
              <a:rPr sz="1800" spc="-5" dirty="0">
                <a:latin typeface="Calibri"/>
                <a:cs typeface="Calibri"/>
              </a:rPr>
              <a:t>epilepticus that  </a:t>
            </a:r>
            <a:r>
              <a:rPr sz="1800" spc="-10" dirty="0">
                <a:latin typeface="Calibri"/>
                <a:cs typeface="Calibri"/>
              </a:rPr>
              <a:t>was </a:t>
            </a:r>
            <a:r>
              <a:rPr sz="1800" spc="-5" dirty="0">
                <a:latin typeface="Calibri"/>
                <a:cs typeface="Calibri"/>
              </a:rPr>
              <a:t>unresponsive </a:t>
            </a:r>
            <a:r>
              <a:rPr sz="1800" spc="-10" dirty="0">
                <a:latin typeface="Calibri"/>
                <a:cs typeface="Calibri"/>
              </a:rPr>
              <a:t>to treatment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benzodiazepines. </a:t>
            </a:r>
            <a:r>
              <a:rPr sz="1800" spc="-5" dirty="0">
                <a:latin typeface="Calibri"/>
                <a:cs typeface="Calibri"/>
              </a:rPr>
              <a:t>The primary </a:t>
            </a:r>
            <a:r>
              <a:rPr sz="1800" spc="-15" dirty="0">
                <a:latin typeface="Calibri"/>
                <a:cs typeface="Calibri"/>
              </a:rPr>
              <a:t>outcome  </a:t>
            </a:r>
            <a:r>
              <a:rPr sz="1800" spc="-10" dirty="0">
                <a:latin typeface="Calibri"/>
                <a:cs typeface="Calibri"/>
              </a:rPr>
              <a:t>was </a:t>
            </a:r>
            <a:r>
              <a:rPr sz="1800" spc="-5" dirty="0">
                <a:latin typeface="Calibri"/>
                <a:cs typeface="Calibri"/>
              </a:rPr>
              <a:t>absence of clinically evident </a:t>
            </a:r>
            <a:r>
              <a:rPr sz="1800" spc="-10" dirty="0">
                <a:latin typeface="Calibri"/>
                <a:cs typeface="Calibri"/>
              </a:rPr>
              <a:t>seizures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improvement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level </a:t>
            </a:r>
            <a:r>
              <a:rPr sz="1800" spc="10" dirty="0">
                <a:latin typeface="Calibri"/>
                <a:cs typeface="Calibri"/>
              </a:rPr>
              <a:t>of  </a:t>
            </a:r>
            <a:r>
              <a:rPr sz="1800" spc="-5" dirty="0">
                <a:latin typeface="Calibri"/>
                <a:cs typeface="Calibri"/>
              </a:rPr>
              <a:t>consciousness by 60 minutes </a:t>
            </a:r>
            <a:r>
              <a:rPr sz="1800" spc="-10" dirty="0">
                <a:latin typeface="Calibri"/>
                <a:cs typeface="Calibri"/>
              </a:rPr>
              <a:t>after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start </a:t>
            </a:r>
            <a:r>
              <a:rPr sz="1800" spc="-5" dirty="0">
                <a:latin typeface="Calibri"/>
                <a:cs typeface="Calibri"/>
              </a:rPr>
              <a:t>of drug infusion, without  additional anticonvulsant medication. The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posterior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probabilities</a:t>
            </a:r>
            <a:r>
              <a:rPr sz="1800" spc="-5" dirty="0">
                <a:latin typeface="Calibri"/>
                <a:cs typeface="Calibri"/>
              </a:rPr>
              <a:t> that </a:t>
            </a:r>
            <a:r>
              <a:rPr sz="1800" dirty="0">
                <a:latin typeface="Calibri"/>
                <a:cs typeface="Calibri"/>
              </a:rPr>
              <a:t>each  </a:t>
            </a:r>
            <a:r>
              <a:rPr sz="1800" spc="-5" dirty="0">
                <a:latin typeface="Calibri"/>
                <a:cs typeface="Calibri"/>
              </a:rPr>
              <a:t>drug </a:t>
            </a:r>
            <a:r>
              <a:rPr sz="1800" spc="-10" dirty="0">
                <a:latin typeface="Calibri"/>
                <a:cs typeface="Calibri"/>
              </a:rPr>
              <a:t>was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most or least </a:t>
            </a:r>
            <a:r>
              <a:rPr sz="1800" spc="-10" dirty="0">
                <a:latin typeface="Calibri"/>
                <a:cs typeface="Calibri"/>
              </a:rPr>
              <a:t>effective were calculated. </a:t>
            </a:r>
            <a:r>
              <a:rPr sz="1800" spc="-15" dirty="0">
                <a:latin typeface="Calibri"/>
                <a:cs typeface="Calibri"/>
              </a:rPr>
              <a:t>Safety </a:t>
            </a:r>
            <a:r>
              <a:rPr sz="1800" spc="-10" dirty="0">
                <a:latin typeface="Calibri"/>
                <a:cs typeface="Calibri"/>
              </a:rPr>
              <a:t>outcomes  </a:t>
            </a:r>
            <a:r>
              <a:rPr sz="1800" spc="-5" dirty="0">
                <a:latin typeface="Calibri"/>
                <a:cs typeface="Calibri"/>
              </a:rPr>
              <a:t>included </a:t>
            </a:r>
            <a:r>
              <a:rPr sz="1800" spc="-10" dirty="0">
                <a:latin typeface="Calibri"/>
                <a:cs typeface="Calibri"/>
              </a:rPr>
              <a:t>life-threatening </a:t>
            </a:r>
            <a:r>
              <a:rPr sz="1800" spc="-5" dirty="0">
                <a:latin typeface="Calibri"/>
                <a:cs typeface="Calibri"/>
              </a:rPr>
              <a:t>hypotension or </a:t>
            </a:r>
            <a:r>
              <a:rPr sz="1800" spc="-10" dirty="0">
                <a:latin typeface="Calibri"/>
                <a:cs typeface="Calibri"/>
              </a:rPr>
              <a:t>cardiac </a:t>
            </a:r>
            <a:r>
              <a:rPr sz="1800" spc="-5" dirty="0">
                <a:latin typeface="Calibri"/>
                <a:cs typeface="Calibri"/>
              </a:rPr>
              <a:t>arrhythmia, endotracheal  intubation, </a:t>
            </a:r>
            <a:r>
              <a:rPr sz="1800" spc="-10" dirty="0">
                <a:latin typeface="Calibri"/>
                <a:cs typeface="Calibri"/>
              </a:rPr>
              <a:t>seizure recurrence,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death.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1667" y="596265"/>
            <a:ext cx="7528559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Outcomes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primary </a:t>
            </a:r>
            <a:r>
              <a:rPr sz="1800" spc="-10" dirty="0">
                <a:latin typeface="Calibri"/>
                <a:cs typeface="Calibri"/>
              </a:rPr>
              <a:t>outcome was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absence of clinically apparent </a:t>
            </a:r>
            <a:r>
              <a:rPr sz="1800" spc="-10" dirty="0">
                <a:latin typeface="Calibri"/>
                <a:cs typeface="Calibri"/>
              </a:rPr>
              <a:t>seizures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5" dirty="0">
                <a:latin typeface="Calibri"/>
                <a:cs typeface="Calibri"/>
              </a:rPr>
              <a:t>improving responsiveness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5" dirty="0">
                <a:latin typeface="Calibri"/>
                <a:cs typeface="Calibri"/>
              </a:rPr>
              <a:t>60 </a:t>
            </a:r>
            <a:r>
              <a:rPr sz="1800" spc="-10" dirty="0">
                <a:latin typeface="Calibri"/>
                <a:cs typeface="Calibri"/>
              </a:rPr>
              <a:t>minutes after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start </a:t>
            </a:r>
            <a:r>
              <a:rPr sz="1800" spc="-5" dirty="0">
                <a:latin typeface="Calibri"/>
                <a:cs typeface="Calibri"/>
              </a:rPr>
              <a:t>of trial drug </a:t>
            </a:r>
            <a:r>
              <a:rPr sz="1800" spc="-10" dirty="0">
                <a:latin typeface="Calibri"/>
                <a:cs typeface="Calibri"/>
              </a:rPr>
              <a:t>infusion,  </a:t>
            </a:r>
            <a:r>
              <a:rPr sz="1800" spc="-5" dirty="0">
                <a:latin typeface="Calibri"/>
                <a:cs typeface="Calibri"/>
              </a:rPr>
              <a:t>without additional anticonvulsant medication, including medication used </a:t>
            </a:r>
            <a:r>
              <a:rPr sz="1800" spc="-15" dirty="0">
                <a:latin typeface="Calibri"/>
                <a:cs typeface="Calibri"/>
              </a:rPr>
              <a:t>for  </a:t>
            </a:r>
            <a:r>
              <a:rPr sz="1800" spc="-5" dirty="0">
                <a:latin typeface="Calibri"/>
                <a:cs typeface="Calibri"/>
              </a:rPr>
              <a:t>endotracheal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intubation.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primary </a:t>
            </a:r>
            <a:r>
              <a:rPr sz="1800" spc="-10" dirty="0">
                <a:latin typeface="Calibri"/>
                <a:cs typeface="Calibri"/>
              </a:rPr>
              <a:t>safety outcome was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composite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life-threatening hypotension 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cardiac </a:t>
            </a:r>
            <a:r>
              <a:rPr sz="1800" spc="-5" dirty="0">
                <a:latin typeface="Calibri"/>
                <a:cs typeface="Calibri"/>
              </a:rPr>
              <a:t>arrhythmia within 60 minutes </a:t>
            </a:r>
            <a:r>
              <a:rPr sz="1800" spc="-10" dirty="0">
                <a:latin typeface="Calibri"/>
                <a:cs typeface="Calibri"/>
              </a:rPr>
              <a:t>after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start </a:t>
            </a:r>
            <a:r>
              <a:rPr sz="1800" dirty="0">
                <a:latin typeface="Calibri"/>
                <a:cs typeface="Calibri"/>
              </a:rPr>
              <a:t>of trial </a:t>
            </a:r>
            <a:r>
              <a:rPr sz="1800" spc="-5" dirty="0">
                <a:latin typeface="Calibri"/>
                <a:cs typeface="Calibri"/>
              </a:rPr>
              <a:t>drug infusion. 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on serious </a:t>
            </a:r>
            <a:r>
              <a:rPr sz="1800" spc="-10" dirty="0">
                <a:latin typeface="Calibri"/>
                <a:cs typeface="Calibri"/>
              </a:rPr>
              <a:t>adverse </a:t>
            </a:r>
            <a:r>
              <a:rPr sz="1800" spc="-5" dirty="0">
                <a:latin typeface="Calibri"/>
                <a:cs typeface="Calibri"/>
              </a:rPr>
              <a:t>events </a:t>
            </a:r>
            <a:r>
              <a:rPr sz="1800" spc="-10" dirty="0">
                <a:latin typeface="Calibri"/>
                <a:cs typeface="Calibri"/>
              </a:rPr>
              <a:t>were </a:t>
            </a:r>
            <a:r>
              <a:rPr sz="1800" spc="-5" dirty="0">
                <a:latin typeface="Calibri"/>
                <a:cs typeface="Calibri"/>
              </a:rPr>
              <a:t>collected </a:t>
            </a:r>
            <a:r>
              <a:rPr sz="1800" spc="-10" dirty="0">
                <a:latin typeface="Calibri"/>
                <a:cs typeface="Calibri"/>
              </a:rPr>
              <a:t>through </a:t>
            </a:r>
            <a:r>
              <a:rPr sz="1800" dirty="0">
                <a:latin typeface="Calibri"/>
                <a:cs typeface="Calibri"/>
              </a:rPr>
              <a:t>the end </a:t>
            </a:r>
            <a:r>
              <a:rPr sz="1800" spc="-5" dirty="0">
                <a:latin typeface="Calibri"/>
                <a:cs typeface="Calibri"/>
              </a:rPr>
              <a:t>of participation  in </a:t>
            </a:r>
            <a:r>
              <a:rPr sz="1800" dirty="0">
                <a:latin typeface="Calibri"/>
                <a:cs typeface="Calibri"/>
              </a:rPr>
              <a:t>the trial </a:t>
            </a:r>
            <a:r>
              <a:rPr sz="1800" spc="-5" dirty="0">
                <a:latin typeface="Calibri"/>
                <a:cs typeface="Calibri"/>
              </a:rPr>
              <a:t>(hospital </a:t>
            </a:r>
            <a:r>
              <a:rPr sz="1800" spc="-10" dirty="0">
                <a:latin typeface="Calibri"/>
                <a:cs typeface="Calibri"/>
              </a:rPr>
              <a:t>discharge </a:t>
            </a:r>
            <a:r>
              <a:rPr sz="1800" spc="-5" dirty="0">
                <a:latin typeface="Calibri"/>
                <a:cs typeface="Calibri"/>
              </a:rPr>
              <a:t>or 30 </a:t>
            </a:r>
            <a:r>
              <a:rPr sz="1800" spc="-10" dirty="0">
                <a:latin typeface="Calibri"/>
                <a:cs typeface="Calibri"/>
              </a:rPr>
              <a:t>days, </a:t>
            </a:r>
            <a:r>
              <a:rPr sz="1800" spc="-5" dirty="0">
                <a:latin typeface="Calibri"/>
                <a:cs typeface="Calibri"/>
              </a:rPr>
              <a:t>whichever came </a:t>
            </a:r>
            <a:r>
              <a:rPr sz="1800" spc="-15" dirty="0">
                <a:latin typeface="Calibri"/>
                <a:cs typeface="Calibri"/>
              </a:rPr>
              <a:t>first) for </a:t>
            </a:r>
            <a:r>
              <a:rPr sz="1800" spc="-5" dirty="0">
                <a:latin typeface="Calibri"/>
                <a:cs typeface="Calibri"/>
              </a:rPr>
              <a:t>every  patient.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on adverse </a:t>
            </a:r>
            <a:r>
              <a:rPr sz="1800" spc="-10" dirty="0">
                <a:latin typeface="Calibri"/>
                <a:cs typeface="Calibri"/>
              </a:rPr>
              <a:t>events </a:t>
            </a:r>
            <a:r>
              <a:rPr sz="1800" spc="-15" dirty="0">
                <a:latin typeface="Calibri"/>
                <a:cs typeface="Calibri"/>
              </a:rPr>
              <a:t>were </a:t>
            </a:r>
            <a:r>
              <a:rPr sz="1800" spc="-10" dirty="0">
                <a:latin typeface="Calibri"/>
                <a:cs typeface="Calibri"/>
              </a:rPr>
              <a:t>collected through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first </a:t>
            </a:r>
            <a:r>
              <a:rPr sz="1800" spc="-5" dirty="0">
                <a:latin typeface="Calibri"/>
                <a:cs typeface="Calibri"/>
              </a:rPr>
              <a:t>24 </a:t>
            </a:r>
            <a:r>
              <a:rPr sz="1800" spc="-15" dirty="0">
                <a:latin typeface="Calibri"/>
                <a:cs typeface="Calibri"/>
              </a:rPr>
              <a:t>hours </a:t>
            </a:r>
            <a:r>
              <a:rPr sz="1800" spc="-10" dirty="0">
                <a:latin typeface="Calibri"/>
                <a:cs typeface="Calibri"/>
              </a:rPr>
              <a:t>after  </a:t>
            </a:r>
            <a:r>
              <a:rPr sz="1800" spc="-5" dirty="0">
                <a:latin typeface="Calibri"/>
                <a:cs typeface="Calibri"/>
              </a:rPr>
              <a:t>enrollment.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0240" y="495427"/>
            <a:ext cx="76295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used a </a:t>
            </a:r>
            <a:r>
              <a:rPr sz="1800" spc="-5" dirty="0">
                <a:latin typeface="Calibri"/>
                <a:cs typeface="Calibri"/>
              </a:rPr>
              <a:t>response-adaptive </a:t>
            </a:r>
            <a:r>
              <a:rPr sz="1800" spc="-10" dirty="0">
                <a:latin typeface="Calibri"/>
                <a:cs typeface="Calibri"/>
              </a:rPr>
              <a:t>comparative-effectiveness </a:t>
            </a:r>
            <a:r>
              <a:rPr sz="1800" spc="-5" dirty="0">
                <a:latin typeface="Calibri"/>
                <a:cs typeface="Calibri"/>
              </a:rPr>
              <a:t>design. </a:t>
            </a:r>
            <a:r>
              <a:rPr sz="1800" spc="-10" dirty="0">
                <a:latin typeface="Calibri"/>
                <a:cs typeface="Calibri"/>
              </a:rPr>
              <a:t>Patients were  randomly </a:t>
            </a:r>
            <a:r>
              <a:rPr sz="1800" spc="-5" dirty="0">
                <a:latin typeface="Calibri"/>
                <a:cs typeface="Calibri"/>
              </a:rPr>
              <a:t>assigned </a:t>
            </a:r>
            <a:r>
              <a:rPr sz="1800" spc="-10" dirty="0">
                <a:latin typeface="Calibri"/>
                <a:cs typeface="Calibri"/>
              </a:rPr>
              <a:t>to receive </a:t>
            </a:r>
            <a:r>
              <a:rPr sz="1800" spc="-5" dirty="0">
                <a:latin typeface="Calibri"/>
                <a:cs typeface="Calibri"/>
              </a:rPr>
              <a:t>one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three </a:t>
            </a:r>
            <a:r>
              <a:rPr sz="1800" spc="-5" dirty="0">
                <a:latin typeface="Calibri"/>
                <a:cs typeface="Calibri"/>
              </a:rPr>
              <a:t>trial drugs, initially in </a:t>
            </a:r>
            <a:r>
              <a:rPr sz="1800" dirty="0">
                <a:latin typeface="Calibri"/>
                <a:cs typeface="Calibri"/>
              </a:rPr>
              <a:t>a 1:1:1 </a:t>
            </a:r>
            <a:r>
              <a:rPr sz="1800" spc="-15" dirty="0">
                <a:latin typeface="Calibri"/>
                <a:cs typeface="Calibri"/>
              </a:rPr>
              <a:t>ratio.  </a:t>
            </a:r>
            <a:r>
              <a:rPr sz="1800" spc="-5" dirty="0">
                <a:latin typeface="Calibri"/>
                <a:cs typeface="Calibri"/>
              </a:rPr>
              <a:t>After 300 patients </a:t>
            </a:r>
            <a:r>
              <a:rPr sz="1800" spc="-15" dirty="0">
                <a:latin typeface="Calibri"/>
                <a:cs typeface="Calibri"/>
              </a:rPr>
              <a:t>were </a:t>
            </a:r>
            <a:r>
              <a:rPr sz="1800" dirty="0">
                <a:latin typeface="Calibri"/>
                <a:cs typeface="Calibri"/>
              </a:rPr>
              <a:t>assigned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treatment group, </a:t>
            </a:r>
            <a:r>
              <a:rPr sz="1800" spc="-5" dirty="0">
                <a:latin typeface="Calibri"/>
                <a:cs typeface="Calibri"/>
              </a:rPr>
              <a:t>response-adaptive  </a:t>
            </a:r>
            <a:r>
              <a:rPr sz="1800" spc="-10" dirty="0">
                <a:latin typeface="Calibri"/>
                <a:cs typeface="Calibri"/>
              </a:rPr>
              <a:t>randomization was initiated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basis of previously defined decision rules, with 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goal of maximizing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likelihood </a:t>
            </a:r>
            <a:r>
              <a:rPr sz="1800" spc="-5" dirty="0">
                <a:latin typeface="Calibri"/>
                <a:cs typeface="Calibri"/>
              </a:rPr>
              <a:t>of identifying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most </a:t>
            </a:r>
            <a:r>
              <a:rPr sz="1800" spc="-10" dirty="0">
                <a:latin typeface="Calibri"/>
                <a:cs typeface="Calibri"/>
              </a:rPr>
              <a:t>effective treatment.  Interim </a:t>
            </a:r>
            <a:r>
              <a:rPr sz="1800" spc="-5" dirty="0">
                <a:latin typeface="Calibri"/>
                <a:cs typeface="Calibri"/>
              </a:rPr>
              <a:t>analyses </a:t>
            </a:r>
            <a:r>
              <a:rPr sz="1800" spc="-10" dirty="0">
                <a:latin typeface="Calibri"/>
                <a:cs typeface="Calibri"/>
              </a:rPr>
              <a:t>were </a:t>
            </a:r>
            <a:r>
              <a:rPr sz="1800" dirty="0">
                <a:latin typeface="Calibri"/>
                <a:cs typeface="Calibri"/>
              </a:rPr>
              <a:t>planned </a:t>
            </a:r>
            <a:r>
              <a:rPr sz="1800" spc="-10" dirty="0">
                <a:latin typeface="Calibri"/>
                <a:cs typeface="Calibri"/>
              </a:rPr>
              <a:t>after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enrollment of </a:t>
            </a:r>
            <a:r>
              <a:rPr sz="1800" dirty="0">
                <a:latin typeface="Calibri"/>
                <a:cs typeface="Calibri"/>
              </a:rPr>
              <a:t>400, 500, 600, and 700  </a:t>
            </a:r>
            <a:r>
              <a:rPr sz="1800" spc="-5" dirty="0">
                <a:latin typeface="Calibri"/>
                <a:cs typeface="Calibri"/>
              </a:rPr>
              <a:t>patients, </a:t>
            </a:r>
            <a:r>
              <a:rPr sz="1800" spc="-10" dirty="0">
                <a:latin typeface="Calibri"/>
                <a:cs typeface="Calibri"/>
              </a:rPr>
              <a:t>at which </a:t>
            </a:r>
            <a:r>
              <a:rPr sz="1800" spc="-5" dirty="0">
                <a:latin typeface="Calibri"/>
                <a:cs typeface="Calibri"/>
              </a:rPr>
              <a:t>times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trial </a:t>
            </a:r>
            <a:r>
              <a:rPr sz="1800" spc="-10" dirty="0">
                <a:latin typeface="Calibri"/>
                <a:cs typeface="Calibri"/>
              </a:rPr>
              <a:t>could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stopped </a:t>
            </a:r>
            <a:r>
              <a:rPr sz="1800" spc="-5" dirty="0">
                <a:latin typeface="Calibri"/>
                <a:cs typeface="Calibri"/>
              </a:rPr>
              <a:t>early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success or </a:t>
            </a:r>
            <a:r>
              <a:rPr sz="1800" spc="-20" dirty="0">
                <a:latin typeface="Calibri"/>
                <a:cs typeface="Calibri"/>
              </a:rPr>
              <a:t>futility,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rules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spc="-10" dirty="0">
                <a:latin typeface="Calibri"/>
                <a:cs typeface="Calibri"/>
              </a:rPr>
              <a:t>are contained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protocol.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483" y="763981"/>
            <a:ext cx="7811134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At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10" dirty="0">
                <a:latin typeface="Calibri"/>
                <a:cs typeface="Calibri"/>
              </a:rPr>
              <a:t>interim </a:t>
            </a:r>
            <a:r>
              <a:rPr sz="1800" spc="-5" dirty="0">
                <a:latin typeface="Calibri"/>
                <a:cs typeface="Calibri"/>
              </a:rPr>
              <a:t>analysis,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randomization </a:t>
            </a:r>
            <a:r>
              <a:rPr sz="1800" spc="-5" dirty="0">
                <a:latin typeface="Calibri"/>
                <a:cs typeface="Calibri"/>
              </a:rPr>
              <a:t>assignment probabilities </a:t>
            </a:r>
            <a:r>
              <a:rPr sz="1800" spc="-15" dirty="0">
                <a:latin typeface="Calibri"/>
                <a:cs typeface="Calibri"/>
              </a:rPr>
              <a:t>were </a:t>
            </a:r>
            <a:r>
              <a:rPr sz="1800" spc="-5" dirty="0">
                <a:latin typeface="Calibri"/>
                <a:cs typeface="Calibri"/>
              </a:rPr>
              <a:t>updated.  The maximum sample </a:t>
            </a:r>
            <a:r>
              <a:rPr sz="1800" spc="-10" dirty="0">
                <a:latin typeface="Calibri"/>
                <a:cs typeface="Calibri"/>
              </a:rPr>
              <a:t>was </a:t>
            </a:r>
            <a:r>
              <a:rPr sz="1800" spc="-5" dirty="0">
                <a:latin typeface="Calibri"/>
                <a:cs typeface="Calibri"/>
              </a:rPr>
              <a:t>795 patients. Randomization </a:t>
            </a:r>
            <a:r>
              <a:rPr sz="1800" spc="-10" dirty="0">
                <a:latin typeface="Calibri"/>
                <a:cs typeface="Calibri"/>
              </a:rPr>
              <a:t>was </a:t>
            </a:r>
            <a:r>
              <a:rPr sz="1800" spc="-15" dirty="0">
                <a:latin typeface="Calibri"/>
                <a:cs typeface="Calibri"/>
              </a:rPr>
              <a:t>stratified </a:t>
            </a:r>
            <a:r>
              <a:rPr sz="1800" spc="-10" dirty="0">
                <a:latin typeface="Calibri"/>
                <a:cs typeface="Calibri"/>
              </a:rPr>
              <a:t>according </a:t>
            </a:r>
            <a:r>
              <a:rPr sz="1800" spc="-15" dirty="0">
                <a:latin typeface="Calibri"/>
                <a:cs typeface="Calibri"/>
              </a:rPr>
              <a:t>to  </a:t>
            </a:r>
            <a:r>
              <a:rPr sz="1800" spc="-5" dirty="0">
                <a:latin typeface="Calibri"/>
                <a:cs typeface="Calibri"/>
              </a:rPr>
              <a:t>age </a:t>
            </a:r>
            <a:r>
              <a:rPr sz="1800" spc="-10" dirty="0">
                <a:latin typeface="Calibri"/>
                <a:cs typeface="Calibri"/>
              </a:rPr>
              <a:t>category </a:t>
            </a:r>
            <a:r>
              <a:rPr sz="1800" spc="-5" dirty="0">
                <a:latin typeface="Calibri"/>
                <a:cs typeface="Calibri"/>
              </a:rPr>
              <a:t>(2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17 </a:t>
            </a:r>
            <a:r>
              <a:rPr sz="1800" spc="-15" dirty="0">
                <a:latin typeface="Calibri"/>
                <a:cs typeface="Calibri"/>
              </a:rPr>
              <a:t>years, </a:t>
            </a:r>
            <a:r>
              <a:rPr sz="1800" spc="5" dirty="0">
                <a:latin typeface="Calibri"/>
                <a:cs typeface="Calibri"/>
              </a:rPr>
              <a:t>18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65 </a:t>
            </a:r>
            <a:r>
              <a:rPr sz="1800" spc="-15" dirty="0">
                <a:latin typeface="Calibri"/>
                <a:cs typeface="Calibri"/>
              </a:rPr>
              <a:t>years, </a:t>
            </a:r>
            <a:r>
              <a:rPr sz="1800" dirty="0">
                <a:latin typeface="Calibri"/>
                <a:cs typeface="Calibri"/>
              </a:rPr>
              <a:t>and &gt;65 </a:t>
            </a:r>
            <a:r>
              <a:rPr sz="1800" spc="-15" dirty="0">
                <a:latin typeface="Calibri"/>
                <a:cs typeface="Calibri"/>
              </a:rPr>
              <a:t>years)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targeted  </a:t>
            </a:r>
            <a:r>
              <a:rPr sz="1800" spc="-5" dirty="0">
                <a:latin typeface="Calibri"/>
                <a:cs typeface="Calibri"/>
              </a:rPr>
              <a:t>assignment probabilities. </a:t>
            </a:r>
            <a:r>
              <a:rPr sz="1800" b="1" spc="-15" dirty="0">
                <a:latin typeface="Calibri"/>
                <a:cs typeface="Calibri"/>
              </a:rPr>
              <a:t>Before </a:t>
            </a:r>
            <a:r>
              <a:rPr sz="1800" b="1" spc="-10" dirty="0">
                <a:latin typeface="Calibri"/>
                <a:cs typeface="Calibri"/>
              </a:rPr>
              <a:t>assessment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the trial </a:t>
            </a:r>
            <a:r>
              <a:rPr sz="1800" b="1" spc="-10" dirty="0">
                <a:latin typeface="Calibri"/>
                <a:cs typeface="Calibri"/>
              </a:rPr>
              <a:t>results, all three drugs  </a:t>
            </a:r>
            <a:r>
              <a:rPr sz="1800" b="1" spc="-15" dirty="0">
                <a:latin typeface="Calibri"/>
                <a:cs typeface="Calibri"/>
              </a:rPr>
              <a:t>were considered to </a:t>
            </a:r>
            <a:r>
              <a:rPr sz="1800" b="1" spc="-5" dirty="0">
                <a:latin typeface="Calibri"/>
                <a:cs typeface="Calibri"/>
              </a:rPr>
              <a:t>be equally </a:t>
            </a:r>
            <a:r>
              <a:rPr sz="1800" b="1" spc="-15" dirty="0">
                <a:latin typeface="Calibri"/>
                <a:cs typeface="Calibri"/>
              </a:rPr>
              <a:t>likely to </a:t>
            </a:r>
            <a:r>
              <a:rPr sz="1800" b="1" spc="-5" dirty="0">
                <a:latin typeface="Calibri"/>
                <a:cs typeface="Calibri"/>
              </a:rPr>
              <a:t>be </a:t>
            </a:r>
            <a:r>
              <a:rPr sz="1800" b="1" spc="-10" dirty="0">
                <a:latin typeface="Calibri"/>
                <a:cs typeface="Calibri"/>
              </a:rPr>
              <a:t>the most effective </a:t>
            </a:r>
            <a:r>
              <a:rPr sz="1800" b="1" dirty="0">
                <a:latin typeface="Calibri"/>
                <a:cs typeface="Calibri"/>
              </a:rPr>
              <a:t>or </a:t>
            </a:r>
            <a:r>
              <a:rPr sz="1800" b="1" spc="-10" dirty="0">
                <a:latin typeface="Calibri"/>
                <a:cs typeface="Calibri"/>
              </a:rPr>
              <a:t>least effective  treatment.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300" y="528954"/>
            <a:ext cx="8068309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Response </a:t>
            </a:r>
            <a:r>
              <a:rPr sz="1800" spc="-20" dirty="0">
                <a:latin typeface="Calibri"/>
                <a:cs typeface="Calibri"/>
              </a:rPr>
              <a:t>rates </a:t>
            </a:r>
            <a:r>
              <a:rPr sz="1800" dirty="0">
                <a:latin typeface="Calibri"/>
                <a:cs typeface="Calibri"/>
              </a:rPr>
              <a:t>in each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treatment </a:t>
            </a:r>
            <a:r>
              <a:rPr sz="1800" spc="-10" dirty="0">
                <a:latin typeface="Calibri"/>
                <a:cs typeface="Calibri"/>
              </a:rPr>
              <a:t>groups were </a:t>
            </a:r>
            <a:r>
              <a:rPr sz="1800" spc="-5" dirty="0">
                <a:latin typeface="Calibri"/>
                <a:cs typeface="Calibri"/>
              </a:rPr>
              <a:t>modeled independently </a:t>
            </a:r>
            <a:r>
              <a:rPr sz="1800" dirty="0">
                <a:latin typeface="Calibri"/>
                <a:cs typeface="Calibri"/>
              </a:rPr>
              <a:t>with the  </a:t>
            </a:r>
            <a:r>
              <a:rPr sz="1800" spc="-5" dirty="0">
                <a:latin typeface="Calibri"/>
                <a:cs typeface="Calibri"/>
              </a:rPr>
              <a:t>use of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Bayesian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analysis</a:t>
            </a:r>
            <a:r>
              <a:rPr sz="1800" spc="-5" dirty="0">
                <a:latin typeface="Calibri"/>
                <a:cs typeface="Calibri"/>
              </a:rPr>
              <a:t>. The </a:t>
            </a:r>
            <a:r>
              <a:rPr sz="1800" spc="-10" dirty="0">
                <a:latin typeface="Calibri"/>
                <a:cs typeface="Calibri"/>
              </a:rPr>
              <a:t>percentage </a:t>
            </a:r>
            <a:r>
              <a:rPr sz="1800" spc="-5" dirty="0">
                <a:latin typeface="Calibri"/>
                <a:cs typeface="Calibri"/>
              </a:rPr>
              <a:t>of patients with treatment success in </a:t>
            </a:r>
            <a:r>
              <a:rPr sz="1800" dirty="0">
                <a:latin typeface="Calibri"/>
                <a:cs typeface="Calibri"/>
              </a:rPr>
              <a:t>each  </a:t>
            </a:r>
            <a:r>
              <a:rPr sz="1800" spc="-10" dirty="0">
                <a:latin typeface="Calibri"/>
                <a:cs typeface="Calibri"/>
              </a:rPr>
              <a:t>group was </a:t>
            </a:r>
            <a:r>
              <a:rPr sz="1800" spc="-5" dirty="0">
                <a:latin typeface="Calibri"/>
                <a:cs typeface="Calibri"/>
              </a:rPr>
              <a:t>calculated </a:t>
            </a:r>
            <a:r>
              <a:rPr sz="1800" spc="-10" dirty="0">
                <a:latin typeface="Calibri"/>
                <a:cs typeface="Calibri"/>
              </a:rPr>
              <a:t>starting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uniform(0,1) prior </a:t>
            </a:r>
            <a:r>
              <a:rPr sz="1800" b="1" spc="-10" dirty="0">
                <a:latin typeface="Calibri"/>
                <a:cs typeface="Calibri"/>
              </a:rPr>
              <a:t>probability distribution </a:t>
            </a:r>
            <a:r>
              <a:rPr sz="1800" spc="-5" dirty="0">
                <a:latin typeface="Calibri"/>
                <a:cs typeface="Calibri"/>
              </a:rPr>
              <a:t>(which  </a:t>
            </a:r>
            <a:r>
              <a:rPr sz="1800" spc="-10" dirty="0">
                <a:latin typeface="Calibri"/>
                <a:cs typeface="Calibri"/>
              </a:rPr>
              <a:t>allows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treatment success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25" dirty="0">
                <a:latin typeface="Calibri"/>
                <a:cs typeface="Calibri"/>
              </a:rPr>
              <a:t>take </a:t>
            </a: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spc="-5" dirty="0">
                <a:latin typeface="Calibri"/>
                <a:cs typeface="Calibri"/>
              </a:rPr>
              <a:t>value between </a:t>
            </a:r>
            <a:r>
              <a:rPr sz="1800" dirty="0">
                <a:latin typeface="Calibri"/>
                <a:cs typeface="Calibri"/>
              </a:rPr>
              <a:t>0 and </a:t>
            </a:r>
            <a:r>
              <a:rPr sz="1800" spc="-5" dirty="0">
                <a:latin typeface="Calibri"/>
                <a:cs typeface="Calibri"/>
              </a:rPr>
              <a:t>100%)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was  </a:t>
            </a:r>
            <a:r>
              <a:rPr sz="1800" b="1" spc="-15" dirty="0">
                <a:latin typeface="Calibri"/>
                <a:cs typeface="Calibri"/>
              </a:rPr>
              <a:t>updated </a:t>
            </a:r>
            <a:r>
              <a:rPr sz="1800" b="1" spc="-5" dirty="0">
                <a:latin typeface="Calibri"/>
                <a:cs typeface="Calibri"/>
              </a:rPr>
              <a:t>on the basis </a:t>
            </a:r>
            <a:r>
              <a:rPr sz="1800" b="1" dirty="0">
                <a:latin typeface="Calibri"/>
                <a:cs typeface="Calibri"/>
              </a:rPr>
              <a:t>of the </a:t>
            </a:r>
            <a:r>
              <a:rPr sz="1800" b="1" spc="-10" dirty="0">
                <a:latin typeface="Calibri"/>
                <a:cs typeface="Calibri"/>
              </a:rPr>
              <a:t>observed </a:t>
            </a:r>
            <a:r>
              <a:rPr sz="1800" b="1" spc="-5" dirty="0">
                <a:latin typeface="Calibri"/>
                <a:cs typeface="Calibri"/>
              </a:rPr>
              <a:t>binomial </a:t>
            </a:r>
            <a:r>
              <a:rPr sz="1800" b="1" spc="-10" dirty="0">
                <a:latin typeface="Calibri"/>
                <a:cs typeface="Calibri"/>
              </a:rPr>
              <a:t>data with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use </a:t>
            </a:r>
            <a:r>
              <a:rPr sz="1800" b="1" dirty="0">
                <a:latin typeface="Calibri"/>
                <a:cs typeface="Calibri"/>
              </a:rPr>
              <a:t>of a </a:t>
            </a:r>
            <a:r>
              <a:rPr sz="1800" b="1" spc="-15" dirty="0">
                <a:latin typeface="Calibri"/>
                <a:cs typeface="Calibri"/>
              </a:rPr>
              <a:t>conjugate  </a:t>
            </a:r>
            <a:r>
              <a:rPr sz="1800" b="1" spc="-10" dirty="0">
                <a:latin typeface="Calibri"/>
                <a:cs typeface="Calibri"/>
              </a:rPr>
              <a:t>beta-binomial model.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these </a:t>
            </a:r>
            <a:r>
              <a:rPr sz="1800" spc="-10" dirty="0">
                <a:latin typeface="Calibri"/>
                <a:cs typeface="Calibri"/>
              </a:rPr>
              <a:t>three posterior </a:t>
            </a:r>
            <a:r>
              <a:rPr sz="1800" spc="-5" dirty="0">
                <a:latin typeface="Calibri"/>
                <a:cs typeface="Calibri"/>
              </a:rPr>
              <a:t>distributions,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probability </a:t>
            </a:r>
            <a:r>
              <a:rPr sz="1800" spc="-5" dirty="0">
                <a:latin typeface="Calibri"/>
                <a:cs typeface="Calibri"/>
              </a:rPr>
              <a:t>that 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10" dirty="0">
                <a:latin typeface="Calibri"/>
                <a:cs typeface="Calibri"/>
              </a:rPr>
              <a:t>treatment was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most or least </a:t>
            </a:r>
            <a:r>
              <a:rPr sz="1800" spc="-10" dirty="0">
                <a:latin typeface="Calibri"/>
                <a:cs typeface="Calibri"/>
              </a:rPr>
              <a:t>effective treatment was </a:t>
            </a:r>
            <a:r>
              <a:rPr sz="1800" spc="-15" dirty="0">
                <a:latin typeface="Calibri"/>
                <a:cs typeface="Calibri"/>
              </a:rPr>
              <a:t>calculated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described  </a:t>
            </a:r>
            <a:r>
              <a:rPr sz="1800" spc="-20" dirty="0">
                <a:latin typeface="Calibri"/>
                <a:cs typeface="Calibri"/>
              </a:rPr>
              <a:t>previously.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318" y="2920745"/>
            <a:ext cx="5076825" cy="36893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Uniform distribution is a </a:t>
            </a:r>
            <a:r>
              <a:rPr sz="1800" b="1" spc="-5" dirty="0">
                <a:latin typeface="Arial"/>
                <a:cs typeface="Arial"/>
              </a:rPr>
              <a:t>non-informative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prior.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44740" y="2980944"/>
            <a:ext cx="350520" cy="1041400"/>
          </a:xfrm>
          <a:custGeom>
            <a:avLst/>
            <a:gdLst/>
            <a:ahLst/>
            <a:cxnLst/>
            <a:rect l="l" t="t" r="r" b="b"/>
            <a:pathLst>
              <a:path w="350520" h="1041400">
                <a:moveTo>
                  <a:pt x="0" y="1040891"/>
                </a:moveTo>
                <a:lnTo>
                  <a:pt x="350520" y="1040891"/>
                </a:lnTo>
                <a:lnTo>
                  <a:pt x="350520" y="0"/>
                </a:lnTo>
                <a:lnTo>
                  <a:pt x="0" y="0"/>
                </a:lnTo>
                <a:lnTo>
                  <a:pt x="0" y="1040891"/>
                </a:lnTo>
                <a:close/>
              </a:path>
            </a:pathLst>
          </a:custGeom>
          <a:solidFill>
            <a:srgbClr val="1A4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8411" y="2980944"/>
            <a:ext cx="350520" cy="1041400"/>
          </a:xfrm>
          <a:custGeom>
            <a:avLst/>
            <a:gdLst/>
            <a:ahLst/>
            <a:cxnLst/>
            <a:rect l="l" t="t" r="r" b="b"/>
            <a:pathLst>
              <a:path w="350520" h="1041400">
                <a:moveTo>
                  <a:pt x="0" y="1040891"/>
                </a:moveTo>
                <a:lnTo>
                  <a:pt x="350520" y="1040891"/>
                </a:lnTo>
                <a:lnTo>
                  <a:pt x="350520" y="0"/>
                </a:lnTo>
                <a:lnTo>
                  <a:pt x="0" y="0"/>
                </a:lnTo>
                <a:lnTo>
                  <a:pt x="0" y="1040891"/>
                </a:lnTo>
                <a:close/>
              </a:path>
            </a:pathLst>
          </a:custGeom>
          <a:solidFill>
            <a:srgbClr val="1A4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22592" y="2980944"/>
            <a:ext cx="350520" cy="1041400"/>
          </a:xfrm>
          <a:custGeom>
            <a:avLst/>
            <a:gdLst/>
            <a:ahLst/>
            <a:cxnLst/>
            <a:rect l="l" t="t" r="r" b="b"/>
            <a:pathLst>
              <a:path w="350520" h="1041400">
                <a:moveTo>
                  <a:pt x="0" y="1040891"/>
                </a:moveTo>
                <a:lnTo>
                  <a:pt x="350520" y="1040891"/>
                </a:lnTo>
                <a:lnTo>
                  <a:pt x="350520" y="0"/>
                </a:lnTo>
                <a:lnTo>
                  <a:pt x="0" y="0"/>
                </a:lnTo>
                <a:lnTo>
                  <a:pt x="0" y="1040891"/>
                </a:lnTo>
                <a:close/>
              </a:path>
            </a:pathLst>
          </a:custGeom>
          <a:solidFill>
            <a:srgbClr val="1A4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8784" y="2855942"/>
            <a:ext cx="88847" cy="121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75526" y="2868929"/>
            <a:ext cx="0" cy="1155065"/>
          </a:xfrm>
          <a:custGeom>
            <a:avLst/>
            <a:gdLst/>
            <a:ahLst/>
            <a:cxnLst/>
            <a:rect l="l" t="t" r="r" b="b"/>
            <a:pathLst>
              <a:path h="1155064">
                <a:moveTo>
                  <a:pt x="0" y="0"/>
                </a:moveTo>
                <a:lnTo>
                  <a:pt x="0" y="1154760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2092" y="3986784"/>
            <a:ext cx="1641348" cy="106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1993" y="4009897"/>
            <a:ext cx="1619884" cy="584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900" y="528954"/>
            <a:ext cx="811847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We </a:t>
            </a:r>
            <a:r>
              <a:rPr sz="1800" b="1" spc="-10" dirty="0">
                <a:latin typeface="Calibri"/>
                <a:cs typeface="Calibri"/>
              </a:rPr>
              <a:t>randomly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5" dirty="0">
                <a:latin typeface="Calibri"/>
                <a:cs typeface="Calibri"/>
              </a:rPr>
              <a:t>repeatedly </a:t>
            </a:r>
            <a:r>
              <a:rPr sz="1800" b="1" spc="-5" dirty="0">
                <a:latin typeface="Calibri"/>
                <a:cs typeface="Calibri"/>
              </a:rPr>
              <a:t>(10</a:t>
            </a:r>
            <a:r>
              <a:rPr sz="1800" b="1" spc="-7" baseline="32407" dirty="0">
                <a:latin typeface="Calibri"/>
                <a:cs typeface="Calibri"/>
              </a:rPr>
              <a:t>6 </a:t>
            </a:r>
            <a:r>
              <a:rPr sz="1800" b="1" spc="-15" dirty="0">
                <a:latin typeface="Calibri"/>
                <a:cs typeface="Calibri"/>
              </a:rPr>
              <a:t>iterations) </a:t>
            </a:r>
            <a:r>
              <a:rPr sz="1800" b="1" spc="-10" dirty="0">
                <a:latin typeface="Calibri"/>
                <a:cs typeface="Calibri"/>
              </a:rPr>
              <a:t>drew from </a:t>
            </a:r>
            <a:r>
              <a:rPr sz="1800" b="1" spc="-5" dirty="0">
                <a:latin typeface="Calibri"/>
                <a:cs typeface="Calibri"/>
              </a:rPr>
              <a:t>these </a:t>
            </a:r>
            <a:r>
              <a:rPr sz="1800" b="1" spc="-15" dirty="0">
                <a:latin typeface="Calibri"/>
                <a:cs typeface="Calibri"/>
              </a:rPr>
              <a:t>three posterior  </a:t>
            </a:r>
            <a:r>
              <a:rPr sz="1800" b="1" spc="-10" dirty="0">
                <a:latin typeface="Calibri"/>
                <a:cs typeface="Calibri"/>
              </a:rPr>
              <a:t>probabilities </a:t>
            </a:r>
            <a:r>
              <a:rPr sz="1800" b="1" spc="-15" dirty="0">
                <a:latin typeface="Calibri"/>
                <a:cs typeface="Calibri"/>
              </a:rPr>
              <a:t>to </a:t>
            </a:r>
            <a:r>
              <a:rPr sz="1800" b="1" spc="-10" dirty="0">
                <a:latin typeface="Calibri"/>
                <a:cs typeface="Calibri"/>
              </a:rPr>
              <a:t>calculate the probability that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given treatment was </a:t>
            </a:r>
            <a:r>
              <a:rPr sz="1800" b="1" spc="-15" dirty="0">
                <a:latin typeface="Calibri"/>
                <a:cs typeface="Calibri"/>
              </a:rPr>
              <a:t>better </a:t>
            </a:r>
            <a:r>
              <a:rPr sz="1800" b="1" spc="-5" dirty="0">
                <a:latin typeface="Calibri"/>
                <a:cs typeface="Calibri"/>
              </a:rPr>
              <a:t>than the  other </a:t>
            </a:r>
            <a:r>
              <a:rPr sz="1800" b="1" spc="-10" dirty="0">
                <a:latin typeface="Calibri"/>
                <a:cs typeface="Calibri"/>
              </a:rPr>
              <a:t>two. </a:t>
            </a:r>
            <a:r>
              <a:rPr sz="1800" spc="-5" dirty="0">
                <a:latin typeface="Calibri"/>
                <a:cs typeface="Calibri"/>
              </a:rPr>
              <a:t>The same approach </a:t>
            </a:r>
            <a:r>
              <a:rPr sz="1800" spc="-10" dirty="0">
                <a:latin typeface="Calibri"/>
                <a:cs typeface="Calibri"/>
              </a:rPr>
              <a:t>was </a:t>
            </a:r>
            <a:r>
              <a:rPr sz="1800" spc="-20" dirty="0">
                <a:latin typeface="Calibri"/>
                <a:cs typeface="Calibri"/>
              </a:rPr>
              <a:t>taken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potentially </a:t>
            </a:r>
            <a:r>
              <a:rPr sz="1800" spc="-20" dirty="0">
                <a:latin typeface="Calibri"/>
                <a:cs typeface="Calibri"/>
              </a:rPr>
              <a:t>worst </a:t>
            </a:r>
            <a:r>
              <a:rPr sz="1800" spc="-10" dirty="0">
                <a:latin typeface="Calibri"/>
                <a:cs typeface="Calibri"/>
              </a:rPr>
              <a:t>treatment. </a:t>
            </a:r>
            <a:r>
              <a:rPr sz="1800" spc="-5" dirty="0">
                <a:latin typeface="Calibri"/>
                <a:cs typeface="Calibri"/>
              </a:rPr>
              <a:t>The  </a:t>
            </a:r>
            <a:r>
              <a:rPr sz="1800" spc="-10" dirty="0">
                <a:latin typeface="Calibri"/>
                <a:cs typeface="Calibri"/>
              </a:rPr>
              <a:t>criterion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declaring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most or least </a:t>
            </a:r>
            <a:r>
              <a:rPr sz="1800" spc="-10" dirty="0">
                <a:latin typeface="Calibri"/>
                <a:cs typeface="Calibri"/>
              </a:rPr>
              <a:t>effective treatment was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probability </a:t>
            </a:r>
            <a:r>
              <a:rPr sz="1800" b="1" spc="-15" dirty="0">
                <a:latin typeface="Calibri"/>
                <a:cs typeface="Calibri"/>
              </a:rPr>
              <a:t>greater  </a:t>
            </a:r>
            <a:r>
              <a:rPr sz="1800" b="1" spc="-5" dirty="0">
                <a:latin typeface="Calibri"/>
                <a:cs typeface="Calibri"/>
              </a:rPr>
              <a:t>than 0.975. </a:t>
            </a:r>
            <a:r>
              <a:rPr sz="1800" spc="-5" dirty="0">
                <a:latin typeface="Calibri"/>
                <a:cs typeface="Calibri"/>
              </a:rPr>
              <a:t>The threshold of 0.975 </a:t>
            </a:r>
            <a:r>
              <a:rPr sz="1800" spc="-10" dirty="0">
                <a:latin typeface="Calibri"/>
                <a:cs typeface="Calibri"/>
              </a:rPr>
              <a:t>was </a:t>
            </a:r>
            <a:r>
              <a:rPr sz="1800" spc="-5" dirty="0">
                <a:latin typeface="Calibri"/>
                <a:cs typeface="Calibri"/>
              </a:rPr>
              <a:t>chosen by </a:t>
            </a:r>
            <a:r>
              <a:rPr sz="1800" spc="-10" dirty="0">
                <a:latin typeface="Calibri"/>
                <a:cs typeface="Calibri"/>
              </a:rPr>
              <a:t>convention </a:t>
            </a:r>
            <a:r>
              <a:rPr sz="1800" spc="-5" dirty="0">
                <a:latin typeface="Calibri"/>
                <a:cs typeface="Calibri"/>
              </a:rPr>
              <a:t>(analogous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an alpha  </a:t>
            </a:r>
            <a:r>
              <a:rPr sz="1800" spc="-5" dirty="0">
                <a:latin typeface="Calibri"/>
                <a:cs typeface="Calibri"/>
              </a:rPr>
              <a:t>of 0.025 in </a:t>
            </a:r>
            <a:r>
              <a:rPr sz="1800" dirty="0">
                <a:latin typeface="Calibri"/>
                <a:cs typeface="Calibri"/>
              </a:rPr>
              <a:t>a one-sided </a:t>
            </a:r>
            <a:r>
              <a:rPr sz="1800" spc="-5" dirty="0">
                <a:latin typeface="Calibri"/>
                <a:cs typeface="Calibri"/>
              </a:rPr>
              <a:t>comparison)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because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simulation </a:t>
            </a:r>
            <a:r>
              <a:rPr sz="1800" spc="-5" dirty="0">
                <a:latin typeface="Calibri"/>
                <a:cs typeface="Calibri"/>
              </a:rPr>
              <a:t>study </a:t>
            </a:r>
            <a:r>
              <a:rPr sz="1800" spc="-10" dirty="0">
                <a:latin typeface="Calibri"/>
                <a:cs typeface="Calibri"/>
              </a:rPr>
              <a:t>showed </a:t>
            </a:r>
            <a:r>
              <a:rPr sz="180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with  this threshold </a:t>
            </a:r>
            <a:r>
              <a:rPr sz="1800" dirty="0">
                <a:latin typeface="Calibri"/>
                <a:cs typeface="Calibri"/>
              </a:rPr>
              <a:t>and trial </a:t>
            </a:r>
            <a:r>
              <a:rPr sz="1800" spc="-5" dirty="0">
                <a:latin typeface="Calibri"/>
                <a:cs typeface="Calibri"/>
              </a:rPr>
              <a:t>design, </a:t>
            </a:r>
            <a:r>
              <a:rPr sz="1800" dirty="0">
                <a:latin typeface="Calibri"/>
                <a:cs typeface="Calibri"/>
              </a:rPr>
              <a:t>the type I </a:t>
            </a:r>
            <a:r>
              <a:rPr sz="1800" spc="-10" dirty="0">
                <a:latin typeface="Calibri"/>
                <a:cs typeface="Calibri"/>
              </a:rPr>
              <a:t>error </a:t>
            </a:r>
            <a:r>
              <a:rPr sz="1800" spc="-25" dirty="0">
                <a:latin typeface="Calibri"/>
                <a:cs typeface="Calibri"/>
              </a:rPr>
              <a:t>rate </a:t>
            </a:r>
            <a:r>
              <a:rPr sz="1800" spc="-10" dirty="0">
                <a:latin typeface="Calibri"/>
                <a:cs typeface="Calibri"/>
              </a:rPr>
              <a:t>was controlled. </a:t>
            </a:r>
            <a:r>
              <a:rPr sz="1800" spc="-15" dirty="0">
                <a:latin typeface="Calibri"/>
                <a:cs typeface="Calibri"/>
              </a:rPr>
              <a:t>Unlike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trial </a:t>
            </a:r>
            <a:r>
              <a:rPr sz="1800" spc="-10" dirty="0">
                <a:latin typeface="Calibri"/>
                <a:cs typeface="Calibri"/>
              </a:rPr>
              <a:t>in 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success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achieved in </a:t>
            </a:r>
            <a:r>
              <a:rPr sz="1800" dirty="0">
                <a:latin typeface="Calibri"/>
                <a:cs typeface="Calibri"/>
              </a:rPr>
              <a:t>a number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different </a:t>
            </a:r>
            <a:r>
              <a:rPr sz="1800" spc="-20" dirty="0">
                <a:latin typeface="Calibri"/>
                <a:cs typeface="Calibri"/>
              </a:rPr>
              <a:t>ways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 </a:t>
            </a:r>
            <a:r>
              <a:rPr sz="1800" spc="-5" dirty="0">
                <a:latin typeface="Calibri"/>
                <a:cs typeface="Calibri"/>
              </a:rPr>
              <a:t>multiple  </a:t>
            </a:r>
            <a:r>
              <a:rPr sz="1800" spc="-10" dirty="0">
                <a:latin typeface="Calibri"/>
                <a:cs typeface="Calibri"/>
              </a:rPr>
              <a:t>treatments </a:t>
            </a:r>
            <a:r>
              <a:rPr sz="1800" spc="-5" dirty="0">
                <a:latin typeface="Calibri"/>
                <a:cs typeface="Calibri"/>
              </a:rPr>
              <a:t>vs.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control), </a:t>
            </a:r>
            <a:r>
              <a:rPr sz="1800" spc="-5" dirty="0">
                <a:latin typeface="Calibri"/>
                <a:cs typeface="Calibri"/>
              </a:rPr>
              <a:t>only one </a:t>
            </a:r>
            <a:r>
              <a:rPr sz="1800" spc="-10" dirty="0">
                <a:latin typeface="Calibri"/>
                <a:cs typeface="Calibri"/>
              </a:rPr>
              <a:t>treatment could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identified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best.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478" y="528954"/>
            <a:ext cx="81210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maximum sample of 720 </a:t>
            </a:r>
            <a:r>
              <a:rPr sz="1800" dirty="0">
                <a:latin typeface="Calibri"/>
                <a:cs typeface="Calibri"/>
              </a:rPr>
              <a:t>unique </a:t>
            </a:r>
            <a:r>
              <a:rPr sz="1800" spc="-5" dirty="0">
                <a:latin typeface="Calibri"/>
                <a:cs typeface="Calibri"/>
              </a:rPr>
              <a:t>patients </a:t>
            </a:r>
            <a:r>
              <a:rPr sz="1800" spc="-15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795 enrollments </a:t>
            </a:r>
            <a:r>
              <a:rPr sz="1800" spc="-10" dirty="0">
                <a:latin typeface="Calibri"/>
                <a:cs typeface="Calibri"/>
              </a:rPr>
              <a:t>provided </a:t>
            </a:r>
            <a:r>
              <a:rPr sz="1800" spc="-5" dirty="0">
                <a:latin typeface="Calibri"/>
                <a:cs typeface="Calibri"/>
              </a:rPr>
              <a:t>90% power 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identify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most </a:t>
            </a:r>
            <a:r>
              <a:rPr sz="1800" b="1" spc="-15" dirty="0">
                <a:latin typeface="Calibri"/>
                <a:cs typeface="Calibri"/>
              </a:rPr>
              <a:t>effective </a:t>
            </a:r>
            <a:r>
              <a:rPr sz="1800" b="1" spc="-10" dirty="0">
                <a:latin typeface="Calibri"/>
                <a:cs typeface="Calibri"/>
              </a:rPr>
              <a:t>treatment </a:t>
            </a:r>
            <a:r>
              <a:rPr sz="1800" b="1" spc="-5" dirty="0">
                <a:latin typeface="Calibri"/>
                <a:cs typeface="Calibri"/>
              </a:rPr>
              <a:t>when one </a:t>
            </a:r>
            <a:r>
              <a:rPr sz="1800" b="1" spc="-10" dirty="0">
                <a:latin typeface="Calibri"/>
                <a:cs typeface="Calibri"/>
              </a:rPr>
              <a:t>treatment </a:t>
            </a:r>
            <a:r>
              <a:rPr sz="1800" b="1" spc="-15" dirty="0">
                <a:latin typeface="Calibri"/>
                <a:cs typeface="Calibri"/>
              </a:rPr>
              <a:t>group </a:t>
            </a:r>
            <a:r>
              <a:rPr sz="1800" b="1" spc="-5" dirty="0">
                <a:latin typeface="Calibri"/>
                <a:cs typeface="Calibri"/>
              </a:rPr>
              <a:t>had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true  </a:t>
            </a:r>
            <a:r>
              <a:rPr sz="1800" b="1" spc="-10" dirty="0">
                <a:latin typeface="Calibri"/>
                <a:cs typeface="Calibri"/>
              </a:rPr>
              <a:t>response </a:t>
            </a:r>
            <a:r>
              <a:rPr sz="1800" b="1" spc="-25" dirty="0">
                <a:latin typeface="Calibri"/>
                <a:cs typeface="Calibri"/>
              </a:rPr>
              <a:t>rate </a:t>
            </a:r>
            <a:r>
              <a:rPr sz="1800" b="1" dirty="0">
                <a:latin typeface="Calibri"/>
                <a:cs typeface="Calibri"/>
              </a:rPr>
              <a:t>of 65% and </a:t>
            </a:r>
            <a:r>
              <a:rPr sz="1800" b="1" spc="-5" dirty="0">
                <a:latin typeface="Calibri"/>
                <a:cs typeface="Calibri"/>
              </a:rPr>
              <a:t>the true </a:t>
            </a:r>
            <a:r>
              <a:rPr sz="1800" b="1" spc="-10" dirty="0">
                <a:latin typeface="Calibri"/>
                <a:cs typeface="Calibri"/>
              </a:rPr>
              <a:t>response </a:t>
            </a:r>
            <a:r>
              <a:rPr sz="1800" b="1" spc="-25" dirty="0">
                <a:latin typeface="Calibri"/>
                <a:cs typeface="Calibri"/>
              </a:rPr>
              <a:t>rate </a:t>
            </a:r>
            <a:r>
              <a:rPr sz="1800" b="1" spc="-10" dirty="0">
                <a:latin typeface="Calibri"/>
                <a:cs typeface="Calibri"/>
              </a:rPr>
              <a:t>was </a:t>
            </a:r>
            <a:r>
              <a:rPr sz="1800" b="1" spc="-5" dirty="0">
                <a:latin typeface="Calibri"/>
                <a:cs typeface="Calibri"/>
              </a:rPr>
              <a:t>50%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b="1" spc="-5" dirty="0">
                <a:latin typeface="Calibri"/>
                <a:cs typeface="Calibri"/>
              </a:rPr>
              <a:t>the other </a:t>
            </a:r>
            <a:r>
              <a:rPr sz="1800" b="1" spc="-10" dirty="0">
                <a:latin typeface="Calibri"/>
                <a:cs typeface="Calibri"/>
              </a:rPr>
              <a:t>two </a:t>
            </a:r>
            <a:r>
              <a:rPr sz="1800" b="1" spc="-15" dirty="0">
                <a:latin typeface="Calibri"/>
                <a:cs typeface="Calibri"/>
              </a:rPr>
              <a:t>groups </a:t>
            </a:r>
            <a:r>
              <a:rPr sz="1800" b="1" spc="-10" dirty="0">
                <a:latin typeface="Calibri"/>
                <a:cs typeface="Calibri"/>
              </a:rPr>
              <a:t>(an  absolute difference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15 </a:t>
            </a:r>
            <a:r>
              <a:rPr sz="1800" b="1" spc="-15" dirty="0">
                <a:latin typeface="Calibri"/>
                <a:cs typeface="Calibri"/>
              </a:rPr>
              <a:t>percentage </a:t>
            </a:r>
            <a:r>
              <a:rPr sz="1800" b="1" spc="-10" dirty="0">
                <a:latin typeface="Calibri"/>
                <a:cs typeface="Calibri"/>
              </a:rPr>
              <a:t>points). </a:t>
            </a:r>
            <a:r>
              <a:rPr sz="1800" spc="-35" dirty="0">
                <a:latin typeface="Calibri"/>
                <a:cs typeface="Calibri"/>
              </a:rPr>
              <a:t>We </a:t>
            </a:r>
            <a:r>
              <a:rPr sz="1800" spc="-10" dirty="0">
                <a:latin typeface="Calibri"/>
                <a:cs typeface="Calibri"/>
              </a:rPr>
              <a:t>report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percentage </a:t>
            </a:r>
            <a:r>
              <a:rPr sz="1800" spc="-5" dirty="0">
                <a:latin typeface="Calibri"/>
                <a:cs typeface="Calibri"/>
              </a:rPr>
              <a:t>response </a:t>
            </a:r>
            <a:r>
              <a:rPr sz="1800" spc="-10" dirty="0">
                <a:latin typeface="Calibri"/>
                <a:cs typeface="Calibri"/>
              </a:rPr>
              <a:t>in 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10" dirty="0">
                <a:latin typeface="Calibri"/>
                <a:cs typeface="Calibri"/>
              </a:rPr>
              <a:t>treatment </a:t>
            </a:r>
            <a:r>
              <a:rPr sz="1800" spc="-5" dirty="0">
                <a:latin typeface="Calibri"/>
                <a:cs typeface="Calibri"/>
              </a:rPr>
              <a:t>group with </a:t>
            </a:r>
            <a:r>
              <a:rPr sz="1800" b="1" dirty="0">
                <a:latin typeface="Calibri"/>
                <a:cs typeface="Calibri"/>
              </a:rPr>
              <a:t>95%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credible intervals</a:t>
            </a:r>
            <a:r>
              <a:rPr sz="1800" spc="-10" dirty="0">
                <a:latin typeface="Calibri"/>
                <a:cs typeface="Calibri"/>
              </a:rPr>
              <a:t>. </a:t>
            </a:r>
            <a:r>
              <a:rPr sz="1800" spc="-5" dirty="0">
                <a:latin typeface="Calibri"/>
                <a:cs typeface="Calibri"/>
              </a:rPr>
              <a:t>The primary </a:t>
            </a:r>
            <a:r>
              <a:rPr sz="1800" spc="-10" dirty="0">
                <a:latin typeface="Calibri"/>
                <a:cs typeface="Calibri"/>
              </a:rPr>
              <a:t>analysis was </a:t>
            </a:r>
            <a:r>
              <a:rPr sz="1800" spc="-5" dirty="0">
                <a:latin typeface="Calibri"/>
                <a:cs typeface="Calibri"/>
              </a:rPr>
              <a:t>based on 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intention-to-treat </a:t>
            </a:r>
            <a:r>
              <a:rPr sz="1800" spc="-5" dirty="0">
                <a:latin typeface="Calibri"/>
                <a:cs typeface="Calibri"/>
              </a:rPr>
              <a:t>population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included all unique patients </a:t>
            </a:r>
            <a:r>
              <a:rPr sz="1800" dirty="0">
                <a:latin typeface="Calibri"/>
                <a:cs typeface="Calibri"/>
              </a:rPr>
              <a:t>who </a:t>
            </a:r>
            <a:r>
              <a:rPr sz="1800" spc="-5" dirty="0">
                <a:latin typeface="Calibri"/>
                <a:cs typeface="Calibri"/>
              </a:rPr>
              <a:t>underwent  </a:t>
            </a:r>
            <a:r>
              <a:rPr sz="1800" spc="-10" dirty="0">
                <a:latin typeface="Calibri"/>
                <a:cs typeface="Calibri"/>
              </a:rPr>
              <a:t>randomization, </a:t>
            </a:r>
            <a:r>
              <a:rPr sz="1800" spc="-15" dirty="0">
                <a:latin typeface="Calibri"/>
                <a:cs typeface="Calibri"/>
              </a:rPr>
              <a:t>regardless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amount of </a:t>
            </a:r>
            <a:r>
              <a:rPr sz="1800" spc="-10" dirty="0">
                <a:latin typeface="Calibri"/>
                <a:cs typeface="Calibri"/>
              </a:rPr>
              <a:t>treatment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was </a:t>
            </a:r>
            <a:r>
              <a:rPr sz="1800" spc="-5" dirty="0">
                <a:latin typeface="Calibri"/>
                <a:cs typeface="Calibri"/>
              </a:rPr>
              <a:t>actually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received.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13677" y="846994"/>
            <a:ext cx="2397561" cy="2172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3907" y="3071861"/>
            <a:ext cx="6059437" cy="95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8201" y="3099054"/>
            <a:ext cx="5993765" cy="6985"/>
          </a:xfrm>
          <a:custGeom>
            <a:avLst/>
            <a:gdLst/>
            <a:ahLst/>
            <a:cxnLst/>
            <a:rect l="l" t="t" r="r" b="b"/>
            <a:pathLst>
              <a:path w="5993765" h="6985">
                <a:moveTo>
                  <a:pt x="0" y="6731"/>
                </a:moveTo>
                <a:lnTo>
                  <a:pt x="599325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83866" y="3129534"/>
            <a:ext cx="168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3748" y="3129534"/>
            <a:ext cx="168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1494" y="3129534"/>
            <a:ext cx="168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55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0956" y="3129534"/>
            <a:ext cx="168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6</a:t>
            </a:r>
            <a:r>
              <a:rPr sz="110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8256" y="3129534"/>
            <a:ext cx="168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65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7718" y="3129534"/>
            <a:ext cx="168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7</a:t>
            </a:r>
            <a:r>
              <a:rPr sz="110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7461" y="3129534"/>
            <a:ext cx="168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7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07623" y="3129534"/>
            <a:ext cx="168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80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3109" y="3129534"/>
            <a:ext cx="2232660" cy="49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  <a:tabLst>
                <a:tab pos="550545" algn="l"/>
                <a:tab pos="1011555" algn="l"/>
                <a:tab pos="1471295" algn="l"/>
                <a:tab pos="1931035" algn="l"/>
              </a:tabLst>
            </a:pPr>
            <a:r>
              <a:rPr sz="1100" dirty="0">
                <a:latin typeface="Calibri"/>
                <a:cs typeface="Calibri"/>
              </a:rPr>
              <a:t>30	35	40	45	50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spc="-5" dirty="0">
                <a:latin typeface="Calibri"/>
                <a:cs typeface="Calibri"/>
              </a:rPr>
              <a:t>Patients with treatment success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(%)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22576" y="518159"/>
            <a:ext cx="106616" cy="2645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78201" y="553973"/>
            <a:ext cx="0" cy="2551430"/>
          </a:xfrm>
          <a:custGeom>
            <a:avLst/>
            <a:gdLst/>
            <a:ahLst/>
            <a:cxnLst/>
            <a:rect l="l" t="t" r="r" b="b"/>
            <a:pathLst>
              <a:path h="2551430">
                <a:moveTo>
                  <a:pt x="0" y="255104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56831" y="819911"/>
            <a:ext cx="106616" cy="2336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12457" y="855725"/>
            <a:ext cx="0" cy="2242820"/>
          </a:xfrm>
          <a:custGeom>
            <a:avLst/>
            <a:gdLst/>
            <a:ahLst/>
            <a:cxnLst/>
            <a:rect l="l" t="t" r="r" b="b"/>
            <a:pathLst>
              <a:path h="2242820">
                <a:moveTo>
                  <a:pt x="0" y="224282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3114" y="846994"/>
            <a:ext cx="2408618" cy="21723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42559" y="819911"/>
            <a:ext cx="106616" cy="2336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98185" y="855725"/>
            <a:ext cx="0" cy="2242820"/>
          </a:xfrm>
          <a:custGeom>
            <a:avLst/>
            <a:gdLst/>
            <a:ahLst/>
            <a:cxnLst/>
            <a:rect l="l" t="t" r="r" b="b"/>
            <a:pathLst>
              <a:path h="2242820">
                <a:moveTo>
                  <a:pt x="0" y="224282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66459" y="2854451"/>
            <a:ext cx="106616" cy="306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22085" y="2876550"/>
            <a:ext cx="0" cy="213995"/>
          </a:xfrm>
          <a:custGeom>
            <a:avLst/>
            <a:gdLst/>
            <a:ahLst/>
            <a:cxnLst/>
            <a:rect l="l" t="t" r="r" b="b"/>
            <a:pathLst>
              <a:path h="213994">
                <a:moveTo>
                  <a:pt x="0" y="0"/>
                </a:moveTo>
                <a:lnTo>
                  <a:pt x="0" y="213487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14394" y="854202"/>
            <a:ext cx="2391410" cy="2155190"/>
          </a:xfrm>
          <a:custGeom>
            <a:avLst/>
            <a:gdLst/>
            <a:ahLst/>
            <a:cxnLst/>
            <a:rect l="l" t="t" r="r" b="b"/>
            <a:pathLst>
              <a:path w="2391410" h="2155190">
                <a:moveTo>
                  <a:pt x="0" y="2154936"/>
                </a:moveTo>
                <a:lnTo>
                  <a:pt x="0" y="2154936"/>
                </a:lnTo>
                <a:lnTo>
                  <a:pt x="59181" y="2154936"/>
                </a:lnTo>
                <a:lnTo>
                  <a:pt x="62737" y="2153539"/>
                </a:lnTo>
                <a:lnTo>
                  <a:pt x="95376" y="2153539"/>
                </a:lnTo>
                <a:lnTo>
                  <a:pt x="98932" y="2152777"/>
                </a:lnTo>
                <a:lnTo>
                  <a:pt x="122300" y="2152777"/>
                </a:lnTo>
                <a:lnTo>
                  <a:pt x="125475" y="2152015"/>
                </a:lnTo>
                <a:lnTo>
                  <a:pt x="143255" y="2152015"/>
                </a:lnTo>
                <a:lnTo>
                  <a:pt x="146303" y="2151253"/>
                </a:lnTo>
                <a:lnTo>
                  <a:pt x="148843" y="2151253"/>
                </a:lnTo>
                <a:lnTo>
                  <a:pt x="152400" y="2151253"/>
                </a:lnTo>
                <a:lnTo>
                  <a:pt x="155447" y="2151253"/>
                </a:lnTo>
                <a:lnTo>
                  <a:pt x="157987" y="2151253"/>
                </a:lnTo>
                <a:lnTo>
                  <a:pt x="161162" y="2149856"/>
                </a:lnTo>
                <a:lnTo>
                  <a:pt x="164210" y="2149856"/>
                </a:lnTo>
                <a:lnTo>
                  <a:pt x="167258" y="2149856"/>
                </a:lnTo>
                <a:lnTo>
                  <a:pt x="170306" y="2149856"/>
                </a:lnTo>
                <a:lnTo>
                  <a:pt x="172846" y="2149856"/>
                </a:lnTo>
                <a:lnTo>
                  <a:pt x="176402" y="2149094"/>
                </a:lnTo>
                <a:lnTo>
                  <a:pt x="179450" y="2149094"/>
                </a:lnTo>
                <a:lnTo>
                  <a:pt x="181990" y="2149094"/>
                </a:lnTo>
                <a:lnTo>
                  <a:pt x="185038" y="2149094"/>
                </a:lnTo>
                <a:lnTo>
                  <a:pt x="187578" y="2148332"/>
                </a:lnTo>
                <a:lnTo>
                  <a:pt x="191134" y="2148332"/>
                </a:lnTo>
                <a:lnTo>
                  <a:pt x="194309" y="2148332"/>
                </a:lnTo>
                <a:lnTo>
                  <a:pt x="196850" y="2146935"/>
                </a:lnTo>
                <a:lnTo>
                  <a:pt x="199897" y="2146935"/>
                </a:lnTo>
                <a:lnTo>
                  <a:pt x="203453" y="2146935"/>
                </a:lnTo>
                <a:lnTo>
                  <a:pt x="205993" y="2146935"/>
                </a:lnTo>
                <a:lnTo>
                  <a:pt x="209041" y="2146173"/>
                </a:lnTo>
                <a:lnTo>
                  <a:pt x="211581" y="2146173"/>
                </a:lnTo>
                <a:lnTo>
                  <a:pt x="215137" y="2145411"/>
                </a:lnTo>
                <a:lnTo>
                  <a:pt x="218185" y="2145411"/>
                </a:lnTo>
                <a:lnTo>
                  <a:pt x="220725" y="2145411"/>
                </a:lnTo>
                <a:lnTo>
                  <a:pt x="223773" y="2144776"/>
                </a:lnTo>
                <a:lnTo>
                  <a:pt x="227329" y="2144776"/>
                </a:lnTo>
                <a:lnTo>
                  <a:pt x="229996" y="2144776"/>
                </a:lnTo>
                <a:lnTo>
                  <a:pt x="233044" y="2143252"/>
                </a:lnTo>
                <a:lnTo>
                  <a:pt x="236092" y="2143252"/>
                </a:lnTo>
                <a:lnTo>
                  <a:pt x="238632" y="2142490"/>
                </a:lnTo>
                <a:lnTo>
                  <a:pt x="242188" y="2142490"/>
                </a:lnTo>
                <a:lnTo>
                  <a:pt x="244728" y="2141855"/>
                </a:lnTo>
                <a:lnTo>
                  <a:pt x="247776" y="2141855"/>
                </a:lnTo>
                <a:lnTo>
                  <a:pt x="250825" y="2141093"/>
                </a:lnTo>
                <a:lnTo>
                  <a:pt x="253872" y="2141093"/>
                </a:lnTo>
                <a:lnTo>
                  <a:pt x="256920" y="2139569"/>
                </a:lnTo>
                <a:lnTo>
                  <a:pt x="259968" y="2139569"/>
                </a:lnTo>
                <a:lnTo>
                  <a:pt x="262508" y="2138934"/>
                </a:lnTo>
                <a:lnTo>
                  <a:pt x="266191" y="2138934"/>
                </a:lnTo>
                <a:lnTo>
                  <a:pt x="268731" y="2138172"/>
                </a:lnTo>
                <a:lnTo>
                  <a:pt x="271779" y="2138172"/>
                </a:lnTo>
                <a:lnTo>
                  <a:pt x="274827" y="2137410"/>
                </a:lnTo>
                <a:lnTo>
                  <a:pt x="277367" y="2136013"/>
                </a:lnTo>
                <a:lnTo>
                  <a:pt x="280923" y="2136013"/>
                </a:lnTo>
                <a:lnTo>
                  <a:pt x="283971" y="2135251"/>
                </a:lnTo>
                <a:lnTo>
                  <a:pt x="286511" y="2134489"/>
                </a:lnTo>
                <a:lnTo>
                  <a:pt x="289559" y="2134489"/>
                </a:lnTo>
                <a:lnTo>
                  <a:pt x="292607" y="2133092"/>
                </a:lnTo>
                <a:lnTo>
                  <a:pt x="295655" y="2132330"/>
                </a:lnTo>
                <a:lnTo>
                  <a:pt x="298703" y="2131568"/>
                </a:lnTo>
                <a:lnTo>
                  <a:pt x="301370" y="2131568"/>
                </a:lnTo>
                <a:lnTo>
                  <a:pt x="304926" y="2130806"/>
                </a:lnTo>
                <a:lnTo>
                  <a:pt x="307975" y="2129409"/>
                </a:lnTo>
                <a:lnTo>
                  <a:pt x="310514" y="2128647"/>
                </a:lnTo>
                <a:lnTo>
                  <a:pt x="313563" y="2127885"/>
                </a:lnTo>
                <a:lnTo>
                  <a:pt x="317118" y="2127250"/>
                </a:lnTo>
                <a:lnTo>
                  <a:pt x="319658" y="2125726"/>
                </a:lnTo>
                <a:lnTo>
                  <a:pt x="322706" y="2124964"/>
                </a:lnTo>
                <a:lnTo>
                  <a:pt x="325246" y="2124329"/>
                </a:lnTo>
                <a:lnTo>
                  <a:pt x="328294" y="2123567"/>
                </a:lnTo>
                <a:lnTo>
                  <a:pt x="331850" y="2122170"/>
                </a:lnTo>
                <a:lnTo>
                  <a:pt x="334517" y="2121408"/>
                </a:lnTo>
                <a:lnTo>
                  <a:pt x="337565" y="2120646"/>
                </a:lnTo>
                <a:lnTo>
                  <a:pt x="340613" y="2119249"/>
                </a:lnTo>
                <a:lnTo>
                  <a:pt x="343661" y="2118487"/>
                </a:lnTo>
                <a:lnTo>
                  <a:pt x="346709" y="2117725"/>
                </a:lnTo>
                <a:lnTo>
                  <a:pt x="349250" y="2116963"/>
                </a:lnTo>
                <a:lnTo>
                  <a:pt x="352297" y="2114804"/>
                </a:lnTo>
                <a:lnTo>
                  <a:pt x="355853" y="2114042"/>
                </a:lnTo>
                <a:lnTo>
                  <a:pt x="358393" y="2113407"/>
                </a:lnTo>
                <a:lnTo>
                  <a:pt x="361441" y="2111883"/>
                </a:lnTo>
                <a:lnTo>
                  <a:pt x="364489" y="2110486"/>
                </a:lnTo>
                <a:lnTo>
                  <a:pt x="367029" y="2109724"/>
                </a:lnTo>
                <a:lnTo>
                  <a:pt x="370713" y="2107565"/>
                </a:lnTo>
                <a:lnTo>
                  <a:pt x="373760" y="2106803"/>
                </a:lnTo>
                <a:lnTo>
                  <a:pt x="376300" y="2105279"/>
                </a:lnTo>
                <a:lnTo>
                  <a:pt x="379348" y="2103882"/>
                </a:lnTo>
                <a:lnTo>
                  <a:pt x="382396" y="2101723"/>
                </a:lnTo>
                <a:lnTo>
                  <a:pt x="385444" y="2100961"/>
                </a:lnTo>
                <a:lnTo>
                  <a:pt x="388492" y="2099437"/>
                </a:lnTo>
                <a:lnTo>
                  <a:pt x="391032" y="2098040"/>
                </a:lnTo>
                <a:lnTo>
                  <a:pt x="394588" y="2096516"/>
                </a:lnTo>
                <a:lnTo>
                  <a:pt x="397636" y="2094357"/>
                </a:lnTo>
                <a:lnTo>
                  <a:pt x="400176" y="2092960"/>
                </a:lnTo>
                <a:lnTo>
                  <a:pt x="403225" y="2092198"/>
                </a:lnTo>
                <a:lnTo>
                  <a:pt x="405891" y="2090039"/>
                </a:lnTo>
                <a:lnTo>
                  <a:pt x="409447" y="2087880"/>
                </a:lnTo>
                <a:lnTo>
                  <a:pt x="412495" y="2086356"/>
                </a:lnTo>
                <a:lnTo>
                  <a:pt x="415035" y="2084197"/>
                </a:lnTo>
                <a:lnTo>
                  <a:pt x="418083" y="2082673"/>
                </a:lnTo>
                <a:lnTo>
                  <a:pt x="421639" y="2080514"/>
                </a:lnTo>
                <a:lnTo>
                  <a:pt x="424179" y="2079117"/>
                </a:lnTo>
                <a:lnTo>
                  <a:pt x="427227" y="2076196"/>
                </a:lnTo>
                <a:lnTo>
                  <a:pt x="429767" y="2073910"/>
                </a:lnTo>
                <a:lnTo>
                  <a:pt x="433323" y="2072513"/>
                </a:lnTo>
                <a:lnTo>
                  <a:pt x="436371" y="2070354"/>
                </a:lnTo>
                <a:lnTo>
                  <a:pt x="438911" y="2068068"/>
                </a:lnTo>
                <a:lnTo>
                  <a:pt x="442086" y="2065909"/>
                </a:lnTo>
                <a:lnTo>
                  <a:pt x="445642" y="2062988"/>
                </a:lnTo>
                <a:lnTo>
                  <a:pt x="448182" y="2061591"/>
                </a:lnTo>
                <a:lnTo>
                  <a:pt x="451230" y="2058670"/>
                </a:lnTo>
                <a:lnTo>
                  <a:pt x="454278" y="2055749"/>
                </a:lnTo>
                <a:lnTo>
                  <a:pt x="456818" y="2054225"/>
                </a:lnTo>
                <a:lnTo>
                  <a:pt x="460375" y="2051304"/>
                </a:lnTo>
                <a:lnTo>
                  <a:pt x="462914" y="2048383"/>
                </a:lnTo>
                <a:lnTo>
                  <a:pt x="465963" y="2045462"/>
                </a:lnTo>
                <a:lnTo>
                  <a:pt x="469010" y="2042541"/>
                </a:lnTo>
                <a:lnTo>
                  <a:pt x="472058" y="2040382"/>
                </a:lnTo>
                <a:lnTo>
                  <a:pt x="475233" y="2037461"/>
                </a:lnTo>
                <a:lnTo>
                  <a:pt x="478281" y="2034540"/>
                </a:lnTo>
                <a:lnTo>
                  <a:pt x="480821" y="2031619"/>
                </a:lnTo>
                <a:lnTo>
                  <a:pt x="484377" y="2028698"/>
                </a:lnTo>
                <a:lnTo>
                  <a:pt x="486917" y="2025142"/>
                </a:lnTo>
                <a:lnTo>
                  <a:pt x="489965" y="2022856"/>
                </a:lnTo>
                <a:lnTo>
                  <a:pt x="493013" y="2019935"/>
                </a:lnTo>
                <a:lnTo>
                  <a:pt x="495553" y="2016379"/>
                </a:lnTo>
                <a:lnTo>
                  <a:pt x="499109" y="2013458"/>
                </a:lnTo>
                <a:lnTo>
                  <a:pt x="502157" y="2009775"/>
                </a:lnTo>
                <a:lnTo>
                  <a:pt x="504697" y="2006092"/>
                </a:lnTo>
                <a:lnTo>
                  <a:pt x="507745" y="2002409"/>
                </a:lnTo>
                <a:lnTo>
                  <a:pt x="511428" y="1999615"/>
                </a:lnTo>
                <a:lnTo>
                  <a:pt x="513968" y="1995932"/>
                </a:lnTo>
                <a:lnTo>
                  <a:pt x="517016" y="1992249"/>
                </a:lnTo>
                <a:lnTo>
                  <a:pt x="519556" y="1988566"/>
                </a:lnTo>
                <a:lnTo>
                  <a:pt x="523113" y="1985010"/>
                </a:lnTo>
                <a:lnTo>
                  <a:pt x="526160" y="1979803"/>
                </a:lnTo>
                <a:lnTo>
                  <a:pt x="528701" y="1976247"/>
                </a:lnTo>
                <a:lnTo>
                  <a:pt x="531748" y="1972564"/>
                </a:lnTo>
                <a:lnTo>
                  <a:pt x="535304" y="1968246"/>
                </a:lnTo>
                <a:lnTo>
                  <a:pt x="537844" y="1964563"/>
                </a:lnTo>
                <a:lnTo>
                  <a:pt x="540892" y="1959483"/>
                </a:lnTo>
                <a:lnTo>
                  <a:pt x="543432" y="1955038"/>
                </a:lnTo>
                <a:lnTo>
                  <a:pt x="546607" y="1951355"/>
                </a:lnTo>
                <a:lnTo>
                  <a:pt x="550163" y="1947037"/>
                </a:lnTo>
                <a:lnTo>
                  <a:pt x="552703" y="1941957"/>
                </a:lnTo>
                <a:lnTo>
                  <a:pt x="555751" y="1937512"/>
                </a:lnTo>
                <a:lnTo>
                  <a:pt x="558800" y="1933194"/>
                </a:lnTo>
                <a:lnTo>
                  <a:pt x="561847" y="1927352"/>
                </a:lnTo>
                <a:lnTo>
                  <a:pt x="564895" y="1922907"/>
                </a:lnTo>
                <a:lnTo>
                  <a:pt x="567435" y="1918589"/>
                </a:lnTo>
                <a:lnTo>
                  <a:pt x="570483" y="1912747"/>
                </a:lnTo>
                <a:lnTo>
                  <a:pt x="574039" y="1908429"/>
                </a:lnTo>
                <a:lnTo>
                  <a:pt x="576579" y="1902587"/>
                </a:lnTo>
                <a:lnTo>
                  <a:pt x="579627" y="1898142"/>
                </a:lnTo>
                <a:lnTo>
                  <a:pt x="582802" y="1892300"/>
                </a:lnTo>
                <a:lnTo>
                  <a:pt x="585342" y="1886458"/>
                </a:lnTo>
                <a:lnTo>
                  <a:pt x="588898" y="1881378"/>
                </a:lnTo>
                <a:lnTo>
                  <a:pt x="591946" y="1875536"/>
                </a:lnTo>
                <a:lnTo>
                  <a:pt x="594486" y="1870456"/>
                </a:lnTo>
                <a:lnTo>
                  <a:pt x="597534" y="1863852"/>
                </a:lnTo>
                <a:lnTo>
                  <a:pt x="600582" y="1858010"/>
                </a:lnTo>
                <a:lnTo>
                  <a:pt x="603630" y="1851406"/>
                </a:lnTo>
                <a:lnTo>
                  <a:pt x="606678" y="1846326"/>
                </a:lnTo>
                <a:lnTo>
                  <a:pt x="609218" y="1839849"/>
                </a:lnTo>
                <a:lnTo>
                  <a:pt x="612775" y="1834007"/>
                </a:lnTo>
                <a:lnTo>
                  <a:pt x="615950" y="1827403"/>
                </a:lnTo>
                <a:lnTo>
                  <a:pt x="618489" y="1821561"/>
                </a:lnTo>
                <a:lnTo>
                  <a:pt x="621538" y="1814957"/>
                </a:lnTo>
                <a:lnTo>
                  <a:pt x="624077" y="1808480"/>
                </a:lnTo>
                <a:lnTo>
                  <a:pt x="627633" y="1801114"/>
                </a:lnTo>
                <a:lnTo>
                  <a:pt x="630681" y="1794510"/>
                </a:lnTo>
                <a:lnTo>
                  <a:pt x="633221" y="1787271"/>
                </a:lnTo>
                <a:lnTo>
                  <a:pt x="636269" y="1780667"/>
                </a:lnTo>
                <a:lnTo>
                  <a:pt x="639826" y="1773428"/>
                </a:lnTo>
                <a:lnTo>
                  <a:pt x="642365" y="1766824"/>
                </a:lnTo>
                <a:lnTo>
                  <a:pt x="645413" y="1759585"/>
                </a:lnTo>
                <a:lnTo>
                  <a:pt x="648461" y="1752219"/>
                </a:lnTo>
                <a:lnTo>
                  <a:pt x="651636" y="1744980"/>
                </a:lnTo>
                <a:lnTo>
                  <a:pt x="654684" y="1736217"/>
                </a:lnTo>
                <a:lnTo>
                  <a:pt x="657225" y="1728851"/>
                </a:lnTo>
                <a:lnTo>
                  <a:pt x="660272" y="1721612"/>
                </a:lnTo>
                <a:lnTo>
                  <a:pt x="663828" y="1712849"/>
                </a:lnTo>
                <a:lnTo>
                  <a:pt x="666368" y="1705610"/>
                </a:lnTo>
                <a:lnTo>
                  <a:pt x="669416" y="1697482"/>
                </a:lnTo>
                <a:lnTo>
                  <a:pt x="672464" y="1689481"/>
                </a:lnTo>
                <a:lnTo>
                  <a:pt x="675004" y="1680718"/>
                </a:lnTo>
                <a:lnTo>
                  <a:pt x="678560" y="1672717"/>
                </a:lnTo>
                <a:lnTo>
                  <a:pt x="681101" y="1663954"/>
                </a:lnTo>
                <a:lnTo>
                  <a:pt x="684148" y="1655953"/>
                </a:lnTo>
                <a:lnTo>
                  <a:pt x="687323" y="1647952"/>
                </a:lnTo>
                <a:lnTo>
                  <a:pt x="690371" y="1638427"/>
                </a:lnTo>
                <a:lnTo>
                  <a:pt x="693419" y="1630426"/>
                </a:lnTo>
                <a:lnTo>
                  <a:pt x="696467" y="1620901"/>
                </a:lnTo>
                <a:lnTo>
                  <a:pt x="699007" y="1612138"/>
                </a:lnTo>
                <a:lnTo>
                  <a:pt x="702563" y="1603375"/>
                </a:lnTo>
                <a:lnTo>
                  <a:pt x="705103" y="1593977"/>
                </a:lnTo>
                <a:lnTo>
                  <a:pt x="708151" y="1585214"/>
                </a:lnTo>
                <a:lnTo>
                  <a:pt x="711200" y="1575689"/>
                </a:lnTo>
                <a:lnTo>
                  <a:pt x="713739" y="1565529"/>
                </a:lnTo>
                <a:lnTo>
                  <a:pt x="717295" y="1556004"/>
                </a:lnTo>
                <a:lnTo>
                  <a:pt x="720343" y="1547241"/>
                </a:lnTo>
                <a:lnTo>
                  <a:pt x="723010" y="1537081"/>
                </a:lnTo>
                <a:lnTo>
                  <a:pt x="726058" y="1527556"/>
                </a:lnTo>
                <a:lnTo>
                  <a:pt x="729614" y="1517396"/>
                </a:lnTo>
                <a:lnTo>
                  <a:pt x="732154" y="1507109"/>
                </a:lnTo>
                <a:lnTo>
                  <a:pt x="735202" y="1496949"/>
                </a:lnTo>
                <a:lnTo>
                  <a:pt x="737742" y="1486662"/>
                </a:lnTo>
                <a:lnTo>
                  <a:pt x="741298" y="1476502"/>
                </a:lnTo>
                <a:lnTo>
                  <a:pt x="744346" y="1466342"/>
                </a:lnTo>
                <a:lnTo>
                  <a:pt x="746886" y="1455293"/>
                </a:lnTo>
                <a:lnTo>
                  <a:pt x="749934" y="1445133"/>
                </a:lnTo>
                <a:lnTo>
                  <a:pt x="753490" y="1434211"/>
                </a:lnTo>
                <a:lnTo>
                  <a:pt x="756030" y="1423924"/>
                </a:lnTo>
                <a:lnTo>
                  <a:pt x="759205" y="1413002"/>
                </a:lnTo>
                <a:lnTo>
                  <a:pt x="761745" y="1402080"/>
                </a:lnTo>
                <a:lnTo>
                  <a:pt x="764793" y="1391158"/>
                </a:lnTo>
                <a:lnTo>
                  <a:pt x="768350" y="1379474"/>
                </a:lnTo>
                <a:lnTo>
                  <a:pt x="770889" y="1368552"/>
                </a:lnTo>
                <a:lnTo>
                  <a:pt x="773938" y="1357630"/>
                </a:lnTo>
                <a:lnTo>
                  <a:pt x="776985" y="1346708"/>
                </a:lnTo>
                <a:lnTo>
                  <a:pt x="780033" y="1335659"/>
                </a:lnTo>
                <a:lnTo>
                  <a:pt x="783081" y="1323340"/>
                </a:lnTo>
                <a:lnTo>
                  <a:pt x="786129" y="1312418"/>
                </a:lnTo>
                <a:lnTo>
                  <a:pt x="788669" y="1300734"/>
                </a:lnTo>
                <a:lnTo>
                  <a:pt x="792352" y="1289050"/>
                </a:lnTo>
                <a:lnTo>
                  <a:pt x="794892" y="1277366"/>
                </a:lnTo>
                <a:lnTo>
                  <a:pt x="797940" y="1264920"/>
                </a:lnTo>
                <a:lnTo>
                  <a:pt x="800988" y="1253236"/>
                </a:lnTo>
                <a:lnTo>
                  <a:pt x="803528" y="1241552"/>
                </a:lnTo>
                <a:lnTo>
                  <a:pt x="807084" y="1229233"/>
                </a:lnTo>
                <a:lnTo>
                  <a:pt x="810132" y="1217549"/>
                </a:lnTo>
                <a:lnTo>
                  <a:pt x="812672" y="1205103"/>
                </a:lnTo>
                <a:lnTo>
                  <a:pt x="815720" y="1193419"/>
                </a:lnTo>
                <a:lnTo>
                  <a:pt x="818768" y="1181100"/>
                </a:lnTo>
                <a:lnTo>
                  <a:pt x="821816" y="1168654"/>
                </a:lnTo>
                <a:lnTo>
                  <a:pt x="824864" y="1156208"/>
                </a:lnTo>
                <a:lnTo>
                  <a:pt x="827531" y="1144524"/>
                </a:lnTo>
                <a:lnTo>
                  <a:pt x="831088" y="1131443"/>
                </a:lnTo>
                <a:lnTo>
                  <a:pt x="834135" y="1118362"/>
                </a:lnTo>
                <a:lnTo>
                  <a:pt x="836676" y="1106678"/>
                </a:lnTo>
                <a:lnTo>
                  <a:pt x="839723" y="1093470"/>
                </a:lnTo>
                <a:lnTo>
                  <a:pt x="842263" y="1080389"/>
                </a:lnTo>
                <a:lnTo>
                  <a:pt x="845819" y="1068705"/>
                </a:lnTo>
                <a:lnTo>
                  <a:pt x="848867" y="1055624"/>
                </a:lnTo>
                <a:lnTo>
                  <a:pt x="851407" y="1042416"/>
                </a:lnTo>
                <a:lnTo>
                  <a:pt x="854455" y="1030097"/>
                </a:lnTo>
                <a:lnTo>
                  <a:pt x="858011" y="1016888"/>
                </a:lnTo>
                <a:lnTo>
                  <a:pt x="860551" y="1003808"/>
                </a:lnTo>
                <a:lnTo>
                  <a:pt x="863726" y="991362"/>
                </a:lnTo>
                <a:lnTo>
                  <a:pt x="866775" y="978281"/>
                </a:lnTo>
                <a:lnTo>
                  <a:pt x="869822" y="965073"/>
                </a:lnTo>
                <a:lnTo>
                  <a:pt x="872870" y="951992"/>
                </a:lnTo>
                <a:lnTo>
                  <a:pt x="875410" y="939546"/>
                </a:lnTo>
                <a:lnTo>
                  <a:pt x="878458" y="926464"/>
                </a:lnTo>
                <a:lnTo>
                  <a:pt x="882014" y="913384"/>
                </a:lnTo>
                <a:lnTo>
                  <a:pt x="884554" y="900176"/>
                </a:lnTo>
                <a:lnTo>
                  <a:pt x="887602" y="887857"/>
                </a:lnTo>
                <a:lnTo>
                  <a:pt x="890651" y="874649"/>
                </a:lnTo>
                <a:lnTo>
                  <a:pt x="893190" y="860806"/>
                </a:lnTo>
                <a:lnTo>
                  <a:pt x="896746" y="847725"/>
                </a:lnTo>
                <a:lnTo>
                  <a:pt x="899413" y="835278"/>
                </a:lnTo>
                <a:lnTo>
                  <a:pt x="902461" y="822198"/>
                </a:lnTo>
                <a:lnTo>
                  <a:pt x="905509" y="808989"/>
                </a:lnTo>
                <a:lnTo>
                  <a:pt x="908557" y="795909"/>
                </a:lnTo>
                <a:lnTo>
                  <a:pt x="911605" y="782065"/>
                </a:lnTo>
                <a:lnTo>
                  <a:pt x="914653" y="769620"/>
                </a:lnTo>
                <a:lnTo>
                  <a:pt x="917193" y="756538"/>
                </a:lnTo>
                <a:lnTo>
                  <a:pt x="920750" y="743331"/>
                </a:lnTo>
                <a:lnTo>
                  <a:pt x="923289" y="731012"/>
                </a:lnTo>
                <a:lnTo>
                  <a:pt x="926338" y="717803"/>
                </a:lnTo>
                <a:lnTo>
                  <a:pt x="929385" y="704723"/>
                </a:lnTo>
                <a:lnTo>
                  <a:pt x="932052" y="691514"/>
                </a:lnTo>
                <a:lnTo>
                  <a:pt x="935608" y="679196"/>
                </a:lnTo>
                <a:lnTo>
                  <a:pt x="938656" y="665988"/>
                </a:lnTo>
                <a:lnTo>
                  <a:pt x="941196" y="652907"/>
                </a:lnTo>
                <a:lnTo>
                  <a:pt x="944244" y="641223"/>
                </a:lnTo>
                <a:lnTo>
                  <a:pt x="947801" y="628142"/>
                </a:lnTo>
                <a:lnTo>
                  <a:pt x="950340" y="614934"/>
                </a:lnTo>
                <a:lnTo>
                  <a:pt x="953388" y="603250"/>
                </a:lnTo>
                <a:lnTo>
                  <a:pt x="955928" y="590169"/>
                </a:lnTo>
                <a:lnTo>
                  <a:pt x="959484" y="577088"/>
                </a:lnTo>
                <a:lnTo>
                  <a:pt x="962532" y="565403"/>
                </a:lnTo>
                <a:lnTo>
                  <a:pt x="965072" y="552958"/>
                </a:lnTo>
                <a:lnTo>
                  <a:pt x="968247" y="540512"/>
                </a:lnTo>
                <a:lnTo>
                  <a:pt x="971803" y="528193"/>
                </a:lnTo>
                <a:lnTo>
                  <a:pt x="974343" y="516509"/>
                </a:lnTo>
                <a:lnTo>
                  <a:pt x="977391" y="504063"/>
                </a:lnTo>
                <a:lnTo>
                  <a:pt x="979931" y="492378"/>
                </a:lnTo>
                <a:lnTo>
                  <a:pt x="982979" y="480060"/>
                </a:lnTo>
                <a:lnTo>
                  <a:pt x="986535" y="468375"/>
                </a:lnTo>
                <a:lnTo>
                  <a:pt x="989076" y="456692"/>
                </a:lnTo>
                <a:lnTo>
                  <a:pt x="992123" y="444246"/>
                </a:lnTo>
                <a:lnTo>
                  <a:pt x="995171" y="433324"/>
                </a:lnTo>
                <a:lnTo>
                  <a:pt x="998219" y="420877"/>
                </a:lnTo>
                <a:lnTo>
                  <a:pt x="1001267" y="409956"/>
                </a:lnTo>
                <a:lnTo>
                  <a:pt x="1004442" y="399034"/>
                </a:lnTo>
                <a:lnTo>
                  <a:pt x="1006982" y="388112"/>
                </a:lnTo>
                <a:lnTo>
                  <a:pt x="1010538" y="377189"/>
                </a:lnTo>
                <a:lnTo>
                  <a:pt x="1013078" y="365506"/>
                </a:lnTo>
                <a:lnTo>
                  <a:pt x="1016126" y="354584"/>
                </a:lnTo>
                <a:lnTo>
                  <a:pt x="1019175" y="344297"/>
                </a:lnTo>
                <a:lnTo>
                  <a:pt x="1021714" y="333375"/>
                </a:lnTo>
                <a:lnTo>
                  <a:pt x="1025270" y="323214"/>
                </a:lnTo>
                <a:lnTo>
                  <a:pt x="1028318" y="312165"/>
                </a:lnTo>
                <a:lnTo>
                  <a:pt x="1030858" y="302006"/>
                </a:lnTo>
                <a:lnTo>
                  <a:pt x="1033906" y="291846"/>
                </a:lnTo>
                <a:lnTo>
                  <a:pt x="1036954" y="281559"/>
                </a:lnTo>
                <a:lnTo>
                  <a:pt x="1040129" y="272796"/>
                </a:lnTo>
                <a:lnTo>
                  <a:pt x="1043177" y="262636"/>
                </a:lnTo>
                <a:lnTo>
                  <a:pt x="1045717" y="253111"/>
                </a:lnTo>
                <a:lnTo>
                  <a:pt x="1049273" y="243712"/>
                </a:lnTo>
                <a:lnTo>
                  <a:pt x="1052321" y="234950"/>
                </a:lnTo>
                <a:lnTo>
                  <a:pt x="1054861" y="225425"/>
                </a:lnTo>
                <a:lnTo>
                  <a:pt x="1057909" y="215900"/>
                </a:lnTo>
                <a:lnTo>
                  <a:pt x="1060450" y="207137"/>
                </a:lnTo>
                <a:lnTo>
                  <a:pt x="1064005" y="198374"/>
                </a:lnTo>
                <a:lnTo>
                  <a:pt x="1067053" y="190373"/>
                </a:lnTo>
                <a:lnTo>
                  <a:pt x="1069593" y="182372"/>
                </a:lnTo>
                <a:lnTo>
                  <a:pt x="1072768" y="173609"/>
                </a:lnTo>
                <a:lnTo>
                  <a:pt x="1076325" y="165608"/>
                </a:lnTo>
                <a:lnTo>
                  <a:pt x="1078864" y="158242"/>
                </a:lnTo>
                <a:lnTo>
                  <a:pt x="1081913" y="149606"/>
                </a:lnTo>
                <a:lnTo>
                  <a:pt x="1084960" y="142239"/>
                </a:lnTo>
                <a:lnTo>
                  <a:pt x="1088008" y="135000"/>
                </a:lnTo>
                <a:lnTo>
                  <a:pt x="1091056" y="127635"/>
                </a:lnTo>
                <a:lnTo>
                  <a:pt x="1093596" y="121158"/>
                </a:lnTo>
                <a:lnTo>
                  <a:pt x="1096644" y="113792"/>
                </a:lnTo>
                <a:lnTo>
                  <a:pt x="1100201" y="107187"/>
                </a:lnTo>
                <a:lnTo>
                  <a:pt x="1102740" y="100711"/>
                </a:lnTo>
                <a:lnTo>
                  <a:pt x="1105789" y="94107"/>
                </a:lnTo>
                <a:lnTo>
                  <a:pt x="1108964" y="89026"/>
                </a:lnTo>
                <a:lnTo>
                  <a:pt x="1111503" y="82423"/>
                </a:lnTo>
                <a:lnTo>
                  <a:pt x="1115059" y="76581"/>
                </a:lnTo>
                <a:lnTo>
                  <a:pt x="1117600" y="71500"/>
                </a:lnTo>
                <a:lnTo>
                  <a:pt x="1120647" y="65659"/>
                </a:lnTo>
                <a:lnTo>
                  <a:pt x="1123695" y="61340"/>
                </a:lnTo>
                <a:lnTo>
                  <a:pt x="1126743" y="55499"/>
                </a:lnTo>
                <a:lnTo>
                  <a:pt x="1129791" y="51053"/>
                </a:lnTo>
                <a:lnTo>
                  <a:pt x="1132839" y="45974"/>
                </a:lnTo>
                <a:lnTo>
                  <a:pt x="1135379" y="42290"/>
                </a:lnTo>
                <a:lnTo>
                  <a:pt x="1138935" y="37973"/>
                </a:lnTo>
                <a:lnTo>
                  <a:pt x="1141983" y="34289"/>
                </a:lnTo>
                <a:lnTo>
                  <a:pt x="1144651" y="30607"/>
                </a:lnTo>
                <a:lnTo>
                  <a:pt x="1147698" y="27050"/>
                </a:lnTo>
                <a:lnTo>
                  <a:pt x="1150239" y="24130"/>
                </a:lnTo>
                <a:lnTo>
                  <a:pt x="1153794" y="20447"/>
                </a:lnTo>
                <a:lnTo>
                  <a:pt x="1156842" y="17525"/>
                </a:lnTo>
                <a:lnTo>
                  <a:pt x="1159382" y="14605"/>
                </a:lnTo>
                <a:lnTo>
                  <a:pt x="1162430" y="13081"/>
                </a:lnTo>
                <a:lnTo>
                  <a:pt x="1165986" y="10160"/>
                </a:lnTo>
                <a:lnTo>
                  <a:pt x="1168527" y="8762"/>
                </a:lnTo>
                <a:lnTo>
                  <a:pt x="1171575" y="6603"/>
                </a:lnTo>
                <a:lnTo>
                  <a:pt x="1174114" y="4318"/>
                </a:lnTo>
                <a:lnTo>
                  <a:pt x="1177670" y="3683"/>
                </a:lnTo>
                <a:lnTo>
                  <a:pt x="1180845" y="2159"/>
                </a:lnTo>
                <a:lnTo>
                  <a:pt x="1183385" y="762"/>
                </a:lnTo>
                <a:lnTo>
                  <a:pt x="1186433" y="762"/>
                </a:lnTo>
                <a:lnTo>
                  <a:pt x="1189989" y="0"/>
                </a:lnTo>
                <a:lnTo>
                  <a:pt x="1192529" y="0"/>
                </a:lnTo>
                <a:lnTo>
                  <a:pt x="1195577" y="0"/>
                </a:lnTo>
                <a:lnTo>
                  <a:pt x="1198117" y="0"/>
                </a:lnTo>
                <a:lnTo>
                  <a:pt x="1201165" y="0"/>
                </a:lnTo>
                <a:lnTo>
                  <a:pt x="1204721" y="762"/>
                </a:lnTo>
                <a:lnTo>
                  <a:pt x="1207261" y="762"/>
                </a:lnTo>
                <a:lnTo>
                  <a:pt x="1210309" y="2159"/>
                </a:lnTo>
                <a:lnTo>
                  <a:pt x="1213484" y="3683"/>
                </a:lnTo>
                <a:lnTo>
                  <a:pt x="1216532" y="4318"/>
                </a:lnTo>
                <a:lnTo>
                  <a:pt x="1219580" y="6603"/>
                </a:lnTo>
                <a:lnTo>
                  <a:pt x="1222628" y="8762"/>
                </a:lnTo>
                <a:lnTo>
                  <a:pt x="1225168" y="10160"/>
                </a:lnTo>
                <a:lnTo>
                  <a:pt x="1228725" y="13081"/>
                </a:lnTo>
                <a:lnTo>
                  <a:pt x="1231264" y="14605"/>
                </a:lnTo>
                <a:lnTo>
                  <a:pt x="1234313" y="17525"/>
                </a:lnTo>
                <a:lnTo>
                  <a:pt x="1237360" y="20447"/>
                </a:lnTo>
                <a:lnTo>
                  <a:pt x="1239901" y="24130"/>
                </a:lnTo>
                <a:lnTo>
                  <a:pt x="1243456" y="27050"/>
                </a:lnTo>
                <a:lnTo>
                  <a:pt x="1246504" y="30607"/>
                </a:lnTo>
                <a:lnTo>
                  <a:pt x="1249171" y="34289"/>
                </a:lnTo>
                <a:lnTo>
                  <a:pt x="1252219" y="37973"/>
                </a:lnTo>
                <a:lnTo>
                  <a:pt x="1255267" y="42290"/>
                </a:lnTo>
                <a:lnTo>
                  <a:pt x="1258315" y="45974"/>
                </a:lnTo>
                <a:lnTo>
                  <a:pt x="1261364" y="51053"/>
                </a:lnTo>
                <a:lnTo>
                  <a:pt x="1263903" y="55499"/>
                </a:lnTo>
                <a:lnTo>
                  <a:pt x="1267459" y="61340"/>
                </a:lnTo>
                <a:lnTo>
                  <a:pt x="1270507" y="65659"/>
                </a:lnTo>
                <a:lnTo>
                  <a:pt x="1273047" y="71500"/>
                </a:lnTo>
                <a:lnTo>
                  <a:pt x="1276095" y="76581"/>
                </a:lnTo>
                <a:lnTo>
                  <a:pt x="1279652" y="82423"/>
                </a:lnTo>
                <a:lnTo>
                  <a:pt x="1282191" y="89026"/>
                </a:lnTo>
                <a:lnTo>
                  <a:pt x="1285366" y="94107"/>
                </a:lnTo>
                <a:lnTo>
                  <a:pt x="1287906" y="100711"/>
                </a:lnTo>
                <a:lnTo>
                  <a:pt x="1290954" y="107187"/>
                </a:lnTo>
                <a:lnTo>
                  <a:pt x="1294510" y="113792"/>
                </a:lnTo>
                <a:lnTo>
                  <a:pt x="1297051" y="121158"/>
                </a:lnTo>
                <a:lnTo>
                  <a:pt x="1300098" y="127635"/>
                </a:lnTo>
                <a:lnTo>
                  <a:pt x="1303146" y="135000"/>
                </a:lnTo>
                <a:lnTo>
                  <a:pt x="1306194" y="142239"/>
                </a:lnTo>
                <a:lnTo>
                  <a:pt x="1309242" y="149606"/>
                </a:lnTo>
                <a:lnTo>
                  <a:pt x="1311782" y="158242"/>
                </a:lnTo>
                <a:lnTo>
                  <a:pt x="1314830" y="165608"/>
                </a:lnTo>
                <a:lnTo>
                  <a:pt x="1318386" y="173609"/>
                </a:lnTo>
                <a:lnTo>
                  <a:pt x="1321053" y="182372"/>
                </a:lnTo>
                <a:lnTo>
                  <a:pt x="1324102" y="190373"/>
                </a:lnTo>
                <a:lnTo>
                  <a:pt x="1327150" y="198374"/>
                </a:lnTo>
                <a:lnTo>
                  <a:pt x="1329689" y="207137"/>
                </a:lnTo>
                <a:lnTo>
                  <a:pt x="1333245" y="215900"/>
                </a:lnTo>
                <a:lnTo>
                  <a:pt x="1335785" y="225425"/>
                </a:lnTo>
                <a:lnTo>
                  <a:pt x="1338833" y="234950"/>
                </a:lnTo>
                <a:lnTo>
                  <a:pt x="1351026" y="272796"/>
                </a:lnTo>
                <a:lnTo>
                  <a:pt x="1353565" y="281559"/>
                </a:lnTo>
                <a:lnTo>
                  <a:pt x="1357248" y="291846"/>
                </a:lnTo>
                <a:lnTo>
                  <a:pt x="1360296" y="302006"/>
                </a:lnTo>
                <a:lnTo>
                  <a:pt x="1362836" y="312165"/>
                </a:lnTo>
                <a:lnTo>
                  <a:pt x="1365884" y="323214"/>
                </a:lnTo>
                <a:lnTo>
                  <a:pt x="1368425" y="333375"/>
                </a:lnTo>
                <a:lnTo>
                  <a:pt x="1371980" y="344297"/>
                </a:lnTo>
                <a:lnTo>
                  <a:pt x="1375028" y="354584"/>
                </a:lnTo>
                <a:lnTo>
                  <a:pt x="1377568" y="365506"/>
                </a:lnTo>
                <a:lnTo>
                  <a:pt x="1380616" y="377189"/>
                </a:lnTo>
                <a:lnTo>
                  <a:pt x="1384172" y="388112"/>
                </a:lnTo>
                <a:lnTo>
                  <a:pt x="1386713" y="399034"/>
                </a:lnTo>
                <a:lnTo>
                  <a:pt x="1389888" y="409956"/>
                </a:lnTo>
                <a:lnTo>
                  <a:pt x="1392427" y="420877"/>
                </a:lnTo>
                <a:lnTo>
                  <a:pt x="1395983" y="433324"/>
                </a:lnTo>
                <a:lnTo>
                  <a:pt x="1399031" y="444246"/>
                </a:lnTo>
                <a:lnTo>
                  <a:pt x="1401571" y="456692"/>
                </a:lnTo>
                <a:lnTo>
                  <a:pt x="1404619" y="468375"/>
                </a:lnTo>
                <a:lnTo>
                  <a:pt x="1408176" y="480060"/>
                </a:lnTo>
                <a:lnTo>
                  <a:pt x="1410715" y="492378"/>
                </a:lnTo>
                <a:lnTo>
                  <a:pt x="1413764" y="504063"/>
                </a:lnTo>
                <a:lnTo>
                  <a:pt x="1416811" y="516509"/>
                </a:lnTo>
                <a:lnTo>
                  <a:pt x="1419352" y="528193"/>
                </a:lnTo>
                <a:lnTo>
                  <a:pt x="1422907" y="540512"/>
                </a:lnTo>
                <a:lnTo>
                  <a:pt x="1425575" y="552958"/>
                </a:lnTo>
                <a:lnTo>
                  <a:pt x="1428622" y="565403"/>
                </a:lnTo>
                <a:lnTo>
                  <a:pt x="1431670" y="577088"/>
                </a:lnTo>
                <a:lnTo>
                  <a:pt x="1434718" y="590169"/>
                </a:lnTo>
                <a:lnTo>
                  <a:pt x="1437766" y="603250"/>
                </a:lnTo>
                <a:lnTo>
                  <a:pt x="1440814" y="614934"/>
                </a:lnTo>
                <a:lnTo>
                  <a:pt x="1443354" y="628142"/>
                </a:lnTo>
                <a:lnTo>
                  <a:pt x="1446910" y="641223"/>
                </a:lnTo>
                <a:lnTo>
                  <a:pt x="1449451" y="652907"/>
                </a:lnTo>
                <a:lnTo>
                  <a:pt x="1452498" y="665988"/>
                </a:lnTo>
                <a:lnTo>
                  <a:pt x="1455546" y="679196"/>
                </a:lnTo>
                <a:lnTo>
                  <a:pt x="1458086" y="691514"/>
                </a:lnTo>
                <a:lnTo>
                  <a:pt x="1461769" y="704723"/>
                </a:lnTo>
                <a:lnTo>
                  <a:pt x="1464817" y="717803"/>
                </a:lnTo>
                <a:lnTo>
                  <a:pt x="1467357" y="731012"/>
                </a:lnTo>
                <a:lnTo>
                  <a:pt x="1470405" y="743331"/>
                </a:lnTo>
                <a:lnTo>
                  <a:pt x="1473453" y="756538"/>
                </a:lnTo>
                <a:lnTo>
                  <a:pt x="1476502" y="769620"/>
                </a:lnTo>
                <a:lnTo>
                  <a:pt x="1479550" y="782065"/>
                </a:lnTo>
                <a:lnTo>
                  <a:pt x="1482089" y="795909"/>
                </a:lnTo>
                <a:lnTo>
                  <a:pt x="1485645" y="808989"/>
                </a:lnTo>
                <a:lnTo>
                  <a:pt x="1488693" y="822198"/>
                </a:lnTo>
                <a:lnTo>
                  <a:pt x="1491233" y="835278"/>
                </a:lnTo>
                <a:lnTo>
                  <a:pt x="1494281" y="847725"/>
                </a:lnTo>
                <a:lnTo>
                  <a:pt x="1497964" y="860806"/>
                </a:lnTo>
                <a:lnTo>
                  <a:pt x="1500504" y="874649"/>
                </a:lnTo>
                <a:lnTo>
                  <a:pt x="1503552" y="887857"/>
                </a:lnTo>
                <a:lnTo>
                  <a:pt x="1506092" y="900176"/>
                </a:lnTo>
                <a:lnTo>
                  <a:pt x="1509140" y="913384"/>
                </a:lnTo>
                <a:lnTo>
                  <a:pt x="1512696" y="926464"/>
                </a:lnTo>
                <a:lnTo>
                  <a:pt x="1515236" y="939546"/>
                </a:lnTo>
                <a:lnTo>
                  <a:pt x="1518284" y="951992"/>
                </a:lnTo>
                <a:lnTo>
                  <a:pt x="1521332" y="965073"/>
                </a:lnTo>
                <a:lnTo>
                  <a:pt x="1524380" y="978281"/>
                </a:lnTo>
                <a:lnTo>
                  <a:pt x="1527428" y="991362"/>
                </a:lnTo>
                <a:lnTo>
                  <a:pt x="1530095" y="1003808"/>
                </a:lnTo>
                <a:lnTo>
                  <a:pt x="1533143" y="1016888"/>
                </a:lnTo>
                <a:lnTo>
                  <a:pt x="1536700" y="1030097"/>
                </a:lnTo>
                <a:lnTo>
                  <a:pt x="1539239" y="1042416"/>
                </a:lnTo>
                <a:lnTo>
                  <a:pt x="1542288" y="1055624"/>
                </a:lnTo>
                <a:lnTo>
                  <a:pt x="1545335" y="1068705"/>
                </a:lnTo>
                <a:lnTo>
                  <a:pt x="1547876" y="1080389"/>
                </a:lnTo>
                <a:lnTo>
                  <a:pt x="1551431" y="1093470"/>
                </a:lnTo>
                <a:lnTo>
                  <a:pt x="1554479" y="1106678"/>
                </a:lnTo>
                <a:lnTo>
                  <a:pt x="1557019" y="1118362"/>
                </a:lnTo>
                <a:lnTo>
                  <a:pt x="1560067" y="1131443"/>
                </a:lnTo>
                <a:lnTo>
                  <a:pt x="1563115" y="1144524"/>
                </a:lnTo>
                <a:lnTo>
                  <a:pt x="1566290" y="1156208"/>
                </a:lnTo>
                <a:lnTo>
                  <a:pt x="1569339" y="1168654"/>
                </a:lnTo>
                <a:lnTo>
                  <a:pt x="1571878" y="1181100"/>
                </a:lnTo>
                <a:lnTo>
                  <a:pt x="1575434" y="1193419"/>
                </a:lnTo>
                <a:lnTo>
                  <a:pt x="1578482" y="1205103"/>
                </a:lnTo>
                <a:lnTo>
                  <a:pt x="1581022" y="1217549"/>
                </a:lnTo>
                <a:lnTo>
                  <a:pt x="1584070" y="1229233"/>
                </a:lnTo>
                <a:lnTo>
                  <a:pt x="1586610" y="1241552"/>
                </a:lnTo>
                <a:lnTo>
                  <a:pt x="1590166" y="1253236"/>
                </a:lnTo>
                <a:lnTo>
                  <a:pt x="1593214" y="1264920"/>
                </a:lnTo>
                <a:lnTo>
                  <a:pt x="1595754" y="1277366"/>
                </a:lnTo>
                <a:lnTo>
                  <a:pt x="1598802" y="1289050"/>
                </a:lnTo>
                <a:lnTo>
                  <a:pt x="1602485" y="1300734"/>
                </a:lnTo>
                <a:lnTo>
                  <a:pt x="1605026" y="1312418"/>
                </a:lnTo>
                <a:lnTo>
                  <a:pt x="1608073" y="1323340"/>
                </a:lnTo>
                <a:lnTo>
                  <a:pt x="1610614" y="1335659"/>
                </a:lnTo>
                <a:lnTo>
                  <a:pt x="1614169" y="1346708"/>
                </a:lnTo>
                <a:lnTo>
                  <a:pt x="1617217" y="1357630"/>
                </a:lnTo>
                <a:lnTo>
                  <a:pt x="1619757" y="1368552"/>
                </a:lnTo>
                <a:lnTo>
                  <a:pt x="1622805" y="1379474"/>
                </a:lnTo>
                <a:lnTo>
                  <a:pt x="1626361" y="1391158"/>
                </a:lnTo>
                <a:lnTo>
                  <a:pt x="1628902" y="1402080"/>
                </a:lnTo>
                <a:lnTo>
                  <a:pt x="1631950" y="1413002"/>
                </a:lnTo>
                <a:lnTo>
                  <a:pt x="1634997" y="1423924"/>
                </a:lnTo>
                <a:lnTo>
                  <a:pt x="1637664" y="1434211"/>
                </a:lnTo>
                <a:lnTo>
                  <a:pt x="1641220" y="1445133"/>
                </a:lnTo>
                <a:lnTo>
                  <a:pt x="1643760" y="1455293"/>
                </a:lnTo>
                <a:lnTo>
                  <a:pt x="1646808" y="1466342"/>
                </a:lnTo>
                <a:lnTo>
                  <a:pt x="1649856" y="1476502"/>
                </a:lnTo>
                <a:lnTo>
                  <a:pt x="1652904" y="1486662"/>
                </a:lnTo>
                <a:lnTo>
                  <a:pt x="1655952" y="1496949"/>
                </a:lnTo>
                <a:lnTo>
                  <a:pt x="1659001" y="1507109"/>
                </a:lnTo>
                <a:lnTo>
                  <a:pt x="1661540" y="1517396"/>
                </a:lnTo>
                <a:lnTo>
                  <a:pt x="1665096" y="1527556"/>
                </a:lnTo>
                <a:lnTo>
                  <a:pt x="1667636" y="1537081"/>
                </a:lnTo>
                <a:lnTo>
                  <a:pt x="1670811" y="1547241"/>
                </a:lnTo>
                <a:lnTo>
                  <a:pt x="1673859" y="1556004"/>
                </a:lnTo>
                <a:lnTo>
                  <a:pt x="1676400" y="1565529"/>
                </a:lnTo>
                <a:lnTo>
                  <a:pt x="1679955" y="1575689"/>
                </a:lnTo>
                <a:lnTo>
                  <a:pt x="1683003" y="1585214"/>
                </a:lnTo>
                <a:lnTo>
                  <a:pt x="1685543" y="1593977"/>
                </a:lnTo>
                <a:lnTo>
                  <a:pt x="1688591" y="1603375"/>
                </a:lnTo>
                <a:lnTo>
                  <a:pt x="1691639" y="1612138"/>
                </a:lnTo>
                <a:lnTo>
                  <a:pt x="1694688" y="1620901"/>
                </a:lnTo>
                <a:lnTo>
                  <a:pt x="1697735" y="1630426"/>
                </a:lnTo>
                <a:lnTo>
                  <a:pt x="1700276" y="1638427"/>
                </a:lnTo>
                <a:lnTo>
                  <a:pt x="1703831" y="1647952"/>
                </a:lnTo>
                <a:lnTo>
                  <a:pt x="1707006" y="1655953"/>
                </a:lnTo>
                <a:lnTo>
                  <a:pt x="1709546" y="1663954"/>
                </a:lnTo>
                <a:lnTo>
                  <a:pt x="1712594" y="1672717"/>
                </a:lnTo>
                <a:lnTo>
                  <a:pt x="1716151" y="1680718"/>
                </a:lnTo>
                <a:lnTo>
                  <a:pt x="1718690" y="1689481"/>
                </a:lnTo>
                <a:lnTo>
                  <a:pt x="1721739" y="1697482"/>
                </a:lnTo>
                <a:lnTo>
                  <a:pt x="1724278" y="1705610"/>
                </a:lnTo>
                <a:lnTo>
                  <a:pt x="1727327" y="1712849"/>
                </a:lnTo>
                <a:lnTo>
                  <a:pt x="1730882" y="1721612"/>
                </a:lnTo>
                <a:lnTo>
                  <a:pt x="1733422" y="1728851"/>
                </a:lnTo>
                <a:lnTo>
                  <a:pt x="1736470" y="1736217"/>
                </a:lnTo>
                <a:lnTo>
                  <a:pt x="1739518" y="1744980"/>
                </a:lnTo>
                <a:lnTo>
                  <a:pt x="1742693" y="1752219"/>
                </a:lnTo>
                <a:lnTo>
                  <a:pt x="1745741" y="1759585"/>
                </a:lnTo>
                <a:lnTo>
                  <a:pt x="1748281" y="1766824"/>
                </a:lnTo>
                <a:lnTo>
                  <a:pt x="1751329" y="1773428"/>
                </a:lnTo>
                <a:lnTo>
                  <a:pt x="1754885" y="1780667"/>
                </a:lnTo>
                <a:lnTo>
                  <a:pt x="1757426" y="1787271"/>
                </a:lnTo>
                <a:lnTo>
                  <a:pt x="1760473" y="1794510"/>
                </a:lnTo>
                <a:lnTo>
                  <a:pt x="1763521" y="1801114"/>
                </a:lnTo>
                <a:lnTo>
                  <a:pt x="1766061" y="1808480"/>
                </a:lnTo>
                <a:lnTo>
                  <a:pt x="1769617" y="1814957"/>
                </a:lnTo>
                <a:lnTo>
                  <a:pt x="1772665" y="1821561"/>
                </a:lnTo>
                <a:lnTo>
                  <a:pt x="1775205" y="1827403"/>
                </a:lnTo>
                <a:lnTo>
                  <a:pt x="1778380" y="1834007"/>
                </a:lnTo>
                <a:lnTo>
                  <a:pt x="1781428" y="1839849"/>
                </a:lnTo>
                <a:lnTo>
                  <a:pt x="1784477" y="1846326"/>
                </a:lnTo>
                <a:lnTo>
                  <a:pt x="1787525" y="1851406"/>
                </a:lnTo>
                <a:lnTo>
                  <a:pt x="1790064" y="1858010"/>
                </a:lnTo>
                <a:lnTo>
                  <a:pt x="1793620" y="1863852"/>
                </a:lnTo>
                <a:lnTo>
                  <a:pt x="1796668" y="1870456"/>
                </a:lnTo>
                <a:lnTo>
                  <a:pt x="1799208" y="1875536"/>
                </a:lnTo>
                <a:lnTo>
                  <a:pt x="1802256" y="1881378"/>
                </a:lnTo>
                <a:lnTo>
                  <a:pt x="1804796" y="1886458"/>
                </a:lnTo>
                <a:lnTo>
                  <a:pt x="1808352" y="1892300"/>
                </a:lnTo>
                <a:lnTo>
                  <a:pt x="1811527" y="1898142"/>
                </a:lnTo>
                <a:lnTo>
                  <a:pt x="1814067" y="1902587"/>
                </a:lnTo>
                <a:lnTo>
                  <a:pt x="1817115" y="1908429"/>
                </a:lnTo>
                <a:lnTo>
                  <a:pt x="1820671" y="1912747"/>
                </a:lnTo>
                <a:lnTo>
                  <a:pt x="1823211" y="1918589"/>
                </a:lnTo>
                <a:lnTo>
                  <a:pt x="1826259" y="1922907"/>
                </a:lnTo>
                <a:lnTo>
                  <a:pt x="1828800" y="1927352"/>
                </a:lnTo>
                <a:lnTo>
                  <a:pt x="1832355" y="1933194"/>
                </a:lnTo>
                <a:lnTo>
                  <a:pt x="1835403" y="1937512"/>
                </a:lnTo>
                <a:lnTo>
                  <a:pt x="1837943" y="1941957"/>
                </a:lnTo>
                <a:lnTo>
                  <a:pt x="1840991" y="1947037"/>
                </a:lnTo>
                <a:lnTo>
                  <a:pt x="1844547" y="1951355"/>
                </a:lnTo>
                <a:lnTo>
                  <a:pt x="1847214" y="1955038"/>
                </a:lnTo>
                <a:lnTo>
                  <a:pt x="1850263" y="1959483"/>
                </a:lnTo>
                <a:lnTo>
                  <a:pt x="1853310" y="1964563"/>
                </a:lnTo>
                <a:lnTo>
                  <a:pt x="1855851" y="1968246"/>
                </a:lnTo>
                <a:lnTo>
                  <a:pt x="1859406" y="1972564"/>
                </a:lnTo>
                <a:lnTo>
                  <a:pt x="1861946" y="1976247"/>
                </a:lnTo>
                <a:lnTo>
                  <a:pt x="1864994" y="1979803"/>
                </a:lnTo>
                <a:lnTo>
                  <a:pt x="1868042" y="1985010"/>
                </a:lnTo>
                <a:lnTo>
                  <a:pt x="1871090" y="1988566"/>
                </a:lnTo>
                <a:lnTo>
                  <a:pt x="1874139" y="1992249"/>
                </a:lnTo>
                <a:lnTo>
                  <a:pt x="1877186" y="1995932"/>
                </a:lnTo>
                <a:lnTo>
                  <a:pt x="1879727" y="1999615"/>
                </a:lnTo>
                <a:lnTo>
                  <a:pt x="1883409" y="2002409"/>
                </a:lnTo>
                <a:lnTo>
                  <a:pt x="1903729" y="2025142"/>
                </a:lnTo>
                <a:lnTo>
                  <a:pt x="1906777" y="2028698"/>
                </a:lnTo>
                <a:lnTo>
                  <a:pt x="1910333" y="2031619"/>
                </a:lnTo>
                <a:lnTo>
                  <a:pt x="1912873" y="2034540"/>
                </a:lnTo>
                <a:lnTo>
                  <a:pt x="1915921" y="2037461"/>
                </a:lnTo>
                <a:lnTo>
                  <a:pt x="1918589" y="2040382"/>
                </a:lnTo>
                <a:lnTo>
                  <a:pt x="1922144" y="2042541"/>
                </a:lnTo>
                <a:lnTo>
                  <a:pt x="1925192" y="2045462"/>
                </a:lnTo>
                <a:lnTo>
                  <a:pt x="1927732" y="2048383"/>
                </a:lnTo>
                <a:lnTo>
                  <a:pt x="1930780" y="2051304"/>
                </a:lnTo>
                <a:lnTo>
                  <a:pt x="1934336" y="2054225"/>
                </a:lnTo>
                <a:lnTo>
                  <a:pt x="1936877" y="2055749"/>
                </a:lnTo>
                <a:lnTo>
                  <a:pt x="1939925" y="2058670"/>
                </a:lnTo>
                <a:lnTo>
                  <a:pt x="1942464" y="2061591"/>
                </a:lnTo>
                <a:lnTo>
                  <a:pt x="1945513" y="2062988"/>
                </a:lnTo>
                <a:lnTo>
                  <a:pt x="1949068" y="2065909"/>
                </a:lnTo>
                <a:lnTo>
                  <a:pt x="1951608" y="2068068"/>
                </a:lnTo>
                <a:lnTo>
                  <a:pt x="1954783" y="2070354"/>
                </a:lnTo>
                <a:lnTo>
                  <a:pt x="1957831" y="2072513"/>
                </a:lnTo>
                <a:lnTo>
                  <a:pt x="1960879" y="2073910"/>
                </a:lnTo>
                <a:lnTo>
                  <a:pt x="1963927" y="2076196"/>
                </a:lnTo>
                <a:lnTo>
                  <a:pt x="1966467" y="2079117"/>
                </a:lnTo>
                <a:lnTo>
                  <a:pt x="1969515" y="2080514"/>
                </a:lnTo>
                <a:lnTo>
                  <a:pt x="1973071" y="2082673"/>
                </a:lnTo>
                <a:lnTo>
                  <a:pt x="1975611" y="2084197"/>
                </a:lnTo>
                <a:lnTo>
                  <a:pt x="1978659" y="2086356"/>
                </a:lnTo>
                <a:lnTo>
                  <a:pt x="1981707" y="2087880"/>
                </a:lnTo>
                <a:lnTo>
                  <a:pt x="1984247" y="2090039"/>
                </a:lnTo>
                <a:lnTo>
                  <a:pt x="1987930" y="2092198"/>
                </a:lnTo>
                <a:lnTo>
                  <a:pt x="1990978" y="2092960"/>
                </a:lnTo>
                <a:lnTo>
                  <a:pt x="1993518" y="2094357"/>
                </a:lnTo>
                <a:lnTo>
                  <a:pt x="1996566" y="2096516"/>
                </a:lnTo>
                <a:lnTo>
                  <a:pt x="1999614" y="2098040"/>
                </a:lnTo>
                <a:lnTo>
                  <a:pt x="2002663" y="2099437"/>
                </a:lnTo>
                <a:lnTo>
                  <a:pt x="2005710" y="2100961"/>
                </a:lnTo>
                <a:lnTo>
                  <a:pt x="2008251" y="2101723"/>
                </a:lnTo>
                <a:lnTo>
                  <a:pt x="2011806" y="2103882"/>
                </a:lnTo>
                <a:lnTo>
                  <a:pt x="2014854" y="2105279"/>
                </a:lnTo>
                <a:lnTo>
                  <a:pt x="2017394" y="2106803"/>
                </a:lnTo>
                <a:lnTo>
                  <a:pt x="2020442" y="2107565"/>
                </a:lnTo>
                <a:lnTo>
                  <a:pt x="2023109" y="2109724"/>
                </a:lnTo>
                <a:lnTo>
                  <a:pt x="2026665" y="2110486"/>
                </a:lnTo>
                <a:lnTo>
                  <a:pt x="2029714" y="2111883"/>
                </a:lnTo>
                <a:lnTo>
                  <a:pt x="2032253" y="2113407"/>
                </a:lnTo>
                <a:lnTo>
                  <a:pt x="2035302" y="2114042"/>
                </a:lnTo>
                <a:lnTo>
                  <a:pt x="2038857" y="2114804"/>
                </a:lnTo>
                <a:lnTo>
                  <a:pt x="2041397" y="2116963"/>
                </a:lnTo>
                <a:lnTo>
                  <a:pt x="2044445" y="2117725"/>
                </a:lnTo>
                <a:lnTo>
                  <a:pt x="2048002" y="2118487"/>
                </a:lnTo>
                <a:lnTo>
                  <a:pt x="2050541" y="2119249"/>
                </a:lnTo>
                <a:lnTo>
                  <a:pt x="2053589" y="2120646"/>
                </a:lnTo>
                <a:lnTo>
                  <a:pt x="2056129" y="2121408"/>
                </a:lnTo>
                <a:lnTo>
                  <a:pt x="2059304" y="2122170"/>
                </a:lnTo>
                <a:lnTo>
                  <a:pt x="2062860" y="2123567"/>
                </a:lnTo>
                <a:lnTo>
                  <a:pt x="2065401" y="2124329"/>
                </a:lnTo>
                <a:lnTo>
                  <a:pt x="2068448" y="2124964"/>
                </a:lnTo>
                <a:lnTo>
                  <a:pt x="2071496" y="2125726"/>
                </a:lnTo>
                <a:lnTo>
                  <a:pt x="2074036" y="2127250"/>
                </a:lnTo>
                <a:lnTo>
                  <a:pt x="2077592" y="2127885"/>
                </a:lnTo>
                <a:lnTo>
                  <a:pt x="2080132" y="2128647"/>
                </a:lnTo>
                <a:lnTo>
                  <a:pt x="2083180" y="2129409"/>
                </a:lnTo>
                <a:lnTo>
                  <a:pt x="2086228" y="2130806"/>
                </a:lnTo>
                <a:lnTo>
                  <a:pt x="2089277" y="2131568"/>
                </a:lnTo>
                <a:lnTo>
                  <a:pt x="2092325" y="2131568"/>
                </a:lnTo>
                <a:lnTo>
                  <a:pt x="2095500" y="2132330"/>
                </a:lnTo>
                <a:lnTo>
                  <a:pt x="2098040" y="2133092"/>
                </a:lnTo>
                <a:lnTo>
                  <a:pt x="2101595" y="2134489"/>
                </a:lnTo>
                <a:lnTo>
                  <a:pt x="2104135" y="2134489"/>
                </a:lnTo>
                <a:lnTo>
                  <a:pt x="2107183" y="2135251"/>
                </a:lnTo>
                <a:lnTo>
                  <a:pt x="2110231" y="2136013"/>
                </a:lnTo>
                <a:lnTo>
                  <a:pt x="2112771" y="2136013"/>
                </a:lnTo>
                <a:lnTo>
                  <a:pt x="2116328" y="2137410"/>
                </a:lnTo>
                <a:lnTo>
                  <a:pt x="2119376" y="2138172"/>
                </a:lnTo>
                <a:lnTo>
                  <a:pt x="2121916" y="2138172"/>
                </a:lnTo>
                <a:lnTo>
                  <a:pt x="2124964" y="2138934"/>
                </a:lnTo>
                <a:lnTo>
                  <a:pt x="2128646" y="2138934"/>
                </a:lnTo>
                <a:lnTo>
                  <a:pt x="2131186" y="2139569"/>
                </a:lnTo>
                <a:lnTo>
                  <a:pt x="2134234" y="2139569"/>
                </a:lnTo>
                <a:lnTo>
                  <a:pt x="2136775" y="2141093"/>
                </a:lnTo>
                <a:lnTo>
                  <a:pt x="2140330" y="2141093"/>
                </a:lnTo>
                <a:lnTo>
                  <a:pt x="2143379" y="2141855"/>
                </a:lnTo>
                <a:lnTo>
                  <a:pt x="2145918" y="2141855"/>
                </a:lnTo>
                <a:lnTo>
                  <a:pt x="2148966" y="2142490"/>
                </a:lnTo>
                <a:lnTo>
                  <a:pt x="2152522" y="2142490"/>
                </a:lnTo>
                <a:lnTo>
                  <a:pt x="2155063" y="2143252"/>
                </a:lnTo>
                <a:lnTo>
                  <a:pt x="2158110" y="2143252"/>
                </a:lnTo>
                <a:lnTo>
                  <a:pt x="2160651" y="2144776"/>
                </a:lnTo>
                <a:lnTo>
                  <a:pt x="2163826" y="2144776"/>
                </a:lnTo>
                <a:lnTo>
                  <a:pt x="2167381" y="2144776"/>
                </a:lnTo>
                <a:lnTo>
                  <a:pt x="2169921" y="2145411"/>
                </a:lnTo>
                <a:lnTo>
                  <a:pt x="2172969" y="2145411"/>
                </a:lnTo>
                <a:lnTo>
                  <a:pt x="2176526" y="2145411"/>
                </a:lnTo>
                <a:lnTo>
                  <a:pt x="2179066" y="2146173"/>
                </a:lnTo>
                <a:lnTo>
                  <a:pt x="2182114" y="2146173"/>
                </a:lnTo>
                <a:lnTo>
                  <a:pt x="2185161" y="2146935"/>
                </a:lnTo>
                <a:lnTo>
                  <a:pt x="2187702" y="2146935"/>
                </a:lnTo>
                <a:lnTo>
                  <a:pt x="2191257" y="2146935"/>
                </a:lnTo>
                <a:lnTo>
                  <a:pt x="2193797" y="2146935"/>
                </a:lnTo>
                <a:lnTo>
                  <a:pt x="2196845" y="2148332"/>
                </a:lnTo>
                <a:lnTo>
                  <a:pt x="2200020" y="2148332"/>
                </a:lnTo>
                <a:lnTo>
                  <a:pt x="2202560" y="2148332"/>
                </a:lnTo>
                <a:lnTo>
                  <a:pt x="2206116" y="2149094"/>
                </a:lnTo>
                <a:lnTo>
                  <a:pt x="2209165" y="2149094"/>
                </a:lnTo>
                <a:lnTo>
                  <a:pt x="2211704" y="2149094"/>
                </a:lnTo>
                <a:lnTo>
                  <a:pt x="2214753" y="2149094"/>
                </a:lnTo>
                <a:lnTo>
                  <a:pt x="2217801" y="2149856"/>
                </a:lnTo>
                <a:lnTo>
                  <a:pt x="2220848" y="2149856"/>
                </a:lnTo>
                <a:lnTo>
                  <a:pt x="2223896" y="2149856"/>
                </a:lnTo>
                <a:lnTo>
                  <a:pt x="2226436" y="2149856"/>
                </a:lnTo>
                <a:lnTo>
                  <a:pt x="2229992" y="2149856"/>
                </a:lnTo>
                <a:lnTo>
                  <a:pt x="2233167" y="2151253"/>
                </a:lnTo>
                <a:lnTo>
                  <a:pt x="2235707" y="2151253"/>
                </a:lnTo>
                <a:lnTo>
                  <a:pt x="2238755" y="2151253"/>
                </a:lnTo>
                <a:lnTo>
                  <a:pt x="2241295" y="2151253"/>
                </a:lnTo>
                <a:lnTo>
                  <a:pt x="2244852" y="2151253"/>
                </a:lnTo>
                <a:lnTo>
                  <a:pt x="2247900" y="2152015"/>
                </a:lnTo>
                <a:lnTo>
                  <a:pt x="2266188" y="2152015"/>
                </a:lnTo>
                <a:lnTo>
                  <a:pt x="2268854" y="2152777"/>
                </a:lnTo>
                <a:lnTo>
                  <a:pt x="2292222" y="2152777"/>
                </a:lnTo>
                <a:lnTo>
                  <a:pt x="2295779" y="2153539"/>
                </a:lnTo>
                <a:lnTo>
                  <a:pt x="2328417" y="2153539"/>
                </a:lnTo>
                <a:lnTo>
                  <a:pt x="2330957" y="2154936"/>
                </a:lnTo>
                <a:lnTo>
                  <a:pt x="2388107" y="2154936"/>
                </a:lnTo>
                <a:lnTo>
                  <a:pt x="2391155" y="2154936"/>
                </a:lnTo>
              </a:path>
            </a:pathLst>
          </a:custGeom>
          <a:ln w="1746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5108" y="818387"/>
            <a:ext cx="106616" cy="2336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0734" y="854202"/>
            <a:ext cx="0" cy="2242820"/>
          </a:xfrm>
          <a:custGeom>
            <a:avLst/>
            <a:gdLst/>
            <a:ahLst/>
            <a:cxnLst/>
            <a:rect l="l" t="t" r="r" b="b"/>
            <a:pathLst>
              <a:path h="2242820">
                <a:moveTo>
                  <a:pt x="0" y="224282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52565" y="3618738"/>
            <a:ext cx="538480" cy="306705"/>
          </a:xfrm>
          <a:custGeom>
            <a:avLst/>
            <a:gdLst/>
            <a:ahLst/>
            <a:cxnLst/>
            <a:rect l="l" t="t" r="r" b="b"/>
            <a:pathLst>
              <a:path w="538479" h="306704">
                <a:moveTo>
                  <a:pt x="0" y="306324"/>
                </a:moveTo>
                <a:lnTo>
                  <a:pt x="537971" y="306324"/>
                </a:lnTo>
                <a:lnTo>
                  <a:pt x="53797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30797" y="3639058"/>
            <a:ext cx="379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2.5%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97296" y="2919983"/>
            <a:ext cx="571500" cy="7635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16929" y="3019805"/>
            <a:ext cx="414020" cy="605790"/>
          </a:xfrm>
          <a:custGeom>
            <a:avLst/>
            <a:gdLst/>
            <a:ahLst/>
            <a:cxnLst/>
            <a:rect l="l" t="t" r="r" b="b"/>
            <a:pathLst>
              <a:path w="414020" h="605789">
                <a:moveTo>
                  <a:pt x="53078" y="56125"/>
                </a:moveTo>
                <a:lnTo>
                  <a:pt x="32134" y="70242"/>
                </a:lnTo>
                <a:lnTo>
                  <a:pt x="392938" y="605282"/>
                </a:lnTo>
                <a:lnTo>
                  <a:pt x="413893" y="591057"/>
                </a:lnTo>
                <a:lnTo>
                  <a:pt x="53078" y="56125"/>
                </a:lnTo>
                <a:close/>
              </a:path>
              <a:path w="414020" h="605789">
                <a:moveTo>
                  <a:pt x="0" y="0"/>
                </a:moveTo>
                <a:lnTo>
                  <a:pt x="11049" y="84455"/>
                </a:lnTo>
                <a:lnTo>
                  <a:pt x="32134" y="70242"/>
                </a:lnTo>
                <a:lnTo>
                  <a:pt x="25019" y="59689"/>
                </a:lnTo>
                <a:lnTo>
                  <a:pt x="45974" y="45593"/>
                </a:lnTo>
                <a:lnTo>
                  <a:pt x="68703" y="45593"/>
                </a:lnTo>
                <a:lnTo>
                  <a:pt x="74168" y="41910"/>
                </a:lnTo>
                <a:lnTo>
                  <a:pt x="0" y="0"/>
                </a:lnTo>
                <a:close/>
              </a:path>
              <a:path w="414020" h="605789">
                <a:moveTo>
                  <a:pt x="45974" y="45593"/>
                </a:moveTo>
                <a:lnTo>
                  <a:pt x="25019" y="59689"/>
                </a:lnTo>
                <a:lnTo>
                  <a:pt x="32134" y="70242"/>
                </a:lnTo>
                <a:lnTo>
                  <a:pt x="53078" y="56125"/>
                </a:lnTo>
                <a:lnTo>
                  <a:pt x="45974" y="45593"/>
                </a:lnTo>
                <a:close/>
              </a:path>
              <a:path w="414020" h="605789">
                <a:moveTo>
                  <a:pt x="68703" y="45593"/>
                </a:moveTo>
                <a:lnTo>
                  <a:pt x="45974" y="45593"/>
                </a:lnTo>
                <a:lnTo>
                  <a:pt x="53078" y="56125"/>
                </a:lnTo>
                <a:lnTo>
                  <a:pt x="68703" y="45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113" y="161290"/>
            <a:ext cx="41592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/>
              <a:t>Populations </a:t>
            </a:r>
            <a:r>
              <a:rPr sz="2700" dirty="0"/>
              <a:t>and</a:t>
            </a:r>
            <a:r>
              <a:rPr sz="2700" spc="-25" dirty="0"/>
              <a:t> </a:t>
            </a:r>
            <a:r>
              <a:rPr sz="2700" spc="-5" dirty="0"/>
              <a:t>samples</a:t>
            </a:r>
            <a:endParaRPr sz="27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23594" y="970905"/>
            <a:ext cx="5504180" cy="6667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solidFill>
                  <a:srgbClr val="002563"/>
                </a:solidFill>
                <a:latin typeface="Arial"/>
                <a:cs typeface="Arial"/>
              </a:rPr>
              <a:t>Population – </a:t>
            </a:r>
            <a:r>
              <a:rPr sz="1500" spc="-5" dirty="0">
                <a:solidFill>
                  <a:srgbClr val="002563"/>
                </a:solidFill>
                <a:latin typeface="Arial"/>
                <a:cs typeface="Arial"/>
              </a:rPr>
              <a:t>everyone </a:t>
            </a:r>
            <a:r>
              <a:rPr sz="1500" dirty="0">
                <a:solidFill>
                  <a:srgbClr val="002563"/>
                </a:solidFill>
                <a:latin typeface="Arial"/>
                <a:cs typeface="Arial"/>
              </a:rPr>
              <a:t>in the </a:t>
            </a:r>
            <a:r>
              <a:rPr sz="1500" spc="-5" dirty="0">
                <a:solidFill>
                  <a:srgbClr val="002563"/>
                </a:solidFill>
                <a:latin typeface="Arial"/>
                <a:cs typeface="Arial"/>
              </a:rPr>
              <a:t>universe </a:t>
            </a:r>
            <a:r>
              <a:rPr sz="1500" dirty="0">
                <a:solidFill>
                  <a:srgbClr val="002563"/>
                </a:solidFill>
                <a:latin typeface="Arial"/>
                <a:cs typeface="Arial"/>
              </a:rPr>
              <a:t>(of</a:t>
            </a:r>
            <a:r>
              <a:rPr sz="1500" spc="-4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2563"/>
                </a:solidFill>
                <a:latin typeface="Arial"/>
                <a:cs typeface="Arial"/>
              </a:rPr>
              <a:t>interest)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2563"/>
                </a:solidFill>
                <a:latin typeface="Arial"/>
                <a:cs typeface="Arial"/>
              </a:rPr>
              <a:t>Sample </a:t>
            </a:r>
            <a:r>
              <a:rPr sz="1500" dirty="0">
                <a:solidFill>
                  <a:srgbClr val="002563"/>
                </a:solidFill>
                <a:latin typeface="Arial"/>
                <a:cs typeface="Arial"/>
              </a:rPr>
              <a:t>– </a:t>
            </a:r>
            <a:r>
              <a:rPr sz="1500" spc="-5" dirty="0">
                <a:solidFill>
                  <a:srgbClr val="002563"/>
                </a:solidFill>
                <a:latin typeface="Arial"/>
                <a:cs typeface="Arial"/>
              </a:rPr>
              <a:t>subset </a:t>
            </a:r>
            <a:r>
              <a:rPr sz="1500" dirty="0">
                <a:solidFill>
                  <a:srgbClr val="002563"/>
                </a:solidFill>
                <a:latin typeface="Arial"/>
                <a:cs typeface="Arial"/>
              </a:rPr>
              <a:t>of the population of interest (random </a:t>
            </a:r>
            <a:r>
              <a:rPr sz="1500" spc="-5" dirty="0">
                <a:solidFill>
                  <a:srgbClr val="002563"/>
                </a:solidFill>
                <a:latin typeface="Arial"/>
                <a:cs typeface="Arial"/>
              </a:rPr>
              <a:t>or</a:t>
            </a:r>
            <a:r>
              <a:rPr sz="1500" spc="-15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2563"/>
                </a:solidFill>
                <a:latin typeface="Arial"/>
                <a:cs typeface="Arial"/>
              </a:rPr>
              <a:t>not)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594" y="3624198"/>
            <a:ext cx="4331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solidFill>
                  <a:srgbClr val="002563"/>
                </a:solidFill>
                <a:latin typeface="Arial"/>
                <a:cs typeface="Arial"/>
              </a:rPr>
              <a:t>Is the </a:t>
            </a:r>
            <a:r>
              <a:rPr sz="1500" spc="-5" dirty="0">
                <a:solidFill>
                  <a:srgbClr val="002563"/>
                </a:solidFill>
                <a:latin typeface="Arial"/>
                <a:cs typeface="Arial"/>
              </a:rPr>
              <a:t>sample representative </a:t>
            </a:r>
            <a:r>
              <a:rPr sz="1500" dirty="0">
                <a:solidFill>
                  <a:srgbClr val="002563"/>
                </a:solidFill>
                <a:latin typeface="Arial"/>
                <a:cs typeface="Arial"/>
              </a:rPr>
              <a:t>of the</a:t>
            </a:r>
            <a:r>
              <a:rPr sz="1500" spc="-7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2563"/>
                </a:solidFill>
                <a:latin typeface="Arial"/>
                <a:cs typeface="Arial"/>
              </a:rPr>
              <a:t>population?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5732" y="848200"/>
            <a:ext cx="6949523" cy="15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905255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8000" y="0"/>
                </a:lnTo>
              </a:path>
            </a:pathLst>
          </a:custGeom>
          <a:ln w="57150">
            <a:solidFill>
              <a:srgbClr val="0025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7781" y="1944572"/>
            <a:ext cx="1802968" cy="16094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5920" y="1959864"/>
            <a:ext cx="1731264" cy="1537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5920" y="1959864"/>
            <a:ext cx="1731645" cy="1537970"/>
          </a:xfrm>
          <a:custGeom>
            <a:avLst/>
            <a:gdLst/>
            <a:ahLst/>
            <a:cxnLst/>
            <a:rect l="l" t="t" r="r" b="b"/>
            <a:pathLst>
              <a:path w="1731645" h="1537970">
                <a:moveTo>
                  <a:pt x="0" y="768858"/>
                </a:moveTo>
                <a:lnTo>
                  <a:pt x="1469" y="723675"/>
                </a:lnTo>
                <a:lnTo>
                  <a:pt x="5824" y="679181"/>
                </a:lnTo>
                <a:lnTo>
                  <a:pt x="12983" y="635448"/>
                </a:lnTo>
                <a:lnTo>
                  <a:pt x="22864" y="592547"/>
                </a:lnTo>
                <a:lnTo>
                  <a:pt x="35387" y="550550"/>
                </a:lnTo>
                <a:lnTo>
                  <a:pt x="50470" y="509530"/>
                </a:lnTo>
                <a:lnTo>
                  <a:pt x="68032" y="469558"/>
                </a:lnTo>
                <a:lnTo>
                  <a:pt x="87992" y="430707"/>
                </a:lnTo>
                <a:lnTo>
                  <a:pt x="110268" y="393049"/>
                </a:lnTo>
                <a:lnTo>
                  <a:pt x="134780" y="356655"/>
                </a:lnTo>
                <a:lnTo>
                  <a:pt x="161445" y="321599"/>
                </a:lnTo>
                <a:lnTo>
                  <a:pt x="190184" y="287951"/>
                </a:lnTo>
                <a:lnTo>
                  <a:pt x="220914" y="255784"/>
                </a:lnTo>
                <a:lnTo>
                  <a:pt x="253555" y="225170"/>
                </a:lnTo>
                <a:lnTo>
                  <a:pt x="288025" y="196182"/>
                </a:lnTo>
                <a:lnTo>
                  <a:pt x="324243" y="168890"/>
                </a:lnTo>
                <a:lnTo>
                  <a:pt x="362127" y="143368"/>
                </a:lnTo>
                <a:lnTo>
                  <a:pt x="401597" y="119687"/>
                </a:lnTo>
                <a:lnTo>
                  <a:pt x="442572" y="97919"/>
                </a:lnTo>
                <a:lnTo>
                  <a:pt x="484969" y="78137"/>
                </a:lnTo>
                <a:lnTo>
                  <a:pt x="528708" y="60412"/>
                </a:lnTo>
                <a:lnTo>
                  <a:pt x="573708" y="44816"/>
                </a:lnTo>
                <a:lnTo>
                  <a:pt x="619888" y="31423"/>
                </a:lnTo>
                <a:lnTo>
                  <a:pt x="667165" y="20302"/>
                </a:lnTo>
                <a:lnTo>
                  <a:pt x="715459" y="11528"/>
                </a:lnTo>
                <a:lnTo>
                  <a:pt x="764689" y="5171"/>
                </a:lnTo>
                <a:lnTo>
                  <a:pt x="814774" y="1304"/>
                </a:lnTo>
                <a:lnTo>
                  <a:pt x="865632" y="0"/>
                </a:lnTo>
                <a:lnTo>
                  <a:pt x="916489" y="1304"/>
                </a:lnTo>
                <a:lnTo>
                  <a:pt x="966574" y="5171"/>
                </a:lnTo>
                <a:lnTo>
                  <a:pt x="1015804" y="11528"/>
                </a:lnTo>
                <a:lnTo>
                  <a:pt x="1064098" y="20302"/>
                </a:lnTo>
                <a:lnTo>
                  <a:pt x="1111375" y="31423"/>
                </a:lnTo>
                <a:lnTo>
                  <a:pt x="1157555" y="44816"/>
                </a:lnTo>
                <a:lnTo>
                  <a:pt x="1202555" y="60412"/>
                </a:lnTo>
                <a:lnTo>
                  <a:pt x="1246294" y="78137"/>
                </a:lnTo>
                <a:lnTo>
                  <a:pt x="1288691" y="97919"/>
                </a:lnTo>
                <a:lnTo>
                  <a:pt x="1329666" y="119687"/>
                </a:lnTo>
                <a:lnTo>
                  <a:pt x="1369136" y="143368"/>
                </a:lnTo>
                <a:lnTo>
                  <a:pt x="1407020" y="168890"/>
                </a:lnTo>
                <a:lnTo>
                  <a:pt x="1443238" y="196182"/>
                </a:lnTo>
                <a:lnTo>
                  <a:pt x="1477708" y="225170"/>
                </a:lnTo>
                <a:lnTo>
                  <a:pt x="1510349" y="255784"/>
                </a:lnTo>
                <a:lnTo>
                  <a:pt x="1541079" y="287951"/>
                </a:lnTo>
                <a:lnTo>
                  <a:pt x="1569818" y="321599"/>
                </a:lnTo>
                <a:lnTo>
                  <a:pt x="1596483" y="356655"/>
                </a:lnTo>
                <a:lnTo>
                  <a:pt x="1620995" y="393049"/>
                </a:lnTo>
                <a:lnTo>
                  <a:pt x="1643271" y="430707"/>
                </a:lnTo>
                <a:lnTo>
                  <a:pt x="1663231" y="469558"/>
                </a:lnTo>
                <a:lnTo>
                  <a:pt x="1680793" y="509530"/>
                </a:lnTo>
                <a:lnTo>
                  <a:pt x="1695876" y="550550"/>
                </a:lnTo>
                <a:lnTo>
                  <a:pt x="1708399" y="592547"/>
                </a:lnTo>
                <a:lnTo>
                  <a:pt x="1718280" y="635448"/>
                </a:lnTo>
                <a:lnTo>
                  <a:pt x="1725439" y="679181"/>
                </a:lnTo>
                <a:lnTo>
                  <a:pt x="1729794" y="723675"/>
                </a:lnTo>
                <a:lnTo>
                  <a:pt x="1731264" y="768858"/>
                </a:lnTo>
                <a:lnTo>
                  <a:pt x="1729794" y="814040"/>
                </a:lnTo>
                <a:lnTo>
                  <a:pt x="1725439" y="858534"/>
                </a:lnTo>
                <a:lnTo>
                  <a:pt x="1718280" y="902267"/>
                </a:lnTo>
                <a:lnTo>
                  <a:pt x="1708399" y="945168"/>
                </a:lnTo>
                <a:lnTo>
                  <a:pt x="1695876" y="987165"/>
                </a:lnTo>
                <a:lnTo>
                  <a:pt x="1680793" y="1028185"/>
                </a:lnTo>
                <a:lnTo>
                  <a:pt x="1663231" y="1068157"/>
                </a:lnTo>
                <a:lnTo>
                  <a:pt x="1643271" y="1107008"/>
                </a:lnTo>
                <a:lnTo>
                  <a:pt x="1620995" y="1144666"/>
                </a:lnTo>
                <a:lnTo>
                  <a:pt x="1596483" y="1181060"/>
                </a:lnTo>
                <a:lnTo>
                  <a:pt x="1569818" y="1216116"/>
                </a:lnTo>
                <a:lnTo>
                  <a:pt x="1541079" y="1249764"/>
                </a:lnTo>
                <a:lnTo>
                  <a:pt x="1510349" y="1281931"/>
                </a:lnTo>
                <a:lnTo>
                  <a:pt x="1477708" y="1312545"/>
                </a:lnTo>
                <a:lnTo>
                  <a:pt x="1443238" y="1341533"/>
                </a:lnTo>
                <a:lnTo>
                  <a:pt x="1407020" y="1368825"/>
                </a:lnTo>
                <a:lnTo>
                  <a:pt x="1369136" y="1394347"/>
                </a:lnTo>
                <a:lnTo>
                  <a:pt x="1329666" y="1418028"/>
                </a:lnTo>
                <a:lnTo>
                  <a:pt x="1288691" y="1439796"/>
                </a:lnTo>
                <a:lnTo>
                  <a:pt x="1246294" y="1459578"/>
                </a:lnTo>
                <a:lnTo>
                  <a:pt x="1202555" y="1477303"/>
                </a:lnTo>
                <a:lnTo>
                  <a:pt x="1157555" y="1492899"/>
                </a:lnTo>
                <a:lnTo>
                  <a:pt x="1111375" y="1506292"/>
                </a:lnTo>
                <a:lnTo>
                  <a:pt x="1064098" y="1517413"/>
                </a:lnTo>
                <a:lnTo>
                  <a:pt x="1015804" y="1526187"/>
                </a:lnTo>
                <a:lnTo>
                  <a:pt x="966574" y="1532544"/>
                </a:lnTo>
                <a:lnTo>
                  <a:pt x="916489" y="1536411"/>
                </a:lnTo>
                <a:lnTo>
                  <a:pt x="865632" y="1537716"/>
                </a:lnTo>
                <a:lnTo>
                  <a:pt x="814774" y="1536411"/>
                </a:lnTo>
                <a:lnTo>
                  <a:pt x="764689" y="1532544"/>
                </a:lnTo>
                <a:lnTo>
                  <a:pt x="715459" y="1526187"/>
                </a:lnTo>
                <a:lnTo>
                  <a:pt x="667165" y="1517413"/>
                </a:lnTo>
                <a:lnTo>
                  <a:pt x="619888" y="1506292"/>
                </a:lnTo>
                <a:lnTo>
                  <a:pt x="573708" y="1492899"/>
                </a:lnTo>
                <a:lnTo>
                  <a:pt x="528708" y="1477303"/>
                </a:lnTo>
                <a:lnTo>
                  <a:pt x="484969" y="1459578"/>
                </a:lnTo>
                <a:lnTo>
                  <a:pt x="442572" y="1439796"/>
                </a:lnTo>
                <a:lnTo>
                  <a:pt x="401597" y="1418028"/>
                </a:lnTo>
                <a:lnTo>
                  <a:pt x="362127" y="1394347"/>
                </a:lnTo>
                <a:lnTo>
                  <a:pt x="324243" y="1368825"/>
                </a:lnTo>
                <a:lnTo>
                  <a:pt x="288025" y="1341533"/>
                </a:lnTo>
                <a:lnTo>
                  <a:pt x="253555" y="1312545"/>
                </a:lnTo>
                <a:lnTo>
                  <a:pt x="220914" y="1281931"/>
                </a:lnTo>
                <a:lnTo>
                  <a:pt x="190184" y="1249764"/>
                </a:lnTo>
                <a:lnTo>
                  <a:pt x="161445" y="1216116"/>
                </a:lnTo>
                <a:lnTo>
                  <a:pt x="134780" y="1181060"/>
                </a:lnTo>
                <a:lnTo>
                  <a:pt x="110268" y="1144666"/>
                </a:lnTo>
                <a:lnTo>
                  <a:pt x="87992" y="1107008"/>
                </a:lnTo>
                <a:lnTo>
                  <a:pt x="68032" y="1068157"/>
                </a:lnTo>
                <a:lnTo>
                  <a:pt x="50470" y="1028185"/>
                </a:lnTo>
                <a:lnTo>
                  <a:pt x="35387" y="987165"/>
                </a:lnTo>
                <a:lnTo>
                  <a:pt x="22864" y="945168"/>
                </a:lnTo>
                <a:lnTo>
                  <a:pt x="12983" y="902267"/>
                </a:lnTo>
                <a:lnTo>
                  <a:pt x="5824" y="858534"/>
                </a:lnTo>
                <a:lnTo>
                  <a:pt x="1469" y="814040"/>
                </a:lnTo>
                <a:lnTo>
                  <a:pt x="0" y="768858"/>
                </a:lnTo>
                <a:close/>
              </a:path>
            </a:pathLst>
          </a:custGeom>
          <a:ln w="9524">
            <a:solidFill>
              <a:srgbClr val="1C46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2913" y="2384921"/>
            <a:ext cx="620286" cy="586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1035" y="2400300"/>
            <a:ext cx="548639" cy="515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1035" y="2400300"/>
            <a:ext cx="548640" cy="515620"/>
          </a:xfrm>
          <a:custGeom>
            <a:avLst/>
            <a:gdLst/>
            <a:ahLst/>
            <a:cxnLst/>
            <a:rect l="l" t="t" r="r" b="b"/>
            <a:pathLst>
              <a:path w="548639" h="515619">
                <a:moveTo>
                  <a:pt x="0" y="257556"/>
                </a:moveTo>
                <a:lnTo>
                  <a:pt x="4419" y="211261"/>
                </a:lnTo>
                <a:lnTo>
                  <a:pt x="17161" y="167688"/>
                </a:lnTo>
                <a:lnTo>
                  <a:pt x="37450" y="127564"/>
                </a:lnTo>
                <a:lnTo>
                  <a:pt x="64513" y="91617"/>
                </a:lnTo>
                <a:lnTo>
                  <a:pt x="97575" y="60575"/>
                </a:lnTo>
                <a:lnTo>
                  <a:pt x="135861" y="35164"/>
                </a:lnTo>
                <a:lnTo>
                  <a:pt x="178597" y="16113"/>
                </a:lnTo>
                <a:lnTo>
                  <a:pt x="225008" y="4149"/>
                </a:lnTo>
                <a:lnTo>
                  <a:pt x="274319" y="0"/>
                </a:lnTo>
                <a:lnTo>
                  <a:pt x="323631" y="4149"/>
                </a:lnTo>
                <a:lnTo>
                  <a:pt x="370042" y="16113"/>
                </a:lnTo>
                <a:lnTo>
                  <a:pt x="412778" y="35164"/>
                </a:lnTo>
                <a:lnTo>
                  <a:pt x="451064" y="60575"/>
                </a:lnTo>
                <a:lnTo>
                  <a:pt x="484126" y="91617"/>
                </a:lnTo>
                <a:lnTo>
                  <a:pt x="511189" y="127564"/>
                </a:lnTo>
                <a:lnTo>
                  <a:pt x="531478" y="167688"/>
                </a:lnTo>
                <a:lnTo>
                  <a:pt x="544220" y="211261"/>
                </a:lnTo>
                <a:lnTo>
                  <a:pt x="548639" y="257556"/>
                </a:lnTo>
                <a:lnTo>
                  <a:pt x="544220" y="303850"/>
                </a:lnTo>
                <a:lnTo>
                  <a:pt x="531478" y="347423"/>
                </a:lnTo>
                <a:lnTo>
                  <a:pt x="511189" y="387547"/>
                </a:lnTo>
                <a:lnTo>
                  <a:pt x="484126" y="423494"/>
                </a:lnTo>
                <a:lnTo>
                  <a:pt x="451064" y="454536"/>
                </a:lnTo>
                <a:lnTo>
                  <a:pt x="412778" y="479947"/>
                </a:lnTo>
                <a:lnTo>
                  <a:pt x="370042" y="498998"/>
                </a:lnTo>
                <a:lnTo>
                  <a:pt x="323631" y="510962"/>
                </a:lnTo>
                <a:lnTo>
                  <a:pt x="274319" y="515112"/>
                </a:lnTo>
                <a:lnTo>
                  <a:pt x="225008" y="510962"/>
                </a:lnTo>
                <a:lnTo>
                  <a:pt x="178597" y="498998"/>
                </a:lnTo>
                <a:lnTo>
                  <a:pt x="135861" y="479947"/>
                </a:lnTo>
                <a:lnTo>
                  <a:pt x="97575" y="454536"/>
                </a:lnTo>
                <a:lnTo>
                  <a:pt x="64513" y="423494"/>
                </a:lnTo>
                <a:lnTo>
                  <a:pt x="37450" y="387547"/>
                </a:lnTo>
                <a:lnTo>
                  <a:pt x="17161" y="347423"/>
                </a:lnTo>
                <a:lnTo>
                  <a:pt x="4419" y="303850"/>
                </a:lnTo>
                <a:lnTo>
                  <a:pt x="0" y="257556"/>
                </a:lnTo>
                <a:close/>
              </a:path>
            </a:pathLst>
          </a:custGeom>
          <a:ln w="9524">
            <a:solidFill>
              <a:srgbClr val="1C46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9067" y="2311869"/>
            <a:ext cx="2869692" cy="5121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1358" y="2335276"/>
            <a:ext cx="2693035" cy="379095"/>
          </a:xfrm>
          <a:custGeom>
            <a:avLst/>
            <a:gdLst/>
            <a:ahLst/>
            <a:cxnLst/>
            <a:rect l="l" t="t" r="r" b="b"/>
            <a:pathLst>
              <a:path w="2693035" h="379094">
                <a:moveTo>
                  <a:pt x="2637980" y="338141"/>
                </a:moveTo>
                <a:lnTo>
                  <a:pt x="2589403" y="359156"/>
                </a:lnTo>
                <a:lnTo>
                  <a:pt x="2584577" y="361188"/>
                </a:lnTo>
                <a:lnTo>
                  <a:pt x="2582418" y="366775"/>
                </a:lnTo>
                <a:lnTo>
                  <a:pt x="2586482" y="376428"/>
                </a:lnTo>
                <a:lnTo>
                  <a:pt x="2592197" y="378713"/>
                </a:lnTo>
                <a:lnTo>
                  <a:pt x="2597023" y="376555"/>
                </a:lnTo>
                <a:lnTo>
                  <a:pt x="2676142" y="342392"/>
                </a:lnTo>
                <a:lnTo>
                  <a:pt x="2673096" y="342392"/>
                </a:lnTo>
                <a:lnTo>
                  <a:pt x="2637980" y="338141"/>
                </a:lnTo>
                <a:close/>
              </a:path>
              <a:path w="2693035" h="379094">
                <a:moveTo>
                  <a:pt x="2655390" y="330609"/>
                </a:moveTo>
                <a:lnTo>
                  <a:pt x="2637980" y="338141"/>
                </a:lnTo>
                <a:lnTo>
                  <a:pt x="2673096" y="342392"/>
                </a:lnTo>
                <a:lnTo>
                  <a:pt x="2673326" y="340487"/>
                </a:lnTo>
                <a:lnTo>
                  <a:pt x="2668397" y="340487"/>
                </a:lnTo>
                <a:lnTo>
                  <a:pt x="2655390" y="330609"/>
                </a:lnTo>
                <a:close/>
              </a:path>
              <a:path w="2693035" h="379094">
                <a:moveTo>
                  <a:pt x="2605405" y="268859"/>
                </a:moveTo>
                <a:lnTo>
                  <a:pt x="2599436" y="269621"/>
                </a:lnTo>
                <a:lnTo>
                  <a:pt x="2593086" y="278003"/>
                </a:lnTo>
                <a:lnTo>
                  <a:pt x="2593975" y="283972"/>
                </a:lnTo>
                <a:lnTo>
                  <a:pt x="2640414" y="319237"/>
                </a:lnTo>
                <a:lnTo>
                  <a:pt x="2675382" y="323469"/>
                </a:lnTo>
                <a:lnTo>
                  <a:pt x="2673096" y="342392"/>
                </a:lnTo>
                <a:lnTo>
                  <a:pt x="2676142" y="342392"/>
                </a:lnTo>
                <a:lnTo>
                  <a:pt x="2692908" y="335153"/>
                </a:lnTo>
                <a:lnTo>
                  <a:pt x="2605405" y="268859"/>
                </a:lnTo>
                <a:close/>
              </a:path>
              <a:path w="2693035" h="379094">
                <a:moveTo>
                  <a:pt x="2670429" y="324104"/>
                </a:moveTo>
                <a:lnTo>
                  <a:pt x="2655390" y="330609"/>
                </a:lnTo>
                <a:lnTo>
                  <a:pt x="2668397" y="340487"/>
                </a:lnTo>
                <a:lnTo>
                  <a:pt x="2670429" y="324104"/>
                </a:lnTo>
                <a:close/>
              </a:path>
              <a:path w="2693035" h="379094">
                <a:moveTo>
                  <a:pt x="2675305" y="324104"/>
                </a:moveTo>
                <a:lnTo>
                  <a:pt x="2670429" y="324104"/>
                </a:lnTo>
                <a:lnTo>
                  <a:pt x="2668397" y="340487"/>
                </a:lnTo>
                <a:lnTo>
                  <a:pt x="2673326" y="340487"/>
                </a:lnTo>
                <a:lnTo>
                  <a:pt x="2675305" y="324104"/>
                </a:lnTo>
                <a:close/>
              </a:path>
              <a:path w="2693035" h="379094">
                <a:moveTo>
                  <a:pt x="2286" y="0"/>
                </a:moveTo>
                <a:lnTo>
                  <a:pt x="0" y="18796"/>
                </a:lnTo>
                <a:lnTo>
                  <a:pt x="2637980" y="338141"/>
                </a:lnTo>
                <a:lnTo>
                  <a:pt x="2655390" y="330609"/>
                </a:lnTo>
                <a:lnTo>
                  <a:pt x="2640414" y="319237"/>
                </a:lnTo>
                <a:lnTo>
                  <a:pt x="2286" y="0"/>
                </a:lnTo>
                <a:close/>
              </a:path>
              <a:path w="2693035" h="379094">
                <a:moveTo>
                  <a:pt x="2640414" y="319237"/>
                </a:moveTo>
                <a:lnTo>
                  <a:pt x="2655390" y="330609"/>
                </a:lnTo>
                <a:lnTo>
                  <a:pt x="2670429" y="324104"/>
                </a:lnTo>
                <a:lnTo>
                  <a:pt x="2675305" y="324104"/>
                </a:lnTo>
                <a:lnTo>
                  <a:pt x="2675382" y="323469"/>
                </a:lnTo>
                <a:lnTo>
                  <a:pt x="2640414" y="319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3223" y="2081758"/>
            <a:ext cx="658393" cy="6233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30373" y="2116073"/>
            <a:ext cx="548640" cy="513715"/>
          </a:xfrm>
          <a:custGeom>
            <a:avLst/>
            <a:gdLst/>
            <a:ahLst/>
            <a:cxnLst/>
            <a:rect l="l" t="t" r="r" b="b"/>
            <a:pathLst>
              <a:path w="548639" h="513714">
                <a:moveTo>
                  <a:pt x="274319" y="0"/>
                </a:moveTo>
                <a:lnTo>
                  <a:pt x="225008" y="4136"/>
                </a:lnTo>
                <a:lnTo>
                  <a:pt x="178597" y="16061"/>
                </a:lnTo>
                <a:lnTo>
                  <a:pt x="135861" y="35051"/>
                </a:lnTo>
                <a:lnTo>
                  <a:pt x="97575" y="60383"/>
                </a:lnTo>
                <a:lnTo>
                  <a:pt x="64513" y="91330"/>
                </a:lnTo>
                <a:lnTo>
                  <a:pt x="37450" y="127169"/>
                </a:lnTo>
                <a:lnTo>
                  <a:pt x="17161" y="167175"/>
                </a:lnTo>
                <a:lnTo>
                  <a:pt x="4419" y="210625"/>
                </a:lnTo>
                <a:lnTo>
                  <a:pt x="0" y="256794"/>
                </a:lnTo>
                <a:lnTo>
                  <a:pt x="4419" y="302962"/>
                </a:lnTo>
                <a:lnTo>
                  <a:pt x="17161" y="346412"/>
                </a:lnTo>
                <a:lnTo>
                  <a:pt x="37450" y="386418"/>
                </a:lnTo>
                <a:lnTo>
                  <a:pt x="64513" y="422257"/>
                </a:lnTo>
                <a:lnTo>
                  <a:pt x="97575" y="453204"/>
                </a:lnTo>
                <a:lnTo>
                  <a:pt x="135861" y="478536"/>
                </a:lnTo>
                <a:lnTo>
                  <a:pt x="178597" y="497526"/>
                </a:lnTo>
                <a:lnTo>
                  <a:pt x="225008" y="509451"/>
                </a:lnTo>
                <a:lnTo>
                  <a:pt x="274319" y="513588"/>
                </a:lnTo>
                <a:lnTo>
                  <a:pt x="323631" y="509451"/>
                </a:lnTo>
                <a:lnTo>
                  <a:pt x="370042" y="497526"/>
                </a:lnTo>
                <a:lnTo>
                  <a:pt x="412778" y="478536"/>
                </a:lnTo>
                <a:lnTo>
                  <a:pt x="451064" y="453204"/>
                </a:lnTo>
                <a:lnTo>
                  <a:pt x="484126" y="422257"/>
                </a:lnTo>
                <a:lnTo>
                  <a:pt x="511189" y="386418"/>
                </a:lnTo>
                <a:lnTo>
                  <a:pt x="531478" y="346412"/>
                </a:lnTo>
                <a:lnTo>
                  <a:pt x="544220" y="302962"/>
                </a:lnTo>
                <a:lnTo>
                  <a:pt x="548639" y="256794"/>
                </a:lnTo>
                <a:lnTo>
                  <a:pt x="544220" y="210625"/>
                </a:lnTo>
                <a:lnTo>
                  <a:pt x="531478" y="167175"/>
                </a:lnTo>
                <a:lnTo>
                  <a:pt x="511189" y="127169"/>
                </a:lnTo>
                <a:lnTo>
                  <a:pt x="484126" y="91330"/>
                </a:lnTo>
                <a:lnTo>
                  <a:pt x="451064" y="60383"/>
                </a:lnTo>
                <a:lnTo>
                  <a:pt x="412778" y="35051"/>
                </a:lnTo>
                <a:lnTo>
                  <a:pt x="370042" y="16061"/>
                </a:lnTo>
                <a:lnTo>
                  <a:pt x="323631" y="4136"/>
                </a:lnTo>
                <a:lnTo>
                  <a:pt x="274319" y="0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30373" y="2116073"/>
            <a:ext cx="548640" cy="513715"/>
          </a:xfrm>
          <a:custGeom>
            <a:avLst/>
            <a:gdLst/>
            <a:ahLst/>
            <a:cxnLst/>
            <a:rect l="l" t="t" r="r" b="b"/>
            <a:pathLst>
              <a:path w="548639" h="513714">
                <a:moveTo>
                  <a:pt x="0" y="256794"/>
                </a:moveTo>
                <a:lnTo>
                  <a:pt x="4419" y="210625"/>
                </a:lnTo>
                <a:lnTo>
                  <a:pt x="17161" y="167175"/>
                </a:lnTo>
                <a:lnTo>
                  <a:pt x="37450" y="127169"/>
                </a:lnTo>
                <a:lnTo>
                  <a:pt x="64513" y="91330"/>
                </a:lnTo>
                <a:lnTo>
                  <a:pt x="97575" y="60383"/>
                </a:lnTo>
                <a:lnTo>
                  <a:pt x="135861" y="35051"/>
                </a:lnTo>
                <a:lnTo>
                  <a:pt x="178597" y="16061"/>
                </a:lnTo>
                <a:lnTo>
                  <a:pt x="225008" y="4136"/>
                </a:lnTo>
                <a:lnTo>
                  <a:pt x="274319" y="0"/>
                </a:lnTo>
                <a:lnTo>
                  <a:pt x="323631" y="4136"/>
                </a:lnTo>
                <a:lnTo>
                  <a:pt x="370042" y="16061"/>
                </a:lnTo>
                <a:lnTo>
                  <a:pt x="412778" y="35051"/>
                </a:lnTo>
                <a:lnTo>
                  <a:pt x="451064" y="60383"/>
                </a:lnTo>
                <a:lnTo>
                  <a:pt x="484126" y="91330"/>
                </a:lnTo>
                <a:lnTo>
                  <a:pt x="511189" y="127169"/>
                </a:lnTo>
                <a:lnTo>
                  <a:pt x="531478" y="167175"/>
                </a:lnTo>
                <a:lnTo>
                  <a:pt x="544220" y="210625"/>
                </a:lnTo>
                <a:lnTo>
                  <a:pt x="548639" y="256794"/>
                </a:lnTo>
                <a:lnTo>
                  <a:pt x="544220" y="302962"/>
                </a:lnTo>
                <a:lnTo>
                  <a:pt x="531478" y="346412"/>
                </a:lnTo>
                <a:lnTo>
                  <a:pt x="511189" y="386418"/>
                </a:lnTo>
                <a:lnTo>
                  <a:pt x="484126" y="422257"/>
                </a:lnTo>
                <a:lnTo>
                  <a:pt x="451064" y="453204"/>
                </a:lnTo>
                <a:lnTo>
                  <a:pt x="412778" y="478536"/>
                </a:lnTo>
                <a:lnTo>
                  <a:pt x="370042" y="497526"/>
                </a:lnTo>
                <a:lnTo>
                  <a:pt x="323631" y="509451"/>
                </a:lnTo>
                <a:lnTo>
                  <a:pt x="274319" y="513588"/>
                </a:lnTo>
                <a:lnTo>
                  <a:pt x="225008" y="509451"/>
                </a:lnTo>
                <a:lnTo>
                  <a:pt x="178597" y="497526"/>
                </a:lnTo>
                <a:lnTo>
                  <a:pt x="135861" y="478536"/>
                </a:lnTo>
                <a:lnTo>
                  <a:pt x="97575" y="453204"/>
                </a:lnTo>
                <a:lnTo>
                  <a:pt x="64513" y="422257"/>
                </a:lnTo>
                <a:lnTo>
                  <a:pt x="37450" y="386418"/>
                </a:lnTo>
                <a:lnTo>
                  <a:pt x="17161" y="346412"/>
                </a:lnTo>
                <a:lnTo>
                  <a:pt x="4419" y="302962"/>
                </a:lnTo>
                <a:lnTo>
                  <a:pt x="0" y="256794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07819" y="2871977"/>
            <a:ext cx="7816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ti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7626" y="2555875"/>
            <a:ext cx="11982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Research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sample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706" y="293623"/>
            <a:ext cx="79203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this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prospective, randomized,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double-blind, adaptive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comparative-effectiveness 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trial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involving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patients with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benzodiazepine-refractory </a:t>
            </a:r>
            <a:r>
              <a:rPr sz="1800" b="0" spc="-15" dirty="0">
                <a:solidFill>
                  <a:srgbClr val="000000"/>
                </a:solidFill>
                <a:latin typeface="Calibri"/>
                <a:cs typeface="Calibri"/>
              </a:rPr>
              <a:t>status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epilepticus,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we found 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 </a:t>
            </a:r>
            <a:r>
              <a:rPr sz="1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significant </a:t>
            </a:r>
            <a:r>
              <a:rPr sz="1800" b="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difference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percentage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of patients with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seizure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cessation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among  the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levetiracetam group, fosphenytoin group,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1800" b="0" spc="-15" dirty="0">
                <a:solidFill>
                  <a:srgbClr val="000000"/>
                </a:solidFill>
                <a:latin typeface="Calibri"/>
                <a:cs typeface="Calibri"/>
              </a:rPr>
              <a:t>valproate</a:t>
            </a:r>
            <a:r>
              <a:rPr sz="1800" b="0" spc="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group.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4980432" y="1475232"/>
            <a:ext cx="4146804" cy="3110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474" y="1902714"/>
            <a:ext cx="4363720" cy="1199515"/>
          </a:xfrm>
          <a:custGeom>
            <a:avLst/>
            <a:gdLst/>
            <a:ahLst/>
            <a:cxnLst/>
            <a:rect l="l" t="t" r="r" b="b"/>
            <a:pathLst>
              <a:path w="4363720" h="1199514">
                <a:moveTo>
                  <a:pt x="0" y="1199388"/>
                </a:moveTo>
                <a:lnTo>
                  <a:pt x="4363212" y="1199388"/>
                </a:lnTo>
                <a:lnTo>
                  <a:pt x="4363212" y="0"/>
                </a:lnTo>
                <a:lnTo>
                  <a:pt x="0" y="0"/>
                </a:lnTo>
                <a:lnTo>
                  <a:pt x="0" y="119938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1147" y="1919732"/>
            <a:ext cx="4170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Treatment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success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95%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Credible</a:t>
            </a:r>
            <a:r>
              <a:rPr sz="1800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Interval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3474" y="2263901"/>
          <a:ext cx="3154045" cy="838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587">
                <a:tc>
                  <a:txBody>
                    <a:bodyPr/>
                    <a:lstStyle/>
                    <a:p>
                      <a:pPr marL="90170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Levetiracetam: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47%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(39%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55%)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90170">
                        <a:lnSpc>
                          <a:spcPts val="188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Fosphenytoin: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45%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(36%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54%)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65">
                <a:tc>
                  <a:txBody>
                    <a:bodyPr/>
                    <a:lstStyle/>
                    <a:p>
                      <a:pPr marL="90170">
                        <a:lnSpc>
                          <a:spcPts val="1889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Valproate: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46%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(38%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55%)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262" y="1981961"/>
            <a:ext cx="8001000" cy="10153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latin typeface="Calibri"/>
                <a:cs typeface="Calibri"/>
              </a:rPr>
              <a:t>Frequentist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CI: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95%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confidence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interval</a:t>
            </a:r>
            <a:r>
              <a:rPr sz="2000" spc="-10" dirty="0">
                <a:latin typeface="Calibri"/>
                <a:cs typeface="Calibri"/>
              </a:rPr>
              <a:t>: over repeated </a:t>
            </a:r>
            <a:r>
              <a:rPr sz="2000" spc="-5" dirty="0">
                <a:latin typeface="Calibri"/>
                <a:cs typeface="Calibri"/>
              </a:rPr>
              <a:t>sampling,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interval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population </a:t>
            </a:r>
            <a:r>
              <a:rPr sz="2000" spc="-10" dirty="0">
                <a:latin typeface="Calibri"/>
                <a:cs typeface="Calibri"/>
              </a:rPr>
              <a:t>parameter </a:t>
            </a:r>
            <a:r>
              <a:rPr sz="2000" dirty="0">
                <a:latin typeface="Calibri"/>
                <a:cs typeface="Calibri"/>
              </a:rPr>
              <a:t>95% of 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262" y="816102"/>
            <a:ext cx="8001000" cy="101663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latin typeface="Calibri"/>
                <a:cs typeface="Calibri"/>
              </a:rPr>
              <a:t>Bayesian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CI: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95%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credible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interval</a:t>
            </a:r>
            <a:r>
              <a:rPr sz="2000" spc="-10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95% </a:t>
            </a:r>
            <a:r>
              <a:rPr sz="2000" spc="-5" dirty="0">
                <a:latin typeface="Calibri"/>
                <a:cs typeface="Calibri"/>
              </a:rPr>
              <a:t>probability that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interval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30" dirty="0">
                <a:latin typeface="Calibri"/>
                <a:cs typeface="Calibri"/>
              </a:rPr>
              <a:t> parameter.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71957"/>
            <a:ext cx="76498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Probabilistic </a:t>
            </a:r>
            <a:r>
              <a:rPr sz="2900" spc="-5" dirty="0"/>
              <a:t>(Bayesian) </a:t>
            </a:r>
            <a:r>
              <a:rPr sz="2900" dirty="0"/>
              <a:t>sensitivity</a:t>
            </a:r>
            <a:r>
              <a:rPr sz="2900" spc="-110" dirty="0"/>
              <a:t> </a:t>
            </a:r>
            <a:r>
              <a:rPr sz="2900" spc="-10" dirty="0"/>
              <a:t>analysis</a:t>
            </a:r>
            <a:endParaRPr sz="29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44500" y="781304"/>
            <a:ext cx="8328659" cy="30130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1175385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Multiple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input variables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estimate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multiple 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parameters.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Parameter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estimation sensitive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changes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input  variables.</a:t>
            </a:r>
            <a:endParaRPr sz="2800">
              <a:latin typeface="Arial"/>
              <a:cs typeface="Arial"/>
            </a:endParaRPr>
          </a:p>
          <a:p>
            <a:pPr marL="355600" marR="836930" indent="-342900">
              <a:lnSpc>
                <a:spcPts val="302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Prior and posterior distributions (e.g., normal,  gamma, beta)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the same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a given</a:t>
            </a:r>
            <a:r>
              <a:rPr sz="2800" spc="2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variable.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Different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distributions for other variables.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71957"/>
            <a:ext cx="7270750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Patient Level </a:t>
            </a:r>
            <a:r>
              <a:rPr sz="2900" spc="-5" dirty="0"/>
              <a:t>Cost-effectiveness</a:t>
            </a:r>
            <a:r>
              <a:rPr sz="2900" spc="-210" dirty="0"/>
              <a:t> </a:t>
            </a:r>
            <a:r>
              <a:rPr sz="2900" spc="-10" dirty="0"/>
              <a:t>Analysis  </a:t>
            </a:r>
            <a:r>
              <a:rPr sz="2900" dirty="0"/>
              <a:t>(CEA)</a:t>
            </a:r>
            <a:endParaRPr sz="29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44500" y="1207388"/>
            <a:ext cx="8090534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9209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Compare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cost and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effectiveness of two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(or more)  treatments.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Patient level costs and measure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of</a:t>
            </a:r>
            <a:r>
              <a:rPr sz="2800" spc="3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effectiveness.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70129"/>
            <a:ext cx="5347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Cost-effectiveness</a:t>
            </a:r>
            <a:r>
              <a:rPr spc="-12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6783" y="750570"/>
            <a:ext cx="7501255" cy="222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50" b="1" dirty="0">
                <a:solidFill>
                  <a:srgbClr val="002563"/>
                </a:solidFill>
                <a:latin typeface="Arial"/>
                <a:cs typeface="Arial"/>
              </a:rPr>
              <a:t>Outcome </a:t>
            </a:r>
            <a:r>
              <a:rPr sz="1950" dirty="0">
                <a:solidFill>
                  <a:srgbClr val="002563"/>
                </a:solidFill>
                <a:latin typeface="Arial"/>
                <a:cs typeface="Arial"/>
              </a:rPr>
              <a:t>from study</a:t>
            </a:r>
            <a:r>
              <a:rPr sz="1950" spc="-8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2563"/>
                </a:solidFill>
                <a:latin typeface="Arial"/>
                <a:cs typeface="Arial"/>
              </a:rPr>
              <a:t>-</a:t>
            </a:r>
            <a:endParaRPr sz="195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50" dirty="0">
                <a:solidFill>
                  <a:srgbClr val="002563"/>
                </a:solidFill>
                <a:latin typeface="Arial"/>
                <a:cs typeface="Arial"/>
              </a:rPr>
              <a:t>Survival, life years gained, quality-adjusted life years</a:t>
            </a:r>
            <a:r>
              <a:rPr sz="1950" spc="-10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002563"/>
                </a:solidFill>
                <a:latin typeface="Arial"/>
                <a:cs typeface="Arial"/>
              </a:rPr>
              <a:t>(QALYs)</a:t>
            </a:r>
            <a:endParaRPr sz="19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1950" spc="-25" dirty="0">
                <a:solidFill>
                  <a:srgbClr val="002563"/>
                </a:solidFill>
                <a:latin typeface="Arial"/>
                <a:cs typeface="Arial"/>
              </a:rPr>
              <a:t>QALYs </a:t>
            </a:r>
            <a:r>
              <a:rPr sz="1950" dirty="0">
                <a:solidFill>
                  <a:srgbClr val="002563"/>
                </a:solidFill>
                <a:latin typeface="Arial"/>
                <a:cs typeface="Arial"/>
              </a:rPr>
              <a:t>calculated by multiplying </a:t>
            </a:r>
            <a:r>
              <a:rPr sz="1950" spc="-5" dirty="0">
                <a:solidFill>
                  <a:srgbClr val="002563"/>
                </a:solidFill>
                <a:latin typeface="Arial"/>
                <a:cs typeface="Arial"/>
              </a:rPr>
              <a:t>life </a:t>
            </a:r>
            <a:r>
              <a:rPr sz="1950" dirty="0">
                <a:solidFill>
                  <a:srgbClr val="002563"/>
                </a:solidFill>
                <a:latin typeface="Arial"/>
                <a:cs typeface="Arial"/>
              </a:rPr>
              <a:t>years gained by </a:t>
            </a:r>
            <a:r>
              <a:rPr sz="1950" spc="-20" dirty="0">
                <a:solidFill>
                  <a:srgbClr val="002563"/>
                </a:solidFill>
                <a:latin typeface="Arial"/>
                <a:cs typeface="Arial"/>
              </a:rPr>
              <a:t>utility, </a:t>
            </a:r>
            <a:r>
              <a:rPr sz="1950" dirty="0">
                <a:solidFill>
                  <a:srgbClr val="002563"/>
                </a:solidFill>
                <a:latin typeface="Arial"/>
                <a:cs typeface="Arial"/>
              </a:rPr>
              <a:t>a  measure of health status scaled from zero (death) to one</a:t>
            </a:r>
            <a:r>
              <a:rPr sz="1950" spc="-14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2563"/>
                </a:solidFill>
                <a:latin typeface="Arial"/>
                <a:cs typeface="Arial"/>
              </a:rPr>
              <a:t>(perfect  health).</a:t>
            </a:r>
            <a:endParaRPr sz="1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50" b="1" spc="5" dirty="0">
                <a:solidFill>
                  <a:srgbClr val="002563"/>
                </a:solidFill>
                <a:latin typeface="Arial"/>
                <a:cs typeface="Arial"/>
              </a:rPr>
              <a:t>Cost </a:t>
            </a:r>
            <a:r>
              <a:rPr sz="1950" dirty="0">
                <a:solidFill>
                  <a:srgbClr val="002563"/>
                </a:solidFill>
                <a:latin typeface="Arial"/>
                <a:cs typeface="Arial"/>
              </a:rPr>
              <a:t>of treatment – procedures, physician,</a:t>
            </a:r>
            <a:r>
              <a:rPr sz="1950" spc="-15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2563"/>
                </a:solidFill>
                <a:latin typeface="Arial"/>
                <a:cs typeface="Arial"/>
              </a:rPr>
              <a:t>medications,</a:t>
            </a:r>
            <a:endParaRPr sz="195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950" dirty="0">
                <a:solidFill>
                  <a:srgbClr val="002563"/>
                </a:solidFill>
                <a:latin typeface="Arial"/>
                <a:cs typeface="Arial"/>
              </a:rPr>
              <a:t>hospitalizations, </a:t>
            </a:r>
            <a:r>
              <a:rPr sz="1950" spc="-10" dirty="0">
                <a:solidFill>
                  <a:srgbClr val="002563"/>
                </a:solidFill>
                <a:latin typeface="Arial"/>
                <a:cs typeface="Arial"/>
              </a:rPr>
              <a:t>office </a:t>
            </a:r>
            <a:r>
              <a:rPr sz="1950" dirty="0">
                <a:solidFill>
                  <a:srgbClr val="002563"/>
                </a:solidFill>
                <a:latin typeface="Arial"/>
                <a:cs typeface="Arial"/>
              </a:rPr>
              <a:t>visits, lab</a:t>
            </a:r>
            <a:r>
              <a:rPr sz="1950" spc="-8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02563"/>
                </a:solidFill>
                <a:latin typeface="Arial"/>
                <a:cs typeface="Arial"/>
              </a:rPr>
              <a:t>tests.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8397" y="417194"/>
          <a:ext cx="7240270" cy="348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08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Acute CVD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Event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Costs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(Per</a:t>
                      </a:r>
                      <a:r>
                        <a:rPr sz="12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Episode)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Costs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(2018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USD)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group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Mean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6850" marR="188595" indent="165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Standard 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iati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Minimum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Maximum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Distribution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Reference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09">
                <a:tc gridSpan="7"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Fatal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CVD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262"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45-64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$18,940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65430" algn="r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$5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$11,921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$32,205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Gamma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(4,5)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65-84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$17,473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65430" algn="r">
                        <a:lnSpc>
                          <a:spcPts val="1290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$4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56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$11,518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290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$29,420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Gamma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262"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≥85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$11,970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65430" algn="r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$3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39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$7,620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$20,926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Gamma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82">
                <a:tc gridSpan="7"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Myocardial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infarction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388"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45-64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$22,542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65430" algn="r">
                        <a:lnSpc>
                          <a:spcPts val="128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$3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90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$14,353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28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$29,672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Gamma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(4,5)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261"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65-84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$22,410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65430" algn="r">
                        <a:lnSpc>
                          <a:spcPts val="128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$4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$14,241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28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$30,612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Gamma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≥85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$14,159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65430" algn="r">
                        <a:lnSpc>
                          <a:spcPts val="128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$3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82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$8,288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285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$23,270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Gamma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716023" y="4168140"/>
            <a:ext cx="942239" cy="82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MedStar Health Research</a:t>
            </a:r>
            <a:r>
              <a:rPr spc="-55" dirty="0"/>
              <a:t> </a:t>
            </a:r>
            <a:r>
              <a:rPr spc="-5" dirty="0"/>
              <a:t>Institute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5880" y="1523"/>
            <a:ext cx="5876925" cy="4273550"/>
          </a:xfrm>
          <a:custGeom>
            <a:avLst/>
            <a:gdLst/>
            <a:ahLst/>
            <a:cxnLst/>
            <a:rect l="l" t="t" r="r" b="b"/>
            <a:pathLst>
              <a:path w="5876925" h="4273550">
                <a:moveTo>
                  <a:pt x="0" y="4273296"/>
                </a:moveTo>
                <a:lnTo>
                  <a:pt x="5876544" y="4273296"/>
                </a:lnTo>
                <a:lnTo>
                  <a:pt x="5876544" y="0"/>
                </a:lnTo>
                <a:lnTo>
                  <a:pt x="0" y="0"/>
                </a:lnTo>
                <a:lnTo>
                  <a:pt x="0" y="4273296"/>
                </a:lnTo>
                <a:close/>
              </a:path>
            </a:pathLst>
          </a:custGeom>
          <a:solidFill>
            <a:srgbClr val="EAF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9689" y="5333"/>
            <a:ext cx="5869305" cy="4265930"/>
          </a:xfrm>
          <a:custGeom>
            <a:avLst/>
            <a:gdLst/>
            <a:ahLst/>
            <a:cxnLst/>
            <a:rect l="l" t="t" r="r" b="b"/>
            <a:pathLst>
              <a:path w="5869305" h="4265930">
                <a:moveTo>
                  <a:pt x="0" y="4265676"/>
                </a:moveTo>
                <a:lnTo>
                  <a:pt x="5868924" y="4265676"/>
                </a:lnTo>
                <a:lnTo>
                  <a:pt x="5868924" y="0"/>
                </a:lnTo>
                <a:lnTo>
                  <a:pt x="0" y="0"/>
                </a:lnTo>
                <a:lnTo>
                  <a:pt x="0" y="4265676"/>
                </a:lnTo>
                <a:close/>
              </a:path>
            </a:pathLst>
          </a:custGeom>
          <a:ln w="7938">
            <a:solidFill>
              <a:srgbClr val="EAF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150876"/>
            <a:ext cx="5148580" cy="3545204"/>
          </a:xfrm>
          <a:custGeom>
            <a:avLst/>
            <a:gdLst/>
            <a:ahLst/>
            <a:cxnLst/>
            <a:rect l="l" t="t" r="r" b="b"/>
            <a:pathLst>
              <a:path w="5148580" h="3545204">
                <a:moveTo>
                  <a:pt x="0" y="3544824"/>
                </a:moveTo>
                <a:lnTo>
                  <a:pt x="5148072" y="3544824"/>
                </a:lnTo>
                <a:lnTo>
                  <a:pt x="5148072" y="0"/>
                </a:lnTo>
                <a:lnTo>
                  <a:pt x="0" y="0"/>
                </a:lnTo>
                <a:lnTo>
                  <a:pt x="0" y="3544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0333" y="156210"/>
            <a:ext cx="5139055" cy="3535679"/>
          </a:xfrm>
          <a:custGeom>
            <a:avLst/>
            <a:gdLst/>
            <a:ahLst/>
            <a:cxnLst/>
            <a:rect l="l" t="t" r="r" b="b"/>
            <a:pathLst>
              <a:path w="5139055" h="3535679">
                <a:moveTo>
                  <a:pt x="0" y="3535679"/>
                </a:moveTo>
                <a:lnTo>
                  <a:pt x="5138928" y="3535679"/>
                </a:lnTo>
                <a:lnTo>
                  <a:pt x="5138928" y="0"/>
                </a:lnTo>
                <a:lnTo>
                  <a:pt x="0" y="0"/>
                </a:lnTo>
                <a:lnTo>
                  <a:pt x="0" y="3535679"/>
                </a:lnTo>
                <a:close/>
              </a:path>
            </a:pathLst>
          </a:custGeom>
          <a:ln w="79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5000" y="3689350"/>
            <a:ext cx="5148580" cy="12700"/>
          </a:xfrm>
          <a:custGeom>
            <a:avLst/>
            <a:gdLst/>
            <a:ahLst/>
            <a:cxnLst/>
            <a:rect l="l" t="t" r="r" b="b"/>
            <a:pathLst>
              <a:path w="5148580" h="12700">
                <a:moveTo>
                  <a:pt x="0" y="12700"/>
                </a:moveTo>
                <a:lnTo>
                  <a:pt x="5148072" y="12700"/>
                </a:lnTo>
                <a:lnTo>
                  <a:pt x="514807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AF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20211" y="2903220"/>
            <a:ext cx="3832860" cy="0"/>
          </a:xfrm>
          <a:custGeom>
            <a:avLst/>
            <a:gdLst/>
            <a:ahLst/>
            <a:cxnLst/>
            <a:rect l="l" t="t" r="r" b="b"/>
            <a:pathLst>
              <a:path w="3832859">
                <a:moveTo>
                  <a:pt x="0" y="0"/>
                </a:moveTo>
                <a:lnTo>
                  <a:pt x="3832860" y="0"/>
                </a:lnTo>
              </a:path>
            </a:pathLst>
          </a:custGeom>
          <a:ln w="12700">
            <a:solidFill>
              <a:srgbClr val="EAF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903220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5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12700">
            <a:solidFill>
              <a:srgbClr val="EAF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94076" y="2110739"/>
            <a:ext cx="4159250" cy="0"/>
          </a:xfrm>
          <a:custGeom>
            <a:avLst/>
            <a:gdLst/>
            <a:ahLst/>
            <a:cxnLst/>
            <a:rect l="l" t="t" r="r" b="b"/>
            <a:pathLst>
              <a:path w="4159250">
                <a:moveTo>
                  <a:pt x="0" y="0"/>
                </a:moveTo>
                <a:lnTo>
                  <a:pt x="4158996" y="0"/>
                </a:lnTo>
              </a:path>
            </a:pathLst>
          </a:custGeom>
          <a:ln w="12700">
            <a:solidFill>
              <a:srgbClr val="EAF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2110739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5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12700">
            <a:solidFill>
              <a:srgbClr val="EAF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4076" y="1321308"/>
            <a:ext cx="4159250" cy="0"/>
          </a:xfrm>
          <a:custGeom>
            <a:avLst/>
            <a:gdLst/>
            <a:ahLst/>
            <a:cxnLst/>
            <a:rect l="l" t="t" r="r" b="b"/>
            <a:pathLst>
              <a:path w="4159250">
                <a:moveTo>
                  <a:pt x="0" y="0"/>
                </a:moveTo>
                <a:lnTo>
                  <a:pt x="4158996" y="0"/>
                </a:lnTo>
              </a:path>
            </a:pathLst>
          </a:custGeom>
          <a:ln w="12700">
            <a:solidFill>
              <a:srgbClr val="EAF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1321308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2700">
            <a:solidFill>
              <a:srgbClr val="EAF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1007" y="528827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2064" y="0"/>
                </a:lnTo>
              </a:path>
            </a:pathLst>
          </a:custGeom>
          <a:ln w="12700">
            <a:solidFill>
              <a:srgbClr val="EAF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5000" y="528827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12700">
            <a:solidFill>
              <a:srgbClr val="EAF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0260" y="3179064"/>
            <a:ext cx="163195" cy="516890"/>
          </a:xfrm>
          <a:custGeom>
            <a:avLst/>
            <a:gdLst/>
            <a:ahLst/>
            <a:cxnLst/>
            <a:rect l="l" t="t" r="r" b="b"/>
            <a:pathLst>
              <a:path w="163194" h="516889">
                <a:moveTo>
                  <a:pt x="0" y="516636"/>
                </a:moveTo>
                <a:lnTo>
                  <a:pt x="163068" y="516636"/>
                </a:lnTo>
                <a:lnTo>
                  <a:pt x="163068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86355" y="3186683"/>
            <a:ext cx="151130" cy="501650"/>
          </a:xfrm>
          <a:custGeom>
            <a:avLst/>
            <a:gdLst/>
            <a:ahLst/>
            <a:cxnLst/>
            <a:rect l="l" t="t" r="r" b="b"/>
            <a:pathLst>
              <a:path w="151130" h="501650">
                <a:moveTo>
                  <a:pt x="0" y="501395"/>
                </a:moveTo>
                <a:lnTo>
                  <a:pt x="150875" y="501395"/>
                </a:lnTo>
                <a:lnTo>
                  <a:pt x="150875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ln w="12700">
            <a:solidFill>
              <a:srgbClr val="D6D2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3327" y="2058923"/>
            <a:ext cx="161925" cy="1637030"/>
          </a:xfrm>
          <a:custGeom>
            <a:avLst/>
            <a:gdLst/>
            <a:ahLst/>
            <a:cxnLst/>
            <a:rect l="l" t="t" r="r" b="b"/>
            <a:pathLst>
              <a:path w="161925" h="1637029">
                <a:moveTo>
                  <a:pt x="0" y="1636776"/>
                </a:moveTo>
                <a:lnTo>
                  <a:pt x="161544" y="1636776"/>
                </a:lnTo>
                <a:lnTo>
                  <a:pt x="161544" y="0"/>
                </a:lnTo>
                <a:lnTo>
                  <a:pt x="0" y="0"/>
                </a:lnTo>
                <a:lnTo>
                  <a:pt x="0" y="1636776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49423" y="2065020"/>
            <a:ext cx="149860" cy="1623060"/>
          </a:xfrm>
          <a:custGeom>
            <a:avLst/>
            <a:gdLst/>
            <a:ahLst/>
            <a:cxnLst/>
            <a:rect l="l" t="t" r="r" b="b"/>
            <a:pathLst>
              <a:path w="149860" h="1623060">
                <a:moveTo>
                  <a:pt x="0" y="1623059"/>
                </a:moveTo>
                <a:lnTo>
                  <a:pt x="149351" y="1623059"/>
                </a:lnTo>
                <a:lnTo>
                  <a:pt x="149351" y="0"/>
                </a:lnTo>
                <a:lnTo>
                  <a:pt x="0" y="0"/>
                </a:lnTo>
                <a:lnTo>
                  <a:pt x="0" y="1623059"/>
                </a:lnTo>
                <a:close/>
              </a:path>
            </a:pathLst>
          </a:custGeom>
          <a:ln w="12700">
            <a:solidFill>
              <a:srgbClr val="D6D2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04872" y="268224"/>
            <a:ext cx="163195" cy="3427729"/>
          </a:xfrm>
          <a:custGeom>
            <a:avLst/>
            <a:gdLst/>
            <a:ahLst/>
            <a:cxnLst/>
            <a:rect l="l" t="t" r="r" b="b"/>
            <a:pathLst>
              <a:path w="163194" h="3427729">
                <a:moveTo>
                  <a:pt x="0" y="3427476"/>
                </a:moveTo>
                <a:lnTo>
                  <a:pt x="163068" y="3427476"/>
                </a:lnTo>
                <a:lnTo>
                  <a:pt x="163068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10967" y="274320"/>
            <a:ext cx="151130" cy="3413760"/>
          </a:xfrm>
          <a:custGeom>
            <a:avLst/>
            <a:gdLst/>
            <a:ahLst/>
            <a:cxnLst/>
            <a:rect l="l" t="t" r="r" b="b"/>
            <a:pathLst>
              <a:path w="151130" h="3413760">
                <a:moveTo>
                  <a:pt x="0" y="3413759"/>
                </a:moveTo>
                <a:lnTo>
                  <a:pt x="150875" y="3413759"/>
                </a:lnTo>
                <a:lnTo>
                  <a:pt x="150875" y="0"/>
                </a:lnTo>
                <a:lnTo>
                  <a:pt x="0" y="0"/>
                </a:lnTo>
                <a:lnTo>
                  <a:pt x="0" y="3413759"/>
                </a:lnTo>
                <a:close/>
              </a:path>
            </a:pathLst>
          </a:custGeom>
          <a:ln w="12700">
            <a:solidFill>
              <a:srgbClr val="D6D2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67939" y="499872"/>
            <a:ext cx="163195" cy="3195955"/>
          </a:xfrm>
          <a:custGeom>
            <a:avLst/>
            <a:gdLst/>
            <a:ahLst/>
            <a:cxnLst/>
            <a:rect l="l" t="t" r="r" b="b"/>
            <a:pathLst>
              <a:path w="163194" h="3195954">
                <a:moveTo>
                  <a:pt x="0" y="3195828"/>
                </a:moveTo>
                <a:lnTo>
                  <a:pt x="163068" y="3195828"/>
                </a:lnTo>
                <a:lnTo>
                  <a:pt x="163068" y="0"/>
                </a:lnTo>
                <a:lnTo>
                  <a:pt x="0" y="0"/>
                </a:lnTo>
                <a:lnTo>
                  <a:pt x="0" y="3195828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75560" y="505968"/>
            <a:ext cx="149860" cy="3182620"/>
          </a:xfrm>
          <a:custGeom>
            <a:avLst/>
            <a:gdLst/>
            <a:ahLst/>
            <a:cxnLst/>
            <a:rect l="l" t="t" r="r" b="b"/>
            <a:pathLst>
              <a:path w="149860" h="3182620">
                <a:moveTo>
                  <a:pt x="0" y="3182111"/>
                </a:moveTo>
                <a:lnTo>
                  <a:pt x="149351" y="3182111"/>
                </a:lnTo>
                <a:lnTo>
                  <a:pt x="149351" y="0"/>
                </a:lnTo>
                <a:lnTo>
                  <a:pt x="0" y="0"/>
                </a:lnTo>
                <a:lnTo>
                  <a:pt x="0" y="3182111"/>
                </a:lnTo>
                <a:close/>
              </a:path>
            </a:pathLst>
          </a:custGeom>
          <a:ln w="12700">
            <a:solidFill>
              <a:srgbClr val="D6D2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31007" y="1205483"/>
            <a:ext cx="163195" cy="2490470"/>
          </a:xfrm>
          <a:custGeom>
            <a:avLst/>
            <a:gdLst/>
            <a:ahLst/>
            <a:cxnLst/>
            <a:rect l="l" t="t" r="r" b="b"/>
            <a:pathLst>
              <a:path w="163194" h="2490470">
                <a:moveTo>
                  <a:pt x="0" y="2490216"/>
                </a:moveTo>
                <a:lnTo>
                  <a:pt x="163068" y="2490216"/>
                </a:lnTo>
                <a:lnTo>
                  <a:pt x="163068" y="0"/>
                </a:lnTo>
                <a:lnTo>
                  <a:pt x="0" y="0"/>
                </a:lnTo>
                <a:lnTo>
                  <a:pt x="0" y="2490216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37104" y="1211580"/>
            <a:ext cx="151130" cy="2476500"/>
          </a:xfrm>
          <a:custGeom>
            <a:avLst/>
            <a:gdLst/>
            <a:ahLst/>
            <a:cxnLst/>
            <a:rect l="l" t="t" r="r" b="b"/>
            <a:pathLst>
              <a:path w="151130" h="2476500">
                <a:moveTo>
                  <a:pt x="0" y="2476500"/>
                </a:moveTo>
                <a:lnTo>
                  <a:pt x="150875" y="2476500"/>
                </a:lnTo>
                <a:lnTo>
                  <a:pt x="150875" y="0"/>
                </a:lnTo>
                <a:lnTo>
                  <a:pt x="0" y="0"/>
                </a:lnTo>
                <a:lnTo>
                  <a:pt x="0" y="2476500"/>
                </a:lnTo>
                <a:close/>
              </a:path>
            </a:pathLst>
          </a:custGeom>
          <a:ln w="12699">
            <a:solidFill>
              <a:srgbClr val="D6D2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4076" y="2334767"/>
            <a:ext cx="161925" cy="1361440"/>
          </a:xfrm>
          <a:custGeom>
            <a:avLst/>
            <a:gdLst/>
            <a:ahLst/>
            <a:cxnLst/>
            <a:rect l="l" t="t" r="r" b="b"/>
            <a:pathLst>
              <a:path w="161925" h="1361439">
                <a:moveTo>
                  <a:pt x="0" y="1360932"/>
                </a:moveTo>
                <a:lnTo>
                  <a:pt x="161544" y="1360932"/>
                </a:lnTo>
                <a:lnTo>
                  <a:pt x="161544" y="0"/>
                </a:lnTo>
                <a:lnTo>
                  <a:pt x="0" y="0"/>
                </a:lnTo>
                <a:lnTo>
                  <a:pt x="0" y="1360932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00172" y="2340864"/>
            <a:ext cx="149860" cy="1347470"/>
          </a:xfrm>
          <a:custGeom>
            <a:avLst/>
            <a:gdLst/>
            <a:ahLst/>
            <a:cxnLst/>
            <a:rect l="l" t="t" r="r" b="b"/>
            <a:pathLst>
              <a:path w="149860" h="1347470">
                <a:moveTo>
                  <a:pt x="0" y="1347216"/>
                </a:moveTo>
                <a:lnTo>
                  <a:pt x="149351" y="1347216"/>
                </a:lnTo>
                <a:lnTo>
                  <a:pt x="149351" y="0"/>
                </a:lnTo>
                <a:lnTo>
                  <a:pt x="0" y="0"/>
                </a:lnTo>
                <a:lnTo>
                  <a:pt x="0" y="1347216"/>
                </a:lnTo>
                <a:close/>
              </a:path>
            </a:pathLst>
          </a:custGeom>
          <a:ln w="12700">
            <a:solidFill>
              <a:srgbClr val="D6D2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5620" y="2758439"/>
            <a:ext cx="165100" cy="937260"/>
          </a:xfrm>
          <a:custGeom>
            <a:avLst/>
            <a:gdLst/>
            <a:ahLst/>
            <a:cxnLst/>
            <a:rect l="l" t="t" r="r" b="b"/>
            <a:pathLst>
              <a:path w="165100" h="937260">
                <a:moveTo>
                  <a:pt x="0" y="937260"/>
                </a:moveTo>
                <a:lnTo>
                  <a:pt x="164592" y="937260"/>
                </a:lnTo>
                <a:lnTo>
                  <a:pt x="164592" y="0"/>
                </a:lnTo>
                <a:lnTo>
                  <a:pt x="0" y="0"/>
                </a:lnTo>
                <a:lnTo>
                  <a:pt x="0" y="937260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1716" y="2766060"/>
            <a:ext cx="149860" cy="922019"/>
          </a:xfrm>
          <a:custGeom>
            <a:avLst/>
            <a:gdLst/>
            <a:ahLst/>
            <a:cxnLst/>
            <a:rect l="l" t="t" r="r" b="b"/>
            <a:pathLst>
              <a:path w="149860" h="922020">
                <a:moveTo>
                  <a:pt x="0" y="922019"/>
                </a:moveTo>
                <a:lnTo>
                  <a:pt x="149351" y="922019"/>
                </a:lnTo>
                <a:lnTo>
                  <a:pt x="149351" y="0"/>
                </a:lnTo>
                <a:lnTo>
                  <a:pt x="0" y="0"/>
                </a:lnTo>
                <a:lnTo>
                  <a:pt x="0" y="922019"/>
                </a:lnTo>
                <a:close/>
              </a:path>
            </a:pathLst>
          </a:custGeom>
          <a:ln w="12700">
            <a:solidFill>
              <a:srgbClr val="D6D2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20211" y="3159251"/>
            <a:ext cx="161925" cy="536575"/>
          </a:xfrm>
          <a:custGeom>
            <a:avLst/>
            <a:gdLst/>
            <a:ahLst/>
            <a:cxnLst/>
            <a:rect l="l" t="t" r="r" b="b"/>
            <a:pathLst>
              <a:path w="161925" h="536575">
                <a:moveTo>
                  <a:pt x="0" y="536448"/>
                </a:moveTo>
                <a:lnTo>
                  <a:pt x="161544" y="536448"/>
                </a:lnTo>
                <a:lnTo>
                  <a:pt x="161544" y="0"/>
                </a:lnTo>
                <a:lnTo>
                  <a:pt x="0" y="0"/>
                </a:lnTo>
                <a:lnTo>
                  <a:pt x="0" y="536448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4783" y="3165348"/>
            <a:ext cx="151130" cy="523240"/>
          </a:xfrm>
          <a:custGeom>
            <a:avLst/>
            <a:gdLst/>
            <a:ahLst/>
            <a:cxnLst/>
            <a:rect l="l" t="t" r="r" b="b"/>
            <a:pathLst>
              <a:path w="151129" h="523239">
                <a:moveTo>
                  <a:pt x="0" y="522731"/>
                </a:moveTo>
                <a:lnTo>
                  <a:pt x="150876" y="522731"/>
                </a:lnTo>
                <a:lnTo>
                  <a:pt x="150876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12700">
            <a:solidFill>
              <a:srgbClr val="D6D2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81755" y="3432047"/>
            <a:ext cx="161925" cy="264160"/>
          </a:xfrm>
          <a:custGeom>
            <a:avLst/>
            <a:gdLst/>
            <a:ahLst/>
            <a:cxnLst/>
            <a:rect l="l" t="t" r="r" b="b"/>
            <a:pathLst>
              <a:path w="161925" h="264160">
                <a:moveTo>
                  <a:pt x="0" y="263651"/>
                </a:moveTo>
                <a:lnTo>
                  <a:pt x="161544" y="263651"/>
                </a:lnTo>
                <a:lnTo>
                  <a:pt x="161544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87852" y="3438144"/>
            <a:ext cx="149860" cy="250190"/>
          </a:xfrm>
          <a:custGeom>
            <a:avLst/>
            <a:gdLst/>
            <a:ahLst/>
            <a:cxnLst/>
            <a:rect l="l" t="t" r="r" b="b"/>
            <a:pathLst>
              <a:path w="149860" h="250189">
                <a:moveTo>
                  <a:pt x="0" y="249935"/>
                </a:moveTo>
                <a:lnTo>
                  <a:pt x="149351" y="249935"/>
                </a:lnTo>
                <a:lnTo>
                  <a:pt x="149351" y="0"/>
                </a:lnTo>
                <a:lnTo>
                  <a:pt x="0" y="0"/>
                </a:lnTo>
                <a:lnTo>
                  <a:pt x="0" y="249935"/>
                </a:lnTo>
                <a:close/>
              </a:path>
            </a:pathLst>
          </a:custGeom>
          <a:ln w="12700">
            <a:solidFill>
              <a:srgbClr val="D6D2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43300" y="3493008"/>
            <a:ext cx="163195" cy="203200"/>
          </a:xfrm>
          <a:custGeom>
            <a:avLst/>
            <a:gdLst/>
            <a:ahLst/>
            <a:cxnLst/>
            <a:rect l="l" t="t" r="r" b="b"/>
            <a:pathLst>
              <a:path w="163195" h="203200">
                <a:moveTo>
                  <a:pt x="0" y="202692"/>
                </a:moveTo>
                <a:lnTo>
                  <a:pt x="163067" y="202692"/>
                </a:lnTo>
                <a:lnTo>
                  <a:pt x="163067" y="0"/>
                </a:lnTo>
                <a:lnTo>
                  <a:pt x="0" y="0"/>
                </a:lnTo>
                <a:lnTo>
                  <a:pt x="0" y="202692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9396" y="3499103"/>
            <a:ext cx="151130" cy="189230"/>
          </a:xfrm>
          <a:custGeom>
            <a:avLst/>
            <a:gdLst/>
            <a:ahLst/>
            <a:cxnLst/>
            <a:rect l="l" t="t" r="r" b="b"/>
            <a:pathLst>
              <a:path w="151129" h="189229">
                <a:moveTo>
                  <a:pt x="0" y="188976"/>
                </a:moveTo>
                <a:lnTo>
                  <a:pt x="150875" y="188976"/>
                </a:lnTo>
                <a:lnTo>
                  <a:pt x="150875" y="0"/>
                </a:lnTo>
                <a:lnTo>
                  <a:pt x="0" y="0"/>
                </a:lnTo>
                <a:lnTo>
                  <a:pt x="0" y="188976"/>
                </a:lnTo>
                <a:close/>
              </a:path>
            </a:pathLst>
          </a:custGeom>
          <a:ln w="12700">
            <a:solidFill>
              <a:srgbClr val="D6D2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6367" y="3578352"/>
            <a:ext cx="163195" cy="117475"/>
          </a:xfrm>
          <a:custGeom>
            <a:avLst/>
            <a:gdLst/>
            <a:ahLst/>
            <a:cxnLst/>
            <a:rect l="l" t="t" r="r" b="b"/>
            <a:pathLst>
              <a:path w="163195" h="117475">
                <a:moveTo>
                  <a:pt x="0" y="117348"/>
                </a:moveTo>
                <a:lnTo>
                  <a:pt x="163067" y="117348"/>
                </a:lnTo>
                <a:lnTo>
                  <a:pt x="163067" y="0"/>
                </a:lnTo>
                <a:lnTo>
                  <a:pt x="0" y="0"/>
                </a:lnTo>
                <a:lnTo>
                  <a:pt x="0" y="117348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12464" y="3584447"/>
            <a:ext cx="149860" cy="104139"/>
          </a:xfrm>
          <a:custGeom>
            <a:avLst/>
            <a:gdLst/>
            <a:ahLst/>
            <a:cxnLst/>
            <a:rect l="l" t="t" r="r" b="b"/>
            <a:pathLst>
              <a:path w="149860" h="104139">
                <a:moveTo>
                  <a:pt x="0" y="103631"/>
                </a:moveTo>
                <a:lnTo>
                  <a:pt x="149351" y="103631"/>
                </a:lnTo>
                <a:lnTo>
                  <a:pt x="149351" y="0"/>
                </a:lnTo>
                <a:lnTo>
                  <a:pt x="0" y="0"/>
                </a:lnTo>
                <a:lnTo>
                  <a:pt x="0" y="103631"/>
                </a:lnTo>
                <a:close/>
              </a:path>
            </a:pathLst>
          </a:custGeom>
          <a:ln w="12700">
            <a:solidFill>
              <a:srgbClr val="D6D2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9435" y="3659885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71628">
            <a:solidFill>
              <a:srgbClr val="C9C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5532" y="3631691"/>
            <a:ext cx="151130" cy="56515"/>
          </a:xfrm>
          <a:custGeom>
            <a:avLst/>
            <a:gdLst/>
            <a:ahLst/>
            <a:cxnLst/>
            <a:rect l="l" t="t" r="r" b="b"/>
            <a:pathLst>
              <a:path w="151129" h="56514">
                <a:moveTo>
                  <a:pt x="0" y="56387"/>
                </a:moveTo>
                <a:lnTo>
                  <a:pt x="150875" y="56387"/>
                </a:lnTo>
                <a:lnTo>
                  <a:pt x="150875" y="0"/>
                </a:lnTo>
                <a:lnTo>
                  <a:pt x="0" y="0"/>
                </a:lnTo>
                <a:lnTo>
                  <a:pt x="0" y="56387"/>
                </a:lnTo>
                <a:close/>
              </a:path>
            </a:pathLst>
          </a:custGeom>
          <a:ln w="12699">
            <a:solidFill>
              <a:srgbClr val="D6D2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2503" y="3676650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38100">
            <a:solidFill>
              <a:srgbClr val="C9C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8600" y="3662171"/>
            <a:ext cx="149860" cy="26034"/>
          </a:xfrm>
          <a:custGeom>
            <a:avLst/>
            <a:gdLst/>
            <a:ahLst/>
            <a:cxnLst/>
            <a:rect l="l" t="t" r="r" b="b"/>
            <a:pathLst>
              <a:path w="149860" h="26035">
                <a:moveTo>
                  <a:pt x="0" y="25907"/>
                </a:moveTo>
                <a:lnTo>
                  <a:pt x="149351" y="25907"/>
                </a:lnTo>
                <a:lnTo>
                  <a:pt x="149351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ln w="12700">
            <a:solidFill>
              <a:srgbClr val="D6D2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4047" y="3660647"/>
            <a:ext cx="163195" cy="35560"/>
          </a:xfrm>
          <a:custGeom>
            <a:avLst/>
            <a:gdLst/>
            <a:ahLst/>
            <a:cxnLst/>
            <a:rect l="l" t="t" r="r" b="b"/>
            <a:pathLst>
              <a:path w="163195" h="35560">
                <a:moveTo>
                  <a:pt x="0" y="35051"/>
                </a:moveTo>
                <a:lnTo>
                  <a:pt x="163067" y="35051"/>
                </a:lnTo>
                <a:lnTo>
                  <a:pt x="163067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93794" y="3658870"/>
            <a:ext cx="162560" cy="35560"/>
          </a:xfrm>
          <a:custGeom>
            <a:avLst/>
            <a:gdLst/>
            <a:ahLst/>
            <a:cxnLst/>
            <a:rect l="l" t="t" r="r" b="b"/>
            <a:pathLst>
              <a:path w="162560" h="35560">
                <a:moveTo>
                  <a:pt x="0" y="35559"/>
                </a:moveTo>
                <a:lnTo>
                  <a:pt x="162051" y="35559"/>
                </a:lnTo>
                <a:lnTo>
                  <a:pt x="162051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D6D2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57115" y="3668267"/>
            <a:ext cx="163195" cy="27940"/>
          </a:xfrm>
          <a:custGeom>
            <a:avLst/>
            <a:gdLst/>
            <a:ahLst/>
            <a:cxnLst/>
            <a:rect l="l" t="t" r="r" b="b"/>
            <a:pathLst>
              <a:path w="163195" h="27939">
                <a:moveTo>
                  <a:pt x="0" y="27431"/>
                </a:moveTo>
                <a:lnTo>
                  <a:pt x="163067" y="27431"/>
                </a:lnTo>
                <a:lnTo>
                  <a:pt x="163067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56861" y="3668014"/>
            <a:ext cx="162560" cy="26670"/>
          </a:xfrm>
          <a:custGeom>
            <a:avLst/>
            <a:gdLst/>
            <a:ahLst/>
            <a:cxnLst/>
            <a:rect l="l" t="t" r="r" b="b"/>
            <a:pathLst>
              <a:path w="162560" h="26670">
                <a:moveTo>
                  <a:pt x="0" y="26415"/>
                </a:moveTo>
                <a:lnTo>
                  <a:pt x="162051" y="26415"/>
                </a:lnTo>
                <a:lnTo>
                  <a:pt x="162051" y="0"/>
                </a:lnTo>
                <a:lnTo>
                  <a:pt x="0" y="0"/>
                </a:lnTo>
                <a:lnTo>
                  <a:pt x="0" y="26415"/>
                </a:lnTo>
                <a:close/>
              </a:path>
            </a:pathLst>
          </a:custGeom>
          <a:solidFill>
            <a:srgbClr val="D6D2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20184" y="3689604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12191">
            <a:solidFill>
              <a:srgbClr val="C9C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81728" y="3678935"/>
            <a:ext cx="163195" cy="17145"/>
          </a:xfrm>
          <a:custGeom>
            <a:avLst/>
            <a:gdLst/>
            <a:ahLst/>
            <a:cxnLst/>
            <a:rect l="l" t="t" r="r" b="b"/>
            <a:pathLst>
              <a:path w="163195" h="17145">
                <a:moveTo>
                  <a:pt x="0" y="16763"/>
                </a:moveTo>
                <a:lnTo>
                  <a:pt x="163067" y="16763"/>
                </a:lnTo>
                <a:lnTo>
                  <a:pt x="163067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C9C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81473" y="3678682"/>
            <a:ext cx="163830" cy="15875"/>
          </a:xfrm>
          <a:custGeom>
            <a:avLst/>
            <a:gdLst/>
            <a:ahLst/>
            <a:cxnLst/>
            <a:rect l="l" t="t" r="r" b="b"/>
            <a:pathLst>
              <a:path w="163829" h="15875">
                <a:moveTo>
                  <a:pt x="0" y="15747"/>
                </a:moveTo>
                <a:lnTo>
                  <a:pt x="163575" y="15747"/>
                </a:lnTo>
                <a:lnTo>
                  <a:pt x="163575" y="0"/>
                </a:lnTo>
                <a:lnTo>
                  <a:pt x="0" y="0"/>
                </a:lnTo>
                <a:lnTo>
                  <a:pt x="0" y="15747"/>
                </a:lnTo>
                <a:close/>
              </a:path>
            </a:pathLst>
          </a:custGeom>
          <a:solidFill>
            <a:srgbClr val="D6D2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44796" y="3691128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9143">
            <a:solidFill>
              <a:srgbClr val="C9C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06340" y="369341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4571">
            <a:solidFill>
              <a:srgbClr val="C9C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70932" y="3694176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3175">
            <a:solidFill>
              <a:srgbClr val="C9C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32476" y="3694938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3175">
            <a:solidFill>
              <a:srgbClr val="C9C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95544" y="3694176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3175">
            <a:solidFill>
              <a:srgbClr val="C9C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58611" y="3694938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3175">
            <a:solidFill>
              <a:srgbClr val="C9C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83223" y="3694938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3175">
            <a:solidFill>
              <a:srgbClr val="C9C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95516" y="3694938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8" y="0"/>
                </a:lnTo>
              </a:path>
            </a:pathLst>
          </a:custGeom>
          <a:ln w="3175">
            <a:solidFill>
              <a:srgbClr val="C9C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05761" y="151637"/>
            <a:ext cx="0" cy="3545204"/>
          </a:xfrm>
          <a:custGeom>
            <a:avLst/>
            <a:gdLst/>
            <a:ahLst/>
            <a:cxnLst/>
            <a:rect l="l" t="t" r="r" b="b"/>
            <a:pathLst>
              <a:path h="3545204">
                <a:moveTo>
                  <a:pt x="0" y="3544824"/>
                </a:moveTo>
                <a:lnTo>
                  <a:pt x="0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6326" y="3696461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59436" y="0"/>
                </a:moveTo>
                <a:lnTo>
                  <a:pt x="0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644608" y="3638143"/>
            <a:ext cx="196215" cy="1104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846326" y="2903982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59436" y="0"/>
                </a:moveTo>
                <a:lnTo>
                  <a:pt x="0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644608" y="2637891"/>
            <a:ext cx="196850" cy="5295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40" dirty="0">
                <a:latin typeface="Arial"/>
                <a:cs typeface="Arial"/>
              </a:rPr>
              <a:t>5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1200" spc="-20" dirty="0">
                <a:latin typeface="Arial"/>
                <a:cs typeface="Arial"/>
              </a:rPr>
              <a:t>0e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spc="-3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846326" y="2111501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59436" y="0"/>
                </a:moveTo>
                <a:lnTo>
                  <a:pt x="0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46326" y="1322069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59436" y="0"/>
                </a:moveTo>
                <a:lnTo>
                  <a:pt x="0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46326" y="529590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59436" y="0"/>
                </a:moveTo>
                <a:lnTo>
                  <a:pt x="0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644608" y="263753"/>
            <a:ext cx="196850" cy="5295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20" dirty="0">
                <a:latin typeface="Arial"/>
                <a:cs typeface="Arial"/>
              </a:rPr>
              <a:t>2.0e-05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80905" y="1054709"/>
            <a:ext cx="360045" cy="1318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03835">
              <a:lnSpc>
                <a:spcPts val="1355"/>
              </a:lnSpc>
            </a:pPr>
            <a:r>
              <a:rPr sz="1200" spc="-20" dirty="0">
                <a:latin typeface="Arial"/>
                <a:cs typeface="Arial"/>
              </a:rPr>
              <a:t>Density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5"/>
              </a:lnSpc>
              <a:tabLst>
                <a:tab pos="803275" algn="l"/>
              </a:tabLst>
            </a:pPr>
            <a:r>
              <a:rPr sz="1200" spc="-2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.</a:t>
            </a:r>
            <a:r>
              <a:rPr sz="1200" spc="-20" dirty="0">
                <a:latin typeface="Arial"/>
                <a:cs typeface="Arial"/>
              </a:rPr>
              <a:t>0e</a:t>
            </a:r>
            <a:r>
              <a:rPr sz="1200" spc="-15" dirty="0">
                <a:latin typeface="Arial"/>
                <a:cs typeface="Arial"/>
              </a:rPr>
              <a:t>-</a:t>
            </a:r>
            <a:r>
              <a:rPr sz="1200" spc="-2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5	</a:t>
            </a:r>
            <a:r>
              <a:rPr sz="1200" spc="-2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.</a:t>
            </a:r>
            <a:r>
              <a:rPr sz="1200" spc="-30" dirty="0">
                <a:latin typeface="Arial"/>
                <a:cs typeface="Arial"/>
              </a:rPr>
              <a:t>5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-</a:t>
            </a:r>
            <a:r>
              <a:rPr sz="1200" spc="-2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05761" y="3696461"/>
            <a:ext cx="5148580" cy="0"/>
          </a:xfrm>
          <a:custGeom>
            <a:avLst/>
            <a:gdLst/>
            <a:ahLst/>
            <a:cxnLst/>
            <a:rect l="l" t="t" r="r" b="b"/>
            <a:pathLst>
              <a:path w="5148580">
                <a:moveTo>
                  <a:pt x="0" y="0"/>
                </a:moveTo>
                <a:lnTo>
                  <a:pt x="5148071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1022" y="3696461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026157" y="376834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847594" y="3696461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12641" y="3696461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77690" y="3696461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42738" y="3696461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07785" y="3696461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74357" y="3696461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627757" y="3768344"/>
            <a:ext cx="4321810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95"/>
              </a:lnSpc>
              <a:spcBef>
                <a:spcPts val="100"/>
              </a:spcBef>
              <a:tabLst>
                <a:tab pos="723265" algn="l"/>
                <a:tab pos="1490345" algn="l"/>
                <a:tab pos="2254250" algn="l"/>
                <a:tab pos="3021330" algn="l"/>
                <a:tab pos="3786504" algn="l"/>
              </a:tabLst>
            </a:pPr>
            <a:r>
              <a:rPr sz="1200" spc="-5" dirty="0">
                <a:latin typeface="Arial"/>
                <a:cs typeface="Arial"/>
              </a:rPr>
              <a:t>50000	1000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1500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2000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2500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3000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597535" algn="ctr">
              <a:lnSpc>
                <a:spcPts val="1295"/>
              </a:lnSpc>
            </a:pPr>
            <a:r>
              <a:rPr sz="1200" dirty="0">
                <a:latin typeface="Arial"/>
                <a:cs typeface="Arial"/>
              </a:rPr>
              <a:t>Cost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($)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728080" y="4317491"/>
            <a:ext cx="940992" cy="821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MedStar Health Research</a:t>
            </a:r>
            <a:r>
              <a:rPr spc="-55" dirty="0"/>
              <a:t> </a:t>
            </a:r>
            <a:r>
              <a:rPr spc="-5" dirty="0"/>
              <a:t>Institute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3508" y="4242815"/>
            <a:ext cx="940992" cy="819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46935" y="669925"/>
          <a:ext cx="5691505" cy="2390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79"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340"/>
                        </a:lnSpc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Distribution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Reference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Chronic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Utility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228600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history of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CVD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1.00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Beta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----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18,19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2860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History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angina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0.90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Beta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340"/>
                        </a:lnSpc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22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18,19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22860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History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0.96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Beta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340"/>
                        </a:lnSpc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28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18,19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22860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History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stroke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0.8835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Beta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.0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18,19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2860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History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 MI &amp;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stroke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0.85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Beta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340"/>
                        </a:lnSpc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35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18,19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Acute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Disutility</a:t>
                      </a:r>
                      <a:r>
                        <a:rPr sz="1200" baseline="24305" dirty="0">
                          <a:latin typeface="Calibri"/>
                          <a:cs typeface="Calibri"/>
                        </a:rPr>
                        <a:t>*</a:t>
                      </a:r>
                      <a:endParaRPr sz="1200" baseline="24305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28600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Angina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-0.00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Beta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340"/>
                        </a:lnSpc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02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18,19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28600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PCI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-0.00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Beta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340"/>
                        </a:lnSpc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02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18,19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2860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CABG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-0.01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Beta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340"/>
                        </a:lnSpc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04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18,19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28600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-0.0079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Beta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.0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022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18,19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228600">
                        <a:lnSpc>
                          <a:spcPts val="1340"/>
                        </a:lnSpc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Stroke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-0.01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Beta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340"/>
                        </a:lnSpc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03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18,19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2279" y="275336"/>
            <a:ext cx="5349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Supplemental </a:t>
            </a:r>
            <a:r>
              <a:rPr sz="1600" spc="-30" dirty="0">
                <a:solidFill>
                  <a:srgbClr val="000000"/>
                </a:solidFill>
                <a:latin typeface="Calibri"/>
                <a:cs typeface="Calibri"/>
              </a:rPr>
              <a:t>Table </a:t>
            </a:r>
            <a:r>
              <a:rPr sz="1600" spc="-5" dirty="0">
                <a:solidFill>
                  <a:srgbClr val="000000"/>
                </a:solidFill>
                <a:latin typeface="Calibri"/>
                <a:cs typeface="Calibri"/>
              </a:rPr>
              <a:t>4.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Cost-effectiveness </a:t>
            </a:r>
            <a:r>
              <a:rPr sz="1600" spc="-5" dirty="0">
                <a:solidFill>
                  <a:srgbClr val="000000"/>
                </a:solidFill>
                <a:latin typeface="Calibri"/>
                <a:cs typeface="Calibri"/>
              </a:rPr>
              <a:t>analysis utility</a:t>
            </a:r>
            <a:r>
              <a:rPr sz="1600" spc="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values.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MedStar Health Research</a:t>
            </a:r>
            <a:r>
              <a:rPr spc="-55" dirty="0"/>
              <a:t> </a:t>
            </a:r>
            <a:r>
              <a:rPr spc="-5" dirty="0"/>
              <a:t>Institute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662810" y="3128898"/>
            <a:ext cx="5266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* Disutilities </a:t>
            </a:r>
            <a:r>
              <a:rPr sz="1200" spc="-5" dirty="0">
                <a:latin typeface="Times New Roman"/>
                <a:cs typeface="Times New Roman"/>
              </a:rPr>
              <a:t>applied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patient experienced event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revascularization </a:t>
            </a:r>
            <a:r>
              <a:rPr sz="1200" dirty="0">
                <a:latin typeface="Times New Roman"/>
                <a:cs typeface="Times New Roman"/>
              </a:rPr>
              <a:t>during the </a:t>
            </a:r>
            <a:r>
              <a:rPr sz="1200" spc="-5" dirty="0">
                <a:latin typeface="Times New Roman"/>
                <a:cs typeface="Times New Roman"/>
              </a:rPr>
              <a:t>trial.  SD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standard deviation; CVD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cardiovascular disease; MI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myocardial infarction;  PCI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percutaneous coronary intervention; CABG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coronary artery </a:t>
            </a:r>
            <a:r>
              <a:rPr sz="1200" spc="-10" dirty="0">
                <a:latin typeface="Times New Roman"/>
                <a:cs typeface="Times New Roman"/>
              </a:rPr>
              <a:t>bypass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grafting.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70434"/>
            <a:ext cx="6880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Incremental </a:t>
            </a:r>
            <a:r>
              <a:rPr sz="2800" spc="-5" dirty="0">
                <a:latin typeface="Times New Roman"/>
                <a:cs typeface="Times New Roman"/>
              </a:rPr>
              <a:t>Cost-Effectiveness Ratio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(ICER)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344927" y="1011173"/>
            <a:ext cx="3549015" cy="269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42975" algn="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µ</a:t>
            </a:r>
            <a:r>
              <a:rPr sz="1800" dirty="0">
                <a:latin typeface="Times New Roman"/>
                <a:cs typeface="Times New Roman"/>
              </a:rPr>
              <a:t>Cost</a:t>
            </a:r>
            <a:r>
              <a:rPr sz="16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Arial"/>
                <a:cs typeface="Arial"/>
              </a:rPr>
              <a:t>µ</a:t>
            </a:r>
            <a:r>
              <a:rPr sz="1800" dirty="0">
                <a:latin typeface="Times New Roman"/>
                <a:cs typeface="Times New Roman"/>
              </a:rPr>
              <a:t>Cost</a:t>
            </a:r>
            <a:r>
              <a:rPr sz="1650" dirty="0">
                <a:latin typeface="Times New Roman"/>
                <a:cs typeface="Times New Roman"/>
              </a:rPr>
              <a:t>B</a:t>
            </a:r>
            <a:endParaRPr sz="1650">
              <a:latin typeface="Times New Roman"/>
              <a:cs typeface="Times New Roman"/>
            </a:endParaRPr>
          </a:p>
          <a:p>
            <a:pPr marR="882015" algn="r">
              <a:lnSpc>
                <a:spcPct val="100000"/>
              </a:lnSpc>
              <a:tabLst>
                <a:tab pos="2417445" algn="l"/>
              </a:tabLst>
            </a:pPr>
            <a:r>
              <a:rPr sz="1800" dirty="0">
                <a:latin typeface="Times New Roman"/>
                <a:cs typeface="Times New Roman"/>
              </a:rPr>
              <a:t>ICER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56515" algn="ctr">
              <a:lnSpc>
                <a:spcPct val="100000"/>
              </a:lnSpc>
            </a:pPr>
            <a:r>
              <a:rPr sz="1350" spc="-10" dirty="0">
                <a:latin typeface="Arial"/>
                <a:cs typeface="Arial"/>
              </a:rPr>
              <a:t>µ</a:t>
            </a:r>
            <a:r>
              <a:rPr sz="1800" spc="-10" dirty="0">
                <a:latin typeface="Times New Roman"/>
                <a:cs typeface="Times New Roman"/>
              </a:rPr>
              <a:t>Eff</a:t>
            </a:r>
            <a:r>
              <a:rPr sz="1650" spc="-1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Arial"/>
                <a:cs typeface="Arial"/>
              </a:rPr>
              <a:t>µ</a:t>
            </a:r>
            <a:r>
              <a:rPr sz="1800" spc="-10" dirty="0">
                <a:latin typeface="Times New Roman"/>
                <a:cs typeface="Times New Roman"/>
              </a:rPr>
              <a:t>Eff</a:t>
            </a:r>
            <a:r>
              <a:rPr sz="1650" spc="-10" dirty="0">
                <a:latin typeface="Times New Roman"/>
                <a:cs typeface="Times New Roman"/>
              </a:rPr>
              <a:t>B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R="323850" algn="ctr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Arial"/>
                <a:cs typeface="Arial"/>
              </a:rPr>
              <a:t>µ</a:t>
            </a:r>
            <a:r>
              <a:rPr sz="1800" dirty="0">
                <a:latin typeface="Symbol"/>
                <a:cs typeface="Symbol"/>
              </a:rPr>
              <a:t>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  <a:tabLst>
                <a:tab pos="1341755" algn="l"/>
                <a:tab pos="1929130" algn="l"/>
              </a:tabLst>
            </a:pPr>
            <a:r>
              <a:rPr sz="1800" dirty="0">
                <a:latin typeface="Times New Roman"/>
                <a:cs typeface="Times New Roman"/>
              </a:rPr>
              <a:t>=	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R="336550" algn="ctr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µ</a:t>
            </a:r>
            <a:r>
              <a:rPr sz="1800" dirty="0">
                <a:latin typeface="Symbol"/>
                <a:cs typeface="Symbol"/>
              </a:rPr>
              <a:t>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Spend $50,000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every </a:t>
            </a:r>
            <a:r>
              <a:rPr sz="1800" spc="-40" dirty="0">
                <a:latin typeface="Calibri"/>
                <a:cs typeface="Calibri"/>
              </a:rPr>
              <a:t>QALY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gained.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0883" y="1505711"/>
            <a:ext cx="3619500" cy="2672080"/>
          </a:xfrm>
          <a:custGeom>
            <a:avLst/>
            <a:gdLst/>
            <a:ahLst/>
            <a:cxnLst/>
            <a:rect l="l" t="t" r="r" b="b"/>
            <a:pathLst>
              <a:path w="3619500" h="2672079">
                <a:moveTo>
                  <a:pt x="0" y="2671572"/>
                </a:moveTo>
                <a:lnTo>
                  <a:pt x="3619500" y="2671572"/>
                </a:lnTo>
                <a:lnTo>
                  <a:pt x="3619500" y="0"/>
                </a:lnTo>
                <a:lnTo>
                  <a:pt x="0" y="0"/>
                </a:lnTo>
                <a:lnTo>
                  <a:pt x="0" y="2671572"/>
                </a:lnTo>
                <a:close/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34945" y="2856483"/>
            <a:ext cx="4211320" cy="86360"/>
          </a:xfrm>
          <a:custGeom>
            <a:avLst/>
            <a:gdLst/>
            <a:ahLst/>
            <a:cxnLst/>
            <a:rect l="l" t="t" r="r" b="b"/>
            <a:pathLst>
              <a:path w="4211320" h="86360">
                <a:moveTo>
                  <a:pt x="4067937" y="57276"/>
                </a:moveTo>
                <a:lnTo>
                  <a:pt x="4067937" y="85852"/>
                </a:lnTo>
                <a:lnTo>
                  <a:pt x="4163046" y="57277"/>
                </a:lnTo>
                <a:lnTo>
                  <a:pt x="4067937" y="57276"/>
                </a:lnTo>
                <a:close/>
              </a:path>
              <a:path w="4211320" h="86360">
                <a:moveTo>
                  <a:pt x="142875" y="0"/>
                </a:moveTo>
                <a:lnTo>
                  <a:pt x="0" y="42926"/>
                </a:lnTo>
                <a:lnTo>
                  <a:pt x="142875" y="85725"/>
                </a:lnTo>
                <a:lnTo>
                  <a:pt x="142875" y="57150"/>
                </a:lnTo>
                <a:lnTo>
                  <a:pt x="128651" y="57150"/>
                </a:lnTo>
                <a:lnTo>
                  <a:pt x="128651" y="28575"/>
                </a:lnTo>
                <a:lnTo>
                  <a:pt x="142875" y="28575"/>
                </a:lnTo>
                <a:lnTo>
                  <a:pt x="142875" y="0"/>
                </a:lnTo>
                <a:close/>
              </a:path>
              <a:path w="4211320" h="86360">
                <a:moveTo>
                  <a:pt x="4067937" y="28701"/>
                </a:moveTo>
                <a:lnTo>
                  <a:pt x="4067937" y="57276"/>
                </a:lnTo>
                <a:lnTo>
                  <a:pt x="4082288" y="57277"/>
                </a:lnTo>
                <a:lnTo>
                  <a:pt x="4082288" y="28702"/>
                </a:lnTo>
                <a:lnTo>
                  <a:pt x="4067937" y="28701"/>
                </a:lnTo>
                <a:close/>
              </a:path>
              <a:path w="4211320" h="86360">
                <a:moveTo>
                  <a:pt x="4067937" y="127"/>
                </a:moveTo>
                <a:lnTo>
                  <a:pt x="4067937" y="28701"/>
                </a:lnTo>
                <a:lnTo>
                  <a:pt x="4082288" y="28702"/>
                </a:lnTo>
                <a:lnTo>
                  <a:pt x="4082288" y="57277"/>
                </a:lnTo>
                <a:lnTo>
                  <a:pt x="4163047" y="57276"/>
                </a:lnTo>
                <a:lnTo>
                  <a:pt x="4210812" y="42926"/>
                </a:lnTo>
                <a:lnTo>
                  <a:pt x="4067937" y="127"/>
                </a:lnTo>
                <a:close/>
              </a:path>
              <a:path w="4211320" h="86360">
                <a:moveTo>
                  <a:pt x="142875" y="28575"/>
                </a:moveTo>
                <a:lnTo>
                  <a:pt x="142875" y="57150"/>
                </a:lnTo>
                <a:lnTo>
                  <a:pt x="4067937" y="57276"/>
                </a:lnTo>
                <a:lnTo>
                  <a:pt x="4067937" y="28701"/>
                </a:lnTo>
                <a:lnTo>
                  <a:pt x="142875" y="28575"/>
                </a:lnTo>
                <a:close/>
              </a:path>
              <a:path w="4211320" h="86360">
                <a:moveTo>
                  <a:pt x="128651" y="28575"/>
                </a:moveTo>
                <a:lnTo>
                  <a:pt x="128651" y="57150"/>
                </a:lnTo>
                <a:lnTo>
                  <a:pt x="142875" y="57150"/>
                </a:lnTo>
                <a:lnTo>
                  <a:pt x="142875" y="28575"/>
                </a:lnTo>
                <a:lnTo>
                  <a:pt x="128651" y="28575"/>
                </a:lnTo>
                <a:close/>
              </a:path>
              <a:path w="4211320" h="86360">
                <a:moveTo>
                  <a:pt x="142875" y="28575"/>
                </a:moveTo>
                <a:lnTo>
                  <a:pt x="128651" y="28575"/>
                </a:lnTo>
                <a:lnTo>
                  <a:pt x="1428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0464" y="1226058"/>
            <a:ext cx="85725" cy="3153410"/>
          </a:xfrm>
          <a:custGeom>
            <a:avLst/>
            <a:gdLst/>
            <a:ahLst/>
            <a:cxnLst/>
            <a:rect l="l" t="t" r="r" b="b"/>
            <a:pathLst>
              <a:path w="85725" h="3153410">
                <a:moveTo>
                  <a:pt x="28575" y="3010280"/>
                </a:moveTo>
                <a:lnTo>
                  <a:pt x="0" y="3010280"/>
                </a:lnTo>
                <a:lnTo>
                  <a:pt x="42925" y="3153155"/>
                </a:lnTo>
                <a:lnTo>
                  <a:pt x="81445" y="3024568"/>
                </a:lnTo>
                <a:lnTo>
                  <a:pt x="28575" y="3024568"/>
                </a:lnTo>
                <a:lnTo>
                  <a:pt x="28575" y="3010280"/>
                </a:lnTo>
                <a:close/>
              </a:path>
              <a:path w="85725" h="3153410">
                <a:moveTo>
                  <a:pt x="57150" y="128524"/>
                </a:moveTo>
                <a:lnTo>
                  <a:pt x="28575" y="128524"/>
                </a:lnTo>
                <a:lnTo>
                  <a:pt x="28575" y="3024568"/>
                </a:lnTo>
                <a:lnTo>
                  <a:pt x="57150" y="3024568"/>
                </a:lnTo>
                <a:lnTo>
                  <a:pt x="57150" y="128524"/>
                </a:lnTo>
                <a:close/>
              </a:path>
              <a:path w="85725" h="3153410">
                <a:moveTo>
                  <a:pt x="85725" y="3010280"/>
                </a:moveTo>
                <a:lnTo>
                  <a:pt x="57150" y="3010280"/>
                </a:lnTo>
                <a:lnTo>
                  <a:pt x="57150" y="3024568"/>
                </a:lnTo>
                <a:lnTo>
                  <a:pt x="81445" y="3024568"/>
                </a:lnTo>
                <a:lnTo>
                  <a:pt x="85725" y="3010280"/>
                </a:lnTo>
                <a:close/>
              </a:path>
              <a:path w="85725" h="3153410">
                <a:moveTo>
                  <a:pt x="42925" y="0"/>
                </a:moveTo>
                <a:lnTo>
                  <a:pt x="0" y="142875"/>
                </a:lnTo>
                <a:lnTo>
                  <a:pt x="28575" y="142875"/>
                </a:lnTo>
                <a:lnTo>
                  <a:pt x="28575" y="128524"/>
                </a:lnTo>
                <a:lnTo>
                  <a:pt x="81426" y="128524"/>
                </a:lnTo>
                <a:lnTo>
                  <a:pt x="42925" y="0"/>
                </a:lnTo>
                <a:close/>
              </a:path>
              <a:path w="85725" h="3153410">
                <a:moveTo>
                  <a:pt x="81426" y="128524"/>
                </a:moveTo>
                <a:lnTo>
                  <a:pt x="57150" y="128524"/>
                </a:lnTo>
                <a:lnTo>
                  <a:pt x="57150" y="142875"/>
                </a:lnTo>
                <a:lnTo>
                  <a:pt x="85725" y="142875"/>
                </a:lnTo>
                <a:lnTo>
                  <a:pt x="81426" y="128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13779" y="2650617"/>
            <a:ext cx="822325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+</a:t>
            </a:r>
            <a:endParaRPr sz="1350">
              <a:latin typeface="Arial"/>
              <a:cs typeface="Arial"/>
            </a:endParaRPr>
          </a:p>
          <a:p>
            <a:pPr marL="12700" marR="5080" indent="50165">
              <a:lnSpc>
                <a:spcPct val="100000"/>
              </a:lnSpc>
              <a:spcBef>
                <a:spcPts val="840"/>
              </a:spcBef>
            </a:pPr>
            <a:r>
              <a:rPr sz="1050" i="1" spc="-5" dirty="0">
                <a:latin typeface="Arial"/>
                <a:cs typeface="Arial"/>
              </a:rPr>
              <a:t>Incremental  </a:t>
            </a:r>
            <a:r>
              <a:rPr sz="1050" i="1" dirty="0">
                <a:latin typeface="Arial"/>
                <a:cs typeface="Arial"/>
              </a:rPr>
              <a:t>E</a:t>
            </a:r>
            <a:r>
              <a:rPr sz="1050" i="1" spc="-10" dirty="0">
                <a:latin typeface="Arial"/>
                <a:cs typeface="Arial"/>
              </a:rPr>
              <a:t>ff</a:t>
            </a:r>
            <a:r>
              <a:rPr sz="1050" i="1" dirty="0">
                <a:latin typeface="Arial"/>
                <a:cs typeface="Arial"/>
              </a:rPr>
              <a:t>ec</a:t>
            </a:r>
            <a:r>
              <a:rPr sz="1050" i="1" spc="-5" dirty="0">
                <a:latin typeface="Arial"/>
                <a:cs typeface="Arial"/>
              </a:rPr>
              <a:t>t</a:t>
            </a:r>
            <a:r>
              <a:rPr sz="1050" i="1" dirty="0">
                <a:latin typeface="Arial"/>
                <a:cs typeface="Arial"/>
              </a:rPr>
              <a:t>iveness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4595" y="956309"/>
            <a:ext cx="1036319" cy="522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-5" dirty="0">
                <a:latin typeface="Arial"/>
                <a:cs typeface="Arial"/>
              </a:rPr>
              <a:t>Incremental</a:t>
            </a:r>
            <a:r>
              <a:rPr sz="1050" i="1" spc="-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Cost</a:t>
            </a:r>
            <a:endParaRPr sz="1050">
              <a:latin typeface="Arial"/>
              <a:cs typeface="Arial"/>
            </a:endParaRPr>
          </a:p>
          <a:p>
            <a:pPr marL="615950">
              <a:lnSpc>
                <a:spcPct val="100000"/>
              </a:lnSpc>
              <a:spcBef>
                <a:spcPts val="1025"/>
              </a:spcBef>
            </a:pPr>
            <a:r>
              <a:rPr sz="1350" b="1" dirty="0">
                <a:latin typeface="Arial"/>
                <a:cs typeface="Arial"/>
              </a:rPr>
              <a:t>+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9434" y="4160926"/>
            <a:ext cx="831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-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9532" y="2650617"/>
            <a:ext cx="831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-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0895" y="1919732"/>
            <a:ext cx="106680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Cost</a:t>
            </a:r>
            <a:r>
              <a:rPr sz="1050" b="1" spc="-9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Increasing/  Effectiveness  Increasing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3411" y="3184652"/>
            <a:ext cx="1007110" cy="74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Cost</a:t>
            </a:r>
            <a:r>
              <a:rPr sz="1050" b="1" spc="-9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Reducing/  Effectiveness  Increasing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50" b="1" dirty="0">
                <a:latin typeface="Arial"/>
                <a:cs typeface="Arial"/>
              </a:rPr>
              <a:t>(Dominant)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1066" y="3209670"/>
            <a:ext cx="100711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Cost</a:t>
            </a:r>
            <a:r>
              <a:rPr sz="1050" b="1" spc="-9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Reducing/  Effectiveness  Reducing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6323" y="1869694"/>
            <a:ext cx="1066800" cy="74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Cost</a:t>
            </a:r>
            <a:r>
              <a:rPr sz="1050" b="1" spc="-9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Increasing/  Effectiveness  Reducing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50" b="1" dirty="0">
                <a:latin typeface="Arial"/>
                <a:cs typeface="Arial"/>
              </a:rPr>
              <a:t>(Dominated)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9432" y="2203754"/>
            <a:ext cx="153670" cy="37020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Δ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Cost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2764" y="2729610"/>
            <a:ext cx="4940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Δ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QALYs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63624" y="1202436"/>
            <a:ext cx="410209" cy="3093720"/>
          </a:xfrm>
          <a:custGeom>
            <a:avLst/>
            <a:gdLst/>
            <a:ahLst/>
            <a:cxnLst/>
            <a:rect l="l" t="t" r="r" b="b"/>
            <a:pathLst>
              <a:path w="410210" h="3093720">
                <a:moveTo>
                  <a:pt x="316864" y="502919"/>
                </a:moveTo>
                <a:lnTo>
                  <a:pt x="93090" y="502919"/>
                </a:lnTo>
                <a:lnTo>
                  <a:pt x="93090" y="3093720"/>
                </a:lnTo>
                <a:lnTo>
                  <a:pt x="316864" y="3093720"/>
                </a:lnTo>
                <a:lnTo>
                  <a:pt x="316864" y="502919"/>
                </a:lnTo>
                <a:close/>
              </a:path>
              <a:path w="410210" h="3093720">
                <a:moveTo>
                  <a:pt x="204977" y="0"/>
                </a:moveTo>
                <a:lnTo>
                  <a:pt x="0" y="502919"/>
                </a:lnTo>
                <a:lnTo>
                  <a:pt x="409956" y="502919"/>
                </a:lnTo>
                <a:lnTo>
                  <a:pt x="204977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3624" y="1202436"/>
            <a:ext cx="410209" cy="3093720"/>
          </a:xfrm>
          <a:custGeom>
            <a:avLst/>
            <a:gdLst/>
            <a:ahLst/>
            <a:cxnLst/>
            <a:rect l="l" t="t" r="r" b="b"/>
            <a:pathLst>
              <a:path w="410210" h="3093720">
                <a:moveTo>
                  <a:pt x="0" y="502919"/>
                </a:moveTo>
                <a:lnTo>
                  <a:pt x="204977" y="0"/>
                </a:lnTo>
                <a:lnTo>
                  <a:pt x="409956" y="502919"/>
                </a:lnTo>
                <a:lnTo>
                  <a:pt x="316864" y="502919"/>
                </a:lnTo>
                <a:lnTo>
                  <a:pt x="316864" y="3093720"/>
                </a:lnTo>
                <a:lnTo>
                  <a:pt x="93090" y="3093720"/>
                </a:lnTo>
                <a:lnTo>
                  <a:pt x="93090" y="502919"/>
                </a:lnTo>
                <a:lnTo>
                  <a:pt x="0" y="5029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80745" y="2518029"/>
            <a:ext cx="175260" cy="74041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0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Costly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81072" y="4520184"/>
            <a:ext cx="3790315" cy="338455"/>
          </a:xfrm>
          <a:custGeom>
            <a:avLst/>
            <a:gdLst/>
            <a:ahLst/>
            <a:cxnLst/>
            <a:rect l="l" t="t" r="r" b="b"/>
            <a:pathLst>
              <a:path w="3790315" h="338454">
                <a:moveTo>
                  <a:pt x="3214369" y="0"/>
                </a:moveTo>
                <a:lnTo>
                  <a:pt x="3214369" y="74752"/>
                </a:lnTo>
                <a:lnTo>
                  <a:pt x="0" y="74752"/>
                </a:lnTo>
                <a:lnTo>
                  <a:pt x="0" y="263575"/>
                </a:lnTo>
                <a:lnTo>
                  <a:pt x="3214369" y="263575"/>
                </a:lnTo>
                <a:lnTo>
                  <a:pt x="3214369" y="338327"/>
                </a:lnTo>
                <a:lnTo>
                  <a:pt x="3790188" y="169163"/>
                </a:lnTo>
                <a:lnTo>
                  <a:pt x="3214369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81072" y="4520184"/>
            <a:ext cx="3790315" cy="338455"/>
          </a:xfrm>
          <a:custGeom>
            <a:avLst/>
            <a:gdLst/>
            <a:ahLst/>
            <a:cxnLst/>
            <a:rect l="l" t="t" r="r" b="b"/>
            <a:pathLst>
              <a:path w="3790315" h="338454">
                <a:moveTo>
                  <a:pt x="0" y="74752"/>
                </a:moveTo>
                <a:lnTo>
                  <a:pt x="3214369" y="74752"/>
                </a:lnTo>
                <a:lnTo>
                  <a:pt x="3214369" y="0"/>
                </a:lnTo>
                <a:lnTo>
                  <a:pt x="3790188" y="169163"/>
                </a:lnTo>
                <a:lnTo>
                  <a:pt x="3214369" y="338327"/>
                </a:lnTo>
                <a:lnTo>
                  <a:pt x="3214369" y="263575"/>
                </a:lnTo>
                <a:lnTo>
                  <a:pt x="0" y="263575"/>
                </a:lnTo>
                <a:lnTo>
                  <a:pt x="0" y="747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92728" y="4592828"/>
            <a:ext cx="8813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0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Effective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642364" y="312801"/>
            <a:ext cx="271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Cost-effectiveness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plane</a:t>
            </a:r>
            <a:endParaRPr sz="180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5939154" y="1535938"/>
            <a:ext cx="736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959595"/>
                </a:solidFill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14771" y="3931107"/>
            <a:ext cx="12001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959595"/>
                </a:solidFill>
                <a:latin typeface="Arial"/>
                <a:cs typeface="Arial"/>
              </a:rPr>
              <a:t>II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69845" y="3931107"/>
            <a:ext cx="167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959595"/>
                </a:solidFill>
                <a:latin typeface="Arial"/>
                <a:cs typeface="Arial"/>
              </a:rPr>
              <a:t>III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0701" y="1547876"/>
            <a:ext cx="1873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959595"/>
                </a:solidFill>
                <a:latin typeface="Arial"/>
                <a:cs typeface="Arial"/>
              </a:rPr>
              <a:t>IV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961" y="744473"/>
            <a:ext cx="1828800" cy="1656714"/>
          </a:xfrm>
          <a:custGeom>
            <a:avLst/>
            <a:gdLst/>
            <a:ahLst/>
            <a:cxnLst/>
            <a:rect l="l" t="t" r="r" b="b"/>
            <a:pathLst>
              <a:path w="1828800" h="1656714">
                <a:moveTo>
                  <a:pt x="914400" y="0"/>
                </a:moveTo>
                <a:lnTo>
                  <a:pt x="864234" y="1225"/>
                </a:lnTo>
                <a:lnTo>
                  <a:pt x="814776" y="4860"/>
                </a:lnTo>
                <a:lnTo>
                  <a:pt x="766093" y="10840"/>
                </a:lnTo>
                <a:lnTo>
                  <a:pt x="718256" y="19104"/>
                </a:lnTo>
                <a:lnTo>
                  <a:pt x="671336" y="29587"/>
                </a:lnTo>
                <a:lnTo>
                  <a:pt x="625400" y="42226"/>
                </a:lnTo>
                <a:lnTo>
                  <a:pt x="580520" y="56959"/>
                </a:lnTo>
                <a:lnTo>
                  <a:pt x="536765" y="73722"/>
                </a:lnTo>
                <a:lnTo>
                  <a:pt x="494205" y="92452"/>
                </a:lnTo>
                <a:lnTo>
                  <a:pt x="452910" y="113086"/>
                </a:lnTo>
                <a:lnTo>
                  <a:pt x="412949" y="135560"/>
                </a:lnTo>
                <a:lnTo>
                  <a:pt x="374391" y="159812"/>
                </a:lnTo>
                <a:lnTo>
                  <a:pt x="337308" y="185778"/>
                </a:lnTo>
                <a:lnTo>
                  <a:pt x="301769" y="213396"/>
                </a:lnTo>
                <a:lnTo>
                  <a:pt x="267842" y="242601"/>
                </a:lnTo>
                <a:lnTo>
                  <a:pt x="235600" y="273331"/>
                </a:lnTo>
                <a:lnTo>
                  <a:pt x="205109" y="305523"/>
                </a:lnTo>
                <a:lnTo>
                  <a:pt x="176442" y="339114"/>
                </a:lnTo>
                <a:lnTo>
                  <a:pt x="149667" y="374040"/>
                </a:lnTo>
                <a:lnTo>
                  <a:pt x="124855" y="410238"/>
                </a:lnTo>
                <a:lnTo>
                  <a:pt x="102074" y="447645"/>
                </a:lnTo>
                <a:lnTo>
                  <a:pt x="81395" y="486198"/>
                </a:lnTo>
                <a:lnTo>
                  <a:pt x="62888" y="525833"/>
                </a:lnTo>
                <a:lnTo>
                  <a:pt x="46622" y="566489"/>
                </a:lnTo>
                <a:lnTo>
                  <a:pt x="32667" y="608100"/>
                </a:lnTo>
                <a:lnTo>
                  <a:pt x="21093" y="650605"/>
                </a:lnTo>
                <a:lnTo>
                  <a:pt x="11969" y="693940"/>
                </a:lnTo>
                <a:lnTo>
                  <a:pt x="5366" y="738042"/>
                </a:lnTo>
                <a:lnTo>
                  <a:pt x="1353" y="782847"/>
                </a:lnTo>
                <a:lnTo>
                  <a:pt x="0" y="828293"/>
                </a:lnTo>
                <a:lnTo>
                  <a:pt x="1353" y="873740"/>
                </a:lnTo>
                <a:lnTo>
                  <a:pt x="5366" y="918545"/>
                </a:lnTo>
                <a:lnTo>
                  <a:pt x="11969" y="962647"/>
                </a:lnTo>
                <a:lnTo>
                  <a:pt x="21093" y="1005982"/>
                </a:lnTo>
                <a:lnTo>
                  <a:pt x="32667" y="1048487"/>
                </a:lnTo>
                <a:lnTo>
                  <a:pt x="46622" y="1090098"/>
                </a:lnTo>
                <a:lnTo>
                  <a:pt x="62888" y="1130754"/>
                </a:lnTo>
                <a:lnTo>
                  <a:pt x="81395" y="1170389"/>
                </a:lnTo>
                <a:lnTo>
                  <a:pt x="102074" y="1208942"/>
                </a:lnTo>
                <a:lnTo>
                  <a:pt x="124855" y="1246349"/>
                </a:lnTo>
                <a:lnTo>
                  <a:pt x="149667" y="1282547"/>
                </a:lnTo>
                <a:lnTo>
                  <a:pt x="176442" y="1317473"/>
                </a:lnTo>
                <a:lnTo>
                  <a:pt x="205109" y="1351064"/>
                </a:lnTo>
                <a:lnTo>
                  <a:pt x="235600" y="1383256"/>
                </a:lnTo>
                <a:lnTo>
                  <a:pt x="267843" y="1413986"/>
                </a:lnTo>
                <a:lnTo>
                  <a:pt x="301769" y="1443191"/>
                </a:lnTo>
                <a:lnTo>
                  <a:pt x="337308" y="1470809"/>
                </a:lnTo>
                <a:lnTo>
                  <a:pt x="374391" y="1496775"/>
                </a:lnTo>
                <a:lnTo>
                  <a:pt x="412949" y="1521027"/>
                </a:lnTo>
                <a:lnTo>
                  <a:pt x="452910" y="1543501"/>
                </a:lnTo>
                <a:lnTo>
                  <a:pt x="494205" y="1564135"/>
                </a:lnTo>
                <a:lnTo>
                  <a:pt x="536765" y="1582865"/>
                </a:lnTo>
                <a:lnTo>
                  <a:pt x="580520" y="1599628"/>
                </a:lnTo>
                <a:lnTo>
                  <a:pt x="625400" y="1614361"/>
                </a:lnTo>
                <a:lnTo>
                  <a:pt x="671336" y="1627000"/>
                </a:lnTo>
                <a:lnTo>
                  <a:pt x="718256" y="1637483"/>
                </a:lnTo>
                <a:lnTo>
                  <a:pt x="766093" y="1645747"/>
                </a:lnTo>
                <a:lnTo>
                  <a:pt x="814776" y="1651727"/>
                </a:lnTo>
                <a:lnTo>
                  <a:pt x="864234" y="1655362"/>
                </a:lnTo>
                <a:lnTo>
                  <a:pt x="914400" y="1656588"/>
                </a:lnTo>
                <a:lnTo>
                  <a:pt x="964565" y="1655362"/>
                </a:lnTo>
                <a:lnTo>
                  <a:pt x="1014023" y="1651727"/>
                </a:lnTo>
                <a:lnTo>
                  <a:pt x="1062706" y="1645747"/>
                </a:lnTo>
                <a:lnTo>
                  <a:pt x="1110543" y="1637483"/>
                </a:lnTo>
                <a:lnTo>
                  <a:pt x="1157463" y="1627000"/>
                </a:lnTo>
                <a:lnTo>
                  <a:pt x="1203399" y="1614361"/>
                </a:lnTo>
                <a:lnTo>
                  <a:pt x="1248279" y="1599628"/>
                </a:lnTo>
                <a:lnTo>
                  <a:pt x="1292034" y="1582865"/>
                </a:lnTo>
                <a:lnTo>
                  <a:pt x="1334594" y="1564135"/>
                </a:lnTo>
                <a:lnTo>
                  <a:pt x="1375889" y="1543501"/>
                </a:lnTo>
                <a:lnTo>
                  <a:pt x="1415850" y="1521027"/>
                </a:lnTo>
                <a:lnTo>
                  <a:pt x="1454408" y="1496775"/>
                </a:lnTo>
                <a:lnTo>
                  <a:pt x="1491491" y="1470809"/>
                </a:lnTo>
                <a:lnTo>
                  <a:pt x="1527030" y="1443191"/>
                </a:lnTo>
                <a:lnTo>
                  <a:pt x="1560957" y="1413986"/>
                </a:lnTo>
                <a:lnTo>
                  <a:pt x="1593199" y="1383256"/>
                </a:lnTo>
                <a:lnTo>
                  <a:pt x="1623690" y="1351064"/>
                </a:lnTo>
                <a:lnTo>
                  <a:pt x="1652357" y="1317473"/>
                </a:lnTo>
                <a:lnTo>
                  <a:pt x="1679132" y="1282547"/>
                </a:lnTo>
                <a:lnTo>
                  <a:pt x="1703944" y="1246349"/>
                </a:lnTo>
                <a:lnTo>
                  <a:pt x="1726725" y="1208942"/>
                </a:lnTo>
                <a:lnTo>
                  <a:pt x="1747404" y="1170389"/>
                </a:lnTo>
                <a:lnTo>
                  <a:pt x="1765911" y="1130754"/>
                </a:lnTo>
                <a:lnTo>
                  <a:pt x="1782177" y="1090098"/>
                </a:lnTo>
                <a:lnTo>
                  <a:pt x="1796132" y="1048487"/>
                </a:lnTo>
                <a:lnTo>
                  <a:pt x="1807706" y="1005982"/>
                </a:lnTo>
                <a:lnTo>
                  <a:pt x="1816830" y="962647"/>
                </a:lnTo>
                <a:lnTo>
                  <a:pt x="1823433" y="918545"/>
                </a:lnTo>
                <a:lnTo>
                  <a:pt x="1827446" y="873740"/>
                </a:lnTo>
                <a:lnTo>
                  <a:pt x="1828800" y="828293"/>
                </a:lnTo>
                <a:lnTo>
                  <a:pt x="1827446" y="782847"/>
                </a:lnTo>
                <a:lnTo>
                  <a:pt x="1823433" y="738042"/>
                </a:lnTo>
                <a:lnTo>
                  <a:pt x="1816830" y="693940"/>
                </a:lnTo>
                <a:lnTo>
                  <a:pt x="1807706" y="650605"/>
                </a:lnTo>
                <a:lnTo>
                  <a:pt x="1796132" y="608100"/>
                </a:lnTo>
                <a:lnTo>
                  <a:pt x="1782177" y="566489"/>
                </a:lnTo>
                <a:lnTo>
                  <a:pt x="1765911" y="525833"/>
                </a:lnTo>
                <a:lnTo>
                  <a:pt x="1747404" y="486198"/>
                </a:lnTo>
                <a:lnTo>
                  <a:pt x="1726725" y="447645"/>
                </a:lnTo>
                <a:lnTo>
                  <a:pt x="1703944" y="410238"/>
                </a:lnTo>
                <a:lnTo>
                  <a:pt x="1679132" y="374040"/>
                </a:lnTo>
                <a:lnTo>
                  <a:pt x="1652357" y="339114"/>
                </a:lnTo>
                <a:lnTo>
                  <a:pt x="1623690" y="305523"/>
                </a:lnTo>
                <a:lnTo>
                  <a:pt x="1593199" y="273331"/>
                </a:lnTo>
                <a:lnTo>
                  <a:pt x="1560957" y="242601"/>
                </a:lnTo>
                <a:lnTo>
                  <a:pt x="1527030" y="213396"/>
                </a:lnTo>
                <a:lnTo>
                  <a:pt x="1491491" y="185778"/>
                </a:lnTo>
                <a:lnTo>
                  <a:pt x="1454408" y="159812"/>
                </a:lnTo>
                <a:lnTo>
                  <a:pt x="1415850" y="135560"/>
                </a:lnTo>
                <a:lnTo>
                  <a:pt x="1375889" y="113086"/>
                </a:lnTo>
                <a:lnTo>
                  <a:pt x="1334594" y="92452"/>
                </a:lnTo>
                <a:lnTo>
                  <a:pt x="1292034" y="73722"/>
                </a:lnTo>
                <a:lnTo>
                  <a:pt x="1248279" y="56959"/>
                </a:lnTo>
                <a:lnTo>
                  <a:pt x="1203399" y="42226"/>
                </a:lnTo>
                <a:lnTo>
                  <a:pt x="1157463" y="29587"/>
                </a:lnTo>
                <a:lnTo>
                  <a:pt x="1110543" y="19104"/>
                </a:lnTo>
                <a:lnTo>
                  <a:pt x="1062706" y="10840"/>
                </a:lnTo>
                <a:lnTo>
                  <a:pt x="1014023" y="4860"/>
                </a:lnTo>
                <a:lnTo>
                  <a:pt x="964565" y="1225"/>
                </a:lnTo>
                <a:lnTo>
                  <a:pt x="9144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961" y="744473"/>
            <a:ext cx="1828800" cy="1656714"/>
          </a:xfrm>
          <a:custGeom>
            <a:avLst/>
            <a:gdLst/>
            <a:ahLst/>
            <a:cxnLst/>
            <a:rect l="l" t="t" r="r" b="b"/>
            <a:pathLst>
              <a:path w="1828800" h="1656714">
                <a:moveTo>
                  <a:pt x="0" y="828293"/>
                </a:moveTo>
                <a:lnTo>
                  <a:pt x="1353" y="782847"/>
                </a:lnTo>
                <a:lnTo>
                  <a:pt x="5366" y="738042"/>
                </a:lnTo>
                <a:lnTo>
                  <a:pt x="11969" y="693940"/>
                </a:lnTo>
                <a:lnTo>
                  <a:pt x="21093" y="650605"/>
                </a:lnTo>
                <a:lnTo>
                  <a:pt x="32667" y="608100"/>
                </a:lnTo>
                <a:lnTo>
                  <a:pt x="46622" y="566489"/>
                </a:lnTo>
                <a:lnTo>
                  <a:pt x="62888" y="525833"/>
                </a:lnTo>
                <a:lnTo>
                  <a:pt x="81395" y="486198"/>
                </a:lnTo>
                <a:lnTo>
                  <a:pt x="102074" y="447645"/>
                </a:lnTo>
                <a:lnTo>
                  <a:pt x="124855" y="410238"/>
                </a:lnTo>
                <a:lnTo>
                  <a:pt x="149667" y="374040"/>
                </a:lnTo>
                <a:lnTo>
                  <a:pt x="176442" y="339114"/>
                </a:lnTo>
                <a:lnTo>
                  <a:pt x="205109" y="305523"/>
                </a:lnTo>
                <a:lnTo>
                  <a:pt x="235600" y="273331"/>
                </a:lnTo>
                <a:lnTo>
                  <a:pt x="267843" y="242601"/>
                </a:lnTo>
                <a:lnTo>
                  <a:pt x="301769" y="213396"/>
                </a:lnTo>
                <a:lnTo>
                  <a:pt x="337308" y="185778"/>
                </a:lnTo>
                <a:lnTo>
                  <a:pt x="374391" y="159812"/>
                </a:lnTo>
                <a:lnTo>
                  <a:pt x="412949" y="135560"/>
                </a:lnTo>
                <a:lnTo>
                  <a:pt x="452910" y="113086"/>
                </a:lnTo>
                <a:lnTo>
                  <a:pt x="494205" y="92452"/>
                </a:lnTo>
                <a:lnTo>
                  <a:pt x="536765" y="73722"/>
                </a:lnTo>
                <a:lnTo>
                  <a:pt x="580520" y="56959"/>
                </a:lnTo>
                <a:lnTo>
                  <a:pt x="625400" y="42226"/>
                </a:lnTo>
                <a:lnTo>
                  <a:pt x="671336" y="29587"/>
                </a:lnTo>
                <a:lnTo>
                  <a:pt x="718256" y="19104"/>
                </a:lnTo>
                <a:lnTo>
                  <a:pt x="766093" y="10840"/>
                </a:lnTo>
                <a:lnTo>
                  <a:pt x="814776" y="4860"/>
                </a:lnTo>
                <a:lnTo>
                  <a:pt x="864234" y="1225"/>
                </a:lnTo>
                <a:lnTo>
                  <a:pt x="914400" y="0"/>
                </a:lnTo>
                <a:lnTo>
                  <a:pt x="964565" y="1225"/>
                </a:lnTo>
                <a:lnTo>
                  <a:pt x="1014023" y="4860"/>
                </a:lnTo>
                <a:lnTo>
                  <a:pt x="1062706" y="10840"/>
                </a:lnTo>
                <a:lnTo>
                  <a:pt x="1110543" y="19104"/>
                </a:lnTo>
                <a:lnTo>
                  <a:pt x="1157463" y="29587"/>
                </a:lnTo>
                <a:lnTo>
                  <a:pt x="1203399" y="42226"/>
                </a:lnTo>
                <a:lnTo>
                  <a:pt x="1248279" y="56959"/>
                </a:lnTo>
                <a:lnTo>
                  <a:pt x="1292034" y="73722"/>
                </a:lnTo>
                <a:lnTo>
                  <a:pt x="1334594" y="92452"/>
                </a:lnTo>
                <a:lnTo>
                  <a:pt x="1375889" y="113086"/>
                </a:lnTo>
                <a:lnTo>
                  <a:pt x="1415850" y="135560"/>
                </a:lnTo>
                <a:lnTo>
                  <a:pt x="1454408" y="159812"/>
                </a:lnTo>
                <a:lnTo>
                  <a:pt x="1491491" y="185778"/>
                </a:lnTo>
                <a:lnTo>
                  <a:pt x="1527030" y="213396"/>
                </a:lnTo>
                <a:lnTo>
                  <a:pt x="1560957" y="242601"/>
                </a:lnTo>
                <a:lnTo>
                  <a:pt x="1593199" y="273331"/>
                </a:lnTo>
                <a:lnTo>
                  <a:pt x="1623690" y="305523"/>
                </a:lnTo>
                <a:lnTo>
                  <a:pt x="1652357" y="339114"/>
                </a:lnTo>
                <a:lnTo>
                  <a:pt x="1679132" y="374040"/>
                </a:lnTo>
                <a:lnTo>
                  <a:pt x="1703944" y="410238"/>
                </a:lnTo>
                <a:lnTo>
                  <a:pt x="1726725" y="447645"/>
                </a:lnTo>
                <a:lnTo>
                  <a:pt x="1747404" y="486198"/>
                </a:lnTo>
                <a:lnTo>
                  <a:pt x="1765911" y="525833"/>
                </a:lnTo>
                <a:lnTo>
                  <a:pt x="1782177" y="566489"/>
                </a:lnTo>
                <a:lnTo>
                  <a:pt x="1796132" y="608100"/>
                </a:lnTo>
                <a:lnTo>
                  <a:pt x="1807706" y="650605"/>
                </a:lnTo>
                <a:lnTo>
                  <a:pt x="1816830" y="693940"/>
                </a:lnTo>
                <a:lnTo>
                  <a:pt x="1823433" y="738042"/>
                </a:lnTo>
                <a:lnTo>
                  <a:pt x="1827446" y="782847"/>
                </a:lnTo>
                <a:lnTo>
                  <a:pt x="1828800" y="828293"/>
                </a:lnTo>
                <a:lnTo>
                  <a:pt x="1827446" y="873740"/>
                </a:lnTo>
                <a:lnTo>
                  <a:pt x="1823433" y="918545"/>
                </a:lnTo>
                <a:lnTo>
                  <a:pt x="1816830" y="962647"/>
                </a:lnTo>
                <a:lnTo>
                  <a:pt x="1807706" y="1005982"/>
                </a:lnTo>
                <a:lnTo>
                  <a:pt x="1796132" y="1048487"/>
                </a:lnTo>
                <a:lnTo>
                  <a:pt x="1782177" y="1090098"/>
                </a:lnTo>
                <a:lnTo>
                  <a:pt x="1765911" y="1130754"/>
                </a:lnTo>
                <a:lnTo>
                  <a:pt x="1747404" y="1170389"/>
                </a:lnTo>
                <a:lnTo>
                  <a:pt x="1726725" y="1208942"/>
                </a:lnTo>
                <a:lnTo>
                  <a:pt x="1703944" y="1246349"/>
                </a:lnTo>
                <a:lnTo>
                  <a:pt x="1679132" y="1282547"/>
                </a:lnTo>
                <a:lnTo>
                  <a:pt x="1652357" y="1317473"/>
                </a:lnTo>
                <a:lnTo>
                  <a:pt x="1623690" y="1351064"/>
                </a:lnTo>
                <a:lnTo>
                  <a:pt x="1593199" y="1383256"/>
                </a:lnTo>
                <a:lnTo>
                  <a:pt x="1560957" y="1413986"/>
                </a:lnTo>
                <a:lnTo>
                  <a:pt x="1527030" y="1443191"/>
                </a:lnTo>
                <a:lnTo>
                  <a:pt x="1491491" y="1470809"/>
                </a:lnTo>
                <a:lnTo>
                  <a:pt x="1454408" y="1496775"/>
                </a:lnTo>
                <a:lnTo>
                  <a:pt x="1415850" y="1521027"/>
                </a:lnTo>
                <a:lnTo>
                  <a:pt x="1375889" y="1543501"/>
                </a:lnTo>
                <a:lnTo>
                  <a:pt x="1334594" y="1564135"/>
                </a:lnTo>
                <a:lnTo>
                  <a:pt x="1292034" y="1582865"/>
                </a:lnTo>
                <a:lnTo>
                  <a:pt x="1248279" y="1599628"/>
                </a:lnTo>
                <a:lnTo>
                  <a:pt x="1203399" y="1614361"/>
                </a:lnTo>
                <a:lnTo>
                  <a:pt x="1157463" y="1627000"/>
                </a:lnTo>
                <a:lnTo>
                  <a:pt x="1110543" y="1637483"/>
                </a:lnTo>
                <a:lnTo>
                  <a:pt x="1062706" y="1645747"/>
                </a:lnTo>
                <a:lnTo>
                  <a:pt x="1014023" y="1651727"/>
                </a:lnTo>
                <a:lnTo>
                  <a:pt x="964565" y="1655362"/>
                </a:lnTo>
                <a:lnTo>
                  <a:pt x="914400" y="1656588"/>
                </a:lnTo>
                <a:lnTo>
                  <a:pt x="864234" y="1655362"/>
                </a:lnTo>
                <a:lnTo>
                  <a:pt x="814776" y="1651727"/>
                </a:lnTo>
                <a:lnTo>
                  <a:pt x="766093" y="1645747"/>
                </a:lnTo>
                <a:lnTo>
                  <a:pt x="718256" y="1637483"/>
                </a:lnTo>
                <a:lnTo>
                  <a:pt x="671336" y="1627000"/>
                </a:lnTo>
                <a:lnTo>
                  <a:pt x="625400" y="1614361"/>
                </a:lnTo>
                <a:lnTo>
                  <a:pt x="580520" y="1599628"/>
                </a:lnTo>
                <a:lnTo>
                  <a:pt x="536765" y="1582865"/>
                </a:lnTo>
                <a:lnTo>
                  <a:pt x="494205" y="1564135"/>
                </a:lnTo>
                <a:lnTo>
                  <a:pt x="452910" y="1543501"/>
                </a:lnTo>
                <a:lnTo>
                  <a:pt x="412949" y="1521027"/>
                </a:lnTo>
                <a:lnTo>
                  <a:pt x="374391" y="1496775"/>
                </a:lnTo>
                <a:lnTo>
                  <a:pt x="337308" y="1470809"/>
                </a:lnTo>
                <a:lnTo>
                  <a:pt x="301769" y="1443191"/>
                </a:lnTo>
                <a:lnTo>
                  <a:pt x="267843" y="1413986"/>
                </a:lnTo>
                <a:lnTo>
                  <a:pt x="235600" y="1383256"/>
                </a:lnTo>
                <a:lnTo>
                  <a:pt x="205109" y="1351064"/>
                </a:lnTo>
                <a:lnTo>
                  <a:pt x="176442" y="1317473"/>
                </a:lnTo>
                <a:lnTo>
                  <a:pt x="149667" y="1282547"/>
                </a:lnTo>
                <a:lnTo>
                  <a:pt x="124855" y="1246349"/>
                </a:lnTo>
                <a:lnTo>
                  <a:pt x="102074" y="1208942"/>
                </a:lnTo>
                <a:lnTo>
                  <a:pt x="81395" y="1170389"/>
                </a:lnTo>
                <a:lnTo>
                  <a:pt x="62888" y="1130754"/>
                </a:lnTo>
                <a:lnTo>
                  <a:pt x="46622" y="1090098"/>
                </a:lnTo>
                <a:lnTo>
                  <a:pt x="32667" y="1048487"/>
                </a:lnTo>
                <a:lnTo>
                  <a:pt x="21093" y="1005982"/>
                </a:lnTo>
                <a:lnTo>
                  <a:pt x="11969" y="962647"/>
                </a:lnTo>
                <a:lnTo>
                  <a:pt x="5366" y="918545"/>
                </a:lnTo>
                <a:lnTo>
                  <a:pt x="1353" y="873740"/>
                </a:lnTo>
                <a:lnTo>
                  <a:pt x="0" y="828293"/>
                </a:lnTo>
                <a:close/>
              </a:path>
            </a:pathLst>
          </a:custGeom>
          <a:ln w="2540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6394" y="407923"/>
            <a:ext cx="7816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ti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9661" y="131597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30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9661" y="131597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2173" y="131597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30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2173" y="131597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30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2561" y="1401083"/>
            <a:ext cx="2172335" cy="171450"/>
          </a:xfrm>
          <a:custGeom>
            <a:avLst/>
            <a:gdLst/>
            <a:ahLst/>
            <a:cxnLst/>
            <a:rect l="l" t="t" r="r" b="b"/>
            <a:pathLst>
              <a:path w="2172335" h="171450">
                <a:moveTo>
                  <a:pt x="2096026" y="85578"/>
                </a:moveTo>
                <a:lnTo>
                  <a:pt x="2010028" y="135743"/>
                </a:lnTo>
                <a:lnTo>
                  <a:pt x="2004421" y="140795"/>
                </a:lnTo>
                <a:lnTo>
                  <a:pt x="2001265" y="147395"/>
                </a:lnTo>
                <a:lnTo>
                  <a:pt x="2000777" y="154709"/>
                </a:lnTo>
                <a:lnTo>
                  <a:pt x="2003171" y="161905"/>
                </a:lnTo>
                <a:lnTo>
                  <a:pt x="2008223" y="167512"/>
                </a:lnTo>
                <a:lnTo>
                  <a:pt x="2014823" y="170668"/>
                </a:lnTo>
                <a:lnTo>
                  <a:pt x="2022137" y="171156"/>
                </a:lnTo>
                <a:lnTo>
                  <a:pt x="2029333" y="168763"/>
                </a:lnTo>
                <a:lnTo>
                  <a:pt x="2139194" y="104628"/>
                </a:lnTo>
                <a:lnTo>
                  <a:pt x="2133980" y="104628"/>
                </a:lnTo>
                <a:lnTo>
                  <a:pt x="2133980" y="102088"/>
                </a:lnTo>
                <a:lnTo>
                  <a:pt x="2124329" y="102088"/>
                </a:lnTo>
                <a:lnTo>
                  <a:pt x="2096026" y="85578"/>
                </a:lnTo>
                <a:close/>
              </a:path>
              <a:path w="2172335" h="171450">
                <a:moveTo>
                  <a:pt x="2063368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2063368" y="104628"/>
                </a:lnTo>
                <a:lnTo>
                  <a:pt x="2096026" y="85578"/>
                </a:lnTo>
                <a:lnTo>
                  <a:pt x="2063368" y="66528"/>
                </a:lnTo>
                <a:close/>
              </a:path>
              <a:path w="2172335" h="171450">
                <a:moveTo>
                  <a:pt x="2139194" y="66528"/>
                </a:moveTo>
                <a:lnTo>
                  <a:pt x="2133980" y="66528"/>
                </a:lnTo>
                <a:lnTo>
                  <a:pt x="2133980" y="104628"/>
                </a:lnTo>
                <a:lnTo>
                  <a:pt x="2139194" y="104628"/>
                </a:lnTo>
                <a:lnTo>
                  <a:pt x="2171827" y="85578"/>
                </a:lnTo>
                <a:lnTo>
                  <a:pt x="2139194" y="66528"/>
                </a:lnTo>
                <a:close/>
              </a:path>
              <a:path w="2172335" h="171450">
                <a:moveTo>
                  <a:pt x="2124329" y="69068"/>
                </a:moveTo>
                <a:lnTo>
                  <a:pt x="2096026" y="85578"/>
                </a:lnTo>
                <a:lnTo>
                  <a:pt x="2124329" y="102088"/>
                </a:lnTo>
                <a:lnTo>
                  <a:pt x="2124329" y="69068"/>
                </a:lnTo>
                <a:close/>
              </a:path>
              <a:path w="2172335" h="171450">
                <a:moveTo>
                  <a:pt x="2133980" y="69068"/>
                </a:moveTo>
                <a:lnTo>
                  <a:pt x="2124329" y="69068"/>
                </a:lnTo>
                <a:lnTo>
                  <a:pt x="2124329" y="102088"/>
                </a:lnTo>
                <a:lnTo>
                  <a:pt x="2133980" y="102088"/>
                </a:lnTo>
                <a:lnTo>
                  <a:pt x="2133980" y="69068"/>
                </a:lnTo>
                <a:close/>
              </a:path>
              <a:path w="2172335" h="171450">
                <a:moveTo>
                  <a:pt x="2022137" y="0"/>
                </a:moveTo>
                <a:lnTo>
                  <a:pt x="2014823" y="488"/>
                </a:lnTo>
                <a:lnTo>
                  <a:pt x="2008223" y="3643"/>
                </a:lnTo>
                <a:lnTo>
                  <a:pt x="2003171" y="9251"/>
                </a:lnTo>
                <a:lnTo>
                  <a:pt x="2000777" y="16446"/>
                </a:lnTo>
                <a:lnTo>
                  <a:pt x="2001265" y="23760"/>
                </a:lnTo>
                <a:lnTo>
                  <a:pt x="2004421" y="30360"/>
                </a:lnTo>
                <a:lnTo>
                  <a:pt x="2010028" y="35413"/>
                </a:lnTo>
                <a:lnTo>
                  <a:pt x="2096026" y="85578"/>
                </a:lnTo>
                <a:lnTo>
                  <a:pt x="2124329" y="69068"/>
                </a:lnTo>
                <a:lnTo>
                  <a:pt x="2133980" y="69068"/>
                </a:lnTo>
                <a:lnTo>
                  <a:pt x="2133980" y="66528"/>
                </a:lnTo>
                <a:lnTo>
                  <a:pt x="2139194" y="66528"/>
                </a:lnTo>
                <a:lnTo>
                  <a:pt x="2029333" y="2393"/>
                </a:lnTo>
                <a:lnTo>
                  <a:pt x="2022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4361" y="1995677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0080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4361" y="1995677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0080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1338" y="334594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49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899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49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1338" y="334594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49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49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899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49"/>
                </a:lnTo>
                <a:close/>
              </a:path>
            </a:pathLst>
          </a:custGeom>
          <a:ln w="25400">
            <a:solidFill>
              <a:srgbClr val="D2EB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43861" y="3687317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49"/>
                </a:lnTo>
                <a:lnTo>
                  <a:pt x="6120" y="217028"/>
                </a:lnTo>
                <a:lnTo>
                  <a:pt x="23396" y="257984"/>
                </a:lnTo>
                <a:lnTo>
                  <a:pt x="50196" y="292684"/>
                </a:lnTo>
                <a:lnTo>
                  <a:pt x="84892" y="319492"/>
                </a:lnTo>
                <a:lnTo>
                  <a:pt x="125853" y="336775"/>
                </a:lnTo>
                <a:lnTo>
                  <a:pt x="171450" y="342899"/>
                </a:lnTo>
                <a:lnTo>
                  <a:pt x="217046" y="336775"/>
                </a:lnTo>
                <a:lnTo>
                  <a:pt x="258007" y="319492"/>
                </a:lnTo>
                <a:lnTo>
                  <a:pt x="292703" y="292684"/>
                </a:lnTo>
                <a:lnTo>
                  <a:pt x="319503" y="257984"/>
                </a:lnTo>
                <a:lnTo>
                  <a:pt x="336779" y="217028"/>
                </a:lnTo>
                <a:lnTo>
                  <a:pt x="342900" y="171449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43861" y="3687317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49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49"/>
                </a:lnTo>
                <a:lnTo>
                  <a:pt x="336779" y="217028"/>
                </a:lnTo>
                <a:lnTo>
                  <a:pt x="319503" y="257984"/>
                </a:lnTo>
                <a:lnTo>
                  <a:pt x="292703" y="292684"/>
                </a:lnTo>
                <a:lnTo>
                  <a:pt x="258007" y="319492"/>
                </a:lnTo>
                <a:lnTo>
                  <a:pt x="217046" y="336775"/>
                </a:lnTo>
                <a:lnTo>
                  <a:pt x="171450" y="342899"/>
                </a:lnTo>
                <a:lnTo>
                  <a:pt x="125853" y="336775"/>
                </a:lnTo>
                <a:lnTo>
                  <a:pt x="84892" y="319492"/>
                </a:lnTo>
                <a:lnTo>
                  <a:pt x="50196" y="292684"/>
                </a:lnTo>
                <a:lnTo>
                  <a:pt x="23396" y="257984"/>
                </a:lnTo>
                <a:lnTo>
                  <a:pt x="6120" y="217028"/>
                </a:lnTo>
                <a:lnTo>
                  <a:pt x="0" y="171449"/>
                </a:lnTo>
                <a:close/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5761" y="240106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EE5A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761" y="240106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73273" y="385800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4"/>
                </a:lnTo>
                <a:lnTo>
                  <a:pt x="84892" y="23407"/>
                </a:lnTo>
                <a:lnTo>
                  <a:pt x="50196" y="50215"/>
                </a:lnTo>
                <a:lnTo>
                  <a:pt x="23396" y="84915"/>
                </a:lnTo>
                <a:lnTo>
                  <a:pt x="6120" y="125871"/>
                </a:lnTo>
                <a:lnTo>
                  <a:pt x="0" y="171450"/>
                </a:lnTo>
                <a:lnTo>
                  <a:pt x="6120" y="217028"/>
                </a:lnTo>
                <a:lnTo>
                  <a:pt x="23396" y="257984"/>
                </a:lnTo>
                <a:lnTo>
                  <a:pt x="50196" y="292684"/>
                </a:lnTo>
                <a:lnTo>
                  <a:pt x="84892" y="319492"/>
                </a:lnTo>
                <a:lnTo>
                  <a:pt x="125853" y="336775"/>
                </a:lnTo>
                <a:lnTo>
                  <a:pt x="171450" y="342900"/>
                </a:lnTo>
                <a:lnTo>
                  <a:pt x="217046" y="336775"/>
                </a:lnTo>
                <a:lnTo>
                  <a:pt x="258007" y="319492"/>
                </a:lnTo>
                <a:lnTo>
                  <a:pt x="292703" y="292684"/>
                </a:lnTo>
                <a:lnTo>
                  <a:pt x="319503" y="257984"/>
                </a:lnTo>
                <a:lnTo>
                  <a:pt x="336779" y="217028"/>
                </a:lnTo>
                <a:lnTo>
                  <a:pt x="342900" y="171450"/>
                </a:lnTo>
                <a:lnTo>
                  <a:pt x="336779" y="125871"/>
                </a:lnTo>
                <a:lnTo>
                  <a:pt x="319503" y="84915"/>
                </a:lnTo>
                <a:lnTo>
                  <a:pt x="292703" y="50215"/>
                </a:lnTo>
                <a:lnTo>
                  <a:pt x="258007" y="23407"/>
                </a:lnTo>
                <a:lnTo>
                  <a:pt x="217046" y="6124"/>
                </a:lnTo>
                <a:lnTo>
                  <a:pt x="171450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3273" y="385800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71"/>
                </a:lnTo>
                <a:lnTo>
                  <a:pt x="23396" y="84915"/>
                </a:lnTo>
                <a:lnTo>
                  <a:pt x="50196" y="50215"/>
                </a:lnTo>
                <a:lnTo>
                  <a:pt x="84892" y="23407"/>
                </a:lnTo>
                <a:lnTo>
                  <a:pt x="125853" y="6124"/>
                </a:lnTo>
                <a:lnTo>
                  <a:pt x="171450" y="0"/>
                </a:lnTo>
                <a:lnTo>
                  <a:pt x="217046" y="6124"/>
                </a:lnTo>
                <a:lnTo>
                  <a:pt x="258007" y="23407"/>
                </a:lnTo>
                <a:lnTo>
                  <a:pt x="292703" y="50215"/>
                </a:lnTo>
                <a:lnTo>
                  <a:pt x="319503" y="84915"/>
                </a:lnTo>
                <a:lnTo>
                  <a:pt x="336779" y="125871"/>
                </a:lnTo>
                <a:lnTo>
                  <a:pt x="342900" y="171450"/>
                </a:lnTo>
                <a:lnTo>
                  <a:pt x="336779" y="217028"/>
                </a:lnTo>
                <a:lnTo>
                  <a:pt x="319503" y="257984"/>
                </a:lnTo>
                <a:lnTo>
                  <a:pt x="292703" y="292684"/>
                </a:lnTo>
                <a:lnTo>
                  <a:pt x="258007" y="319492"/>
                </a:lnTo>
                <a:lnTo>
                  <a:pt x="217046" y="336775"/>
                </a:lnTo>
                <a:lnTo>
                  <a:pt x="171450" y="342900"/>
                </a:lnTo>
                <a:lnTo>
                  <a:pt x="125853" y="336775"/>
                </a:lnTo>
                <a:lnTo>
                  <a:pt x="84892" y="319492"/>
                </a:lnTo>
                <a:lnTo>
                  <a:pt x="50196" y="292684"/>
                </a:lnTo>
                <a:lnTo>
                  <a:pt x="23396" y="257984"/>
                </a:lnTo>
                <a:lnTo>
                  <a:pt x="6120" y="217028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66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1161" y="385800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4"/>
                </a:lnTo>
                <a:lnTo>
                  <a:pt x="84892" y="23407"/>
                </a:lnTo>
                <a:lnTo>
                  <a:pt x="50196" y="50215"/>
                </a:lnTo>
                <a:lnTo>
                  <a:pt x="23396" y="84915"/>
                </a:lnTo>
                <a:lnTo>
                  <a:pt x="6120" y="125871"/>
                </a:lnTo>
                <a:lnTo>
                  <a:pt x="0" y="171450"/>
                </a:lnTo>
                <a:lnTo>
                  <a:pt x="6120" y="217028"/>
                </a:lnTo>
                <a:lnTo>
                  <a:pt x="23396" y="257984"/>
                </a:lnTo>
                <a:lnTo>
                  <a:pt x="50196" y="292684"/>
                </a:lnTo>
                <a:lnTo>
                  <a:pt x="84892" y="319492"/>
                </a:lnTo>
                <a:lnTo>
                  <a:pt x="125853" y="336775"/>
                </a:lnTo>
                <a:lnTo>
                  <a:pt x="171450" y="342900"/>
                </a:lnTo>
                <a:lnTo>
                  <a:pt x="217046" y="336775"/>
                </a:lnTo>
                <a:lnTo>
                  <a:pt x="258007" y="319492"/>
                </a:lnTo>
                <a:lnTo>
                  <a:pt x="292703" y="292684"/>
                </a:lnTo>
                <a:lnTo>
                  <a:pt x="319503" y="257984"/>
                </a:lnTo>
                <a:lnTo>
                  <a:pt x="336779" y="217028"/>
                </a:lnTo>
                <a:lnTo>
                  <a:pt x="342900" y="171450"/>
                </a:lnTo>
                <a:lnTo>
                  <a:pt x="336779" y="125871"/>
                </a:lnTo>
                <a:lnTo>
                  <a:pt x="319503" y="84915"/>
                </a:lnTo>
                <a:lnTo>
                  <a:pt x="292703" y="50215"/>
                </a:lnTo>
                <a:lnTo>
                  <a:pt x="258007" y="23407"/>
                </a:lnTo>
                <a:lnTo>
                  <a:pt x="217046" y="6124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1161" y="3858005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71"/>
                </a:lnTo>
                <a:lnTo>
                  <a:pt x="23396" y="84915"/>
                </a:lnTo>
                <a:lnTo>
                  <a:pt x="50196" y="50215"/>
                </a:lnTo>
                <a:lnTo>
                  <a:pt x="84892" y="23407"/>
                </a:lnTo>
                <a:lnTo>
                  <a:pt x="125853" y="6124"/>
                </a:lnTo>
                <a:lnTo>
                  <a:pt x="171450" y="0"/>
                </a:lnTo>
                <a:lnTo>
                  <a:pt x="217046" y="6124"/>
                </a:lnTo>
                <a:lnTo>
                  <a:pt x="258007" y="23407"/>
                </a:lnTo>
                <a:lnTo>
                  <a:pt x="292703" y="50215"/>
                </a:lnTo>
                <a:lnTo>
                  <a:pt x="319503" y="84915"/>
                </a:lnTo>
                <a:lnTo>
                  <a:pt x="336779" y="125871"/>
                </a:lnTo>
                <a:lnTo>
                  <a:pt x="342900" y="171450"/>
                </a:lnTo>
                <a:lnTo>
                  <a:pt x="336779" y="217028"/>
                </a:lnTo>
                <a:lnTo>
                  <a:pt x="319503" y="257984"/>
                </a:lnTo>
                <a:lnTo>
                  <a:pt x="292703" y="292684"/>
                </a:lnTo>
                <a:lnTo>
                  <a:pt x="258007" y="319492"/>
                </a:lnTo>
                <a:lnTo>
                  <a:pt x="217046" y="336775"/>
                </a:lnTo>
                <a:lnTo>
                  <a:pt x="171450" y="342900"/>
                </a:lnTo>
                <a:lnTo>
                  <a:pt x="125853" y="336775"/>
                </a:lnTo>
                <a:lnTo>
                  <a:pt x="84892" y="319492"/>
                </a:lnTo>
                <a:lnTo>
                  <a:pt x="50196" y="292684"/>
                </a:lnTo>
                <a:lnTo>
                  <a:pt x="23396" y="257984"/>
                </a:lnTo>
                <a:lnTo>
                  <a:pt x="6120" y="217028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26585" y="377266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28"/>
                </a:lnTo>
                <a:lnTo>
                  <a:pt x="23396" y="257984"/>
                </a:lnTo>
                <a:lnTo>
                  <a:pt x="50196" y="292684"/>
                </a:lnTo>
                <a:lnTo>
                  <a:pt x="84892" y="319492"/>
                </a:lnTo>
                <a:lnTo>
                  <a:pt x="125853" y="336775"/>
                </a:lnTo>
                <a:lnTo>
                  <a:pt x="171450" y="342900"/>
                </a:lnTo>
                <a:lnTo>
                  <a:pt x="217046" y="336775"/>
                </a:lnTo>
                <a:lnTo>
                  <a:pt x="258007" y="319492"/>
                </a:lnTo>
                <a:lnTo>
                  <a:pt x="292703" y="292684"/>
                </a:lnTo>
                <a:lnTo>
                  <a:pt x="319503" y="257984"/>
                </a:lnTo>
                <a:lnTo>
                  <a:pt x="336779" y="217028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26585" y="377266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28"/>
                </a:lnTo>
                <a:lnTo>
                  <a:pt x="319503" y="257984"/>
                </a:lnTo>
                <a:lnTo>
                  <a:pt x="292703" y="292684"/>
                </a:lnTo>
                <a:lnTo>
                  <a:pt x="258007" y="319492"/>
                </a:lnTo>
                <a:lnTo>
                  <a:pt x="217046" y="336775"/>
                </a:lnTo>
                <a:lnTo>
                  <a:pt x="171450" y="342900"/>
                </a:lnTo>
                <a:lnTo>
                  <a:pt x="125853" y="336775"/>
                </a:lnTo>
                <a:lnTo>
                  <a:pt x="84892" y="319492"/>
                </a:lnTo>
                <a:lnTo>
                  <a:pt x="50196" y="292684"/>
                </a:lnTo>
                <a:lnTo>
                  <a:pt x="23396" y="257984"/>
                </a:lnTo>
                <a:lnTo>
                  <a:pt x="6120" y="217028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04182" y="342976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A15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04182" y="342976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A15C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73573" y="308686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C39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73573" y="308686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C394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16473" y="274396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8B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6473" y="274396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F8B8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28088" y="1639951"/>
            <a:ext cx="3660140" cy="528955"/>
          </a:xfrm>
          <a:custGeom>
            <a:avLst/>
            <a:gdLst/>
            <a:ahLst/>
            <a:cxnLst/>
            <a:rect l="l" t="t" r="r" b="b"/>
            <a:pathLst>
              <a:path w="3660140" h="528955">
                <a:moveTo>
                  <a:pt x="4572" y="0"/>
                </a:moveTo>
                <a:lnTo>
                  <a:pt x="0" y="37846"/>
                </a:lnTo>
                <a:lnTo>
                  <a:pt x="151256" y="56134"/>
                </a:lnTo>
                <a:lnTo>
                  <a:pt x="155829" y="18287"/>
                </a:lnTo>
                <a:lnTo>
                  <a:pt x="4572" y="0"/>
                </a:lnTo>
                <a:close/>
              </a:path>
              <a:path w="3660140" h="528955">
                <a:moveTo>
                  <a:pt x="269367" y="32131"/>
                </a:moveTo>
                <a:lnTo>
                  <a:pt x="264794" y="69850"/>
                </a:lnTo>
                <a:lnTo>
                  <a:pt x="416051" y="88264"/>
                </a:lnTo>
                <a:lnTo>
                  <a:pt x="420624" y="50419"/>
                </a:lnTo>
                <a:lnTo>
                  <a:pt x="269367" y="32131"/>
                </a:lnTo>
                <a:close/>
              </a:path>
              <a:path w="3660140" h="528955">
                <a:moveTo>
                  <a:pt x="534162" y="64135"/>
                </a:moveTo>
                <a:lnTo>
                  <a:pt x="529463" y="101981"/>
                </a:lnTo>
                <a:lnTo>
                  <a:pt x="680847" y="120269"/>
                </a:lnTo>
                <a:lnTo>
                  <a:pt x="685419" y="82423"/>
                </a:lnTo>
                <a:lnTo>
                  <a:pt x="534162" y="64135"/>
                </a:lnTo>
                <a:close/>
              </a:path>
              <a:path w="3660140" h="528955">
                <a:moveTo>
                  <a:pt x="798830" y="96138"/>
                </a:moveTo>
                <a:lnTo>
                  <a:pt x="794257" y="133985"/>
                </a:lnTo>
                <a:lnTo>
                  <a:pt x="945642" y="152400"/>
                </a:lnTo>
                <a:lnTo>
                  <a:pt x="950213" y="114553"/>
                </a:lnTo>
                <a:lnTo>
                  <a:pt x="798830" y="96138"/>
                </a:lnTo>
                <a:close/>
              </a:path>
              <a:path w="3660140" h="528955">
                <a:moveTo>
                  <a:pt x="1063625" y="128270"/>
                </a:moveTo>
                <a:lnTo>
                  <a:pt x="1059052" y="166115"/>
                </a:lnTo>
                <a:lnTo>
                  <a:pt x="1210310" y="184403"/>
                </a:lnTo>
                <a:lnTo>
                  <a:pt x="1214882" y="146558"/>
                </a:lnTo>
                <a:lnTo>
                  <a:pt x="1063625" y="128270"/>
                </a:lnTo>
                <a:close/>
              </a:path>
              <a:path w="3660140" h="528955">
                <a:moveTo>
                  <a:pt x="1328420" y="160274"/>
                </a:moveTo>
                <a:lnTo>
                  <a:pt x="1323848" y="198120"/>
                </a:lnTo>
                <a:lnTo>
                  <a:pt x="1475104" y="216408"/>
                </a:lnTo>
                <a:lnTo>
                  <a:pt x="1479677" y="178688"/>
                </a:lnTo>
                <a:lnTo>
                  <a:pt x="1328420" y="160274"/>
                </a:lnTo>
                <a:close/>
              </a:path>
              <a:path w="3660140" h="528955">
                <a:moveTo>
                  <a:pt x="1593214" y="192404"/>
                </a:moveTo>
                <a:lnTo>
                  <a:pt x="1588642" y="230250"/>
                </a:lnTo>
                <a:lnTo>
                  <a:pt x="1739900" y="248538"/>
                </a:lnTo>
                <a:lnTo>
                  <a:pt x="1744472" y="210693"/>
                </a:lnTo>
                <a:lnTo>
                  <a:pt x="1593214" y="192404"/>
                </a:lnTo>
                <a:close/>
              </a:path>
              <a:path w="3660140" h="528955">
                <a:moveTo>
                  <a:pt x="1857883" y="224409"/>
                </a:moveTo>
                <a:lnTo>
                  <a:pt x="1853311" y="262255"/>
                </a:lnTo>
                <a:lnTo>
                  <a:pt x="2004695" y="280543"/>
                </a:lnTo>
                <a:lnTo>
                  <a:pt x="2009266" y="242824"/>
                </a:lnTo>
                <a:lnTo>
                  <a:pt x="1857883" y="224409"/>
                </a:lnTo>
                <a:close/>
              </a:path>
              <a:path w="3660140" h="528955">
                <a:moveTo>
                  <a:pt x="2122678" y="256540"/>
                </a:moveTo>
                <a:lnTo>
                  <a:pt x="2118106" y="294386"/>
                </a:lnTo>
                <a:lnTo>
                  <a:pt x="2269363" y="312674"/>
                </a:lnTo>
                <a:lnTo>
                  <a:pt x="2273935" y="274828"/>
                </a:lnTo>
                <a:lnTo>
                  <a:pt x="2122678" y="256540"/>
                </a:lnTo>
                <a:close/>
              </a:path>
              <a:path w="3660140" h="528955">
                <a:moveTo>
                  <a:pt x="2387473" y="288544"/>
                </a:moveTo>
                <a:lnTo>
                  <a:pt x="2382901" y="326390"/>
                </a:lnTo>
                <a:lnTo>
                  <a:pt x="2534158" y="344678"/>
                </a:lnTo>
                <a:lnTo>
                  <a:pt x="2538729" y="306831"/>
                </a:lnTo>
                <a:lnTo>
                  <a:pt x="2387473" y="288544"/>
                </a:lnTo>
                <a:close/>
              </a:path>
              <a:path w="3660140" h="528955">
                <a:moveTo>
                  <a:pt x="2652267" y="320675"/>
                </a:moveTo>
                <a:lnTo>
                  <a:pt x="2647696" y="358394"/>
                </a:lnTo>
                <a:lnTo>
                  <a:pt x="2798953" y="376809"/>
                </a:lnTo>
                <a:lnTo>
                  <a:pt x="2803525" y="338963"/>
                </a:lnTo>
                <a:lnTo>
                  <a:pt x="2652267" y="320675"/>
                </a:lnTo>
                <a:close/>
              </a:path>
              <a:path w="3660140" h="528955">
                <a:moveTo>
                  <a:pt x="2916936" y="352679"/>
                </a:moveTo>
                <a:lnTo>
                  <a:pt x="2912364" y="390525"/>
                </a:lnTo>
                <a:lnTo>
                  <a:pt x="3063748" y="408813"/>
                </a:lnTo>
                <a:lnTo>
                  <a:pt x="3068320" y="370967"/>
                </a:lnTo>
                <a:lnTo>
                  <a:pt x="2916936" y="352679"/>
                </a:lnTo>
                <a:close/>
              </a:path>
              <a:path w="3660140" h="528955">
                <a:moveTo>
                  <a:pt x="3181731" y="384810"/>
                </a:moveTo>
                <a:lnTo>
                  <a:pt x="3177159" y="422529"/>
                </a:lnTo>
                <a:lnTo>
                  <a:pt x="3328416" y="440944"/>
                </a:lnTo>
                <a:lnTo>
                  <a:pt x="3333115" y="403098"/>
                </a:lnTo>
                <a:lnTo>
                  <a:pt x="3181731" y="384810"/>
                </a:lnTo>
                <a:close/>
              </a:path>
              <a:path w="3660140" h="528955">
                <a:moveTo>
                  <a:pt x="3550176" y="467744"/>
                </a:moveTo>
                <a:lnTo>
                  <a:pt x="3493389" y="492251"/>
                </a:lnTo>
                <a:lnTo>
                  <a:pt x="3487179" y="496571"/>
                </a:lnTo>
                <a:lnTo>
                  <a:pt x="3483244" y="502713"/>
                </a:lnTo>
                <a:lnTo>
                  <a:pt x="3481905" y="509879"/>
                </a:lnTo>
                <a:lnTo>
                  <a:pt x="3483483" y="517271"/>
                </a:lnTo>
                <a:lnTo>
                  <a:pt x="3487802" y="523482"/>
                </a:lnTo>
                <a:lnTo>
                  <a:pt x="3493944" y="527431"/>
                </a:lnTo>
                <a:lnTo>
                  <a:pt x="3501110" y="528808"/>
                </a:lnTo>
                <a:lnTo>
                  <a:pt x="3508502" y="527304"/>
                </a:lnTo>
                <a:lnTo>
                  <a:pt x="3634417" y="472948"/>
                </a:lnTo>
                <a:lnTo>
                  <a:pt x="3593211" y="472948"/>
                </a:lnTo>
                <a:lnTo>
                  <a:pt x="3550176" y="467744"/>
                </a:lnTo>
                <a:close/>
              </a:path>
              <a:path w="3660140" h="528955">
                <a:moveTo>
                  <a:pt x="3584957" y="452734"/>
                </a:moveTo>
                <a:lnTo>
                  <a:pt x="3550176" y="467744"/>
                </a:lnTo>
                <a:lnTo>
                  <a:pt x="3593211" y="472948"/>
                </a:lnTo>
                <a:lnTo>
                  <a:pt x="3594756" y="460152"/>
                </a:lnTo>
                <a:lnTo>
                  <a:pt x="3584957" y="452734"/>
                </a:lnTo>
                <a:close/>
              </a:path>
              <a:path w="3660140" h="528955">
                <a:moveTo>
                  <a:pt x="3594756" y="460152"/>
                </a:moveTo>
                <a:lnTo>
                  <a:pt x="3593211" y="472948"/>
                </a:lnTo>
                <a:lnTo>
                  <a:pt x="3634417" y="472948"/>
                </a:lnTo>
                <a:lnTo>
                  <a:pt x="3635594" y="472440"/>
                </a:lnTo>
                <a:lnTo>
                  <a:pt x="3610991" y="472440"/>
                </a:lnTo>
                <a:lnTo>
                  <a:pt x="3594756" y="460152"/>
                </a:lnTo>
                <a:close/>
              </a:path>
              <a:path w="3660140" h="528955">
                <a:moveTo>
                  <a:pt x="3614928" y="439800"/>
                </a:moveTo>
                <a:lnTo>
                  <a:pt x="3596241" y="447865"/>
                </a:lnTo>
                <a:lnTo>
                  <a:pt x="3594756" y="460152"/>
                </a:lnTo>
                <a:lnTo>
                  <a:pt x="3610991" y="472440"/>
                </a:lnTo>
                <a:lnTo>
                  <a:pt x="3614928" y="439800"/>
                </a:lnTo>
                <a:close/>
              </a:path>
              <a:path w="3660140" h="528955">
                <a:moveTo>
                  <a:pt x="3630849" y="439800"/>
                </a:moveTo>
                <a:lnTo>
                  <a:pt x="3614928" y="439800"/>
                </a:lnTo>
                <a:lnTo>
                  <a:pt x="3610991" y="472440"/>
                </a:lnTo>
                <a:lnTo>
                  <a:pt x="3635594" y="472440"/>
                </a:lnTo>
                <a:lnTo>
                  <a:pt x="3660013" y="461899"/>
                </a:lnTo>
                <a:lnTo>
                  <a:pt x="3630849" y="439800"/>
                </a:lnTo>
                <a:close/>
              </a:path>
              <a:path w="3660140" h="528955">
                <a:moveTo>
                  <a:pt x="3446526" y="416813"/>
                </a:moveTo>
                <a:lnTo>
                  <a:pt x="3441954" y="454660"/>
                </a:lnTo>
                <a:lnTo>
                  <a:pt x="3550176" y="467744"/>
                </a:lnTo>
                <a:lnTo>
                  <a:pt x="3584957" y="452734"/>
                </a:lnTo>
                <a:lnTo>
                  <a:pt x="3554795" y="429904"/>
                </a:lnTo>
                <a:lnTo>
                  <a:pt x="3446526" y="416813"/>
                </a:lnTo>
                <a:close/>
              </a:path>
              <a:path w="3660140" h="528955">
                <a:moveTo>
                  <a:pt x="3596241" y="447865"/>
                </a:moveTo>
                <a:lnTo>
                  <a:pt x="3584957" y="452734"/>
                </a:lnTo>
                <a:lnTo>
                  <a:pt x="3594756" y="460152"/>
                </a:lnTo>
                <a:lnTo>
                  <a:pt x="3596241" y="447865"/>
                </a:lnTo>
                <a:close/>
              </a:path>
              <a:path w="3660140" h="528955">
                <a:moveTo>
                  <a:pt x="3554795" y="429904"/>
                </a:moveTo>
                <a:lnTo>
                  <a:pt x="3584957" y="452734"/>
                </a:lnTo>
                <a:lnTo>
                  <a:pt x="3596241" y="447865"/>
                </a:lnTo>
                <a:lnTo>
                  <a:pt x="3597783" y="435101"/>
                </a:lnTo>
                <a:lnTo>
                  <a:pt x="3554795" y="429904"/>
                </a:lnTo>
                <a:close/>
              </a:path>
              <a:path w="3660140" h="528955">
                <a:moveTo>
                  <a:pt x="3514344" y="358521"/>
                </a:moveTo>
                <a:lnTo>
                  <a:pt x="3507438" y="360882"/>
                </a:lnTo>
                <a:lnTo>
                  <a:pt x="3501771" y="365887"/>
                </a:lnTo>
                <a:lnTo>
                  <a:pt x="3498488" y="372697"/>
                </a:lnTo>
                <a:lnTo>
                  <a:pt x="3498088" y="379984"/>
                </a:lnTo>
                <a:lnTo>
                  <a:pt x="3500449" y="386889"/>
                </a:lnTo>
                <a:lnTo>
                  <a:pt x="3505454" y="392556"/>
                </a:lnTo>
                <a:lnTo>
                  <a:pt x="3554795" y="429904"/>
                </a:lnTo>
                <a:lnTo>
                  <a:pt x="3597783" y="435101"/>
                </a:lnTo>
                <a:lnTo>
                  <a:pt x="3596241" y="447865"/>
                </a:lnTo>
                <a:lnTo>
                  <a:pt x="3614928" y="439800"/>
                </a:lnTo>
                <a:lnTo>
                  <a:pt x="3630849" y="439800"/>
                </a:lnTo>
                <a:lnTo>
                  <a:pt x="3528441" y="362204"/>
                </a:lnTo>
                <a:lnTo>
                  <a:pt x="3521630" y="358921"/>
                </a:lnTo>
                <a:lnTo>
                  <a:pt x="3514344" y="358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95573" y="1697101"/>
            <a:ext cx="2520315" cy="828040"/>
          </a:xfrm>
          <a:custGeom>
            <a:avLst/>
            <a:gdLst/>
            <a:ahLst/>
            <a:cxnLst/>
            <a:rect l="l" t="t" r="r" b="b"/>
            <a:pathLst>
              <a:path w="2520315" h="828039">
                <a:moveTo>
                  <a:pt x="11175" y="0"/>
                </a:moveTo>
                <a:lnTo>
                  <a:pt x="0" y="36322"/>
                </a:lnTo>
                <a:lnTo>
                  <a:pt x="145668" y="81025"/>
                </a:lnTo>
                <a:lnTo>
                  <a:pt x="156845" y="44703"/>
                </a:lnTo>
                <a:lnTo>
                  <a:pt x="11175" y="0"/>
                </a:lnTo>
                <a:close/>
              </a:path>
              <a:path w="2520315" h="828039">
                <a:moveTo>
                  <a:pt x="266191" y="78232"/>
                </a:moveTo>
                <a:lnTo>
                  <a:pt x="255015" y="114553"/>
                </a:lnTo>
                <a:lnTo>
                  <a:pt x="400685" y="159258"/>
                </a:lnTo>
                <a:lnTo>
                  <a:pt x="411861" y="122936"/>
                </a:lnTo>
                <a:lnTo>
                  <a:pt x="266191" y="78232"/>
                </a:lnTo>
                <a:close/>
              </a:path>
              <a:path w="2520315" h="828039">
                <a:moveTo>
                  <a:pt x="521080" y="156463"/>
                </a:moveTo>
                <a:lnTo>
                  <a:pt x="509904" y="192786"/>
                </a:lnTo>
                <a:lnTo>
                  <a:pt x="655574" y="237490"/>
                </a:lnTo>
                <a:lnTo>
                  <a:pt x="666750" y="201168"/>
                </a:lnTo>
                <a:lnTo>
                  <a:pt x="521080" y="156463"/>
                </a:lnTo>
                <a:close/>
              </a:path>
              <a:path w="2520315" h="828039">
                <a:moveTo>
                  <a:pt x="776097" y="234696"/>
                </a:moveTo>
                <a:lnTo>
                  <a:pt x="764921" y="271018"/>
                </a:lnTo>
                <a:lnTo>
                  <a:pt x="910589" y="315722"/>
                </a:lnTo>
                <a:lnTo>
                  <a:pt x="921765" y="279400"/>
                </a:lnTo>
                <a:lnTo>
                  <a:pt x="776097" y="234696"/>
                </a:lnTo>
                <a:close/>
              </a:path>
              <a:path w="2520315" h="828039">
                <a:moveTo>
                  <a:pt x="1030986" y="312800"/>
                </a:moveTo>
                <a:lnTo>
                  <a:pt x="1019810" y="349250"/>
                </a:lnTo>
                <a:lnTo>
                  <a:pt x="1165605" y="393954"/>
                </a:lnTo>
                <a:lnTo>
                  <a:pt x="1176781" y="357505"/>
                </a:lnTo>
                <a:lnTo>
                  <a:pt x="1030986" y="312800"/>
                </a:lnTo>
                <a:close/>
              </a:path>
              <a:path w="2520315" h="828039">
                <a:moveTo>
                  <a:pt x="1286002" y="391032"/>
                </a:moveTo>
                <a:lnTo>
                  <a:pt x="1274826" y="427481"/>
                </a:lnTo>
                <a:lnTo>
                  <a:pt x="1420495" y="472186"/>
                </a:lnTo>
                <a:lnTo>
                  <a:pt x="1431671" y="435737"/>
                </a:lnTo>
                <a:lnTo>
                  <a:pt x="1286002" y="391032"/>
                </a:lnTo>
                <a:close/>
              </a:path>
              <a:path w="2520315" h="828039">
                <a:moveTo>
                  <a:pt x="1541017" y="469265"/>
                </a:moveTo>
                <a:lnTo>
                  <a:pt x="1529841" y="505713"/>
                </a:lnTo>
                <a:lnTo>
                  <a:pt x="1675511" y="550418"/>
                </a:lnTo>
                <a:lnTo>
                  <a:pt x="1686687" y="513969"/>
                </a:lnTo>
                <a:lnTo>
                  <a:pt x="1541017" y="469265"/>
                </a:lnTo>
                <a:close/>
              </a:path>
              <a:path w="2520315" h="828039">
                <a:moveTo>
                  <a:pt x="1795906" y="547497"/>
                </a:moveTo>
                <a:lnTo>
                  <a:pt x="1784730" y="583946"/>
                </a:lnTo>
                <a:lnTo>
                  <a:pt x="1930527" y="628650"/>
                </a:lnTo>
                <a:lnTo>
                  <a:pt x="1941702" y="592201"/>
                </a:lnTo>
                <a:lnTo>
                  <a:pt x="1795906" y="547497"/>
                </a:lnTo>
                <a:close/>
              </a:path>
              <a:path w="2520315" h="828039">
                <a:moveTo>
                  <a:pt x="2050923" y="625729"/>
                </a:moveTo>
                <a:lnTo>
                  <a:pt x="2039747" y="662178"/>
                </a:lnTo>
                <a:lnTo>
                  <a:pt x="2185416" y="706882"/>
                </a:lnTo>
                <a:lnTo>
                  <a:pt x="2196591" y="670432"/>
                </a:lnTo>
                <a:lnTo>
                  <a:pt x="2050923" y="625729"/>
                </a:lnTo>
                <a:close/>
              </a:path>
              <a:path w="2520315" h="828039">
                <a:moveTo>
                  <a:pt x="2411270" y="776164"/>
                </a:moveTo>
                <a:lnTo>
                  <a:pt x="2350897" y="790321"/>
                </a:lnTo>
                <a:lnTo>
                  <a:pt x="2344068" y="793464"/>
                </a:lnTo>
                <a:lnTo>
                  <a:pt x="2339133" y="798798"/>
                </a:lnTo>
                <a:lnTo>
                  <a:pt x="2336555" y="805608"/>
                </a:lnTo>
                <a:lnTo>
                  <a:pt x="2336800" y="813181"/>
                </a:lnTo>
                <a:lnTo>
                  <a:pt x="2339943" y="820082"/>
                </a:lnTo>
                <a:lnTo>
                  <a:pt x="2345277" y="825055"/>
                </a:lnTo>
                <a:lnTo>
                  <a:pt x="2352087" y="827647"/>
                </a:lnTo>
                <a:lnTo>
                  <a:pt x="2359660" y="827405"/>
                </a:lnTo>
                <a:lnTo>
                  <a:pt x="2512201" y="791591"/>
                </a:lnTo>
                <a:lnTo>
                  <a:pt x="2470150" y="791591"/>
                </a:lnTo>
                <a:lnTo>
                  <a:pt x="2464171" y="785113"/>
                </a:lnTo>
                <a:lnTo>
                  <a:pt x="2440431" y="785113"/>
                </a:lnTo>
                <a:lnTo>
                  <a:pt x="2411270" y="776164"/>
                </a:lnTo>
                <a:close/>
              </a:path>
              <a:path w="2520315" h="828039">
                <a:moveTo>
                  <a:pt x="2479802" y="760094"/>
                </a:moveTo>
                <a:lnTo>
                  <a:pt x="2447969" y="767559"/>
                </a:lnTo>
                <a:lnTo>
                  <a:pt x="2470150" y="791591"/>
                </a:lnTo>
                <a:lnTo>
                  <a:pt x="2479802" y="760094"/>
                </a:lnTo>
                <a:close/>
              </a:path>
              <a:path w="2520315" h="828039">
                <a:moveTo>
                  <a:pt x="2493016" y="760094"/>
                </a:moveTo>
                <a:lnTo>
                  <a:pt x="2479802" y="760094"/>
                </a:lnTo>
                <a:lnTo>
                  <a:pt x="2470150" y="791591"/>
                </a:lnTo>
                <a:lnTo>
                  <a:pt x="2512201" y="791591"/>
                </a:lnTo>
                <a:lnTo>
                  <a:pt x="2520315" y="789686"/>
                </a:lnTo>
                <a:lnTo>
                  <a:pt x="2493016" y="760094"/>
                </a:lnTo>
                <a:close/>
              </a:path>
              <a:path w="2520315" h="828039">
                <a:moveTo>
                  <a:pt x="2445647" y="768103"/>
                </a:moveTo>
                <a:lnTo>
                  <a:pt x="2411270" y="776164"/>
                </a:lnTo>
                <a:lnTo>
                  <a:pt x="2440431" y="785113"/>
                </a:lnTo>
                <a:lnTo>
                  <a:pt x="2445647" y="768103"/>
                </a:lnTo>
                <a:close/>
              </a:path>
              <a:path w="2520315" h="828039">
                <a:moveTo>
                  <a:pt x="2447969" y="767559"/>
                </a:moveTo>
                <a:lnTo>
                  <a:pt x="2445647" y="768103"/>
                </a:lnTo>
                <a:lnTo>
                  <a:pt x="2440431" y="785113"/>
                </a:lnTo>
                <a:lnTo>
                  <a:pt x="2464171" y="785113"/>
                </a:lnTo>
                <a:lnTo>
                  <a:pt x="2447969" y="767559"/>
                </a:lnTo>
                <a:close/>
              </a:path>
              <a:path w="2520315" h="828039">
                <a:moveTo>
                  <a:pt x="2305939" y="703961"/>
                </a:moveTo>
                <a:lnTo>
                  <a:pt x="2294763" y="740410"/>
                </a:lnTo>
                <a:lnTo>
                  <a:pt x="2411270" y="776164"/>
                </a:lnTo>
                <a:lnTo>
                  <a:pt x="2445647" y="768103"/>
                </a:lnTo>
                <a:lnTo>
                  <a:pt x="2446351" y="765806"/>
                </a:lnTo>
                <a:lnTo>
                  <a:pt x="2422200" y="739640"/>
                </a:lnTo>
                <a:lnTo>
                  <a:pt x="2305939" y="703961"/>
                </a:lnTo>
                <a:close/>
              </a:path>
              <a:path w="2520315" h="828039">
                <a:moveTo>
                  <a:pt x="2395204" y="662320"/>
                </a:moveTo>
                <a:lnTo>
                  <a:pt x="2387979" y="663453"/>
                </a:lnTo>
                <a:lnTo>
                  <a:pt x="2381504" y="667385"/>
                </a:lnTo>
                <a:lnTo>
                  <a:pt x="2377057" y="673502"/>
                </a:lnTo>
                <a:lnTo>
                  <a:pt x="2375360" y="680608"/>
                </a:lnTo>
                <a:lnTo>
                  <a:pt x="2376449" y="687833"/>
                </a:lnTo>
                <a:lnTo>
                  <a:pt x="2380361" y="694309"/>
                </a:lnTo>
                <a:lnTo>
                  <a:pt x="2422200" y="739640"/>
                </a:lnTo>
                <a:lnTo>
                  <a:pt x="2451608" y="748665"/>
                </a:lnTo>
                <a:lnTo>
                  <a:pt x="2446351" y="765806"/>
                </a:lnTo>
                <a:lnTo>
                  <a:pt x="2447969" y="767559"/>
                </a:lnTo>
                <a:lnTo>
                  <a:pt x="2479802" y="760094"/>
                </a:lnTo>
                <a:lnTo>
                  <a:pt x="2493016" y="760094"/>
                </a:lnTo>
                <a:lnTo>
                  <a:pt x="2408428" y="668401"/>
                </a:lnTo>
                <a:lnTo>
                  <a:pt x="2402310" y="663973"/>
                </a:lnTo>
                <a:lnTo>
                  <a:pt x="2395204" y="662320"/>
                </a:lnTo>
                <a:close/>
              </a:path>
              <a:path w="2520315" h="828039">
                <a:moveTo>
                  <a:pt x="2422200" y="739640"/>
                </a:moveTo>
                <a:lnTo>
                  <a:pt x="2446351" y="765806"/>
                </a:lnTo>
                <a:lnTo>
                  <a:pt x="2451608" y="748665"/>
                </a:lnTo>
                <a:lnTo>
                  <a:pt x="2422200" y="739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64560" y="1641601"/>
            <a:ext cx="2351405" cy="1118870"/>
          </a:xfrm>
          <a:custGeom>
            <a:avLst/>
            <a:gdLst/>
            <a:ahLst/>
            <a:cxnLst/>
            <a:rect l="l" t="t" r="r" b="b"/>
            <a:pathLst>
              <a:path w="2351404" h="1118870">
                <a:moveTo>
                  <a:pt x="16001" y="0"/>
                </a:moveTo>
                <a:lnTo>
                  <a:pt x="0" y="34544"/>
                </a:lnTo>
                <a:lnTo>
                  <a:pt x="138302" y="98678"/>
                </a:lnTo>
                <a:lnTo>
                  <a:pt x="154305" y="64008"/>
                </a:lnTo>
                <a:lnTo>
                  <a:pt x="16001" y="0"/>
                </a:lnTo>
                <a:close/>
              </a:path>
              <a:path w="2351404" h="1118870">
                <a:moveTo>
                  <a:pt x="257937" y="112140"/>
                </a:moveTo>
                <a:lnTo>
                  <a:pt x="241934" y="146685"/>
                </a:lnTo>
                <a:lnTo>
                  <a:pt x="380238" y="210820"/>
                </a:lnTo>
                <a:lnTo>
                  <a:pt x="396239" y="176149"/>
                </a:lnTo>
                <a:lnTo>
                  <a:pt x="257937" y="112140"/>
                </a:lnTo>
                <a:close/>
              </a:path>
              <a:path w="2351404" h="1118870">
                <a:moveTo>
                  <a:pt x="499999" y="224282"/>
                </a:moveTo>
                <a:lnTo>
                  <a:pt x="483997" y="258825"/>
                </a:lnTo>
                <a:lnTo>
                  <a:pt x="622173" y="322961"/>
                </a:lnTo>
                <a:lnTo>
                  <a:pt x="638301" y="288290"/>
                </a:lnTo>
                <a:lnTo>
                  <a:pt x="499999" y="224282"/>
                </a:lnTo>
                <a:close/>
              </a:path>
              <a:path w="2351404" h="1118870">
                <a:moveTo>
                  <a:pt x="741934" y="336423"/>
                </a:moveTo>
                <a:lnTo>
                  <a:pt x="725931" y="370967"/>
                </a:lnTo>
                <a:lnTo>
                  <a:pt x="864235" y="435102"/>
                </a:lnTo>
                <a:lnTo>
                  <a:pt x="880237" y="400431"/>
                </a:lnTo>
                <a:lnTo>
                  <a:pt x="741934" y="336423"/>
                </a:lnTo>
                <a:close/>
              </a:path>
              <a:path w="2351404" h="1118870">
                <a:moveTo>
                  <a:pt x="983868" y="448564"/>
                </a:moveTo>
                <a:lnTo>
                  <a:pt x="967866" y="483108"/>
                </a:lnTo>
                <a:lnTo>
                  <a:pt x="1106169" y="547243"/>
                </a:lnTo>
                <a:lnTo>
                  <a:pt x="1122172" y="512572"/>
                </a:lnTo>
                <a:lnTo>
                  <a:pt x="983868" y="448564"/>
                </a:lnTo>
                <a:close/>
              </a:path>
              <a:path w="2351404" h="1118870">
                <a:moveTo>
                  <a:pt x="1225930" y="560705"/>
                </a:moveTo>
                <a:lnTo>
                  <a:pt x="1209928" y="595249"/>
                </a:lnTo>
                <a:lnTo>
                  <a:pt x="1348104" y="659257"/>
                </a:lnTo>
                <a:lnTo>
                  <a:pt x="1364234" y="624713"/>
                </a:lnTo>
                <a:lnTo>
                  <a:pt x="1225930" y="560705"/>
                </a:lnTo>
                <a:close/>
              </a:path>
              <a:path w="2351404" h="1118870">
                <a:moveTo>
                  <a:pt x="1467865" y="672846"/>
                </a:moveTo>
                <a:lnTo>
                  <a:pt x="1451864" y="707390"/>
                </a:lnTo>
                <a:lnTo>
                  <a:pt x="1590166" y="771398"/>
                </a:lnTo>
                <a:lnTo>
                  <a:pt x="1606168" y="736854"/>
                </a:lnTo>
                <a:lnTo>
                  <a:pt x="1467865" y="672846"/>
                </a:lnTo>
                <a:close/>
              </a:path>
              <a:path w="2351404" h="1118870">
                <a:moveTo>
                  <a:pt x="1709927" y="784987"/>
                </a:moveTo>
                <a:lnTo>
                  <a:pt x="1693799" y="819531"/>
                </a:lnTo>
                <a:lnTo>
                  <a:pt x="1832102" y="883539"/>
                </a:lnTo>
                <a:lnTo>
                  <a:pt x="1848103" y="848995"/>
                </a:lnTo>
                <a:lnTo>
                  <a:pt x="1709927" y="784987"/>
                </a:lnTo>
                <a:close/>
              </a:path>
              <a:path w="2351404" h="1118870">
                <a:moveTo>
                  <a:pt x="1951863" y="897128"/>
                </a:moveTo>
                <a:lnTo>
                  <a:pt x="1935861" y="931672"/>
                </a:lnTo>
                <a:lnTo>
                  <a:pt x="2074164" y="995680"/>
                </a:lnTo>
                <a:lnTo>
                  <a:pt x="2090165" y="961136"/>
                </a:lnTo>
                <a:lnTo>
                  <a:pt x="1951863" y="897128"/>
                </a:lnTo>
                <a:close/>
              </a:path>
              <a:path w="2351404" h="1118870">
                <a:moveTo>
                  <a:pt x="2245066" y="1074940"/>
                </a:moveTo>
                <a:lnTo>
                  <a:pt x="2183384" y="1080770"/>
                </a:lnTo>
                <a:lnTo>
                  <a:pt x="2166239" y="1101471"/>
                </a:lnTo>
                <a:lnTo>
                  <a:pt x="2168437" y="1108739"/>
                </a:lnTo>
                <a:lnTo>
                  <a:pt x="2173065" y="1114377"/>
                </a:lnTo>
                <a:lnTo>
                  <a:pt x="2179454" y="1117848"/>
                </a:lnTo>
                <a:lnTo>
                  <a:pt x="2186940" y="1118616"/>
                </a:lnTo>
                <a:lnTo>
                  <a:pt x="2336460" y="1104519"/>
                </a:lnTo>
                <a:lnTo>
                  <a:pt x="2308987" y="1104519"/>
                </a:lnTo>
                <a:lnTo>
                  <a:pt x="2245066" y="1074940"/>
                </a:lnTo>
                <a:close/>
              </a:path>
              <a:path w="2351404" h="1118870">
                <a:moveTo>
                  <a:pt x="2282606" y="1071393"/>
                </a:moveTo>
                <a:lnTo>
                  <a:pt x="2245066" y="1074940"/>
                </a:lnTo>
                <a:lnTo>
                  <a:pt x="2308987" y="1104519"/>
                </a:lnTo>
                <a:lnTo>
                  <a:pt x="2311928" y="1098169"/>
                </a:lnTo>
                <a:lnTo>
                  <a:pt x="2301240" y="1098169"/>
                </a:lnTo>
                <a:lnTo>
                  <a:pt x="2282606" y="1071393"/>
                </a:lnTo>
                <a:close/>
              </a:path>
              <a:path w="2351404" h="1118870">
                <a:moveTo>
                  <a:pt x="2244598" y="959977"/>
                </a:moveTo>
                <a:lnTo>
                  <a:pt x="2237307" y="960062"/>
                </a:lnTo>
                <a:lnTo>
                  <a:pt x="2230374" y="963041"/>
                </a:lnTo>
                <a:lnTo>
                  <a:pt x="2225139" y="968545"/>
                </a:lnTo>
                <a:lnTo>
                  <a:pt x="2222500" y="975360"/>
                </a:lnTo>
                <a:lnTo>
                  <a:pt x="2222623" y="982650"/>
                </a:lnTo>
                <a:lnTo>
                  <a:pt x="2225675" y="989584"/>
                </a:lnTo>
                <a:lnTo>
                  <a:pt x="2261020" y="1040374"/>
                </a:lnTo>
                <a:lnTo>
                  <a:pt x="2324989" y="1069975"/>
                </a:lnTo>
                <a:lnTo>
                  <a:pt x="2308987" y="1104519"/>
                </a:lnTo>
                <a:lnTo>
                  <a:pt x="2336460" y="1104519"/>
                </a:lnTo>
                <a:lnTo>
                  <a:pt x="2351278" y="1103122"/>
                </a:lnTo>
                <a:lnTo>
                  <a:pt x="2256916" y="967867"/>
                </a:lnTo>
                <a:lnTo>
                  <a:pt x="2251412" y="962630"/>
                </a:lnTo>
                <a:lnTo>
                  <a:pt x="2244598" y="959977"/>
                </a:lnTo>
                <a:close/>
              </a:path>
              <a:path w="2351404" h="1118870">
                <a:moveTo>
                  <a:pt x="2315083" y="1068324"/>
                </a:moveTo>
                <a:lnTo>
                  <a:pt x="2282606" y="1071393"/>
                </a:lnTo>
                <a:lnTo>
                  <a:pt x="2301240" y="1098169"/>
                </a:lnTo>
                <a:lnTo>
                  <a:pt x="2315083" y="1068324"/>
                </a:lnTo>
                <a:close/>
              </a:path>
              <a:path w="2351404" h="1118870">
                <a:moveTo>
                  <a:pt x="2321421" y="1068324"/>
                </a:moveTo>
                <a:lnTo>
                  <a:pt x="2315083" y="1068324"/>
                </a:lnTo>
                <a:lnTo>
                  <a:pt x="2301240" y="1098169"/>
                </a:lnTo>
                <a:lnTo>
                  <a:pt x="2311928" y="1098169"/>
                </a:lnTo>
                <a:lnTo>
                  <a:pt x="2324989" y="1069975"/>
                </a:lnTo>
                <a:lnTo>
                  <a:pt x="2321421" y="1068324"/>
                </a:lnTo>
                <a:close/>
              </a:path>
              <a:path w="2351404" h="1118870">
                <a:moveTo>
                  <a:pt x="2193798" y="1009269"/>
                </a:moveTo>
                <a:lnTo>
                  <a:pt x="2177796" y="1043813"/>
                </a:lnTo>
                <a:lnTo>
                  <a:pt x="2245066" y="1074940"/>
                </a:lnTo>
                <a:lnTo>
                  <a:pt x="2282606" y="1071393"/>
                </a:lnTo>
                <a:lnTo>
                  <a:pt x="2261020" y="1040374"/>
                </a:lnTo>
                <a:lnTo>
                  <a:pt x="2193798" y="1009269"/>
                </a:lnTo>
                <a:close/>
              </a:path>
              <a:path w="2351404" h="1118870">
                <a:moveTo>
                  <a:pt x="2261020" y="1040374"/>
                </a:moveTo>
                <a:lnTo>
                  <a:pt x="2282606" y="1071393"/>
                </a:lnTo>
                <a:lnTo>
                  <a:pt x="2315083" y="1068324"/>
                </a:lnTo>
                <a:lnTo>
                  <a:pt x="2321421" y="1068324"/>
                </a:lnTo>
                <a:lnTo>
                  <a:pt x="2261020" y="1040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23135" y="1926208"/>
            <a:ext cx="2807970" cy="1184275"/>
          </a:xfrm>
          <a:custGeom>
            <a:avLst/>
            <a:gdLst/>
            <a:ahLst/>
            <a:cxnLst/>
            <a:rect l="l" t="t" r="r" b="b"/>
            <a:pathLst>
              <a:path w="2807970" h="1184275">
                <a:moveTo>
                  <a:pt x="14477" y="0"/>
                </a:moveTo>
                <a:lnTo>
                  <a:pt x="0" y="35306"/>
                </a:lnTo>
                <a:lnTo>
                  <a:pt x="141096" y="92837"/>
                </a:lnTo>
                <a:lnTo>
                  <a:pt x="155575" y="57658"/>
                </a:lnTo>
                <a:lnTo>
                  <a:pt x="14477" y="0"/>
                </a:lnTo>
                <a:close/>
              </a:path>
              <a:path w="2807970" h="1184275">
                <a:moveTo>
                  <a:pt x="261365" y="100838"/>
                </a:moveTo>
                <a:lnTo>
                  <a:pt x="247014" y="136017"/>
                </a:lnTo>
                <a:lnTo>
                  <a:pt x="388112" y="193675"/>
                </a:lnTo>
                <a:lnTo>
                  <a:pt x="402463" y="158369"/>
                </a:lnTo>
                <a:lnTo>
                  <a:pt x="261365" y="100838"/>
                </a:lnTo>
                <a:close/>
              </a:path>
              <a:path w="2807970" h="1184275">
                <a:moveTo>
                  <a:pt x="508253" y="201549"/>
                </a:moveTo>
                <a:lnTo>
                  <a:pt x="493902" y="236855"/>
                </a:lnTo>
                <a:lnTo>
                  <a:pt x="635000" y="294513"/>
                </a:lnTo>
                <a:lnTo>
                  <a:pt x="649351" y="259207"/>
                </a:lnTo>
                <a:lnTo>
                  <a:pt x="508253" y="201549"/>
                </a:lnTo>
                <a:close/>
              </a:path>
              <a:path w="2807970" h="1184275">
                <a:moveTo>
                  <a:pt x="755269" y="302387"/>
                </a:moveTo>
                <a:lnTo>
                  <a:pt x="740790" y="337693"/>
                </a:lnTo>
                <a:lnTo>
                  <a:pt x="881888" y="395224"/>
                </a:lnTo>
                <a:lnTo>
                  <a:pt x="896365" y="359918"/>
                </a:lnTo>
                <a:lnTo>
                  <a:pt x="755269" y="302387"/>
                </a:lnTo>
                <a:close/>
              </a:path>
              <a:path w="2807970" h="1184275">
                <a:moveTo>
                  <a:pt x="1002157" y="403098"/>
                </a:moveTo>
                <a:lnTo>
                  <a:pt x="987678" y="438404"/>
                </a:lnTo>
                <a:lnTo>
                  <a:pt x="1128776" y="496062"/>
                </a:lnTo>
                <a:lnTo>
                  <a:pt x="1143253" y="460756"/>
                </a:lnTo>
                <a:lnTo>
                  <a:pt x="1002157" y="403098"/>
                </a:lnTo>
                <a:close/>
              </a:path>
              <a:path w="2807970" h="1184275">
                <a:moveTo>
                  <a:pt x="1249044" y="503936"/>
                </a:moveTo>
                <a:lnTo>
                  <a:pt x="1234693" y="539242"/>
                </a:lnTo>
                <a:lnTo>
                  <a:pt x="1375790" y="596773"/>
                </a:lnTo>
                <a:lnTo>
                  <a:pt x="1390141" y="561594"/>
                </a:lnTo>
                <a:lnTo>
                  <a:pt x="1249044" y="503936"/>
                </a:lnTo>
                <a:close/>
              </a:path>
              <a:path w="2807970" h="1184275">
                <a:moveTo>
                  <a:pt x="1495932" y="604774"/>
                </a:moveTo>
                <a:lnTo>
                  <a:pt x="1481581" y="639953"/>
                </a:lnTo>
                <a:lnTo>
                  <a:pt x="1622678" y="697611"/>
                </a:lnTo>
                <a:lnTo>
                  <a:pt x="1637029" y="662305"/>
                </a:lnTo>
                <a:lnTo>
                  <a:pt x="1495932" y="604774"/>
                </a:lnTo>
                <a:close/>
              </a:path>
              <a:path w="2807970" h="1184275">
                <a:moveTo>
                  <a:pt x="1742948" y="705485"/>
                </a:moveTo>
                <a:lnTo>
                  <a:pt x="1728469" y="740791"/>
                </a:lnTo>
                <a:lnTo>
                  <a:pt x="1869566" y="798322"/>
                </a:lnTo>
                <a:lnTo>
                  <a:pt x="1884044" y="763143"/>
                </a:lnTo>
                <a:lnTo>
                  <a:pt x="1742948" y="705485"/>
                </a:lnTo>
                <a:close/>
              </a:path>
              <a:path w="2807970" h="1184275">
                <a:moveTo>
                  <a:pt x="1989836" y="806323"/>
                </a:moveTo>
                <a:lnTo>
                  <a:pt x="1975485" y="841629"/>
                </a:lnTo>
                <a:lnTo>
                  <a:pt x="2116581" y="899160"/>
                </a:lnTo>
                <a:lnTo>
                  <a:pt x="2130932" y="863854"/>
                </a:lnTo>
                <a:lnTo>
                  <a:pt x="1989836" y="806323"/>
                </a:lnTo>
                <a:close/>
              </a:path>
              <a:path w="2807970" h="1184275">
                <a:moveTo>
                  <a:pt x="2236724" y="907034"/>
                </a:moveTo>
                <a:lnTo>
                  <a:pt x="2222373" y="942340"/>
                </a:lnTo>
                <a:lnTo>
                  <a:pt x="2363469" y="999998"/>
                </a:lnTo>
                <a:lnTo>
                  <a:pt x="2377820" y="964692"/>
                </a:lnTo>
                <a:lnTo>
                  <a:pt x="2236724" y="907034"/>
                </a:lnTo>
                <a:close/>
              </a:path>
              <a:path w="2807970" h="1184275">
                <a:moveTo>
                  <a:pt x="2719979" y="1134582"/>
                </a:moveTo>
                <a:lnTo>
                  <a:pt x="2638932" y="1146048"/>
                </a:lnTo>
                <a:lnTo>
                  <a:pt x="2622804" y="1167638"/>
                </a:lnTo>
                <a:lnTo>
                  <a:pt x="2625282" y="1174765"/>
                </a:lnTo>
                <a:lnTo>
                  <a:pt x="2630154" y="1180179"/>
                </a:lnTo>
                <a:lnTo>
                  <a:pt x="2636716" y="1183354"/>
                </a:lnTo>
                <a:lnTo>
                  <a:pt x="2644266" y="1183767"/>
                </a:lnTo>
                <a:lnTo>
                  <a:pt x="2783468" y="1164082"/>
                </a:lnTo>
                <a:lnTo>
                  <a:pt x="2765425" y="1164082"/>
                </a:lnTo>
                <a:lnTo>
                  <a:pt x="2716149" y="1143889"/>
                </a:lnTo>
                <a:lnTo>
                  <a:pt x="2719979" y="1134582"/>
                </a:lnTo>
                <a:close/>
              </a:path>
              <a:path w="2807970" h="1184275">
                <a:moveTo>
                  <a:pt x="2737638" y="1132083"/>
                </a:moveTo>
                <a:lnTo>
                  <a:pt x="2719979" y="1134582"/>
                </a:lnTo>
                <a:lnTo>
                  <a:pt x="2716149" y="1143889"/>
                </a:lnTo>
                <a:lnTo>
                  <a:pt x="2765425" y="1164082"/>
                </a:lnTo>
                <a:lnTo>
                  <a:pt x="2767924" y="1157986"/>
                </a:lnTo>
                <a:lnTo>
                  <a:pt x="2757551" y="1157986"/>
                </a:lnTo>
                <a:lnTo>
                  <a:pt x="2737638" y="1132083"/>
                </a:lnTo>
                <a:close/>
              </a:path>
              <a:path w="2807970" h="1184275">
                <a:moveTo>
                  <a:pt x="2767775" y="1108710"/>
                </a:moveTo>
                <a:lnTo>
                  <a:pt x="2730627" y="1108710"/>
                </a:lnTo>
                <a:lnTo>
                  <a:pt x="2779903" y="1128776"/>
                </a:lnTo>
                <a:lnTo>
                  <a:pt x="2765425" y="1164082"/>
                </a:lnTo>
                <a:lnTo>
                  <a:pt x="2783468" y="1164082"/>
                </a:lnTo>
                <a:lnTo>
                  <a:pt x="2807716" y="1160653"/>
                </a:lnTo>
                <a:lnTo>
                  <a:pt x="2767775" y="1108710"/>
                </a:lnTo>
                <a:close/>
              </a:path>
              <a:path w="2807970" h="1184275">
                <a:moveTo>
                  <a:pt x="2769997" y="1127506"/>
                </a:moveTo>
                <a:lnTo>
                  <a:pt x="2737638" y="1132083"/>
                </a:lnTo>
                <a:lnTo>
                  <a:pt x="2757551" y="1157986"/>
                </a:lnTo>
                <a:lnTo>
                  <a:pt x="2769997" y="1127506"/>
                </a:lnTo>
                <a:close/>
              </a:path>
              <a:path w="2807970" h="1184275">
                <a:moveTo>
                  <a:pt x="2776784" y="1127506"/>
                </a:moveTo>
                <a:lnTo>
                  <a:pt x="2769997" y="1127506"/>
                </a:lnTo>
                <a:lnTo>
                  <a:pt x="2757551" y="1157986"/>
                </a:lnTo>
                <a:lnTo>
                  <a:pt x="2767924" y="1157986"/>
                </a:lnTo>
                <a:lnTo>
                  <a:pt x="2779903" y="1128776"/>
                </a:lnTo>
                <a:lnTo>
                  <a:pt x="2776784" y="1127506"/>
                </a:lnTo>
                <a:close/>
              </a:path>
              <a:path w="2807970" h="1184275">
                <a:moveTo>
                  <a:pt x="2726806" y="1117993"/>
                </a:moveTo>
                <a:lnTo>
                  <a:pt x="2719979" y="1134582"/>
                </a:lnTo>
                <a:lnTo>
                  <a:pt x="2737638" y="1132083"/>
                </a:lnTo>
                <a:lnTo>
                  <a:pt x="2726806" y="1117993"/>
                </a:lnTo>
                <a:close/>
              </a:path>
              <a:path w="2807970" h="1184275">
                <a:moveTo>
                  <a:pt x="2730627" y="1108710"/>
                </a:moveTo>
                <a:lnTo>
                  <a:pt x="2726806" y="1117993"/>
                </a:lnTo>
                <a:lnTo>
                  <a:pt x="2737638" y="1132083"/>
                </a:lnTo>
                <a:lnTo>
                  <a:pt x="2769997" y="1127506"/>
                </a:lnTo>
                <a:lnTo>
                  <a:pt x="2776784" y="1127506"/>
                </a:lnTo>
                <a:lnTo>
                  <a:pt x="2730627" y="1108710"/>
                </a:lnTo>
                <a:close/>
              </a:path>
              <a:path w="2807970" h="1184275">
                <a:moveTo>
                  <a:pt x="2694511" y="1022556"/>
                </a:moveTo>
                <a:lnTo>
                  <a:pt x="2687218" y="1023038"/>
                </a:lnTo>
                <a:lnTo>
                  <a:pt x="2680462" y="1026414"/>
                </a:lnTo>
                <a:lnTo>
                  <a:pt x="2675477" y="1032081"/>
                </a:lnTo>
                <a:lnTo>
                  <a:pt x="2673159" y="1038987"/>
                </a:lnTo>
                <a:lnTo>
                  <a:pt x="2673604" y="1046273"/>
                </a:lnTo>
                <a:lnTo>
                  <a:pt x="2676905" y="1053084"/>
                </a:lnTo>
                <a:lnTo>
                  <a:pt x="2726806" y="1117993"/>
                </a:lnTo>
                <a:lnTo>
                  <a:pt x="2730627" y="1108710"/>
                </a:lnTo>
                <a:lnTo>
                  <a:pt x="2767775" y="1108710"/>
                </a:lnTo>
                <a:lnTo>
                  <a:pt x="2707131" y="1029843"/>
                </a:lnTo>
                <a:lnTo>
                  <a:pt x="2701446" y="1024860"/>
                </a:lnTo>
                <a:lnTo>
                  <a:pt x="2694511" y="1022556"/>
                </a:lnTo>
                <a:close/>
              </a:path>
              <a:path w="2807970" h="1184275">
                <a:moveTo>
                  <a:pt x="2483612" y="1007872"/>
                </a:moveTo>
                <a:lnTo>
                  <a:pt x="2469261" y="1043178"/>
                </a:lnTo>
                <a:lnTo>
                  <a:pt x="2610357" y="1100709"/>
                </a:lnTo>
                <a:lnTo>
                  <a:pt x="2624709" y="1065403"/>
                </a:lnTo>
                <a:lnTo>
                  <a:pt x="2483612" y="1007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17547" y="1301877"/>
            <a:ext cx="2356485" cy="2129155"/>
          </a:xfrm>
          <a:custGeom>
            <a:avLst/>
            <a:gdLst/>
            <a:ahLst/>
            <a:cxnLst/>
            <a:rect l="l" t="t" r="r" b="b"/>
            <a:pathLst>
              <a:path w="2356485" h="2129154">
                <a:moveTo>
                  <a:pt x="25526" y="0"/>
                </a:moveTo>
                <a:lnTo>
                  <a:pt x="0" y="28194"/>
                </a:lnTo>
                <a:lnTo>
                  <a:pt x="113156" y="130301"/>
                </a:lnTo>
                <a:lnTo>
                  <a:pt x="138683" y="102108"/>
                </a:lnTo>
                <a:lnTo>
                  <a:pt x="25526" y="0"/>
                </a:lnTo>
                <a:close/>
              </a:path>
              <a:path w="2356485" h="2129154">
                <a:moveTo>
                  <a:pt x="223646" y="178688"/>
                </a:moveTo>
                <a:lnTo>
                  <a:pt x="198119" y="206883"/>
                </a:lnTo>
                <a:lnTo>
                  <a:pt x="311150" y="308990"/>
                </a:lnTo>
                <a:lnTo>
                  <a:pt x="336676" y="280797"/>
                </a:lnTo>
                <a:lnTo>
                  <a:pt x="223646" y="178688"/>
                </a:lnTo>
                <a:close/>
              </a:path>
              <a:path w="2356485" h="2129154">
                <a:moveTo>
                  <a:pt x="421639" y="357250"/>
                </a:moveTo>
                <a:lnTo>
                  <a:pt x="396113" y="385572"/>
                </a:lnTo>
                <a:lnTo>
                  <a:pt x="509142" y="487680"/>
                </a:lnTo>
                <a:lnTo>
                  <a:pt x="534669" y="459359"/>
                </a:lnTo>
                <a:lnTo>
                  <a:pt x="421639" y="357250"/>
                </a:lnTo>
                <a:close/>
              </a:path>
              <a:path w="2356485" h="2129154">
                <a:moveTo>
                  <a:pt x="619632" y="535939"/>
                </a:moveTo>
                <a:lnTo>
                  <a:pt x="594105" y="564261"/>
                </a:lnTo>
                <a:lnTo>
                  <a:pt x="707135" y="666369"/>
                </a:lnTo>
                <a:lnTo>
                  <a:pt x="732663" y="638048"/>
                </a:lnTo>
                <a:lnTo>
                  <a:pt x="619632" y="535939"/>
                </a:lnTo>
                <a:close/>
              </a:path>
              <a:path w="2356485" h="2129154">
                <a:moveTo>
                  <a:pt x="817626" y="714629"/>
                </a:moveTo>
                <a:lnTo>
                  <a:pt x="792098" y="742950"/>
                </a:lnTo>
                <a:lnTo>
                  <a:pt x="905128" y="845058"/>
                </a:lnTo>
                <a:lnTo>
                  <a:pt x="930655" y="816737"/>
                </a:lnTo>
                <a:lnTo>
                  <a:pt x="817626" y="714629"/>
                </a:lnTo>
                <a:close/>
              </a:path>
              <a:path w="2356485" h="2129154">
                <a:moveTo>
                  <a:pt x="1015619" y="893318"/>
                </a:moveTo>
                <a:lnTo>
                  <a:pt x="990091" y="921639"/>
                </a:lnTo>
                <a:lnTo>
                  <a:pt x="1103122" y="1023747"/>
                </a:lnTo>
                <a:lnTo>
                  <a:pt x="1128649" y="995426"/>
                </a:lnTo>
                <a:lnTo>
                  <a:pt x="1015619" y="893318"/>
                </a:lnTo>
                <a:close/>
              </a:path>
              <a:path w="2356485" h="2129154">
                <a:moveTo>
                  <a:pt x="1213612" y="1072007"/>
                </a:moveTo>
                <a:lnTo>
                  <a:pt x="1188085" y="1100328"/>
                </a:lnTo>
                <a:lnTo>
                  <a:pt x="1301241" y="1202436"/>
                </a:lnTo>
                <a:lnTo>
                  <a:pt x="1326768" y="1174115"/>
                </a:lnTo>
                <a:lnTo>
                  <a:pt x="1213612" y="1072007"/>
                </a:lnTo>
                <a:close/>
              </a:path>
              <a:path w="2356485" h="2129154">
                <a:moveTo>
                  <a:pt x="1411604" y="1250696"/>
                </a:moveTo>
                <a:lnTo>
                  <a:pt x="1386077" y="1279017"/>
                </a:lnTo>
                <a:lnTo>
                  <a:pt x="1499235" y="1381125"/>
                </a:lnTo>
                <a:lnTo>
                  <a:pt x="1524762" y="1352804"/>
                </a:lnTo>
                <a:lnTo>
                  <a:pt x="1411604" y="1250696"/>
                </a:lnTo>
                <a:close/>
              </a:path>
              <a:path w="2356485" h="2129154">
                <a:moveTo>
                  <a:pt x="1609598" y="1429385"/>
                </a:moveTo>
                <a:lnTo>
                  <a:pt x="1584070" y="1457706"/>
                </a:lnTo>
                <a:lnTo>
                  <a:pt x="1697227" y="1559814"/>
                </a:lnTo>
                <a:lnTo>
                  <a:pt x="1722754" y="1531493"/>
                </a:lnTo>
                <a:lnTo>
                  <a:pt x="1609598" y="1429385"/>
                </a:lnTo>
                <a:close/>
              </a:path>
              <a:path w="2356485" h="2129154">
                <a:moveTo>
                  <a:pt x="1807590" y="1608074"/>
                </a:moveTo>
                <a:lnTo>
                  <a:pt x="1782064" y="1636395"/>
                </a:lnTo>
                <a:lnTo>
                  <a:pt x="1895220" y="1738503"/>
                </a:lnTo>
                <a:lnTo>
                  <a:pt x="1920748" y="1710182"/>
                </a:lnTo>
                <a:lnTo>
                  <a:pt x="1807590" y="1608074"/>
                </a:lnTo>
                <a:close/>
              </a:path>
              <a:path w="2356485" h="2129154">
                <a:moveTo>
                  <a:pt x="2005583" y="1786763"/>
                </a:moveTo>
                <a:lnTo>
                  <a:pt x="1980056" y="1815084"/>
                </a:lnTo>
                <a:lnTo>
                  <a:pt x="2093214" y="1917192"/>
                </a:lnTo>
                <a:lnTo>
                  <a:pt x="2118741" y="1888871"/>
                </a:lnTo>
                <a:lnTo>
                  <a:pt x="2005583" y="1786763"/>
                </a:lnTo>
                <a:close/>
              </a:path>
              <a:path w="2356485" h="2129154">
                <a:moveTo>
                  <a:pt x="2194758" y="2057598"/>
                </a:moveTo>
                <a:lnTo>
                  <a:pt x="2188019" y="2060352"/>
                </a:lnTo>
                <a:lnTo>
                  <a:pt x="2182804" y="2065440"/>
                </a:lnTo>
                <a:lnTo>
                  <a:pt x="2179828" y="2072386"/>
                </a:lnTo>
                <a:lnTo>
                  <a:pt x="2179772" y="2079954"/>
                </a:lnTo>
                <a:lnTo>
                  <a:pt x="2182526" y="2086737"/>
                </a:lnTo>
                <a:lnTo>
                  <a:pt x="2187614" y="2091995"/>
                </a:lnTo>
                <a:lnTo>
                  <a:pt x="2194560" y="2094992"/>
                </a:lnTo>
                <a:lnTo>
                  <a:pt x="2356104" y="2128647"/>
                </a:lnTo>
                <a:lnTo>
                  <a:pt x="2349899" y="2109216"/>
                </a:lnTo>
                <a:lnTo>
                  <a:pt x="2309876" y="2109216"/>
                </a:lnTo>
                <a:lnTo>
                  <a:pt x="2305578" y="2095754"/>
                </a:lnTo>
                <a:lnTo>
                  <a:pt x="2291206" y="2095754"/>
                </a:lnTo>
                <a:lnTo>
                  <a:pt x="2262993" y="2070326"/>
                </a:lnTo>
                <a:lnTo>
                  <a:pt x="2202306" y="2057654"/>
                </a:lnTo>
                <a:lnTo>
                  <a:pt x="2194758" y="2057598"/>
                </a:lnTo>
                <a:close/>
              </a:path>
              <a:path w="2356485" h="2129154">
                <a:moveTo>
                  <a:pt x="2306082" y="2079324"/>
                </a:moveTo>
                <a:lnTo>
                  <a:pt x="2301832" y="2084018"/>
                </a:lnTo>
                <a:lnTo>
                  <a:pt x="2309876" y="2109216"/>
                </a:lnTo>
                <a:lnTo>
                  <a:pt x="2331847" y="2084705"/>
                </a:lnTo>
                <a:lnTo>
                  <a:pt x="2306082" y="2079324"/>
                </a:lnTo>
                <a:close/>
              </a:path>
              <a:path w="2356485" h="2129154">
                <a:moveTo>
                  <a:pt x="2289526" y="1958296"/>
                </a:moveTo>
                <a:lnTo>
                  <a:pt x="2282063" y="1959102"/>
                </a:lnTo>
                <a:lnTo>
                  <a:pt x="2275439" y="1962834"/>
                </a:lnTo>
                <a:lnTo>
                  <a:pt x="2270886" y="1968579"/>
                </a:lnTo>
                <a:lnTo>
                  <a:pt x="2268811" y="1975586"/>
                </a:lnTo>
                <a:lnTo>
                  <a:pt x="2269616" y="1983105"/>
                </a:lnTo>
                <a:lnTo>
                  <a:pt x="2288422" y="2042012"/>
                </a:lnTo>
                <a:lnTo>
                  <a:pt x="2316733" y="2067560"/>
                </a:lnTo>
                <a:lnTo>
                  <a:pt x="2306082" y="2079324"/>
                </a:lnTo>
                <a:lnTo>
                  <a:pt x="2331847" y="2084705"/>
                </a:lnTo>
                <a:lnTo>
                  <a:pt x="2309876" y="2109216"/>
                </a:lnTo>
                <a:lnTo>
                  <a:pt x="2349899" y="2109216"/>
                </a:lnTo>
                <a:lnTo>
                  <a:pt x="2305939" y="1971548"/>
                </a:lnTo>
                <a:lnTo>
                  <a:pt x="2302261" y="1964924"/>
                </a:lnTo>
                <a:lnTo>
                  <a:pt x="2296525" y="1960372"/>
                </a:lnTo>
                <a:lnTo>
                  <a:pt x="2289526" y="1958296"/>
                </a:lnTo>
                <a:close/>
              </a:path>
              <a:path w="2356485" h="2129154">
                <a:moveTo>
                  <a:pt x="2262993" y="2070326"/>
                </a:moveTo>
                <a:lnTo>
                  <a:pt x="2291206" y="2095754"/>
                </a:lnTo>
                <a:lnTo>
                  <a:pt x="2301832" y="2084018"/>
                </a:lnTo>
                <a:lnTo>
                  <a:pt x="2299923" y="2078038"/>
                </a:lnTo>
                <a:lnTo>
                  <a:pt x="2262993" y="2070326"/>
                </a:lnTo>
                <a:close/>
              </a:path>
              <a:path w="2356485" h="2129154">
                <a:moveTo>
                  <a:pt x="2301832" y="2084018"/>
                </a:moveTo>
                <a:lnTo>
                  <a:pt x="2291206" y="2095754"/>
                </a:lnTo>
                <a:lnTo>
                  <a:pt x="2305578" y="2095754"/>
                </a:lnTo>
                <a:lnTo>
                  <a:pt x="2301832" y="2084018"/>
                </a:lnTo>
                <a:close/>
              </a:path>
              <a:path w="2356485" h="2129154">
                <a:moveTo>
                  <a:pt x="2299923" y="2078038"/>
                </a:moveTo>
                <a:lnTo>
                  <a:pt x="2301832" y="2084018"/>
                </a:lnTo>
                <a:lnTo>
                  <a:pt x="2306082" y="2079324"/>
                </a:lnTo>
                <a:lnTo>
                  <a:pt x="2299923" y="2078038"/>
                </a:lnTo>
                <a:close/>
              </a:path>
              <a:path w="2356485" h="2129154">
                <a:moveTo>
                  <a:pt x="2288422" y="2042012"/>
                </a:moveTo>
                <a:lnTo>
                  <a:pt x="2299923" y="2078038"/>
                </a:lnTo>
                <a:lnTo>
                  <a:pt x="2306082" y="2079324"/>
                </a:lnTo>
                <a:lnTo>
                  <a:pt x="2316733" y="2067560"/>
                </a:lnTo>
                <a:lnTo>
                  <a:pt x="2288422" y="2042012"/>
                </a:lnTo>
                <a:close/>
              </a:path>
              <a:path w="2356485" h="2129154">
                <a:moveTo>
                  <a:pt x="2203577" y="1965452"/>
                </a:moveTo>
                <a:lnTo>
                  <a:pt x="2178050" y="1993773"/>
                </a:lnTo>
                <a:lnTo>
                  <a:pt x="2262993" y="2070326"/>
                </a:lnTo>
                <a:lnTo>
                  <a:pt x="2299923" y="2078038"/>
                </a:lnTo>
                <a:lnTo>
                  <a:pt x="2288422" y="2042012"/>
                </a:lnTo>
                <a:lnTo>
                  <a:pt x="2203577" y="1965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56432" y="1933829"/>
            <a:ext cx="1102360" cy="1758314"/>
          </a:xfrm>
          <a:custGeom>
            <a:avLst/>
            <a:gdLst/>
            <a:ahLst/>
            <a:cxnLst/>
            <a:rect l="l" t="t" r="r" b="b"/>
            <a:pathLst>
              <a:path w="1102360" h="1758314">
                <a:moveTo>
                  <a:pt x="32258" y="0"/>
                </a:moveTo>
                <a:lnTo>
                  <a:pt x="0" y="20065"/>
                </a:lnTo>
                <a:lnTo>
                  <a:pt x="80391" y="149478"/>
                </a:lnTo>
                <a:lnTo>
                  <a:pt x="112775" y="129412"/>
                </a:lnTo>
                <a:lnTo>
                  <a:pt x="32258" y="0"/>
                </a:lnTo>
                <a:close/>
              </a:path>
              <a:path w="1102360" h="1758314">
                <a:moveTo>
                  <a:pt x="173100" y="226568"/>
                </a:moveTo>
                <a:lnTo>
                  <a:pt x="140716" y="246633"/>
                </a:lnTo>
                <a:lnTo>
                  <a:pt x="221106" y="376046"/>
                </a:lnTo>
                <a:lnTo>
                  <a:pt x="253492" y="355981"/>
                </a:lnTo>
                <a:lnTo>
                  <a:pt x="173100" y="226568"/>
                </a:lnTo>
                <a:close/>
              </a:path>
              <a:path w="1102360" h="1758314">
                <a:moveTo>
                  <a:pt x="313817" y="453008"/>
                </a:moveTo>
                <a:lnTo>
                  <a:pt x="281431" y="473201"/>
                </a:lnTo>
                <a:lnTo>
                  <a:pt x="361822" y="602614"/>
                </a:lnTo>
                <a:lnTo>
                  <a:pt x="394207" y="582548"/>
                </a:lnTo>
                <a:lnTo>
                  <a:pt x="313817" y="453008"/>
                </a:lnTo>
                <a:close/>
              </a:path>
              <a:path w="1102360" h="1758314">
                <a:moveTo>
                  <a:pt x="454532" y="679576"/>
                </a:moveTo>
                <a:lnTo>
                  <a:pt x="422147" y="699769"/>
                </a:lnTo>
                <a:lnTo>
                  <a:pt x="502539" y="829182"/>
                </a:lnTo>
                <a:lnTo>
                  <a:pt x="534924" y="809116"/>
                </a:lnTo>
                <a:lnTo>
                  <a:pt x="454532" y="679576"/>
                </a:lnTo>
                <a:close/>
              </a:path>
              <a:path w="1102360" h="1758314">
                <a:moveTo>
                  <a:pt x="595249" y="906144"/>
                </a:moveTo>
                <a:lnTo>
                  <a:pt x="562864" y="926210"/>
                </a:lnTo>
                <a:lnTo>
                  <a:pt x="643382" y="1055751"/>
                </a:lnTo>
                <a:lnTo>
                  <a:pt x="675640" y="1035557"/>
                </a:lnTo>
                <a:lnTo>
                  <a:pt x="595249" y="906144"/>
                </a:lnTo>
                <a:close/>
              </a:path>
              <a:path w="1102360" h="1758314">
                <a:moveTo>
                  <a:pt x="735965" y="1132713"/>
                </a:moveTo>
                <a:lnTo>
                  <a:pt x="703707" y="1152778"/>
                </a:lnTo>
                <a:lnTo>
                  <a:pt x="784097" y="1282191"/>
                </a:lnTo>
                <a:lnTo>
                  <a:pt x="816482" y="1262126"/>
                </a:lnTo>
                <a:lnTo>
                  <a:pt x="735965" y="1132713"/>
                </a:lnTo>
                <a:close/>
              </a:path>
              <a:path w="1102360" h="1758314">
                <a:moveTo>
                  <a:pt x="876807" y="1359281"/>
                </a:moveTo>
                <a:lnTo>
                  <a:pt x="844422" y="1379346"/>
                </a:lnTo>
                <a:lnTo>
                  <a:pt x="924814" y="1508759"/>
                </a:lnTo>
                <a:lnTo>
                  <a:pt x="957199" y="1488694"/>
                </a:lnTo>
                <a:lnTo>
                  <a:pt x="876807" y="1359281"/>
                </a:lnTo>
                <a:close/>
              </a:path>
              <a:path w="1102360" h="1758314">
                <a:moveTo>
                  <a:pt x="966793" y="1644902"/>
                </a:moveTo>
                <a:lnTo>
                  <a:pt x="959532" y="1645681"/>
                </a:lnTo>
                <a:lnTo>
                  <a:pt x="953105" y="1649152"/>
                </a:lnTo>
                <a:lnTo>
                  <a:pt x="948308" y="1655064"/>
                </a:lnTo>
                <a:lnTo>
                  <a:pt x="946146" y="1662304"/>
                </a:lnTo>
                <a:lnTo>
                  <a:pt x="946912" y="1669557"/>
                </a:lnTo>
                <a:lnTo>
                  <a:pt x="950344" y="1675977"/>
                </a:lnTo>
                <a:lnTo>
                  <a:pt x="956182" y="1680717"/>
                </a:lnTo>
                <a:lnTo>
                  <a:pt x="1101979" y="1757933"/>
                </a:lnTo>
                <a:lnTo>
                  <a:pt x="1101352" y="1735327"/>
                </a:lnTo>
                <a:lnTo>
                  <a:pt x="1065530" y="1735327"/>
                </a:lnTo>
                <a:lnTo>
                  <a:pt x="1028691" y="1676025"/>
                </a:lnTo>
                <a:lnTo>
                  <a:pt x="974090" y="1647063"/>
                </a:lnTo>
                <a:lnTo>
                  <a:pt x="966793" y="1644902"/>
                </a:lnTo>
                <a:close/>
              </a:path>
              <a:path w="1102360" h="1758314">
                <a:moveTo>
                  <a:pt x="1028691" y="1676025"/>
                </a:moveTo>
                <a:lnTo>
                  <a:pt x="1065530" y="1735327"/>
                </a:lnTo>
                <a:lnTo>
                  <a:pt x="1080082" y="1726311"/>
                </a:lnTo>
                <a:lnTo>
                  <a:pt x="1062990" y="1726311"/>
                </a:lnTo>
                <a:lnTo>
                  <a:pt x="1062082" y="1693737"/>
                </a:lnTo>
                <a:lnTo>
                  <a:pt x="1028691" y="1676025"/>
                </a:lnTo>
                <a:close/>
              </a:path>
              <a:path w="1102360" h="1758314">
                <a:moveTo>
                  <a:pt x="1077849" y="1574545"/>
                </a:moveTo>
                <a:lnTo>
                  <a:pt x="1070469" y="1576226"/>
                </a:lnTo>
                <a:lnTo>
                  <a:pt x="1064529" y="1580467"/>
                </a:lnTo>
                <a:lnTo>
                  <a:pt x="1060614" y="1586636"/>
                </a:lnTo>
                <a:lnTo>
                  <a:pt x="1059307" y="1594104"/>
                </a:lnTo>
                <a:lnTo>
                  <a:pt x="1061026" y="1655820"/>
                </a:lnTo>
                <a:lnTo>
                  <a:pt x="1097915" y="1715262"/>
                </a:lnTo>
                <a:lnTo>
                  <a:pt x="1065530" y="1735327"/>
                </a:lnTo>
                <a:lnTo>
                  <a:pt x="1101352" y="1735327"/>
                </a:lnTo>
                <a:lnTo>
                  <a:pt x="1097407" y="1593087"/>
                </a:lnTo>
                <a:lnTo>
                  <a:pt x="1095726" y="1585690"/>
                </a:lnTo>
                <a:lnTo>
                  <a:pt x="1091485" y="1579721"/>
                </a:lnTo>
                <a:lnTo>
                  <a:pt x="1085316" y="1575800"/>
                </a:lnTo>
                <a:lnTo>
                  <a:pt x="1077849" y="1574545"/>
                </a:lnTo>
                <a:close/>
              </a:path>
              <a:path w="1102360" h="1758314">
                <a:moveTo>
                  <a:pt x="1062082" y="1693737"/>
                </a:moveTo>
                <a:lnTo>
                  <a:pt x="1062990" y="1726311"/>
                </a:lnTo>
                <a:lnTo>
                  <a:pt x="1090930" y="1709039"/>
                </a:lnTo>
                <a:lnTo>
                  <a:pt x="1062082" y="1693737"/>
                </a:lnTo>
                <a:close/>
              </a:path>
              <a:path w="1102360" h="1758314">
                <a:moveTo>
                  <a:pt x="1061026" y="1655820"/>
                </a:moveTo>
                <a:lnTo>
                  <a:pt x="1062082" y="1693737"/>
                </a:lnTo>
                <a:lnTo>
                  <a:pt x="1090930" y="1709039"/>
                </a:lnTo>
                <a:lnTo>
                  <a:pt x="1062990" y="1726311"/>
                </a:lnTo>
                <a:lnTo>
                  <a:pt x="1080082" y="1726311"/>
                </a:lnTo>
                <a:lnTo>
                  <a:pt x="1097915" y="1715262"/>
                </a:lnTo>
                <a:lnTo>
                  <a:pt x="1061026" y="1655820"/>
                </a:lnTo>
                <a:close/>
              </a:path>
              <a:path w="1102360" h="1758314">
                <a:moveTo>
                  <a:pt x="1017524" y="1585721"/>
                </a:moveTo>
                <a:lnTo>
                  <a:pt x="985139" y="1605914"/>
                </a:lnTo>
                <a:lnTo>
                  <a:pt x="1028691" y="1676025"/>
                </a:lnTo>
                <a:lnTo>
                  <a:pt x="1062082" y="1693737"/>
                </a:lnTo>
                <a:lnTo>
                  <a:pt x="1061026" y="1655820"/>
                </a:lnTo>
                <a:lnTo>
                  <a:pt x="1017524" y="158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97582" y="1565147"/>
            <a:ext cx="901065" cy="2207260"/>
          </a:xfrm>
          <a:custGeom>
            <a:avLst/>
            <a:gdLst/>
            <a:ahLst/>
            <a:cxnLst/>
            <a:rect l="l" t="t" r="r" b="b"/>
            <a:pathLst>
              <a:path w="901064" h="2207260">
                <a:moveTo>
                  <a:pt x="35560" y="0"/>
                </a:moveTo>
                <a:lnTo>
                  <a:pt x="0" y="13715"/>
                </a:lnTo>
                <a:lnTo>
                  <a:pt x="55372" y="155828"/>
                </a:lnTo>
                <a:lnTo>
                  <a:pt x="90805" y="141986"/>
                </a:lnTo>
                <a:lnTo>
                  <a:pt x="35560" y="0"/>
                </a:lnTo>
                <a:close/>
              </a:path>
              <a:path w="901064" h="2207260">
                <a:moveTo>
                  <a:pt x="132334" y="248412"/>
                </a:moveTo>
                <a:lnTo>
                  <a:pt x="96900" y="262254"/>
                </a:lnTo>
                <a:lnTo>
                  <a:pt x="152145" y="404240"/>
                </a:lnTo>
                <a:lnTo>
                  <a:pt x="187706" y="390397"/>
                </a:lnTo>
                <a:lnTo>
                  <a:pt x="132334" y="248412"/>
                </a:lnTo>
                <a:close/>
              </a:path>
              <a:path w="901064" h="2207260">
                <a:moveTo>
                  <a:pt x="229107" y="496950"/>
                </a:moveTo>
                <a:lnTo>
                  <a:pt x="193675" y="510794"/>
                </a:lnTo>
                <a:lnTo>
                  <a:pt x="249047" y="652779"/>
                </a:lnTo>
                <a:lnTo>
                  <a:pt x="284480" y="638937"/>
                </a:lnTo>
                <a:lnTo>
                  <a:pt x="229107" y="496950"/>
                </a:lnTo>
                <a:close/>
              </a:path>
              <a:path w="901064" h="2207260">
                <a:moveTo>
                  <a:pt x="326009" y="745489"/>
                </a:moveTo>
                <a:lnTo>
                  <a:pt x="290449" y="759332"/>
                </a:lnTo>
                <a:lnTo>
                  <a:pt x="345820" y="901319"/>
                </a:lnTo>
                <a:lnTo>
                  <a:pt x="381254" y="887476"/>
                </a:lnTo>
                <a:lnTo>
                  <a:pt x="326009" y="745489"/>
                </a:lnTo>
                <a:close/>
              </a:path>
              <a:path w="901064" h="2207260">
                <a:moveTo>
                  <a:pt x="422782" y="993901"/>
                </a:moveTo>
                <a:lnTo>
                  <a:pt x="387350" y="1007744"/>
                </a:lnTo>
                <a:lnTo>
                  <a:pt x="442594" y="1149858"/>
                </a:lnTo>
                <a:lnTo>
                  <a:pt x="478155" y="1136014"/>
                </a:lnTo>
                <a:lnTo>
                  <a:pt x="422782" y="993901"/>
                </a:lnTo>
                <a:close/>
              </a:path>
              <a:path w="901064" h="2207260">
                <a:moveTo>
                  <a:pt x="519684" y="1242440"/>
                </a:moveTo>
                <a:lnTo>
                  <a:pt x="484124" y="1256283"/>
                </a:lnTo>
                <a:lnTo>
                  <a:pt x="539495" y="1398270"/>
                </a:lnTo>
                <a:lnTo>
                  <a:pt x="574929" y="1384427"/>
                </a:lnTo>
                <a:lnTo>
                  <a:pt x="519684" y="1242440"/>
                </a:lnTo>
                <a:close/>
              </a:path>
              <a:path w="901064" h="2207260">
                <a:moveTo>
                  <a:pt x="616457" y="1490979"/>
                </a:moveTo>
                <a:lnTo>
                  <a:pt x="580898" y="1504822"/>
                </a:lnTo>
                <a:lnTo>
                  <a:pt x="636269" y="1646808"/>
                </a:lnTo>
                <a:lnTo>
                  <a:pt x="671830" y="1632965"/>
                </a:lnTo>
                <a:lnTo>
                  <a:pt x="616457" y="1490979"/>
                </a:lnTo>
                <a:close/>
              </a:path>
              <a:path w="901064" h="2207260">
                <a:moveTo>
                  <a:pt x="713232" y="1739519"/>
                </a:moveTo>
                <a:lnTo>
                  <a:pt x="677799" y="1753362"/>
                </a:lnTo>
                <a:lnTo>
                  <a:pt x="733044" y="1895347"/>
                </a:lnTo>
                <a:lnTo>
                  <a:pt x="768604" y="1881504"/>
                </a:lnTo>
                <a:lnTo>
                  <a:pt x="713232" y="1739519"/>
                </a:lnTo>
                <a:close/>
              </a:path>
              <a:path w="901064" h="2207260">
                <a:moveTo>
                  <a:pt x="755554" y="2070750"/>
                </a:moveTo>
                <a:lnTo>
                  <a:pt x="748581" y="2072959"/>
                </a:lnTo>
                <a:lnTo>
                  <a:pt x="742823" y="2077846"/>
                </a:lnTo>
                <a:lnTo>
                  <a:pt x="739352" y="2084587"/>
                </a:lnTo>
                <a:lnTo>
                  <a:pt x="738774" y="2091864"/>
                </a:lnTo>
                <a:lnTo>
                  <a:pt x="740983" y="2098831"/>
                </a:lnTo>
                <a:lnTo>
                  <a:pt x="745870" y="2104643"/>
                </a:lnTo>
                <a:lnTo>
                  <a:pt x="875030" y="2207260"/>
                </a:lnTo>
                <a:lnTo>
                  <a:pt x="881073" y="2169033"/>
                </a:lnTo>
                <a:lnTo>
                  <a:pt x="842518" y="2169033"/>
                </a:lnTo>
                <a:lnTo>
                  <a:pt x="846496" y="2143760"/>
                </a:lnTo>
                <a:lnTo>
                  <a:pt x="829944" y="2143760"/>
                </a:lnTo>
                <a:lnTo>
                  <a:pt x="818076" y="2113326"/>
                </a:lnTo>
                <a:lnTo>
                  <a:pt x="769619" y="2074799"/>
                </a:lnTo>
                <a:lnTo>
                  <a:pt x="762861" y="2071328"/>
                </a:lnTo>
                <a:lnTo>
                  <a:pt x="755554" y="2070750"/>
                </a:lnTo>
                <a:close/>
              </a:path>
              <a:path w="901064" h="2207260">
                <a:moveTo>
                  <a:pt x="847706" y="2136884"/>
                </a:moveTo>
                <a:lnTo>
                  <a:pt x="847571" y="2136937"/>
                </a:lnTo>
                <a:lnTo>
                  <a:pt x="842518" y="2169033"/>
                </a:lnTo>
                <a:lnTo>
                  <a:pt x="873125" y="2157095"/>
                </a:lnTo>
                <a:lnTo>
                  <a:pt x="847706" y="2136884"/>
                </a:lnTo>
                <a:close/>
              </a:path>
              <a:path w="901064" h="2207260">
                <a:moveTo>
                  <a:pt x="884935" y="2022475"/>
                </a:moveTo>
                <a:lnTo>
                  <a:pt x="853476" y="2099427"/>
                </a:lnTo>
                <a:lnTo>
                  <a:pt x="865378" y="2130043"/>
                </a:lnTo>
                <a:lnTo>
                  <a:pt x="847706" y="2136884"/>
                </a:lnTo>
                <a:lnTo>
                  <a:pt x="873125" y="2157095"/>
                </a:lnTo>
                <a:lnTo>
                  <a:pt x="842518" y="2169033"/>
                </a:lnTo>
                <a:lnTo>
                  <a:pt x="881073" y="2169033"/>
                </a:lnTo>
                <a:lnTo>
                  <a:pt x="900810" y="2044191"/>
                </a:lnTo>
                <a:lnTo>
                  <a:pt x="900491" y="2036691"/>
                </a:lnTo>
                <a:lnTo>
                  <a:pt x="897397" y="2030095"/>
                </a:lnTo>
                <a:lnTo>
                  <a:pt x="892042" y="2025118"/>
                </a:lnTo>
                <a:lnTo>
                  <a:pt x="884935" y="2022475"/>
                </a:lnTo>
                <a:close/>
              </a:path>
              <a:path w="901064" h="2207260">
                <a:moveTo>
                  <a:pt x="818076" y="2113326"/>
                </a:moveTo>
                <a:lnTo>
                  <a:pt x="829944" y="2143760"/>
                </a:lnTo>
                <a:lnTo>
                  <a:pt x="847571" y="2136937"/>
                </a:lnTo>
                <a:lnTo>
                  <a:pt x="847593" y="2136795"/>
                </a:lnTo>
                <a:lnTo>
                  <a:pt x="818076" y="2113326"/>
                </a:lnTo>
                <a:close/>
              </a:path>
              <a:path w="901064" h="2207260">
                <a:moveTo>
                  <a:pt x="847571" y="2136937"/>
                </a:moveTo>
                <a:lnTo>
                  <a:pt x="829944" y="2143760"/>
                </a:lnTo>
                <a:lnTo>
                  <a:pt x="846496" y="2143760"/>
                </a:lnTo>
                <a:lnTo>
                  <a:pt x="847571" y="2136937"/>
                </a:lnTo>
                <a:close/>
              </a:path>
              <a:path w="901064" h="2207260">
                <a:moveTo>
                  <a:pt x="853476" y="2099427"/>
                </a:moveTo>
                <a:lnTo>
                  <a:pt x="847593" y="2136795"/>
                </a:lnTo>
                <a:lnTo>
                  <a:pt x="865378" y="2130043"/>
                </a:lnTo>
                <a:lnTo>
                  <a:pt x="853476" y="2099427"/>
                </a:lnTo>
                <a:close/>
              </a:path>
              <a:path w="901064" h="2207260">
                <a:moveTo>
                  <a:pt x="810132" y="1987930"/>
                </a:moveTo>
                <a:lnTo>
                  <a:pt x="774572" y="2001774"/>
                </a:lnTo>
                <a:lnTo>
                  <a:pt x="818076" y="2113326"/>
                </a:lnTo>
                <a:lnTo>
                  <a:pt x="847593" y="2136795"/>
                </a:lnTo>
                <a:lnTo>
                  <a:pt x="853476" y="2099427"/>
                </a:lnTo>
                <a:lnTo>
                  <a:pt x="810132" y="1987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67966" y="911733"/>
            <a:ext cx="591185" cy="2855595"/>
          </a:xfrm>
          <a:custGeom>
            <a:avLst/>
            <a:gdLst/>
            <a:ahLst/>
            <a:cxnLst/>
            <a:rect l="l" t="t" r="r" b="b"/>
            <a:pathLst>
              <a:path w="591185" h="2855595">
                <a:moveTo>
                  <a:pt x="37591" y="0"/>
                </a:moveTo>
                <a:lnTo>
                  <a:pt x="0" y="6857"/>
                </a:lnTo>
                <a:lnTo>
                  <a:pt x="27050" y="156844"/>
                </a:lnTo>
                <a:lnTo>
                  <a:pt x="64642" y="149987"/>
                </a:lnTo>
                <a:lnTo>
                  <a:pt x="37591" y="0"/>
                </a:lnTo>
                <a:close/>
              </a:path>
              <a:path w="591185" h="2855595">
                <a:moveTo>
                  <a:pt x="84835" y="262508"/>
                </a:moveTo>
                <a:lnTo>
                  <a:pt x="47370" y="269239"/>
                </a:lnTo>
                <a:lnTo>
                  <a:pt x="74421" y="419226"/>
                </a:lnTo>
                <a:lnTo>
                  <a:pt x="111886" y="412495"/>
                </a:lnTo>
                <a:lnTo>
                  <a:pt x="84835" y="262508"/>
                </a:lnTo>
                <a:close/>
              </a:path>
              <a:path w="591185" h="2855595">
                <a:moveTo>
                  <a:pt x="132206" y="525017"/>
                </a:moveTo>
                <a:lnTo>
                  <a:pt x="94741" y="531749"/>
                </a:lnTo>
                <a:lnTo>
                  <a:pt x="121792" y="681736"/>
                </a:lnTo>
                <a:lnTo>
                  <a:pt x="159257" y="675004"/>
                </a:lnTo>
                <a:lnTo>
                  <a:pt x="132206" y="525017"/>
                </a:lnTo>
                <a:close/>
              </a:path>
              <a:path w="591185" h="2855595">
                <a:moveTo>
                  <a:pt x="179577" y="787400"/>
                </a:moveTo>
                <a:lnTo>
                  <a:pt x="142112" y="794257"/>
                </a:lnTo>
                <a:lnTo>
                  <a:pt x="169163" y="944244"/>
                </a:lnTo>
                <a:lnTo>
                  <a:pt x="206628" y="937387"/>
                </a:lnTo>
                <a:lnTo>
                  <a:pt x="179577" y="787400"/>
                </a:lnTo>
                <a:close/>
              </a:path>
              <a:path w="591185" h="2855595">
                <a:moveTo>
                  <a:pt x="226948" y="1049908"/>
                </a:moveTo>
                <a:lnTo>
                  <a:pt x="189356" y="1056639"/>
                </a:lnTo>
                <a:lnTo>
                  <a:pt x="216407" y="1206627"/>
                </a:lnTo>
                <a:lnTo>
                  <a:pt x="254000" y="1199895"/>
                </a:lnTo>
                <a:lnTo>
                  <a:pt x="226948" y="1049908"/>
                </a:lnTo>
                <a:close/>
              </a:path>
              <a:path w="591185" h="2855595">
                <a:moveTo>
                  <a:pt x="274192" y="1312417"/>
                </a:moveTo>
                <a:lnTo>
                  <a:pt x="236727" y="1319148"/>
                </a:lnTo>
                <a:lnTo>
                  <a:pt x="263778" y="1469135"/>
                </a:lnTo>
                <a:lnTo>
                  <a:pt x="301244" y="1462404"/>
                </a:lnTo>
                <a:lnTo>
                  <a:pt x="274192" y="1312417"/>
                </a:lnTo>
                <a:close/>
              </a:path>
              <a:path w="591185" h="2855595">
                <a:moveTo>
                  <a:pt x="321563" y="1574799"/>
                </a:moveTo>
                <a:lnTo>
                  <a:pt x="284098" y="1581658"/>
                </a:lnTo>
                <a:lnTo>
                  <a:pt x="311150" y="1731517"/>
                </a:lnTo>
                <a:lnTo>
                  <a:pt x="348614" y="1724786"/>
                </a:lnTo>
                <a:lnTo>
                  <a:pt x="321563" y="1574799"/>
                </a:lnTo>
                <a:close/>
              </a:path>
              <a:path w="591185" h="2855595">
                <a:moveTo>
                  <a:pt x="368934" y="1837308"/>
                </a:moveTo>
                <a:lnTo>
                  <a:pt x="331469" y="1844039"/>
                </a:lnTo>
                <a:lnTo>
                  <a:pt x="358520" y="1994027"/>
                </a:lnTo>
                <a:lnTo>
                  <a:pt x="395985" y="1987295"/>
                </a:lnTo>
                <a:lnTo>
                  <a:pt x="368934" y="1837308"/>
                </a:lnTo>
                <a:close/>
              </a:path>
              <a:path w="591185" h="2855595">
                <a:moveTo>
                  <a:pt x="416306" y="2099817"/>
                </a:moveTo>
                <a:lnTo>
                  <a:pt x="378840" y="2106548"/>
                </a:lnTo>
                <a:lnTo>
                  <a:pt x="405891" y="2256535"/>
                </a:lnTo>
                <a:lnTo>
                  <a:pt x="443356" y="2249678"/>
                </a:lnTo>
                <a:lnTo>
                  <a:pt x="416306" y="2099817"/>
                </a:lnTo>
                <a:close/>
              </a:path>
              <a:path w="591185" h="2855595">
                <a:moveTo>
                  <a:pt x="463676" y="2362199"/>
                </a:moveTo>
                <a:lnTo>
                  <a:pt x="426084" y="2368930"/>
                </a:lnTo>
                <a:lnTo>
                  <a:pt x="453135" y="2518917"/>
                </a:lnTo>
                <a:lnTo>
                  <a:pt x="490727" y="2512186"/>
                </a:lnTo>
                <a:lnTo>
                  <a:pt x="463676" y="2362199"/>
                </a:lnTo>
                <a:close/>
              </a:path>
              <a:path w="591185" h="2855595">
                <a:moveTo>
                  <a:pt x="442007" y="2698194"/>
                </a:moveTo>
                <a:lnTo>
                  <a:pt x="434734" y="2699005"/>
                </a:lnTo>
                <a:lnTo>
                  <a:pt x="428116" y="2702686"/>
                </a:lnTo>
                <a:lnTo>
                  <a:pt x="423459" y="2708661"/>
                </a:lnTo>
                <a:lnTo>
                  <a:pt x="421528" y="2715720"/>
                </a:lnTo>
                <a:lnTo>
                  <a:pt x="422384" y="2722993"/>
                </a:lnTo>
                <a:lnTo>
                  <a:pt x="426084" y="2729610"/>
                </a:lnTo>
                <a:lnTo>
                  <a:pt x="533145" y="2855086"/>
                </a:lnTo>
                <a:lnTo>
                  <a:pt x="549114" y="2811272"/>
                </a:lnTo>
                <a:lnTo>
                  <a:pt x="508507" y="2811272"/>
                </a:lnTo>
                <a:lnTo>
                  <a:pt x="519402" y="2781427"/>
                </a:lnTo>
                <a:lnTo>
                  <a:pt x="500506" y="2781427"/>
                </a:lnTo>
                <a:lnTo>
                  <a:pt x="495175" y="2751867"/>
                </a:lnTo>
                <a:lnTo>
                  <a:pt x="455040" y="2704845"/>
                </a:lnTo>
                <a:lnTo>
                  <a:pt x="449066" y="2700168"/>
                </a:lnTo>
                <a:lnTo>
                  <a:pt x="442007" y="2698194"/>
                </a:lnTo>
                <a:close/>
              </a:path>
              <a:path w="591185" h="2855595">
                <a:moveTo>
                  <a:pt x="519702" y="2780603"/>
                </a:moveTo>
                <a:lnTo>
                  <a:pt x="508507" y="2811272"/>
                </a:lnTo>
                <a:lnTo>
                  <a:pt x="540892" y="2805429"/>
                </a:lnTo>
                <a:lnTo>
                  <a:pt x="519702" y="2780603"/>
                </a:lnTo>
                <a:close/>
              </a:path>
              <a:path w="591185" h="2855595">
                <a:moveTo>
                  <a:pt x="570866" y="2674528"/>
                </a:moveTo>
                <a:lnTo>
                  <a:pt x="563768" y="2676302"/>
                </a:lnTo>
                <a:lnTo>
                  <a:pt x="557837" y="2680600"/>
                </a:lnTo>
                <a:lnTo>
                  <a:pt x="553846" y="2687066"/>
                </a:lnTo>
                <a:lnTo>
                  <a:pt x="532643" y="2745152"/>
                </a:lnTo>
                <a:lnTo>
                  <a:pt x="537971" y="2774695"/>
                </a:lnTo>
                <a:lnTo>
                  <a:pt x="520728" y="2777793"/>
                </a:lnTo>
                <a:lnTo>
                  <a:pt x="519702" y="2780603"/>
                </a:lnTo>
                <a:lnTo>
                  <a:pt x="540892" y="2805429"/>
                </a:lnTo>
                <a:lnTo>
                  <a:pt x="508507" y="2811272"/>
                </a:lnTo>
                <a:lnTo>
                  <a:pt x="549114" y="2811272"/>
                </a:lnTo>
                <a:lnTo>
                  <a:pt x="589660" y="2700019"/>
                </a:lnTo>
                <a:lnTo>
                  <a:pt x="590770" y="2692530"/>
                </a:lnTo>
                <a:lnTo>
                  <a:pt x="589010" y="2685446"/>
                </a:lnTo>
                <a:lnTo>
                  <a:pt x="584749" y="2679553"/>
                </a:lnTo>
                <a:lnTo>
                  <a:pt x="578357" y="2675635"/>
                </a:lnTo>
                <a:lnTo>
                  <a:pt x="570866" y="2674528"/>
                </a:lnTo>
                <a:close/>
              </a:path>
              <a:path w="591185" h="2855595">
                <a:moveTo>
                  <a:pt x="495175" y="2751867"/>
                </a:moveTo>
                <a:lnTo>
                  <a:pt x="500506" y="2781427"/>
                </a:lnTo>
                <a:lnTo>
                  <a:pt x="517759" y="2778327"/>
                </a:lnTo>
                <a:lnTo>
                  <a:pt x="495175" y="2751867"/>
                </a:lnTo>
                <a:close/>
              </a:path>
              <a:path w="591185" h="2855595">
                <a:moveTo>
                  <a:pt x="517759" y="2778327"/>
                </a:moveTo>
                <a:lnTo>
                  <a:pt x="500506" y="2781427"/>
                </a:lnTo>
                <a:lnTo>
                  <a:pt x="519402" y="2781427"/>
                </a:lnTo>
                <a:lnTo>
                  <a:pt x="519702" y="2780603"/>
                </a:lnTo>
                <a:lnTo>
                  <a:pt x="517759" y="2778327"/>
                </a:lnTo>
                <a:close/>
              </a:path>
              <a:path w="591185" h="2855595">
                <a:moveTo>
                  <a:pt x="510920" y="2624708"/>
                </a:moveTo>
                <a:lnTo>
                  <a:pt x="473456" y="2631440"/>
                </a:lnTo>
                <a:lnTo>
                  <a:pt x="495175" y="2751867"/>
                </a:lnTo>
                <a:lnTo>
                  <a:pt x="517759" y="2778327"/>
                </a:lnTo>
                <a:lnTo>
                  <a:pt x="520728" y="2777793"/>
                </a:lnTo>
                <a:lnTo>
                  <a:pt x="532643" y="2745152"/>
                </a:lnTo>
                <a:lnTo>
                  <a:pt x="510920" y="2624708"/>
                </a:lnTo>
                <a:close/>
              </a:path>
              <a:path w="591185" h="2855595">
                <a:moveTo>
                  <a:pt x="532643" y="2745152"/>
                </a:moveTo>
                <a:lnTo>
                  <a:pt x="520728" y="2777793"/>
                </a:lnTo>
                <a:lnTo>
                  <a:pt x="537971" y="2774695"/>
                </a:lnTo>
                <a:lnTo>
                  <a:pt x="532643" y="2745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68551" y="1484630"/>
            <a:ext cx="316865" cy="2117090"/>
          </a:xfrm>
          <a:custGeom>
            <a:avLst/>
            <a:gdLst/>
            <a:ahLst/>
            <a:cxnLst/>
            <a:rect l="l" t="t" r="r" b="b"/>
            <a:pathLst>
              <a:path w="316864" h="2117090">
                <a:moveTo>
                  <a:pt x="37846" y="0"/>
                </a:moveTo>
                <a:lnTo>
                  <a:pt x="0" y="4064"/>
                </a:lnTo>
                <a:lnTo>
                  <a:pt x="16382" y="155575"/>
                </a:lnTo>
                <a:lnTo>
                  <a:pt x="54229" y="151511"/>
                </a:lnTo>
                <a:lnTo>
                  <a:pt x="37846" y="0"/>
                </a:lnTo>
                <a:close/>
              </a:path>
              <a:path w="316864" h="2117090">
                <a:moveTo>
                  <a:pt x="66548" y="265175"/>
                </a:moveTo>
                <a:lnTo>
                  <a:pt x="28701" y="269240"/>
                </a:lnTo>
                <a:lnTo>
                  <a:pt x="45085" y="420751"/>
                </a:lnTo>
                <a:lnTo>
                  <a:pt x="82931" y="416687"/>
                </a:lnTo>
                <a:lnTo>
                  <a:pt x="66548" y="265175"/>
                </a:lnTo>
                <a:close/>
              </a:path>
              <a:path w="316864" h="2117090">
                <a:moveTo>
                  <a:pt x="95250" y="530352"/>
                </a:moveTo>
                <a:lnTo>
                  <a:pt x="57276" y="534416"/>
                </a:lnTo>
                <a:lnTo>
                  <a:pt x="73660" y="685927"/>
                </a:lnTo>
                <a:lnTo>
                  <a:pt x="111632" y="681863"/>
                </a:lnTo>
                <a:lnTo>
                  <a:pt x="95250" y="530352"/>
                </a:lnTo>
                <a:close/>
              </a:path>
              <a:path w="316864" h="2117090">
                <a:moveTo>
                  <a:pt x="123825" y="795401"/>
                </a:moveTo>
                <a:lnTo>
                  <a:pt x="85979" y="799592"/>
                </a:lnTo>
                <a:lnTo>
                  <a:pt x="102362" y="951103"/>
                </a:lnTo>
                <a:lnTo>
                  <a:pt x="140207" y="946912"/>
                </a:lnTo>
                <a:lnTo>
                  <a:pt x="123825" y="795401"/>
                </a:lnTo>
                <a:close/>
              </a:path>
              <a:path w="316864" h="2117090">
                <a:moveTo>
                  <a:pt x="152526" y="1060577"/>
                </a:moveTo>
                <a:lnTo>
                  <a:pt x="114681" y="1064641"/>
                </a:lnTo>
                <a:lnTo>
                  <a:pt x="131063" y="1216279"/>
                </a:lnTo>
                <a:lnTo>
                  <a:pt x="168910" y="1212088"/>
                </a:lnTo>
                <a:lnTo>
                  <a:pt x="152526" y="1060577"/>
                </a:lnTo>
                <a:close/>
              </a:path>
              <a:path w="316864" h="2117090">
                <a:moveTo>
                  <a:pt x="181229" y="1325753"/>
                </a:moveTo>
                <a:lnTo>
                  <a:pt x="143256" y="1329817"/>
                </a:lnTo>
                <a:lnTo>
                  <a:pt x="159638" y="1481328"/>
                </a:lnTo>
                <a:lnTo>
                  <a:pt x="197612" y="1477264"/>
                </a:lnTo>
                <a:lnTo>
                  <a:pt x="181229" y="1325753"/>
                </a:lnTo>
                <a:close/>
              </a:path>
              <a:path w="316864" h="2117090">
                <a:moveTo>
                  <a:pt x="209804" y="1590929"/>
                </a:moveTo>
                <a:lnTo>
                  <a:pt x="171957" y="1594993"/>
                </a:lnTo>
                <a:lnTo>
                  <a:pt x="188341" y="1746504"/>
                </a:lnTo>
                <a:lnTo>
                  <a:pt x="226187" y="1742440"/>
                </a:lnTo>
                <a:lnTo>
                  <a:pt x="209804" y="1590929"/>
                </a:lnTo>
                <a:close/>
              </a:path>
              <a:path w="316864" h="2117090">
                <a:moveTo>
                  <a:pt x="167735" y="1953768"/>
                </a:moveTo>
                <a:lnTo>
                  <a:pt x="160424" y="1954081"/>
                </a:lnTo>
                <a:lnTo>
                  <a:pt x="153543" y="1957324"/>
                </a:lnTo>
                <a:lnTo>
                  <a:pt x="148498" y="1962917"/>
                </a:lnTo>
                <a:lnTo>
                  <a:pt x="146050" y="1969785"/>
                </a:lnTo>
                <a:lnTo>
                  <a:pt x="146363" y="1977058"/>
                </a:lnTo>
                <a:lnTo>
                  <a:pt x="149606" y="1983867"/>
                </a:lnTo>
                <a:lnTo>
                  <a:pt x="247523" y="2116709"/>
                </a:lnTo>
                <a:lnTo>
                  <a:pt x="267840" y="2071243"/>
                </a:lnTo>
                <a:lnTo>
                  <a:pt x="226060" y="2071243"/>
                </a:lnTo>
                <a:lnTo>
                  <a:pt x="239374" y="2041449"/>
                </a:lnTo>
                <a:lnTo>
                  <a:pt x="217411" y="2011680"/>
                </a:lnTo>
                <a:lnTo>
                  <a:pt x="217043" y="2011680"/>
                </a:lnTo>
                <a:lnTo>
                  <a:pt x="216979" y="2011095"/>
                </a:lnTo>
                <a:lnTo>
                  <a:pt x="180212" y="1961261"/>
                </a:lnTo>
                <a:lnTo>
                  <a:pt x="174617" y="1956216"/>
                </a:lnTo>
                <a:lnTo>
                  <a:pt x="167735" y="1953768"/>
                </a:lnTo>
                <a:close/>
              </a:path>
              <a:path w="316864" h="2117090">
                <a:moveTo>
                  <a:pt x="239374" y="2041449"/>
                </a:moveTo>
                <a:lnTo>
                  <a:pt x="226060" y="2071243"/>
                </a:lnTo>
                <a:lnTo>
                  <a:pt x="258825" y="2067814"/>
                </a:lnTo>
                <a:lnTo>
                  <a:pt x="239374" y="2041449"/>
                </a:lnTo>
                <a:close/>
              </a:path>
              <a:path w="316864" h="2117090">
                <a:moveTo>
                  <a:pt x="297894" y="1939268"/>
                </a:moveTo>
                <a:lnTo>
                  <a:pt x="290671" y="1940512"/>
                </a:lnTo>
                <a:lnTo>
                  <a:pt x="284448" y="1944352"/>
                </a:lnTo>
                <a:lnTo>
                  <a:pt x="280035" y="1950466"/>
                </a:lnTo>
                <a:lnTo>
                  <a:pt x="254812" y="2006905"/>
                </a:lnTo>
                <a:lnTo>
                  <a:pt x="254888" y="2007616"/>
                </a:lnTo>
                <a:lnTo>
                  <a:pt x="254474" y="2007660"/>
                </a:lnTo>
                <a:lnTo>
                  <a:pt x="239374" y="2041449"/>
                </a:lnTo>
                <a:lnTo>
                  <a:pt x="258825" y="2067814"/>
                </a:lnTo>
                <a:lnTo>
                  <a:pt x="226060" y="2071243"/>
                </a:lnTo>
                <a:lnTo>
                  <a:pt x="267840" y="2071243"/>
                </a:lnTo>
                <a:lnTo>
                  <a:pt x="314832" y="1966087"/>
                </a:lnTo>
                <a:lnTo>
                  <a:pt x="316505" y="1958675"/>
                </a:lnTo>
                <a:lnTo>
                  <a:pt x="315261" y="1951466"/>
                </a:lnTo>
                <a:lnTo>
                  <a:pt x="311421" y="1945280"/>
                </a:lnTo>
                <a:lnTo>
                  <a:pt x="305307" y="1940941"/>
                </a:lnTo>
                <a:lnTo>
                  <a:pt x="297894" y="1939268"/>
                </a:lnTo>
                <a:close/>
              </a:path>
              <a:path w="316864" h="2117090">
                <a:moveTo>
                  <a:pt x="216979" y="2011095"/>
                </a:moveTo>
                <a:lnTo>
                  <a:pt x="217043" y="2011680"/>
                </a:lnTo>
                <a:lnTo>
                  <a:pt x="217384" y="2011643"/>
                </a:lnTo>
                <a:lnTo>
                  <a:pt x="216979" y="2011095"/>
                </a:lnTo>
                <a:close/>
              </a:path>
              <a:path w="316864" h="2117090">
                <a:moveTo>
                  <a:pt x="217384" y="2011643"/>
                </a:moveTo>
                <a:lnTo>
                  <a:pt x="217043" y="2011680"/>
                </a:lnTo>
                <a:lnTo>
                  <a:pt x="217411" y="2011680"/>
                </a:lnTo>
                <a:close/>
              </a:path>
              <a:path w="316864" h="2117090">
                <a:moveTo>
                  <a:pt x="238506" y="1856105"/>
                </a:moveTo>
                <a:lnTo>
                  <a:pt x="200660" y="1860169"/>
                </a:lnTo>
                <a:lnTo>
                  <a:pt x="216979" y="2011095"/>
                </a:lnTo>
                <a:lnTo>
                  <a:pt x="217384" y="2011643"/>
                </a:lnTo>
                <a:lnTo>
                  <a:pt x="254474" y="2007660"/>
                </a:lnTo>
                <a:lnTo>
                  <a:pt x="254812" y="2006905"/>
                </a:lnTo>
                <a:lnTo>
                  <a:pt x="238506" y="1856105"/>
                </a:lnTo>
                <a:close/>
              </a:path>
              <a:path w="316864" h="2117090">
                <a:moveTo>
                  <a:pt x="254812" y="2006905"/>
                </a:moveTo>
                <a:lnTo>
                  <a:pt x="254474" y="2007660"/>
                </a:lnTo>
                <a:lnTo>
                  <a:pt x="254888" y="2007616"/>
                </a:lnTo>
                <a:lnTo>
                  <a:pt x="254812" y="2006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08443" y="1141222"/>
            <a:ext cx="369570" cy="2117725"/>
          </a:xfrm>
          <a:custGeom>
            <a:avLst/>
            <a:gdLst/>
            <a:ahLst/>
            <a:cxnLst/>
            <a:rect l="l" t="t" r="r" b="b"/>
            <a:pathLst>
              <a:path w="369569" h="2117725">
                <a:moveTo>
                  <a:pt x="331557" y="0"/>
                </a:moveTo>
                <a:lnTo>
                  <a:pt x="311237" y="151002"/>
                </a:lnTo>
                <a:lnTo>
                  <a:pt x="348956" y="156082"/>
                </a:lnTo>
                <a:lnTo>
                  <a:pt x="369403" y="5079"/>
                </a:lnTo>
                <a:lnTo>
                  <a:pt x="331557" y="0"/>
                </a:lnTo>
                <a:close/>
              </a:path>
              <a:path w="369569" h="2117725">
                <a:moveTo>
                  <a:pt x="295870" y="264287"/>
                </a:moveTo>
                <a:lnTo>
                  <a:pt x="275423" y="415289"/>
                </a:lnTo>
                <a:lnTo>
                  <a:pt x="313269" y="420369"/>
                </a:lnTo>
                <a:lnTo>
                  <a:pt x="333589" y="269366"/>
                </a:lnTo>
                <a:lnTo>
                  <a:pt x="295870" y="264287"/>
                </a:lnTo>
                <a:close/>
              </a:path>
              <a:path w="369569" h="2117725">
                <a:moveTo>
                  <a:pt x="260183" y="528574"/>
                </a:moveTo>
                <a:lnTo>
                  <a:pt x="239736" y="679576"/>
                </a:lnTo>
                <a:lnTo>
                  <a:pt x="277455" y="684656"/>
                </a:lnTo>
                <a:lnTo>
                  <a:pt x="297902" y="533653"/>
                </a:lnTo>
                <a:lnTo>
                  <a:pt x="260183" y="528574"/>
                </a:lnTo>
                <a:close/>
              </a:path>
              <a:path w="369569" h="2117725">
                <a:moveTo>
                  <a:pt x="224496" y="792860"/>
                </a:moveTo>
                <a:lnTo>
                  <a:pt x="204049" y="943863"/>
                </a:lnTo>
                <a:lnTo>
                  <a:pt x="241768" y="949070"/>
                </a:lnTo>
                <a:lnTo>
                  <a:pt x="262215" y="797940"/>
                </a:lnTo>
                <a:lnTo>
                  <a:pt x="224496" y="792860"/>
                </a:lnTo>
                <a:close/>
              </a:path>
              <a:path w="369569" h="2117725">
                <a:moveTo>
                  <a:pt x="188682" y="1057147"/>
                </a:moveTo>
                <a:lnTo>
                  <a:pt x="168362" y="1208151"/>
                </a:lnTo>
                <a:lnTo>
                  <a:pt x="206081" y="1213358"/>
                </a:lnTo>
                <a:lnTo>
                  <a:pt x="226528" y="1062227"/>
                </a:lnTo>
                <a:lnTo>
                  <a:pt x="188682" y="1057147"/>
                </a:lnTo>
                <a:close/>
              </a:path>
              <a:path w="369569" h="2117725">
                <a:moveTo>
                  <a:pt x="152995" y="1321434"/>
                </a:moveTo>
                <a:lnTo>
                  <a:pt x="132675" y="1472564"/>
                </a:lnTo>
                <a:lnTo>
                  <a:pt x="170394" y="1477645"/>
                </a:lnTo>
                <a:lnTo>
                  <a:pt x="190841" y="1326514"/>
                </a:lnTo>
                <a:lnTo>
                  <a:pt x="152995" y="1321434"/>
                </a:lnTo>
                <a:close/>
              </a:path>
              <a:path w="369569" h="2117725">
                <a:moveTo>
                  <a:pt x="117308" y="1585721"/>
                </a:moveTo>
                <a:lnTo>
                  <a:pt x="96861" y="1736852"/>
                </a:lnTo>
                <a:lnTo>
                  <a:pt x="134707" y="1741932"/>
                </a:lnTo>
                <a:lnTo>
                  <a:pt x="155027" y="1590928"/>
                </a:lnTo>
                <a:lnTo>
                  <a:pt x="117308" y="1585721"/>
                </a:lnTo>
                <a:close/>
              </a:path>
              <a:path w="369569" h="2117725">
                <a:moveTo>
                  <a:pt x="19107" y="1938442"/>
                </a:moveTo>
                <a:lnTo>
                  <a:pt x="11644" y="1939925"/>
                </a:lnTo>
                <a:lnTo>
                  <a:pt x="5413" y="1944171"/>
                </a:lnTo>
                <a:lnTo>
                  <a:pt x="1420" y="1950275"/>
                </a:lnTo>
                <a:lnTo>
                  <a:pt x="0" y="1957427"/>
                </a:lnTo>
                <a:lnTo>
                  <a:pt x="1484" y="1964816"/>
                </a:lnTo>
                <a:lnTo>
                  <a:pt x="64730" y="2117216"/>
                </a:lnTo>
                <a:lnTo>
                  <a:pt x="99676" y="2072385"/>
                </a:lnTo>
                <a:lnTo>
                  <a:pt x="87336" y="2072385"/>
                </a:lnTo>
                <a:lnTo>
                  <a:pt x="54697" y="2067940"/>
                </a:lnTo>
                <a:lnTo>
                  <a:pt x="74808" y="2042181"/>
                </a:lnTo>
                <a:lnTo>
                  <a:pt x="36663" y="1950211"/>
                </a:lnTo>
                <a:lnTo>
                  <a:pt x="32414" y="1943907"/>
                </a:lnTo>
                <a:lnTo>
                  <a:pt x="26296" y="1939877"/>
                </a:lnTo>
                <a:lnTo>
                  <a:pt x="19107" y="1938442"/>
                </a:lnTo>
                <a:close/>
              </a:path>
              <a:path w="369569" h="2117725">
                <a:moveTo>
                  <a:pt x="74808" y="2042181"/>
                </a:moveTo>
                <a:lnTo>
                  <a:pt x="54697" y="2067940"/>
                </a:lnTo>
                <a:lnTo>
                  <a:pt x="87336" y="2072385"/>
                </a:lnTo>
                <a:lnTo>
                  <a:pt x="74808" y="2042181"/>
                </a:lnTo>
                <a:close/>
              </a:path>
              <a:path w="369569" h="2117725">
                <a:moveTo>
                  <a:pt x="148788" y="1956498"/>
                </a:moveTo>
                <a:lnTo>
                  <a:pt x="141845" y="1958764"/>
                </a:lnTo>
                <a:lnTo>
                  <a:pt x="136104" y="1963673"/>
                </a:lnTo>
                <a:lnTo>
                  <a:pt x="74808" y="2042181"/>
                </a:lnTo>
                <a:lnTo>
                  <a:pt x="87336" y="2072385"/>
                </a:lnTo>
                <a:lnTo>
                  <a:pt x="99676" y="2072385"/>
                </a:lnTo>
                <a:lnTo>
                  <a:pt x="166203" y="1987041"/>
                </a:lnTo>
                <a:lnTo>
                  <a:pt x="169580" y="1980303"/>
                </a:lnTo>
                <a:lnTo>
                  <a:pt x="170076" y="1973040"/>
                </a:lnTo>
                <a:lnTo>
                  <a:pt x="167810" y="1966110"/>
                </a:lnTo>
                <a:lnTo>
                  <a:pt x="162901" y="1960371"/>
                </a:lnTo>
                <a:lnTo>
                  <a:pt x="156088" y="1956994"/>
                </a:lnTo>
                <a:lnTo>
                  <a:pt x="148788" y="1956498"/>
                </a:lnTo>
                <a:close/>
              </a:path>
              <a:path w="369569" h="2117725">
                <a:moveTo>
                  <a:pt x="81621" y="1850008"/>
                </a:moveTo>
                <a:lnTo>
                  <a:pt x="61174" y="2001139"/>
                </a:lnTo>
                <a:lnTo>
                  <a:pt x="98893" y="2006219"/>
                </a:lnTo>
                <a:lnTo>
                  <a:pt x="119340" y="1855215"/>
                </a:lnTo>
                <a:lnTo>
                  <a:pt x="81621" y="1850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80328" y="1366773"/>
            <a:ext cx="11982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Research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485896" y="4069994"/>
            <a:ext cx="1401826" cy="616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63089" y="1417446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00" baseline="-20833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00471" y="1395425"/>
            <a:ext cx="18161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050" baseline="-1984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050" baseline="-19841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15790" y="247650"/>
            <a:ext cx="4421505" cy="5765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299085">
              <a:lnSpc>
                <a:spcPct val="100000"/>
              </a:lnSpc>
              <a:spcBef>
                <a:spcPts val="320"/>
              </a:spcBef>
            </a:pPr>
            <a:r>
              <a:rPr sz="1050" dirty="0">
                <a:latin typeface="Arial"/>
                <a:cs typeface="Arial"/>
              </a:rPr>
              <a:t>A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frequentist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view </a:t>
            </a:r>
            <a:r>
              <a:rPr sz="1050" dirty="0">
                <a:latin typeface="Arial"/>
                <a:cs typeface="Arial"/>
              </a:rPr>
              <a:t>of hypothesis testing: population parameter </a:t>
            </a:r>
            <a:r>
              <a:rPr sz="1050" spc="-5" dirty="0">
                <a:latin typeface="Arial"/>
                <a:cs typeface="Arial"/>
              </a:rPr>
              <a:t>(e.g.,  </a:t>
            </a:r>
            <a:r>
              <a:rPr sz="1050" dirty="0">
                <a:latin typeface="Arial"/>
                <a:cs typeface="Arial"/>
              </a:rPr>
              <a:t>mean) is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fixed</a:t>
            </a:r>
            <a:r>
              <a:rPr sz="1050" dirty="0">
                <a:latin typeface="Arial"/>
                <a:cs typeface="Arial"/>
              </a:rPr>
              <a:t>, samples (data) are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random</a:t>
            </a:r>
            <a:r>
              <a:rPr sz="1050" dirty="0">
                <a:latin typeface="Arial"/>
                <a:cs typeface="Arial"/>
              </a:rPr>
              <a:t> –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random sampling 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variability.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72028" y="3863441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aseline="-2083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88890" y="3408933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07763" y="3541521"/>
            <a:ext cx="85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247900" y="1409738"/>
            <a:ext cx="449605" cy="437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0477" y="1439417"/>
            <a:ext cx="349250" cy="337185"/>
          </a:xfrm>
          <a:custGeom>
            <a:avLst/>
            <a:gdLst/>
            <a:ahLst/>
            <a:cxnLst/>
            <a:rect l="l" t="t" r="r" b="b"/>
            <a:pathLst>
              <a:path w="349250" h="337185">
                <a:moveTo>
                  <a:pt x="0" y="168402"/>
                </a:moveTo>
                <a:lnTo>
                  <a:pt x="6231" y="123648"/>
                </a:lnTo>
                <a:lnTo>
                  <a:pt x="23819" y="83424"/>
                </a:lnTo>
                <a:lnTo>
                  <a:pt x="51101" y="49339"/>
                </a:lnTo>
                <a:lnTo>
                  <a:pt x="86416" y="23001"/>
                </a:lnTo>
                <a:lnTo>
                  <a:pt x="128102" y="6018"/>
                </a:lnTo>
                <a:lnTo>
                  <a:pt x="174498" y="0"/>
                </a:lnTo>
                <a:lnTo>
                  <a:pt x="220893" y="6018"/>
                </a:lnTo>
                <a:lnTo>
                  <a:pt x="262579" y="23001"/>
                </a:lnTo>
                <a:lnTo>
                  <a:pt x="297894" y="49339"/>
                </a:lnTo>
                <a:lnTo>
                  <a:pt x="325176" y="83424"/>
                </a:lnTo>
                <a:lnTo>
                  <a:pt x="342764" y="123648"/>
                </a:lnTo>
                <a:lnTo>
                  <a:pt x="348996" y="168402"/>
                </a:lnTo>
                <a:lnTo>
                  <a:pt x="342764" y="213155"/>
                </a:lnTo>
                <a:lnTo>
                  <a:pt x="325176" y="253379"/>
                </a:lnTo>
                <a:lnTo>
                  <a:pt x="297894" y="287464"/>
                </a:lnTo>
                <a:lnTo>
                  <a:pt x="262579" y="313802"/>
                </a:lnTo>
                <a:lnTo>
                  <a:pt x="220893" y="330785"/>
                </a:lnTo>
                <a:lnTo>
                  <a:pt x="174498" y="336804"/>
                </a:lnTo>
                <a:lnTo>
                  <a:pt x="128102" y="330785"/>
                </a:lnTo>
                <a:lnTo>
                  <a:pt x="86416" y="313802"/>
                </a:lnTo>
                <a:lnTo>
                  <a:pt x="51101" y="287464"/>
                </a:lnTo>
                <a:lnTo>
                  <a:pt x="23819" y="253379"/>
                </a:lnTo>
                <a:lnTo>
                  <a:pt x="6231" y="213155"/>
                </a:lnTo>
                <a:lnTo>
                  <a:pt x="0" y="16840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944361" y="3057905"/>
            <a:ext cx="3032760" cy="5765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 marR="128270">
              <a:lnSpc>
                <a:spcPct val="100000"/>
              </a:lnSpc>
              <a:spcBef>
                <a:spcPts val="330"/>
              </a:spcBef>
            </a:pPr>
            <a:r>
              <a:rPr sz="1050" dirty="0">
                <a:latin typeface="Arial"/>
                <a:cs typeface="Arial"/>
              </a:rPr>
              <a:t>The mean of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dirty="0">
                <a:latin typeface="Arial"/>
                <a:cs typeface="Arial"/>
              </a:rPr>
              <a:t>means of an infinite number</a:t>
            </a:r>
            <a:r>
              <a:rPr sz="1050" spc="-1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  random samples </a:t>
            </a:r>
            <a:r>
              <a:rPr sz="1050" spc="-5" dirty="0">
                <a:latin typeface="Arial"/>
                <a:cs typeface="Arial"/>
              </a:rPr>
              <a:t>with size </a:t>
            </a:r>
            <a:r>
              <a:rPr sz="1050" dirty="0">
                <a:latin typeface="Arial"/>
                <a:cs typeface="Arial"/>
              </a:rPr>
              <a:t>n </a:t>
            </a:r>
            <a:r>
              <a:rPr sz="1050" spc="-5" dirty="0">
                <a:latin typeface="Arial"/>
                <a:cs typeface="Arial"/>
              </a:rPr>
              <a:t>will </a:t>
            </a:r>
            <a:r>
              <a:rPr sz="1050" dirty="0">
                <a:latin typeface="Arial"/>
                <a:cs typeface="Arial"/>
              </a:rPr>
              <a:t>equal </a:t>
            </a:r>
            <a:r>
              <a:rPr sz="1050" spc="-5" dirty="0">
                <a:latin typeface="Arial"/>
                <a:cs typeface="Arial"/>
              </a:rPr>
              <a:t>the  </a:t>
            </a:r>
            <a:r>
              <a:rPr sz="1050" dirty="0">
                <a:latin typeface="Arial"/>
                <a:cs typeface="Arial"/>
              </a:rPr>
              <a:t>population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mean.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52" name="object 52"/>
          <p:cNvSpPr txBox="1"/>
          <p:nvPr/>
        </p:nvSpPr>
        <p:spPr>
          <a:xfrm>
            <a:off x="1629791" y="3335223"/>
            <a:ext cx="255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aseline="-2083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16505" y="3675379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aseline="-2083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49347" y="3857345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aseline="-2083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86529" y="3764991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aseline="-2083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77688" y="1909826"/>
            <a:ext cx="915035" cy="110363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91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aseline="-2083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 baseline="-20833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aseline="-2083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 baseline="-20833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8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aseline="-2083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35041" y="3074035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aseline="-20833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21610" y="1379601"/>
            <a:ext cx="180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050" baseline="-1984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050" baseline="-1984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93981" y="885357"/>
            <a:ext cx="1089918" cy="452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3060" y="900683"/>
            <a:ext cx="1036319" cy="390525"/>
          </a:xfrm>
          <a:custGeom>
            <a:avLst/>
            <a:gdLst/>
            <a:ahLst/>
            <a:cxnLst/>
            <a:rect l="l" t="t" r="r" b="b"/>
            <a:pathLst>
              <a:path w="1036319" h="390525">
                <a:moveTo>
                  <a:pt x="0" y="390143"/>
                </a:moveTo>
                <a:lnTo>
                  <a:pt x="17676" y="337089"/>
                </a:lnTo>
                <a:lnTo>
                  <a:pt x="35840" y="284913"/>
                </a:lnTo>
                <a:lnTo>
                  <a:pt x="54980" y="234496"/>
                </a:lnTo>
                <a:lnTo>
                  <a:pt x="75583" y="186718"/>
                </a:lnTo>
                <a:lnTo>
                  <a:pt x="98138" y="142456"/>
                </a:lnTo>
                <a:lnTo>
                  <a:pt x="123131" y="102592"/>
                </a:lnTo>
                <a:lnTo>
                  <a:pt x="151051" y="68004"/>
                </a:lnTo>
                <a:lnTo>
                  <a:pt x="182385" y="39571"/>
                </a:lnTo>
                <a:lnTo>
                  <a:pt x="217621" y="18173"/>
                </a:lnTo>
                <a:lnTo>
                  <a:pt x="257247" y="4689"/>
                </a:lnTo>
                <a:lnTo>
                  <a:pt x="301752" y="0"/>
                </a:lnTo>
                <a:lnTo>
                  <a:pt x="489394" y="60960"/>
                </a:lnTo>
                <a:lnTo>
                  <a:pt x="733806" y="195072"/>
                </a:lnTo>
                <a:lnTo>
                  <a:pt x="945832" y="329184"/>
                </a:lnTo>
                <a:lnTo>
                  <a:pt x="1036320" y="390143"/>
                </a:lnTo>
              </a:path>
            </a:pathLst>
          </a:custGeom>
          <a:ln w="9525">
            <a:solidFill>
              <a:srgbClr val="1C46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749" y="1526879"/>
            <a:ext cx="1092819" cy="459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8779" y="1542288"/>
            <a:ext cx="1035050" cy="390525"/>
          </a:xfrm>
          <a:custGeom>
            <a:avLst/>
            <a:gdLst/>
            <a:ahLst/>
            <a:cxnLst/>
            <a:rect l="l" t="t" r="r" b="b"/>
            <a:pathLst>
              <a:path w="1035050" h="390525">
                <a:moveTo>
                  <a:pt x="0" y="390144"/>
                </a:moveTo>
                <a:lnTo>
                  <a:pt x="17644" y="337089"/>
                </a:lnTo>
                <a:lnTo>
                  <a:pt x="35781" y="284913"/>
                </a:lnTo>
                <a:lnTo>
                  <a:pt x="54897" y="234496"/>
                </a:lnTo>
                <a:lnTo>
                  <a:pt x="75477" y="186718"/>
                </a:lnTo>
                <a:lnTo>
                  <a:pt x="98008" y="142456"/>
                </a:lnTo>
                <a:lnTo>
                  <a:pt x="122975" y="102592"/>
                </a:lnTo>
                <a:lnTo>
                  <a:pt x="150864" y="68004"/>
                </a:lnTo>
                <a:lnTo>
                  <a:pt x="182163" y="39571"/>
                </a:lnTo>
                <a:lnTo>
                  <a:pt x="217356" y="18173"/>
                </a:lnTo>
                <a:lnTo>
                  <a:pt x="256930" y="4689"/>
                </a:lnTo>
                <a:lnTo>
                  <a:pt x="301370" y="0"/>
                </a:lnTo>
                <a:lnTo>
                  <a:pt x="488727" y="60960"/>
                </a:lnTo>
                <a:lnTo>
                  <a:pt x="732758" y="195072"/>
                </a:lnTo>
                <a:lnTo>
                  <a:pt x="944451" y="329184"/>
                </a:lnTo>
                <a:lnTo>
                  <a:pt x="1034795" y="390144"/>
                </a:lnTo>
              </a:path>
            </a:pathLst>
          </a:custGeom>
          <a:ln w="9525">
            <a:solidFill>
              <a:srgbClr val="1C46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9749" y="2227919"/>
            <a:ext cx="1092819" cy="459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8779" y="2243327"/>
            <a:ext cx="1035050" cy="390525"/>
          </a:xfrm>
          <a:custGeom>
            <a:avLst/>
            <a:gdLst/>
            <a:ahLst/>
            <a:cxnLst/>
            <a:rect l="l" t="t" r="r" b="b"/>
            <a:pathLst>
              <a:path w="1035050" h="390525">
                <a:moveTo>
                  <a:pt x="0" y="390144"/>
                </a:moveTo>
                <a:lnTo>
                  <a:pt x="17644" y="337089"/>
                </a:lnTo>
                <a:lnTo>
                  <a:pt x="35781" y="284913"/>
                </a:lnTo>
                <a:lnTo>
                  <a:pt x="54897" y="234496"/>
                </a:lnTo>
                <a:lnTo>
                  <a:pt x="75477" y="186718"/>
                </a:lnTo>
                <a:lnTo>
                  <a:pt x="98008" y="142456"/>
                </a:lnTo>
                <a:lnTo>
                  <a:pt x="122975" y="102592"/>
                </a:lnTo>
                <a:lnTo>
                  <a:pt x="150864" y="68004"/>
                </a:lnTo>
                <a:lnTo>
                  <a:pt x="182163" y="39571"/>
                </a:lnTo>
                <a:lnTo>
                  <a:pt x="217356" y="18173"/>
                </a:lnTo>
                <a:lnTo>
                  <a:pt x="256930" y="4689"/>
                </a:lnTo>
                <a:lnTo>
                  <a:pt x="301370" y="0"/>
                </a:lnTo>
                <a:lnTo>
                  <a:pt x="488727" y="60960"/>
                </a:lnTo>
                <a:lnTo>
                  <a:pt x="732758" y="195072"/>
                </a:lnTo>
                <a:lnTo>
                  <a:pt x="944451" y="329184"/>
                </a:lnTo>
                <a:lnTo>
                  <a:pt x="1034795" y="390144"/>
                </a:lnTo>
              </a:path>
            </a:pathLst>
          </a:custGeom>
          <a:ln w="9525">
            <a:solidFill>
              <a:srgbClr val="1C46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9676" y="2930524"/>
            <a:ext cx="1088443" cy="451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8779" y="2945892"/>
            <a:ext cx="1035050" cy="388620"/>
          </a:xfrm>
          <a:custGeom>
            <a:avLst/>
            <a:gdLst/>
            <a:ahLst/>
            <a:cxnLst/>
            <a:rect l="l" t="t" r="r" b="b"/>
            <a:pathLst>
              <a:path w="1035050" h="388620">
                <a:moveTo>
                  <a:pt x="0" y="388619"/>
                </a:moveTo>
                <a:lnTo>
                  <a:pt x="17644" y="335772"/>
                </a:lnTo>
                <a:lnTo>
                  <a:pt x="35781" y="283800"/>
                </a:lnTo>
                <a:lnTo>
                  <a:pt x="54897" y="233580"/>
                </a:lnTo>
                <a:lnTo>
                  <a:pt x="75477" y="185988"/>
                </a:lnTo>
                <a:lnTo>
                  <a:pt x="98008" y="141900"/>
                </a:lnTo>
                <a:lnTo>
                  <a:pt x="122975" y="102191"/>
                </a:lnTo>
                <a:lnTo>
                  <a:pt x="150864" y="67738"/>
                </a:lnTo>
                <a:lnTo>
                  <a:pt x="182163" y="39416"/>
                </a:lnTo>
                <a:lnTo>
                  <a:pt x="217356" y="18102"/>
                </a:lnTo>
                <a:lnTo>
                  <a:pt x="256930" y="4671"/>
                </a:lnTo>
                <a:lnTo>
                  <a:pt x="301370" y="0"/>
                </a:lnTo>
                <a:lnTo>
                  <a:pt x="488727" y="60721"/>
                </a:lnTo>
                <a:lnTo>
                  <a:pt x="732758" y="194309"/>
                </a:lnTo>
                <a:lnTo>
                  <a:pt x="944451" y="327898"/>
                </a:lnTo>
                <a:lnTo>
                  <a:pt x="1034795" y="388619"/>
                </a:lnTo>
              </a:path>
            </a:pathLst>
          </a:custGeom>
          <a:ln w="9525">
            <a:solidFill>
              <a:srgbClr val="1C46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2529" y="975245"/>
            <a:ext cx="614619" cy="69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11695" y="981455"/>
            <a:ext cx="560705" cy="636905"/>
          </a:xfrm>
          <a:custGeom>
            <a:avLst/>
            <a:gdLst/>
            <a:ahLst/>
            <a:cxnLst/>
            <a:rect l="l" t="t" r="r" b="b"/>
            <a:pathLst>
              <a:path w="560704" h="636905">
                <a:moveTo>
                  <a:pt x="0" y="618744"/>
                </a:moveTo>
                <a:lnTo>
                  <a:pt x="9294" y="553050"/>
                </a:lnTo>
                <a:lnTo>
                  <a:pt x="18685" y="488017"/>
                </a:lnTo>
                <a:lnTo>
                  <a:pt x="28272" y="424308"/>
                </a:lnTo>
                <a:lnTo>
                  <a:pt x="38155" y="362583"/>
                </a:lnTo>
                <a:lnTo>
                  <a:pt x="48434" y="303503"/>
                </a:lnTo>
                <a:lnTo>
                  <a:pt x="59209" y="247732"/>
                </a:lnTo>
                <a:lnTo>
                  <a:pt x="70580" y="195929"/>
                </a:lnTo>
                <a:lnTo>
                  <a:pt x="82647" y="148756"/>
                </a:lnTo>
                <a:lnTo>
                  <a:pt x="95509" y="106875"/>
                </a:lnTo>
                <a:lnTo>
                  <a:pt x="109268" y="70948"/>
                </a:lnTo>
                <a:lnTo>
                  <a:pt x="139872" y="19598"/>
                </a:lnTo>
                <a:lnTo>
                  <a:pt x="175259" y="0"/>
                </a:lnTo>
                <a:lnTo>
                  <a:pt x="194577" y="5621"/>
                </a:lnTo>
                <a:lnTo>
                  <a:pt x="241101" y="51015"/>
                </a:lnTo>
                <a:lnTo>
                  <a:pt x="267314" y="87512"/>
                </a:lnTo>
                <a:lnTo>
                  <a:pt x="294832" y="131026"/>
                </a:lnTo>
                <a:lnTo>
                  <a:pt x="323159" y="179919"/>
                </a:lnTo>
                <a:lnTo>
                  <a:pt x="351796" y="232553"/>
                </a:lnTo>
                <a:lnTo>
                  <a:pt x="380249" y="287292"/>
                </a:lnTo>
                <a:lnTo>
                  <a:pt x="408020" y="342497"/>
                </a:lnTo>
                <a:lnTo>
                  <a:pt x="434612" y="396531"/>
                </a:lnTo>
                <a:lnTo>
                  <a:pt x="459529" y="447756"/>
                </a:lnTo>
                <a:lnTo>
                  <a:pt x="482274" y="494535"/>
                </a:lnTo>
                <a:lnTo>
                  <a:pt x="502351" y="535231"/>
                </a:lnTo>
                <a:lnTo>
                  <a:pt x="519262" y="568205"/>
                </a:lnTo>
                <a:lnTo>
                  <a:pt x="532510" y="591820"/>
                </a:lnTo>
                <a:lnTo>
                  <a:pt x="555622" y="629279"/>
                </a:lnTo>
                <a:lnTo>
                  <a:pt x="560617" y="636381"/>
                </a:lnTo>
                <a:lnTo>
                  <a:pt x="552024" y="620715"/>
                </a:lnTo>
                <a:lnTo>
                  <a:pt x="534372" y="589869"/>
                </a:lnTo>
                <a:lnTo>
                  <a:pt x="512190" y="551434"/>
                </a:lnTo>
              </a:path>
            </a:pathLst>
          </a:custGeom>
          <a:ln w="9525">
            <a:solidFill>
              <a:srgbClr val="1C46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6456" y="1595627"/>
            <a:ext cx="649249" cy="726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43700" y="1620011"/>
            <a:ext cx="559435" cy="636905"/>
          </a:xfrm>
          <a:custGeom>
            <a:avLst/>
            <a:gdLst/>
            <a:ahLst/>
            <a:cxnLst/>
            <a:rect l="l" t="t" r="r" b="b"/>
            <a:pathLst>
              <a:path w="559434" h="636905">
                <a:moveTo>
                  <a:pt x="0" y="618744"/>
                </a:moveTo>
                <a:lnTo>
                  <a:pt x="9267" y="553050"/>
                </a:lnTo>
                <a:lnTo>
                  <a:pt x="18630" y="488017"/>
                </a:lnTo>
                <a:lnTo>
                  <a:pt x="28189" y="424308"/>
                </a:lnTo>
                <a:lnTo>
                  <a:pt x="38043" y="362583"/>
                </a:lnTo>
                <a:lnTo>
                  <a:pt x="48292" y="303503"/>
                </a:lnTo>
                <a:lnTo>
                  <a:pt x="59036" y="247732"/>
                </a:lnTo>
                <a:lnTo>
                  <a:pt x="70373" y="195929"/>
                </a:lnTo>
                <a:lnTo>
                  <a:pt x="82405" y="148756"/>
                </a:lnTo>
                <a:lnTo>
                  <a:pt x="95230" y="106875"/>
                </a:lnTo>
                <a:lnTo>
                  <a:pt x="108949" y="70948"/>
                </a:lnTo>
                <a:lnTo>
                  <a:pt x="139465" y="19598"/>
                </a:lnTo>
                <a:lnTo>
                  <a:pt x="174751" y="0"/>
                </a:lnTo>
                <a:lnTo>
                  <a:pt x="194015" y="5621"/>
                </a:lnTo>
                <a:lnTo>
                  <a:pt x="240415" y="51015"/>
                </a:lnTo>
                <a:lnTo>
                  <a:pt x="266559" y="87512"/>
                </a:lnTo>
                <a:lnTo>
                  <a:pt x="294005" y="131026"/>
                </a:lnTo>
                <a:lnTo>
                  <a:pt x="322256" y="179919"/>
                </a:lnTo>
                <a:lnTo>
                  <a:pt x="350819" y="232553"/>
                </a:lnTo>
                <a:lnTo>
                  <a:pt x="379195" y="287292"/>
                </a:lnTo>
                <a:lnTo>
                  <a:pt x="406890" y="342497"/>
                </a:lnTo>
                <a:lnTo>
                  <a:pt x="433408" y="396531"/>
                </a:lnTo>
                <a:lnTo>
                  <a:pt x="458253" y="447756"/>
                </a:lnTo>
                <a:lnTo>
                  <a:pt x="480929" y="494535"/>
                </a:lnTo>
                <a:lnTo>
                  <a:pt x="500941" y="535231"/>
                </a:lnTo>
                <a:lnTo>
                  <a:pt x="517792" y="568205"/>
                </a:lnTo>
                <a:lnTo>
                  <a:pt x="530986" y="591819"/>
                </a:lnTo>
                <a:lnTo>
                  <a:pt x="554051" y="629279"/>
                </a:lnTo>
                <a:lnTo>
                  <a:pt x="559046" y="636381"/>
                </a:lnTo>
                <a:lnTo>
                  <a:pt x="550491" y="620715"/>
                </a:lnTo>
                <a:lnTo>
                  <a:pt x="532901" y="589869"/>
                </a:lnTo>
                <a:lnTo>
                  <a:pt x="510794" y="551433"/>
                </a:lnTo>
              </a:path>
            </a:pathLst>
          </a:custGeom>
          <a:ln w="9524">
            <a:solidFill>
              <a:srgbClr val="1C46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87643" y="2392565"/>
            <a:ext cx="613179" cy="690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6852" y="2398776"/>
            <a:ext cx="559435" cy="636905"/>
          </a:xfrm>
          <a:custGeom>
            <a:avLst/>
            <a:gdLst/>
            <a:ahLst/>
            <a:cxnLst/>
            <a:rect l="l" t="t" r="r" b="b"/>
            <a:pathLst>
              <a:path w="559434" h="636905">
                <a:moveTo>
                  <a:pt x="0" y="618744"/>
                </a:moveTo>
                <a:lnTo>
                  <a:pt x="9267" y="553050"/>
                </a:lnTo>
                <a:lnTo>
                  <a:pt x="18630" y="488017"/>
                </a:lnTo>
                <a:lnTo>
                  <a:pt x="28189" y="424308"/>
                </a:lnTo>
                <a:lnTo>
                  <a:pt x="38043" y="362583"/>
                </a:lnTo>
                <a:lnTo>
                  <a:pt x="48292" y="303503"/>
                </a:lnTo>
                <a:lnTo>
                  <a:pt x="59036" y="247732"/>
                </a:lnTo>
                <a:lnTo>
                  <a:pt x="70373" y="195929"/>
                </a:lnTo>
                <a:lnTo>
                  <a:pt x="82405" y="148756"/>
                </a:lnTo>
                <a:lnTo>
                  <a:pt x="95230" y="106875"/>
                </a:lnTo>
                <a:lnTo>
                  <a:pt x="108949" y="70948"/>
                </a:lnTo>
                <a:lnTo>
                  <a:pt x="139465" y="19598"/>
                </a:lnTo>
                <a:lnTo>
                  <a:pt x="174751" y="0"/>
                </a:lnTo>
                <a:lnTo>
                  <a:pt x="194015" y="5621"/>
                </a:lnTo>
                <a:lnTo>
                  <a:pt x="240415" y="51015"/>
                </a:lnTo>
                <a:lnTo>
                  <a:pt x="266559" y="87512"/>
                </a:lnTo>
                <a:lnTo>
                  <a:pt x="294005" y="131026"/>
                </a:lnTo>
                <a:lnTo>
                  <a:pt x="322256" y="179919"/>
                </a:lnTo>
                <a:lnTo>
                  <a:pt x="350819" y="232553"/>
                </a:lnTo>
                <a:lnTo>
                  <a:pt x="379195" y="287292"/>
                </a:lnTo>
                <a:lnTo>
                  <a:pt x="406890" y="342497"/>
                </a:lnTo>
                <a:lnTo>
                  <a:pt x="433408" y="396531"/>
                </a:lnTo>
                <a:lnTo>
                  <a:pt x="458253" y="447756"/>
                </a:lnTo>
                <a:lnTo>
                  <a:pt x="480929" y="494535"/>
                </a:lnTo>
                <a:lnTo>
                  <a:pt x="500941" y="535231"/>
                </a:lnTo>
                <a:lnTo>
                  <a:pt x="517792" y="568205"/>
                </a:lnTo>
                <a:lnTo>
                  <a:pt x="530987" y="591819"/>
                </a:lnTo>
                <a:lnTo>
                  <a:pt x="554051" y="629279"/>
                </a:lnTo>
                <a:lnTo>
                  <a:pt x="559046" y="636381"/>
                </a:lnTo>
                <a:lnTo>
                  <a:pt x="550491" y="620715"/>
                </a:lnTo>
                <a:lnTo>
                  <a:pt x="532901" y="589869"/>
                </a:lnTo>
                <a:lnTo>
                  <a:pt x="510794" y="551434"/>
                </a:lnTo>
              </a:path>
            </a:pathLst>
          </a:custGeom>
          <a:ln w="9524">
            <a:solidFill>
              <a:srgbClr val="1C46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2256" y="3351161"/>
            <a:ext cx="614619" cy="69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1423" y="3357371"/>
            <a:ext cx="560705" cy="636905"/>
          </a:xfrm>
          <a:custGeom>
            <a:avLst/>
            <a:gdLst/>
            <a:ahLst/>
            <a:cxnLst/>
            <a:rect l="l" t="t" r="r" b="b"/>
            <a:pathLst>
              <a:path w="560704" h="636904">
                <a:moveTo>
                  <a:pt x="0" y="618731"/>
                </a:moveTo>
                <a:lnTo>
                  <a:pt x="9294" y="553039"/>
                </a:lnTo>
                <a:lnTo>
                  <a:pt x="18685" y="488009"/>
                </a:lnTo>
                <a:lnTo>
                  <a:pt x="28272" y="424302"/>
                </a:lnTo>
                <a:lnTo>
                  <a:pt x="38155" y="362578"/>
                </a:lnTo>
                <a:lnTo>
                  <a:pt x="48434" y="303500"/>
                </a:lnTo>
                <a:lnTo>
                  <a:pt x="59209" y="247729"/>
                </a:lnTo>
                <a:lnTo>
                  <a:pt x="70580" y="195927"/>
                </a:lnTo>
                <a:lnTo>
                  <a:pt x="82647" y="148755"/>
                </a:lnTo>
                <a:lnTo>
                  <a:pt x="95509" y="106875"/>
                </a:lnTo>
                <a:lnTo>
                  <a:pt x="109268" y="70947"/>
                </a:lnTo>
                <a:lnTo>
                  <a:pt x="139872" y="19598"/>
                </a:lnTo>
                <a:lnTo>
                  <a:pt x="175259" y="0"/>
                </a:lnTo>
                <a:lnTo>
                  <a:pt x="194577" y="5621"/>
                </a:lnTo>
                <a:lnTo>
                  <a:pt x="241101" y="51015"/>
                </a:lnTo>
                <a:lnTo>
                  <a:pt x="267314" y="87512"/>
                </a:lnTo>
                <a:lnTo>
                  <a:pt x="294832" y="131026"/>
                </a:lnTo>
                <a:lnTo>
                  <a:pt x="323159" y="179920"/>
                </a:lnTo>
                <a:lnTo>
                  <a:pt x="351796" y="232555"/>
                </a:lnTo>
                <a:lnTo>
                  <a:pt x="380249" y="287294"/>
                </a:lnTo>
                <a:lnTo>
                  <a:pt x="408020" y="342500"/>
                </a:lnTo>
                <a:lnTo>
                  <a:pt x="434612" y="396535"/>
                </a:lnTo>
                <a:lnTo>
                  <a:pt x="459529" y="447761"/>
                </a:lnTo>
                <a:lnTo>
                  <a:pt x="482274" y="494542"/>
                </a:lnTo>
                <a:lnTo>
                  <a:pt x="502351" y="535239"/>
                </a:lnTo>
                <a:lnTo>
                  <a:pt x="519262" y="568215"/>
                </a:lnTo>
                <a:lnTo>
                  <a:pt x="532510" y="591832"/>
                </a:lnTo>
                <a:lnTo>
                  <a:pt x="555622" y="629278"/>
                </a:lnTo>
                <a:lnTo>
                  <a:pt x="560617" y="636380"/>
                </a:lnTo>
                <a:lnTo>
                  <a:pt x="552024" y="620724"/>
                </a:lnTo>
                <a:lnTo>
                  <a:pt x="534372" y="589897"/>
                </a:lnTo>
                <a:lnTo>
                  <a:pt x="512191" y="551484"/>
                </a:lnTo>
              </a:path>
            </a:pathLst>
          </a:custGeom>
          <a:ln w="9525">
            <a:solidFill>
              <a:srgbClr val="1C46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66595" y="3137154"/>
            <a:ext cx="245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Symbol"/>
                <a:cs typeface="Symbol"/>
              </a:rPr>
              <a:t></a:t>
            </a:r>
            <a:r>
              <a:rPr sz="1350" spc="15" baseline="-21604" dirty="0">
                <a:latin typeface="Calibri"/>
                <a:cs typeface="Calibri"/>
              </a:rPr>
              <a:t>4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55841" y="1838325"/>
            <a:ext cx="234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Symbol"/>
                <a:cs typeface="Symbol"/>
              </a:rPr>
              <a:t></a:t>
            </a:r>
            <a:r>
              <a:rPr sz="1350" spc="7" baseline="-21604" dirty="0">
                <a:latin typeface="Calibri"/>
                <a:cs typeface="Calibri"/>
              </a:rPr>
              <a:t>2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02018" y="3625977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ymbol"/>
                <a:cs typeface="Symbol"/>
              </a:rPr>
              <a:t>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99554" y="3728085"/>
            <a:ext cx="8572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35226" y="2323033"/>
            <a:ext cx="2451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Symbol"/>
                <a:cs typeface="Symbol"/>
              </a:rPr>
              <a:t></a:t>
            </a:r>
            <a:r>
              <a:rPr sz="1350" spc="15" baseline="-21604" dirty="0">
                <a:latin typeface="Calibri"/>
                <a:cs typeface="Calibri"/>
              </a:rPr>
              <a:t>3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6595" y="1664335"/>
            <a:ext cx="2451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Symbol"/>
                <a:cs typeface="Symbol"/>
              </a:rPr>
              <a:t></a:t>
            </a:r>
            <a:r>
              <a:rPr sz="1350" spc="15" baseline="-21604" dirty="0">
                <a:latin typeface="Calibri"/>
                <a:cs typeface="Calibri"/>
              </a:rPr>
              <a:t>2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93697" y="985774"/>
            <a:ext cx="2451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Symbol"/>
                <a:cs typeface="Symbol"/>
              </a:rPr>
              <a:t></a:t>
            </a:r>
            <a:r>
              <a:rPr sz="1350" spc="15" baseline="-21604" dirty="0">
                <a:latin typeface="Calibri"/>
                <a:cs typeface="Calibri"/>
              </a:rPr>
              <a:t>1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09867" y="1179957"/>
            <a:ext cx="234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Symbol"/>
                <a:cs typeface="Symbol"/>
              </a:rPr>
              <a:t></a:t>
            </a:r>
            <a:r>
              <a:rPr sz="1350" spc="7" baseline="-21604" dirty="0">
                <a:latin typeface="Calibri"/>
                <a:cs typeface="Calibri"/>
              </a:rPr>
              <a:t>1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2555" y="983361"/>
            <a:ext cx="6438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$Fatal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CVD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1130" y="1723136"/>
            <a:ext cx="2533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$MI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9995" y="2346147"/>
            <a:ext cx="4660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$Stroke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1771" y="3057525"/>
            <a:ext cx="7988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$Atorvastatin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86676" y="575818"/>
            <a:ext cx="10064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No Hx CVD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(1.00)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15225" y="1315593"/>
            <a:ext cx="3613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Hx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55789" y="2006600"/>
            <a:ext cx="5734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Hx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Stroke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13880" y="2562826"/>
            <a:ext cx="1463675" cy="5111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55"/>
              </a:spcBef>
            </a:pPr>
            <a:r>
              <a:rPr sz="1400" spc="5" dirty="0">
                <a:latin typeface="Symbol"/>
                <a:cs typeface="Symbol"/>
              </a:rPr>
              <a:t></a:t>
            </a:r>
            <a:r>
              <a:rPr sz="1350" spc="7" baseline="-21604" dirty="0">
                <a:latin typeface="Calibri"/>
                <a:cs typeface="Calibri"/>
              </a:rPr>
              <a:t>3</a:t>
            </a:r>
            <a:endParaRPr sz="1350" baseline="-21604">
              <a:latin typeface="Calibri"/>
              <a:cs typeface="Calibri"/>
            </a:endParaRPr>
          </a:p>
          <a:p>
            <a:pPr marL="604520">
              <a:lnSpc>
                <a:spcPct val="100000"/>
              </a:lnSpc>
              <a:spcBef>
                <a:spcPts val="365"/>
              </a:spcBef>
            </a:pPr>
            <a:r>
              <a:rPr sz="1100" spc="-5" dirty="0">
                <a:latin typeface="Calibri"/>
                <a:cs typeface="Calibri"/>
              </a:rPr>
              <a:t>Hx Stroke </a:t>
            </a:r>
            <a:r>
              <a:rPr sz="1100" dirty="0">
                <a:latin typeface="Calibri"/>
                <a:cs typeface="Calibri"/>
              </a:rPr>
              <a:t>+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40081" y="1863769"/>
            <a:ext cx="1292436" cy="771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83558" y="1884426"/>
            <a:ext cx="1210310" cy="688975"/>
          </a:xfrm>
          <a:custGeom>
            <a:avLst/>
            <a:gdLst/>
            <a:ahLst/>
            <a:cxnLst/>
            <a:rect l="l" t="t" r="r" b="b"/>
            <a:pathLst>
              <a:path w="1210310" h="688975">
                <a:moveTo>
                  <a:pt x="0" y="344424"/>
                </a:moveTo>
                <a:lnTo>
                  <a:pt x="12292" y="275003"/>
                </a:lnTo>
                <a:lnTo>
                  <a:pt x="47547" y="210347"/>
                </a:lnTo>
                <a:lnTo>
                  <a:pt x="73025" y="180239"/>
                </a:lnTo>
                <a:lnTo>
                  <a:pt x="103332" y="151841"/>
                </a:lnTo>
                <a:lnTo>
                  <a:pt x="138162" y="125327"/>
                </a:lnTo>
                <a:lnTo>
                  <a:pt x="177212" y="100869"/>
                </a:lnTo>
                <a:lnTo>
                  <a:pt x="220178" y="78641"/>
                </a:lnTo>
                <a:lnTo>
                  <a:pt x="266755" y="58815"/>
                </a:lnTo>
                <a:lnTo>
                  <a:pt x="316640" y="41564"/>
                </a:lnTo>
                <a:lnTo>
                  <a:pt x="369528" y="27062"/>
                </a:lnTo>
                <a:lnTo>
                  <a:pt x="425115" y="15482"/>
                </a:lnTo>
                <a:lnTo>
                  <a:pt x="483096" y="6996"/>
                </a:lnTo>
                <a:lnTo>
                  <a:pt x="543169" y="1777"/>
                </a:lnTo>
                <a:lnTo>
                  <a:pt x="605027" y="0"/>
                </a:lnTo>
                <a:lnTo>
                  <a:pt x="666886" y="1777"/>
                </a:lnTo>
                <a:lnTo>
                  <a:pt x="726959" y="6996"/>
                </a:lnTo>
                <a:lnTo>
                  <a:pt x="784940" y="15482"/>
                </a:lnTo>
                <a:lnTo>
                  <a:pt x="840527" y="27062"/>
                </a:lnTo>
                <a:lnTo>
                  <a:pt x="893415" y="41564"/>
                </a:lnTo>
                <a:lnTo>
                  <a:pt x="943300" y="58815"/>
                </a:lnTo>
                <a:lnTo>
                  <a:pt x="989877" y="78641"/>
                </a:lnTo>
                <a:lnTo>
                  <a:pt x="1032843" y="100869"/>
                </a:lnTo>
                <a:lnTo>
                  <a:pt x="1071893" y="125327"/>
                </a:lnTo>
                <a:lnTo>
                  <a:pt x="1106723" y="151841"/>
                </a:lnTo>
                <a:lnTo>
                  <a:pt x="1137030" y="180239"/>
                </a:lnTo>
                <a:lnTo>
                  <a:pt x="1162508" y="210347"/>
                </a:lnTo>
                <a:lnTo>
                  <a:pt x="1197763" y="275003"/>
                </a:lnTo>
                <a:lnTo>
                  <a:pt x="1210055" y="344424"/>
                </a:lnTo>
                <a:lnTo>
                  <a:pt x="1206932" y="379643"/>
                </a:lnTo>
                <a:lnTo>
                  <a:pt x="1182854" y="446854"/>
                </a:lnTo>
                <a:lnTo>
                  <a:pt x="1137030" y="508608"/>
                </a:lnTo>
                <a:lnTo>
                  <a:pt x="1106723" y="537006"/>
                </a:lnTo>
                <a:lnTo>
                  <a:pt x="1071893" y="563520"/>
                </a:lnTo>
                <a:lnTo>
                  <a:pt x="1032843" y="587978"/>
                </a:lnTo>
                <a:lnTo>
                  <a:pt x="989877" y="610206"/>
                </a:lnTo>
                <a:lnTo>
                  <a:pt x="943300" y="630032"/>
                </a:lnTo>
                <a:lnTo>
                  <a:pt x="893415" y="647283"/>
                </a:lnTo>
                <a:lnTo>
                  <a:pt x="840527" y="661785"/>
                </a:lnTo>
                <a:lnTo>
                  <a:pt x="784940" y="673365"/>
                </a:lnTo>
                <a:lnTo>
                  <a:pt x="726959" y="681851"/>
                </a:lnTo>
                <a:lnTo>
                  <a:pt x="666886" y="687070"/>
                </a:lnTo>
                <a:lnTo>
                  <a:pt x="605027" y="688848"/>
                </a:lnTo>
                <a:lnTo>
                  <a:pt x="543169" y="687070"/>
                </a:lnTo>
                <a:lnTo>
                  <a:pt x="483096" y="681851"/>
                </a:lnTo>
                <a:lnTo>
                  <a:pt x="425115" y="673365"/>
                </a:lnTo>
                <a:lnTo>
                  <a:pt x="369528" y="661785"/>
                </a:lnTo>
                <a:lnTo>
                  <a:pt x="316640" y="647283"/>
                </a:lnTo>
                <a:lnTo>
                  <a:pt x="266755" y="630032"/>
                </a:lnTo>
                <a:lnTo>
                  <a:pt x="220178" y="610206"/>
                </a:lnTo>
                <a:lnTo>
                  <a:pt x="177212" y="587978"/>
                </a:lnTo>
                <a:lnTo>
                  <a:pt x="138162" y="563520"/>
                </a:lnTo>
                <a:lnTo>
                  <a:pt x="103332" y="537006"/>
                </a:lnTo>
                <a:lnTo>
                  <a:pt x="73025" y="508608"/>
                </a:lnTo>
                <a:lnTo>
                  <a:pt x="47547" y="478500"/>
                </a:lnTo>
                <a:lnTo>
                  <a:pt x="12292" y="413844"/>
                </a:lnTo>
                <a:lnTo>
                  <a:pt x="0" y="344424"/>
                </a:lnTo>
                <a:close/>
              </a:path>
            </a:pathLst>
          </a:custGeom>
          <a:ln w="19049">
            <a:solidFill>
              <a:srgbClr val="1C46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92095" y="1187170"/>
            <a:ext cx="2083308" cy="9327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35402" y="1209675"/>
            <a:ext cx="1925955" cy="782955"/>
          </a:xfrm>
          <a:custGeom>
            <a:avLst/>
            <a:gdLst/>
            <a:ahLst/>
            <a:cxnLst/>
            <a:rect l="l" t="t" r="r" b="b"/>
            <a:pathLst>
              <a:path w="1925954" h="782955">
                <a:moveTo>
                  <a:pt x="9398" y="0"/>
                </a:moveTo>
                <a:lnTo>
                  <a:pt x="0" y="23622"/>
                </a:lnTo>
                <a:lnTo>
                  <a:pt x="70866" y="51815"/>
                </a:lnTo>
                <a:lnTo>
                  <a:pt x="80264" y="28194"/>
                </a:lnTo>
                <a:lnTo>
                  <a:pt x="9398" y="0"/>
                </a:lnTo>
                <a:close/>
              </a:path>
              <a:path w="1925954" h="782955">
                <a:moveTo>
                  <a:pt x="103759" y="37591"/>
                </a:moveTo>
                <a:lnTo>
                  <a:pt x="94361" y="61087"/>
                </a:lnTo>
                <a:lnTo>
                  <a:pt x="165227" y="89280"/>
                </a:lnTo>
                <a:lnTo>
                  <a:pt x="174625" y="65659"/>
                </a:lnTo>
                <a:lnTo>
                  <a:pt x="103759" y="37591"/>
                </a:lnTo>
                <a:close/>
              </a:path>
              <a:path w="1925954" h="782955">
                <a:moveTo>
                  <a:pt x="198247" y="75057"/>
                </a:moveTo>
                <a:lnTo>
                  <a:pt x="188849" y="98678"/>
                </a:lnTo>
                <a:lnTo>
                  <a:pt x="259588" y="126873"/>
                </a:lnTo>
                <a:lnTo>
                  <a:pt x="268986" y="103250"/>
                </a:lnTo>
                <a:lnTo>
                  <a:pt x="198247" y="75057"/>
                </a:lnTo>
                <a:close/>
              </a:path>
              <a:path w="1925954" h="782955">
                <a:moveTo>
                  <a:pt x="292608" y="112649"/>
                </a:moveTo>
                <a:lnTo>
                  <a:pt x="283210" y="136144"/>
                </a:lnTo>
                <a:lnTo>
                  <a:pt x="354076" y="164337"/>
                </a:lnTo>
                <a:lnTo>
                  <a:pt x="363474" y="140715"/>
                </a:lnTo>
                <a:lnTo>
                  <a:pt x="292608" y="112649"/>
                </a:lnTo>
                <a:close/>
              </a:path>
              <a:path w="1925954" h="782955">
                <a:moveTo>
                  <a:pt x="387096" y="150113"/>
                </a:moveTo>
                <a:lnTo>
                  <a:pt x="377698" y="173736"/>
                </a:lnTo>
                <a:lnTo>
                  <a:pt x="448437" y="201802"/>
                </a:lnTo>
                <a:lnTo>
                  <a:pt x="457835" y="178308"/>
                </a:lnTo>
                <a:lnTo>
                  <a:pt x="387096" y="150113"/>
                </a:lnTo>
                <a:close/>
              </a:path>
              <a:path w="1925954" h="782955">
                <a:moveTo>
                  <a:pt x="481457" y="187578"/>
                </a:moveTo>
                <a:lnTo>
                  <a:pt x="472059" y="211200"/>
                </a:lnTo>
                <a:lnTo>
                  <a:pt x="542925" y="239395"/>
                </a:lnTo>
                <a:lnTo>
                  <a:pt x="552323" y="215773"/>
                </a:lnTo>
                <a:lnTo>
                  <a:pt x="481457" y="187578"/>
                </a:lnTo>
                <a:close/>
              </a:path>
              <a:path w="1925954" h="782955">
                <a:moveTo>
                  <a:pt x="575945" y="225171"/>
                </a:moveTo>
                <a:lnTo>
                  <a:pt x="566547" y="248792"/>
                </a:lnTo>
                <a:lnTo>
                  <a:pt x="637286" y="276860"/>
                </a:lnTo>
                <a:lnTo>
                  <a:pt x="646684" y="253364"/>
                </a:lnTo>
                <a:lnTo>
                  <a:pt x="575945" y="225171"/>
                </a:lnTo>
                <a:close/>
              </a:path>
              <a:path w="1925954" h="782955">
                <a:moveTo>
                  <a:pt x="670306" y="262636"/>
                </a:moveTo>
                <a:lnTo>
                  <a:pt x="660908" y="286258"/>
                </a:lnTo>
                <a:lnTo>
                  <a:pt x="731774" y="314451"/>
                </a:lnTo>
                <a:lnTo>
                  <a:pt x="741172" y="290829"/>
                </a:lnTo>
                <a:lnTo>
                  <a:pt x="670306" y="262636"/>
                </a:lnTo>
                <a:close/>
              </a:path>
              <a:path w="1925954" h="782955">
                <a:moveTo>
                  <a:pt x="764667" y="300227"/>
                </a:moveTo>
                <a:lnTo>
                  <a:pt x="755269" y="323850"/>
                </a:lnTo>
                <a:lnTo>
                  <a:pt x="826135" y="351916"/>
                </a:lnTo>
                <a:lnTo>
                  <a:pt x="835533" y="328422"/>
                </a:lnTo>
                <a:lnTo>
                  <a:pt x="764667" y="300227"/>
                </a:lnTo>
                <a:close/>
              </a:path>
              <a:path w="1925954" h="782955">
                <a:moveTo>
                  <a:pt x="859155" y="337692"/>
                </a:moveTo>
                <a:lnTo>
                  <a:pt x="849757" y="361314"/>
                </a:lnTo>
                <a:lnTo>
                  <a:pt x="920496" y="389509"/>
                </a:lnTo>
                <a:lnTo>
                  <a:pt x="929894" y="365887"/>
                </a:lnTo>
                <a:lnTo>
                  <a:pt x="859155" y="337692"/>
                </a:lnTo>
                <a:close/>
              </a:path>
              <a:path w="1925954" h="782955">
                <a:moveTo>
                  <a:pt x="953516" y="375285"/>
                </a:moveTo>
                <a:lnTo>
                  <a:pt x="944118" y="398907"/>
                </a:lnTo>
                <a:lnTo>
                  <a:pt x="1014984" y="426974"/>
                </a:lnTo>
                <a:lnTo>
                  <a:pt x="1024382" y="403478"/>
                </a:lnTo>
                <a:lnTo>
                  <a:pt x="953516" y="375285"/>
                </a:lnTo>
                <a:close/>
              </a:path>
              <a:path w="1925954" h="782955">
                <a:moveTo>
                  <a:pt x="1048004" y="412750"/>
                </a:moveTo>
                <a:lnTo>
                  <a:pt x="1038606" y="436372"/>
                </a:lnTo>
                <a:lnTo>
                  <a:pt x="1109345" y="464565"/>
                </a:lnTo>
                <a:lnTo>
                  <a:pt x="1118743" y="440944"/>
                </a:lnTo>
                <a:lnTo>
                  <a:pt x="1048004" y="412750"/>
                </a:lnTo>
                <a:close/>
              </a:path>
              <a:path w="1925954" h="782955">
                <a:moveTo>
                  <a:pt x="1142364" y="450341"/>
                </a:moveTo>
                <a:lnTo>
                  <a:pt x="1132967" y="473963"/>
                </a:lnTo>
                <a:lnTo>
                  <a:pt x="1203833" y="502030"/>
                </a:lnTo>
                <a:lnTo>
                  <a:pt x="1213231" y="478536"/>
                </a:lnTo>
                <a:lnTo>
                  <a:pt x="1142364" y="450341"/>
                </a:lnTo>
                <a:close/>
              </a:path>
              <a:path w="1925954" h="782955">
                <a:moveTo>
                  <a:pt x="1236852" y="487807"/>
                </a:moveTo>
                <a:lnTo>
                  <a:pt x="1227455" y="511428"/>
                </a:lnTo>
                <a:lnTo>
                  <a:pt x="1298194" y="539623"/>
                </a:lnTo>
                <a:lnTo>
                  <a:pt x="1307592" y="516000"/>
                </a:lnTo>
                <a:lnTo>
                  <a:pt x="1236852" y="487807"/>
                </a:lnTo>
                <a:close/>
              </a:path>
              <a:path w="1925954" h="782955">
                <a:moveTo>
                  <a:pt x="1331214" y="525399"/>
                </a:moveTo>
                <a:lnTo>
                  <a:pt x="1321816" y="549021"/>
                </a:lnTo>
                <a:lnTo>
                  <a:pt x="1392682" y="577088"/>
                </a:lnTo>
                <a:lnTo>
                  <a:pt x="1402080" y="553465"/>
                </a:lnTo>
                <a:lnTo>
                  <a:pt x="1331214" y="525399"/>
                </a:lnTo>
                <a:close/>
              </a:path>
              <a:path w="1925954" h="782955">
                <a:moveTo>
                  <a:pt x="1425575" y="562863"/>
                </a:moveTo>
                <a:lnTo>
                  <a:pt x="1416304" y="586486"/>
                </a:lnTo>
                <a:lnTo>
                  <a:pt x="1487043" y="614679"/>
                </a:lnTo>
                <a:lnTo>
                  <a:pt x="1496441" y="591058"/>
                </a:lnTo>
                <a:lnTo>
                  <a:pt x="1425575" y="562863"/>
                </a:lnTo>
                <a:close/>
              </a:path>
              <a:path w="1925954" h="782955">
                <a:moveTo>
                  <a:pt x="1520063" y="600455"/>
                </a:moveTo>
                <a:lnTo>
                  <a:pt x="1510664" y="624077"/>
                </a:lnTo>
                <a:lnTo>
                  <a:pt x="1581531" y="652145"/>
                </a:lnTo>
                <a:lnTo>
                  <a:pt x="1590802" y="628523"/>
                </a:lnTo>
                <a:lnTo>
                  <a:pt x="1520063" y="600455"/>
                </a:lnTo>
                <a:close/>
              </a:path>
              <a:path w="1925954" h="782955">
                <a:moveTo>
                  <a:pt x="1614424" y="637921"/>
                </a:moveTo>
                <a:lnTo>
                  <a:pt x="1605026" y="661542"/>
                </a:lnTo>
                <a:lnTo>
                  <a:pt x="1675892" y="689737"/>
                </a:lnTo>
                <a:lnTo>
                  <a:pt x="1685289" y="666114"/>
                </a:lnTo>
                <a:lnTo>
                  <a:pt x="1614424" y="637921"/>
                </a:lnTo>
                <a:close/>
              </a:path>
              <a:path w="1925954" h="782955">
                <a:moveTo>
                  <a:pt x="1708912" y="675513"/>
                </a:moveTo>
                <a:lnTo>
                  <a:pt x="1699514" y="699135"/>
                </a:lnTo>
                <a:lnTo>
                  <a:pt x="1770252" y="727201"/>
                </a:lnTo>
                <a:lnTo>
                  <a:pt x="1779651" y="703580"/>
                </a:lnTo>
                <a:lnTo>
                  <a:pt x="1708912" y="675513"/>
                </a:lnTo>
                <a:close/>
              </a:path>
              <a:path w="1925954" h="782955">
                <a:moveTo>
                  <a:pt x="1850265" y="759072"/>
                </a:moveTo>
                <a:lnTo>
                  <a:pt x="1840864" y="782701"/>
                </a:lnTo>
                <a:lnTo>
                  <a:pt x="1925827" y="775335"/>
                </a:lnTo>
                <a:lnTo>
                  <a:pt x="1915496" y="763777"/>
                </a:lnTo>
                <a:lnTo>
                  <a:pt x="1862074" y="763777"/>
                </a:lnTo>
                <a:lnTo>
                  <a:pt x="1850265" y="759072"/>
                </a:lnTo>
                <a:close/>
              </a:path>
              <a:path w="1925954" h="782955">
                <a:moveTo>
                  <a:pt x="1859663" y="735450"/>
                </a:moveTo>
                <a:lnTo>
                  <a:pt x="1850265" y="759072"/>
                </a:lnTo>
                <a:lnTo>
                  <a:pt x="1862074" y="763777"/>
                </a:lnTo>
                <a:lnTo>
                  <a:pt x="1871472" y="740156"/>
                </a:lnTo>
                <a:lnTo>
                  <a:pt x="1859663" y="735450"/>
                </a:lnTo>
                <a:close/>
              </a:path>
              <a:path w="1925954" h="782955">
                <a:moveTo>
                  <a:pt x="1869059" y="711835"/>
                </a:moveTo>
                <a:lnTo>
                  <a:pt x="1859663" y="735450"/>
                </a:lnTo>
                <a:lnTo>
                  <a:pt x="1871472" y="740156"/>
                </a:lnTo>
                <a:lnTo>
                  <a:pt x="1862074" y="763777"/>
                </a:lnTo>
                <a:lnTo>
                  <a:pt x="1915496" y="763777"/>
                </a:lnTo>
                <a:lnTo>
                  <a:pt x="1869059" y="711835"/>
                </a:lnTo>
                <a:close/>
              </a:path>
              <a:path w="1925954" h="782955">
                <a:moveTo>
                  <a:pt x="1803273" y="712977"/>
                </a:moveTo>
                <a:lnTo>
                  <a:pt x="1793875" y="736600"/>
                </a:lnTo>
                <a:lnTo>
                  <a:pt x="1850265" y="759072"/>
                </a:lnTo>
                <a:lnTo>
                  <a:pt x="1859663" y="735450"/>
                </a:lnTo>
                <a:lnTo>
                  <a:pt x="1803273" y="71297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61260" y="1844065"/>
            <a:ext cx="1737360" cy="5196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03423" y="1867407"/>
            <a:ext cx="1580515" cy="382905"/>
          </a:xfrm>
          <a:custGeom>
            <a:avLst/>
            <a:gdLst/>
            <a:ahLst/>
            <a:cxnLst/>
            <a:rect l="l" t="t" r="r" b="b"/>
            <a:pathLst>
              <a:path w="1580514" h="382905">
                <a:moveTo>
                  <a:pt x="5587" y="0"/>
                </a:moveTo>
                <a:lnTo>
                  <a:pt x="0" y="24891"/>
                </a:lnTo>
                <a:lnTo>
                  <a:pt x="74421" y="41274"/>
                </a:lnTo>
                <a:lnTo>
                  <a:pt x="79882" y="16509"/>
                </a:lnTo>
                <a:lnTo>
                  <a:pt x="5587" y="0"/>
                </a:lnTo>
                <a:close/>
              </a:path>
              <a:path w="1580514" h="382905">
                <a:moveTo>
                  <a:pt x="104775" y="21970"/>
                </a:moveTo>
                <a:lnTo>
                  <a:pt x="99187" y="46862"/>
                </a:lnTo>
                <a:lnTo>
                  <a:pt x="173608" y="63245"/>
                </a:lnTo>
                <a:lnTo>
                  <a:pt x="179196" y="38480"/>
                </a:lnTo>
                <a:lnTo>
                  <a:pt x="104775" y="21970"/>
                </a:lnTo>
                <a:close/>
              </a:path>
              <a:path w="1580514" h="382905">
                <a:moveTo>
                  <a:pt x="203962" y="43941"/>
                </a:moveTo>
                <a:lnTo>
                  <a:pt x="198500" y="68706"/>
                </a:lnTo>
                <a:lnTo>
                  <a:pt x="272795" y="85216"/>
                </a:lnTo>
                <a:lnTo>
                  <a:pt x="278383" y="60451"/>
                </a:lnTo>
                <a:lnTo>
                  <a:pt x="203962" y="43941"/>
                </a:lnTo>
                <a:close/>
              </a:path>
              <a:path w="1580514" h="382905">
                <a:moveTo>
                  <a:pt x="303149" y="65912"/>
                </a:moveTo>
                <a:lnTo>
                  <a:pt x="297688" y="90677"/>
                </a:lnTo>
                <a:lnTo>
                  <a:pt x="371982" y="107187"/>
                </a:lnTo>
                <a:lnTo>
                  <a:pt x="377570" y="82422"/>
                </a:lnTo>
                <a:lnTo>
                  <a:pt x="303149" y="65912"/>
                </a:lnTo>
                <a:close/>
              </a:path>
              <a:path w="1580514" h="382905">
                <a:moveTo>
                  <a:pt x="402336" y="87883"/>
                </a:moveTo>
                <a:lnTo>
                  <a:pt x="396875" y="112648"/>
                </a:lnTo>
                <a:lnTo>
                  <a:pt x="471296" y="129158"/>
                </a:lnTo>
                <a:lnTo>
                  <a:pt x="476757" y="104393"/>
                </a:lnTo>
                <a:lnTo>
                  <a:pt x="402336" y="87883"/>
                </a:lnTo>
                <a:close/>
              </a:path>
              <a:path w="1580514" h="382905">
                <a:moveTo>
                  <a:pt x="501523" y="109854"/>
                </a:moveTo>
                <a:lnTo>
                  <a:pt x="496062" y="134619"/>
                </a:lnTo>
                <a:lnTo>
                  <a:pt x="570483" y="151129"/>
                </a:lnTo>
                <a:lnTo>
                  <a:pt x="575944" y="126364"/>
                </a:lnTo>
                <a:lnTo>
                  <a:pt x="501523" y="109854"/>
                </a:lnTo>
                <a:close/>
              </a:path>
              <a:path w="1580514" h="382905">
                <a:moveTo>
                  <a:pt x="600709" y="131825"/>
                </a:moveTo>
                <a:lnTo>
                  <a:pt x="595249" y="156590"/>
                </a:lnTo>
                <a:lnTo>
                  <a:pt x="669670" y="173100"/>
                </a:lnTo>
                <a:lnTo>
                  <a:pt x="675132" y="148335"/>
                </a:lnTo>
                <a:lnTo>
                  <a:pt x="600709" y="131825"/>
                </a:lnTo>
                <a:close/>
              </a:path>
              <a:path w="1580514" h="382905">
                <a:moveTo>
                  <a:pt x="699896" y="153796"/>
                </a:moveTo>
                <a:lnTo>
                  <a:pt x="694436" y="178561"/>
                </a:lnTo>
                <a:lnTo>
                  <a:pt x="768858" y="195071"/>
                </a:lnTo>
                <a:lnTo>
                  <a:pt x="774318" y="170306"/>
                </a:lnTo>
                <a:lnTo>
                  <a:pt x="699896" y="153796"/>
                </a:lnTo>
                <a:close/>
              </a:path>
              <a:path w="1580514" h="382905">
                <a:moveTo>
                  <a:pt x="799084" y="175767"/>
                </a:moveTo>
                <a:lnTo>
                  <a:pt x="793623" y="200532"/>
                </a:lnTo>
                <a:lnTo>
                  <a:pt x="868045" y="217042"/>
                </a:lnTo>
                <a:lnTo>
                  <a:pt x="873505" y="192150"/>
                </a:lnTo>
                <a:lnTo>
                  <a:pt x="799084" y="175767"/>
                </a:lnTo>
                <a:close/>
              </a:path>
              <a:path w="1580514" h="382905">
                <a:moveTo>
                  <a:pt x="898271" y="197738"/>
                </a:moveTo>
                <a:lnTo>
                  <a:pt x="892810" y="222503"/>
                </a:lnTo>
                <a:lnTo>
                  <a:pt x="967231" y="239013"/>
                </a:lnTo>
                <a:lnTo>
                  <a:pt x="972692" y="214121"/>
                </a:lnTo>
                <a:lnTo>
                  <a:pt x="898271" y="197738"/>
                </a:lnTo>
                <a:close/>
              </a:path>
              <a:path w="1580514" h="382905">
                <a:moveTo>
                  <a:pt x="997458" y="219709"/>
                </a:moveTo>
                <a:lnTo>
                  <a:pt x="991997" y="244474"/>
                </a:lnTo>
                <a:lnTo>
                  <a:pt x="1066418" y="260984"/>
                </a:lnTo>
                <a:lnTo>
                  <a:pt x="1071879" y="236092"/>
                </a:lnTo>
                <a:lnTo>
                  <a:pt x="997458" y="219709"/>
                </a:lnTo>
                <a:close/>
              </a:path>
              <a:path w="1580514" h="382905">
                <a:moveTo>
                  <a:pt x="1096772" y="241680"/>
                </a:moveTo>
                <a:lnTo>
                  <a:pt x="1091184" y="266445"/>
                </a:lnTo>
                <a:lnTo>
                  <a:pt x="1165605" y="282955"/>
                </a:lnTo>
                <a:lnTo>
                  <a:pt x="1171066" y="258063"/>
                </a:lnTo>
                <a:lnTo>
                  <a:pt x="1096772" y="241680"/>
                </a:lnTo>
                <a:close/>
              </a:path>
              <a:path w="1580514" h="382905">
                <a:moveTo>
                  <a:pt x="1195959" y="263524"/>
                </a:moveTo>
                <a:lnTo>
                  <a:pt x="1190371" y="288416"/>
                </a:lnTo>
                <a:lnTo>
                  <a:pt x="1264792" y="304799"/>
                </a:lnTo>
                <a:lnTo>
                  <a:pt x="1270253" y="280034"/>
                </a:lnTo>
                <a:lnTo>
                  <a:pt x="1195959" y="263524"/>
                </a:lnTo>
                <a:close/>
              </a:path>
              <a:path w="1580514" h="382905">
                <a:moveTo>
                  <a:pt x="1295146" y="285495"/>
                </a:moveTo>
                <a:lnTo>
                  <a:pt x="1289558" y="310387"/>
                </a:lnTo>
                <a:lnTo>
                  <a:pt x="1363979" y="326770"/>
                </a:lnTo>
                <a:lnTo>
                  <a:pt x="1369567" y="302005"/>
                </a:lnTo>
                <a:lnTo>
                  <a:pt x="1295146" y="285495"/>
                </a:lnTo>
                <a:close/>
              </a:path>
              <a:path w="1580514" h="382905">
                <a:moveTo>
                  <a:pt x="1394333" y="307466"/>
                </a:moveTo>
                <a:lnTo>
                  <a:pt x="1388872" y="332358"/>
                </a:lnTo>
                <a:lnTo>
                  <a:pt x="1463166" y="348741"/>
                </a:lnTo>
                <a:lnTo>
                  <a:pt x="1468754" y="323976"/>
                </a:lnTo>
                <a:lnTo>
                  <a:pt x="1394333" y="307466"/>
                </a:lnTo>
                <a:close/>
              </a:path>
              <a:path w="1580514" h="382905">
                <a:moveTo>
                  <a:pt x="1503044" y="357590"/>
                </a:moveTo>
                <a:lnTo>
                  <a:pt x="1497584" y="382396"/>
                </a:lnTo>
                <a:lnTo>
                  <a:pt x="1580134" y="361695"/>
                </a:lnTo>
                <a:lnTo>
                  <a:pt x="1578413" y="360298"/>
                </a:lnTo>
                <a:lnTo>
                  <a:pt x="1515490" y="360298"/>
                </a:lnTo>
                <a:lnTo>
                  <a:pt x="1503044" y="357590"/>
                </a:lnTo>
                <a:close/>
              </a:path>
              <a:path w="1580514" h="382905">
                <a:moveTo>
                  <a:pt x="1508508" y="332768"/>
                </a:moveTo>
                <a:lnTo>
                  <a:pt x="1503044" y="357590"/>
                </a:lnTo>
                <a:lnTo>
                  <a:pt x="1515490" y="360298"/>
                </a:lnTo>
                <a:lnTo>
                  <a:pt x="1520952" y="335533"/>
                </a:lnTo>
                <a:lnTo>
                  <a:pt x="1508508" y="332768"/>
                </a:lnTo>
                <a:close/>
              </a:path>
              <a:path w="1580514" h="382905">
                <a:moveTo>
                  <a:pt x="1513966" y="307974"/>
                </a:moveTo>
                <a:lnTo>
                  <a:pt x="1508508" y="332768"/>
                </a:lnTo>
                <a:lnTo>
                  <a:pt x="1520952" y="335533"/>
                </a:lnTo>
                <a:lnTo>
                  <a:pt x="1515490" y="360298"/>
                </a:lnTo>
                <a:lnTo>
                  <a:pt x="1578413" y="360298"/>
                </a:lnTo>
                <a:lnTo>
                  <a:pt x="1513966" y="307974"/>
                </a:lnTo>
                <a:close/>
              </a:path>
              <a:path w="1580514" h="382905">
                <a:moveTo>
                  <a:pt x="1493520" y="329437"/>
                </a:moveTo>
                <a:lnTo>
                  <a:pt x="1488059" y="354329"/>
                </a:lnTo>
                <a:lnTo>
                  <a:pt x="1503044" y="357590"/>
                </a:lnTo>
                <a:lnTo>
                  <a:pt x="1508508" y="332768"/>
                </a:lnTo>
                <a:lnTo>
                  <a:pt x="1493520" y="32943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51532" y="2371344"/>
            <a:ext cx="2023871" cy="2697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94330" y="2437257"/>
            <a:ext cx="1865630" cy="146685"/>
          </a:xfrm>
          <a:custGeom>
            <a:avLst/>
            <a:gdLst/>
            <a:ahLst/>
            <a:cxnLst/>
            <a:rect l="l" t="t" r="r" b="b"/>
            <a:pathLst>
              <a:path w="1865629" h="146685">
                <a:moveTo>
                  <a:pt x="1788877" y="25320"/>
                </a:moveTo>
                <a:lnTo>
                  <a:pt x="0" y="121157"/>
                </a:lnTo>
                <a:lnTo>
                  <a:pt x="1269" y="146557"/>
                </a:lnTo>
                <a:lnTo>
                  <a:pt x="1790234" y="50716"/>
                </a:lnTo>
                <a:lnTo>
                  <a:pt x="1788877" y="25320"/>
                </a:lnTo>
                <a:close/>
              </a:path>
              <a:path w="1865629" h="146685">
                <a:moveTo>
                  <a:pt x="1844275" y="24637"/>
                </a:moveTo>
                <a:lnTo>
                  <a:pt x="1801621" y="24637"/>
                </a:lnTo>
                <a:lnTo>
                  <a:pt x="1802892" y="50037"/>
                </a:lnTo>
                <a:lnTo>
                  <a:pt x="1790234" y="50716"/>
                </a:lnTo>
                <a:lnTo>
                  <a:pt x="1791589" y="76073"/>
                </a:lnTo>
                <a:lnTo>
                  <a:pt x="1865630" y="33909"/>
                </a:lnTo>
                <a:lnTo>
                  <a:pt x="1844275" y="24637"/>
                </a:lnTo>
                <a:close/>
              </a:path>
              <a:path w="1865629" h="146685">
                <a:moveTo>
                  <a:pt x="1801621" y="24637"/>
                </a:moveTo>
                <a:lnTo>
                  <a:pt x="1788877" y="25320"/>
                </a:lnTo>
                <a:lnTo>
                  <a:pt x="1790234" y="50716"/>
                </a:lnTo>
                <a:lnTo>
                  <a:pt x="1802892" y="50037"/>
                </a:lnTo>
                <a:lnTo>
                  <a:pt x="1801621" y="24637"/>
                </a:lnTo>
                <a:close/>
              </a:path>
              <a:path w="1865629" h="146685">
                <a:moveTo>
                  <a:pt x="1787524" y="0"/>
                </a:moveTo>
                <a:lnTo>
                  <a:pt x="1788877" y="25320"/>
                </a:lnTo>
                <a:lnTo>
                  <a:pt x="1801621" y="24637"/>
                </a:lnTo>
                <a:lnTo>
                  <a:pt x="1844275" y="24637"/>
                </a:lnTo>
                <a:lnTo>
                  <a:pt x="1787524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89048" y="2473439"/>
            <a:ext cx="2514600" cy="8625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31973" y="2558288"/>
            <a:ext cx="2356485" cy="720725"/>
          </a:xfrm>
          <a:custGeom>
            <a:avLst/>
            <a:gdLst/>
            <a:ahLst/>
            <a:cxnLst/>
            <a:rect l="l" t="t" r="r" b="b"/>
            <a:pathLst>
              <a:path w="2356485" h="720725">
                <a:moveTo>
                  <a:pt x="2279724" y="24308"/>
                </a:moveTo>
                <a:lnTo>
                  <a:pt x="0" y="695960"/>
                </a:lnTo>
                <a:lnTo>
                  <a:pt x="7112" y="720217"/>
                </a:lnTo>
                <a:lnTo>
                  <a:pt x="2286926" y="48665"/>
                </a:lnTo>
                <a:lnTo>
                  <a:pt x="2279724" y="24308"/>
                </a:lnTo>
                <a:close/>
              </a:path>
              <a:path w="2356485" h="720725">
                <a:moveTo>
                  <a:pt x="2350230" y="20700"/>
                </a:moveTo>
                <a:lnTo>
                  <a:pt x="2291968" y="20700"/>
                </a:lnTo>
                <a:lnTo>
                  <a:pt x="2299080" y="45085"/>
                </a:lnTo>
                <a:lnTo>
                  <a:pt x="2286926" y="48665"/>
                </a:lnTo>
                <a:lnTo>
                  <a:pt x="2294128" y="73025"/>
                </a:lnTo>
                <a:lnTo>
                  <a:pt x="2350230" y="20700"/>
                </a:lnTo>
                <a:close/>
              </a:path>
              <a:path w="2356485" h="720725">
                <a:moveTo>
                  <a:pt x="2291968" y="20700"/>
                </a:moveTo>
                <a:lnTo>
                  <a:pt x="2279724" y="24308"/>
                </a:lnTo>
                <a:lnTo>
                  <a:pt x="2286926" y="48665"/>
                </a:lnTo>
                <a:lnTo>
                  <a:pt x="2299080" y="45085"/>
                </a:lnTo>
                <a:lnTo>
                  <a:pt x="2291968" y="20700"/>
                </a:lnTo>
                <a:close/>
              </a:path>
              <a:path w="2356485" h="720725">
                <a:moveTo>
                  <a:pt x="2272538" y="0"/>
                </a:moveTo>
                <a:lnTo>
                  <a:pt x="2279724" y="24308"/>
                </a:lnTo>
                <a:lnTo>
                  <a:pt x="2291968" y="20700"/>
                </a:lnTo>
                <a:lnTo>
                  <a:pt x="2350230" y="20700"/>
                </a:lnTo>
                <a:lnTo>
                  <a:pt x="2356358" y="14986"/>
                </a:lnTo>
                <a:lnTo>
                  <a:pt x="227253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14544" y="2270747"/>
            <a:ext cx="1830324" cy="7162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34178" y="2358135"/>
            <a:ext cx="1672589" cy="571500"/>
          </a:xfrm>
          <a:custGeom>
            <a:avLst/>
            <a:gdLst/>
            <a:ahLst/>
            <a:cxnLst/>
            <a:rect l="l" t="t" r="r" b="b"/>
            <a:pathLst>
              <a:path w="1672590" h="571500">
                <a:moveTo>
                  <a:pt x="1600073" y="523366"/>
                </a:moveTo>
                <a:lnTo>
                  <a:pt x="1592199" y="547496"/>
                </a:lnTo>
                <a:lnTo>
                  <a:pt x="1664589" y="571245"/>
                </a:lnTo>
                <a:lnTo>
                  <a:pt x="1672590" y="547115"/>
                </a:lnTo>
                <a:lnTo>
                  <a:pt x="1600073" y="523366"/>
                </a:lnTo>
                <a:close/>
              </a:path>
              <a:path w="1672590" h="571500">
                <a:moveTo>
                  <a:pt x="1503552" y="491744"/>
                </a:moveTo>
                <a:lnTo>
                  <a:pt x="1495678" y="515874"/>
                </a:lnTo>
                <a:lnTo>
                  <a:pt x="1568069" y="539622"/>
                </a:lnTo>
                <a:lnTo>
                  <a:pt x="1575943" y="515493"/>
                </a:lnTo>
                <a:lnTo>
                  <a:pt x="1503552" y="491744"/>
                </a:lnTo>
                <a:close/>
              </a:path>
              <a:path w="1672590" h="571500">
                <a:moveTo>
                  <a:pt x="1407032" y="460120"/>
                </a:moveTo>
                <a:lnTo>
                  <a:pt x="1399158" y="484250"/>
                </a:lnTo>
                <a:lnTo>
                  <a:pt x="1471549" y="508000"/>
                </a:lnTo>
                <a:lnTo>
                  <a:pt x="1479423" y="483743"/>
                </a:lnTo>
                <a:lnTo>
                  <a:pt x="1407032" y="460120"/>
                </a:lnTo>
                <a:close/>
              </a:path>
              <a:path w="1672590" h="571500">
                <a:moveTo>
                  <a:pt x="1310513" y="428497"/>
                </a:moveTo>
                <a:lnTo>
                  <a:pt x="1302512" y="452627"/>
                </a:lnTo>
                <a:lnTo>
                  <a:pt x="1375028" y="476250"/>
                </a:lnTo>
                <a:lnTo>
                  <a:pt x="1382902" y="452119"/>
                </a:lnTo>
                <a:lnTo>
                  <a:pt x="1310513" y="428497"/>
                </a:lnTo>
                <a:close/>
              </a:path>
              <a:path w="1672590" h="571500">
                <a:moveTo>
                  <a:pt x="1213866" y="396875"/>
                </a:moveTo>
                <a:lnTo>
                  <a:pt x="1205992" y="421005"/>
                </a:lnTo>
                <a:lnTo>
                  <a:pt x="1278381" y="444626"/>
                </a:lnTo>
                <a:lnTo>
                  <a:pt x="1286382" y="420496"/>
                </a:lnTo>
                <a:lnTo>
                  <a:pt x="1213866" y="396875"/>
                </a:lnTo>
                <a:close/>
              </a:path>
              <a:path w="1672590" h="571500">
                <a:moveTo>
                  <a:pt x="1117346" y="365125"/>
                </a:moveTo>
                <a:lnTo>
                  <a:pt x="1109472" y="389255"/>
                </a:lnTo>
                <a:lnTo>
                  <a:pt x="1181862" y="413003"/>
                </a:lnTo>
                <a:lnTo>
                  <a:pt x="1189736" y="388874"/>
                </a:lnTo>
                <a:lnTo>
                  <a:pt x="1117346" y="365125"/>
                </a:lnTo>
                <a:close/>
              </a:path>
              <a:path w="1672590" h="571500">
                <a:moveTo>
                  <a:pt x="1020826" y="333501"/>
                </a:moveTo>
                <a:lnTo>
                  <a:pt x="1012951" y="357631"/>
                </a:lnTo>
                <a:lnTo>
                  <a:pt x="1085342" y="381381"/>
                </a:lnTo>
                <a:lnTo>
                  <a:pt x="1093216" y="357250"/>
                </a:lnTo>
                <a:lnTo>
                  <a:pt x="1020826" y="333501"/>
                </a:lnTo>
                <a:close/>
              </a:path>
              <a:path w="1672590" h="571500">
                <a:moveTo>
                  <a:pt x="924306" y="301878"/>
                </a:moveTo>
                <a:lnTo>
                  <a:pt x="916432" y="326008"/>
                </a:lnTo>
                <a:lnTo>
                  <a:pt x="988822" y="349757"/>
                </a:lnTo>
                <a:lnTo>
                  <a:pt x="996696" y="325627"/>
                </a:lnTo>
                <a:lnTo>
                  <a:pt x="924306" y="301878"/>
                </a:lnTo>
                <a:close/>
              </a:path>
              <a:path w="1672590" h="571500">
                <a:moveTo>
                  <a:pt x="827786" y="270256"/>
                </a:moveTo>
                <a:lnTo>
                  <a:pt x="819785" y="294386"/>
                </a:lnTo>
                <a:lnTo>
                  <a:pt x="892175" y="318134"/>
                </a:lnTo>
                <a:lnTo>
                  <a:pt x="900176" y="294005"/>
                </a:lnTo>
                <a:lnTo>
                  <a:pt x="827786" y="270256"/>
                </a:lnTo>
                <a:close/>
              </a:path>
              <a:path w="1672590" h="571500">
                <a:moveTo>
                  <a:pt x="731138" y="238632"/>
                </a:moveTo>
                <a:lnTo>
                  <a:pt x="723264" y="262763"/>
                </a:lnTo>
                <a:lnTo>
                  <a:pt x="795655" y="286512"/>
                </a:lnTo>
                <a:lnTo>
                  <a:pt x="803529" y="262381"/>
                </a:lnTo>
                <a:lnTo>
                  <a:pt x="731138" y="238632"/>
                </a:lnTo>
                <a:close/>
              </a:path>
              <a:path w="1672590" h="571500">
                <a:moveTo>
                  <a:pt x="634619" y="207009"/>
                </a:moveTo>
                <a:lnTo>
                  <a:pt x="626745" y="231139"/>
                </a:lnTo>
                <a:lnTo>
                  <a:pt x="699135" y="254888"/>
                </a:lnTo>
                <a:lnTo>
                  <a:pt x="707009" y="230758"/>
                </a:lnTo>
                <a:lnTo>
                  <a:pt x="634619" y="207009"/>
                </a:lnTo>
                <a:close/>
              </a:path>
              <a:path w="1672590" h="571500">
                <a:moveTo>
                  <a:pt x="538099" y="175387"/>
                </a:moveTo>
                <a:lnTo>
                  <a:pt x="530225" y="199516"/>
                </a:lnTo>
                <a:lnTo>
                  <a:pt x="602614" y="223265"/>
                </a:lnTo>
                <a:lnTo>
                  <a:pt x="610488" y="199136"/>
                </a:lnTo>
                <a:lnTo>
                  <a:pt x="538099" y="175387"/>
                </a:lnTo>
                <a:close/>
              </a:path>
              <a:path w="1672590" h="571500">
                <a:moveTo>
                  <a:pt x="441579" y="143763"/>
                </a:moveTo>
                <a:lnTo>
                  <a:pt x="433577" y="167894"/>
                </a:lnTo>
                <a:lnTo>
                  <a:pt x="506095" y="191643"/>
                </a:lnTo>
                <a:lnTo>
                  <a:pt x="513969" y="167512"/>
                </a:lnTo>
                <a:lnTo>
                  <a:pt x="441579" y="143763"/>
                </a:lnTo>
                <a:close/>
              </a:path>
              <a:path w="1672590" h="571500">
                <a:moveTo>
                  <a:pt x="344932" y="112140"/>
                </a:moveTo>
                <a:lnTo>
                  <a:pt x="337058" y="136270"/>
                </a:lnTo>
                <a:lnTo>
                  <a:pt x="409448" y="160019"/>
                </a:lnTo>
                <a:lnTo>
                  <a:pt x="417449" y="135889"/>
                </a:lnTo>
                <a:lnTo>
                  <a:pt x="344932" y="112140"/>
                </a:lnTo>
                <a:close/>
              </a:path>
              <a:path w="1672590" h="571500">
                <a:moveTo>
                  <a:pt x="248412" y="80518"/>
                </a:moveTo>
                <a:lnTo>
                  <a:pt x="240537" y="104647"/>
                </a:lnTo>
                <a:lnTo>
                  <a:pt x="312927" y="128396"/>
                </a:lnTo>
                <a:lnTo>
                  <a:pt x="320801" y="104139"/>
                </a:lnTo>
                <a:lnTo>
                  <a:pt x="248412" y="80518"/>
                </a:lnTo>
                <a:close/>
              </a:path>
              <a:path w="1672590" h="571500">
                <a:moveTo>
                  <a:pt x="151892" y="48894"/>
                </a:moveTo>
                <a:lnTo>
                  <a:pt x="144018" y="73025"/>
                </a:lnTo>
                <a:lnTo>
                  <a:pt x="216408" y="96646"/>
                </a:lnTo>
                <a:lnTo>
                  <a:pt x="224282" y="72516"/>
                </a:lnTo>
                <a:lnTo>
                  <a:pt x="151892" y="48894"/>
                </a:lnTo>
                <a:close/>
              </a:path>
              <a:path w="1672590" h="571500">
                <a:moveTo>
                  <a:pt x="84327" y="0"/>
                </a:moveTo>
                <a:lnTo>
                  <a:pt x="0" y="12445"/>
                </a:lnTo>
                <a:lnTo>
                  <a:pt x="60579" y="72389"/>
                </a:lnTo>
                <a:lnTo>
                  <a:pt x="68492" y="48269"/>
                </a:lnTo>
                <a:lnTo>
                  <a:pt x="56387" y="44322"/>
                </a:lnTo>
                <a:lnTo>
                  <a:pt x="64262" y="20193"/>
                </a:lnTo>
                <a:lnTo>
                  <a:pt x="77703" y="20193"/>
                </a:lnTo>
                <a:lnTo>
                  <a:pt x="84327" y="0"/>
                </a:lnTo>
                <a:close/>
              </a:path>
              <a:path w="1672590" h="571500">
                <a:moveTo>
                  <a:pt x="76404" y="24151"/>
                </a:moveTo>
                <a:lnTo>
                  <a:pt x="68492" y="48269"/>
                </a:lnTo>
                <a:lnTo>
                  <a:pt x="119887" y="65024"/>
                </a:lnTo>
                <a:lnTo>
                  <a:pt x="127762" y="40893"/>
                </a:lnTo>
                <a:lnTo>
                  <a:pt x="76404" y="24151"/>
                </a:lnTo>
                <a:close/>
              </a:path>
              <a:path w="1672590" h="571500">
                <a:moveTo>
                  <a:pt x="64262" y="20193"/>
                </a:moveTo>
                <a:lnTo>
                  <a:pt x="56387" y="44322"/>
                </a:lnTo>
                <a:lnTo>
                  <a:pt x="68492" y="48269"/>
                </a:lnTo>
                <a:lnTo>
                  <a:pt x="76404" y="24151"/>
                </a:lnTo>
                <a:lnTo>
                  <a:pt x="64262" y="20193"/>
                </a:lnTo>
                <a:close/>
              </a:path>
              <a:path w="1672590" h="571500">
                <a:moveTo>
                  <a:pt x="77703" y="20193"/>
                </a:moveTo>
                <a:lnTo>
                  <a:pt x="64262" y="20193"/>
                </a:lnTo>
                <a:lnTo>
                  <a:pt x="76404" y="24151"/>
                </a:lnTo>
                <a:lnTo>
                  <a:pt x="77703" y="20193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73979" y="2129053"/>
            <a:ext cx="1725168" cy="2346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93614" y="2178050"/>
            <a:ext cx="1567180" cy="87630"/>
          </a:xfrm>
          <a:custGeom>
            <a:avLst/>
            <a:gdLst/>
            <a:ahLst/>
            <a:cxnLst/>
            <a:rect l="l" t="t" r="r" b="b"/>
            <a:pathLst>
              <a:path w="1567179" h="87630">
                <a:moveTo>
                  <a:pt x="1566544" y="0"/>
                </a:moveTo>
                <a:lnTo>
                  <a:pt x="1490344" y="1905"/>
                </a:lnTo>
                <a:lnTo>
                  <a:pt x="1490980" y="27305"/>
                </a:lnTo>
                <a:lnTo>
                  <a:pt x="1567180" y="25400"/>
                </a:lnTo>
                <a:lnTo>
                  <a:pt x="1566544" y="0"/>
                </a:lnTo>
                <a:close/>
              </a:path>
              <a:path w="1567179" h="87630">
                <a:moveTo>
                  <a:pt x="1464944" y="2412"/>
                </a:moveTo>
                <a:lnTo>
                  <a:pt x="1388744" y="4318"/>
                </a:lnTo>
                <a:lnTo>
                  <a:pt x="1389380" y="29718"/>
                </a:lnTo>
                <a:lnTo>
                  <a:pt x="1465580" y="27812"/>
                </a:lnTo>
                <a:lnTo>
                  <a:pt x="1464944" y="2412"/>
                </a:lnTo>
                <a:close/>
              </a:path>
              <a:path w="1567179" h="87630">
                <a:moveTo>
                  <a:pt x="1363344" y="4952"/>
                </a:moveTo>
                <a:lnTo>
                  <a:pt x="1287144" y="6857"/>
                </a:lnTo>
                <a:lnTo>
                  <a:pt x="1287780" y="32131"/>
                </a:lnTo>
                <a:lnTo>
                  <a:pt x="1363980" y="30352"/>
                </a:lnTo>
                <a:lnTo>
                  <a:pt x="1363344" y="4952"/>
                </a:lnTo>
                <a:close/>
              </a:path>
              <a:path w="1567179" h="87630">
                <a:moveTo>
                  <a:pt x="1261744" y="7366"/>
                </a:moveTo>
                <a:lnTo>
                  <a:pt x="1185672" y="9270"/>
                </a:lnTo>
                <a:lnTo>
                  <a:pt x="1186180" y="34670"/>
                </a:lnTo>
                <a:lnTo>
                  <a:pt x="1262380" y="32766"/>
                </a:lnTo>
                <a:lnTo>
                  <a:pt x="1261744" y="7366"/>
                </a:lnTo>
                <a:close/>
              </a:path>
              <a:path w="1567179" h="87630">
                <a:moveTo>
                  <a:pt x="1160272" y="9906"/>
                </a:moveTo>
                <a:lnTo>
                  <a:pt x="1084072" y="11683"/>
                </a:lnTo>
                <a:lnTo>
                  <a:pt x="1084707" y="37083"/>
                </a:lnTo>
                <a:lnTo>
                  <a:pt x="1160907" y="35306"/>
                </a:lnTo>
                <a:lnTo>
                  <a:pt x="1160272" y="9906"/>
                </a:lnTo>
                <a:close/>
              </a:path>
              <a:path w="1567179" h="87630">
                <a:moveTo>
                  <a:pt x="1058672" y="12318"/>
                </a:moveTo>
                <a:lnTo>
                  <a:pt x="982472" y="14224"/>
                </a:lnTo>
                <a:lnTo>
                  <a:pt x="983107" y="39624"/>
                </a:lnTo>
                <a:lnTo>
                  <a:pt x="1059307" y="37718"/>
                </a:lnTo>
                <a:lnTo>
                  <a:pt x="1058672" y="12318"/>
                </a:lnTo>
                <a:close/>
              </a:path>
              <a:path w="1567179" h="87630">
                <a:moveTo>
                  <a:pt x="957072" y="14858"/>
                </a:moveTo>
                <a:lnTo>
                  <a:pt x="880872" y="16637"/>
                </a:lnTo>
                <a:lnTo>
                  <a:pt x="881507" y="42037"/>
                </a:lnTo>
                <a:lnTo>
                  <a:pt x="957707" y="40258"/>
                </a:lnTo>
                <a:lnTo>
                  <a:pt x="957072" y="14858"/>
                </a:lnTo>
                <a:close/>
              </a:path>
              <a:path w="1567179" h="87630">
                <a:moveTo>
                  <a:pt x="855472" y="17272"/>
                </a:moveTo>
                <a:lnTo>
                  <a:pt x="779399" y="19176"/>
                </a:lnTo>
                <a:lnTo>
                  <a:pt x="779907" y="44576"/>
                </a:lnTo>
                <a:lnTo>
                  <a:pt x="856107" y="42672"/>
                </a:lnTo>
                <a:lnTo>
                  <a:pt x="855472" y="17272"/>
                </a:lnTo>
                <a:close/>
              </a:path>
              <a:path w="1567179" h="87630">
                <a:moveTo>
                  <a:pt x="753999" y="19812"/>
                </a:moveTo>
                <a:lnTo>
                  <a:pt x="677799" y="21589"/>
                </a:lnTo>
                <a:lnTo>
                  <a:pt x="678434" y="46989"/>
                </a:lnTo>
                <a:lnTo>
                  <a:pt x="754507" y="45212"/>
                </a:lnTo>
                <a:lnTo>
                  <a:pt x="753999" y="19812"/>
                </a:lnTo>
                <a:close/>
              </a:path>
              <a:path w="1567179" h="87630">
                <a:moveTo>
                  <a:pt x="652399" y="22225"/>
                </a:moveTo>
                <a:lnTo>
                  <a:pt x="576199" y="24130"/>
                </a:lnTo>
                <a:lnTo>
                  <a:pt x="576834" y="49530"/>
                </a:lnTo>
                <a:lnTo>
                  <a:pt x="653034" y="47625"/>
                </a:lnTo>
                <a:lnTo>
                  <a:pt x="652399" y="22225"/>
                </a:lnTo>
                <a:close/>
              </a:path>
              <a:path w="1567179" h="87630">
                <a:moveTo>
                  <a:pt x="550799" y="24764"/>
                </a:moveTo>
                <a:lnTo>
                  <a:pt x="474599" y="26543"/>
                </a:lnTo>
                <a:lnTo>
                  <a:pt x="475234" y="51943"/>
                </a:lnTo>
                <a:lnTo>
                  <a:pt x="551434" y="50164"/>
                </a:lnTo>
                <a:lnTo>
                  <a:pt x="550799" y="24764"/>
                </a:lnTo>
                <a:close/>
              </a:path>
              <a:path w="1567179" h="87630">
                <a:moveTo>
                  <a:pt x="449199" y="27177"/>
                </a:moveTo>
                <a:lnTo>
                  <a:pt x="372999" y="29082"/>
                </a:lnTo>
                <a:lnTo>
                  <a:pt x="373634" y="54482"/>
                </a:lnTo>
                <a:lnTo>
                  <a:pt x="449834" y="52577"/>
                </a:lnTo>
                <a:lnTo>
                  <a:pt x="449199" y="27177"/>
                </a:lnTo>
                <a:close/>
              </a:path>
              <a:path w="1567179" h="87630">
                <a:moveTo>
                  <a:pt x="347725" y="29718"/>
                </a:moveTo>
                <a:lnTo>
                  <a:pt x="271525" y="31495"/>
                </a:lnTo>
                <a:lnTo>
                  <a:pt x="272161" y="56895"/>
                </a:lnTo>
                <a:lnTo>
                  <a:pt x="348234" y="55118"/>
                </a:lnTo>
                <a:lnTo>
                  <a:pt x="347725" y="29718"/>
                </a:lnTo>
                <a:close/>
              </a:path>
              <a:path w="1567179" h="87630">
                <a:moveTo>
                  <a:pt x="246125" y="32131"/>
                </a:moveTo>
                <a:lnTo>
                  <a:pt x="169925" y="34036"/>
                </a:lnTo>
                <a:lnTo>
                  <a:pt x="170561" y="59436"/>
                </a:lnTo>
                <a:lnTo>
                  <a:pt x="246761" y="57531"/>
                </a:lnTo>
                <a:lnTo>
                  <a:pt x="246125" y="32131"/>
                </a:lnTo>
                <a:close/>
              </a:path>
              <a:path w="1567179" h="87630">
                <a:moveTo>
                  <a:pt x="75311" y="10922"/>
                </a:moveTo>
                <a:lnTo>
                  <a:pt x="0" y="50800"/>
                </a:lnTo>
                <a:lnTo>
                  <a:pt x="77088" y="87122"/>
                </a:lnTo>
                <a:lnTo>
                  <a:pt x="76499" y="61849"/>
                </a:lnTo>
                <a:lnTo>
                  <a:pt x="68961" y="61849"/>
                </a:lnTo>
                <a:lnTo>
                  <a:pt x="68325" y="36449"/>
                </a:lnTo>
                <a:lnTo>
                  <a:pt x="75902" y="36272"/>
                </a:lnTo>
                <a:lnTo>
                  <a:pt x="75311" y="10922"/>
                </a:lnTo>
                <a:close/>
              </a:path>
              <a:path w="1567179" h="87630">
                <a:moveTo>
                  <a:pt x="75902" y="36272"/>
                </a:moveTo>
                <a:lnTo>
                  <a:pt x="68325" y="36449"/>
                </a:lnTo>
                <a:lnTo>
                  <a:pt x="68961" y="61849"/>
                </a:lnTo>
                <a:lnTo>
                  <a:pt x="76494" y="61660"/>
                </a:lnTo>
                <a:lnTo>
                  <a:pt x="75902" y="36272"/>
                </a:lnTo>
                <a:close/>
              </a:path>
              <a:path w="1567179" h="87630">
                <a:moveTo>
                  <a:pt x="76494" y="61660"/>
                </a:moveTo>
                <a:lnTo>
                  <a:pt x="68961" y="61849"/>
                </a:lnTo>
                <a:lnTo>
                  <a:pt x="76499" y="61849"/>
                </a:lnTo>
                <a:lnTo>
                  <a:pt x="76494" y="61660"/>
                </a:lnTo>
                <a:close/>
              </a:path>
              <a:path w="1567179" h="87630">
                <a:moveTo>
                  <a:pt x="144525" y="34670"/>
                </a:moveTo>
                <a:lnTo>
                  <a:pt x="75902" y="36272"/>
                </a:lnTo>
                <a:lnTo>
                  <a:pt x="76494" y="61660"/>
                </a:lnTo>
                <a:lnTo>
                  <a:pt x="145161" y="59943"/>
                </a:lnTo>
                <a:lnTo>
                  <a:pt x="144525" y="3467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97196" y="1432534"/>
            <a:ext cx="1862327" cy="6873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16829" y="1454658"/>
            <a:ext cx="1704975" cy="545465"/>
          </a:xfrm>
          <a:custGeom>
            <a:avLst/>
            <a:gdLst/>
            <a:ahLst/>
            <a:cxnLst/>
            <a:rect l="l" t="t" r="r" b="b"/>
            <a:pathLst>
              <a:path w="1704975" h="545464">
                <a:moveTo>
                  <a:pt x="1697227" y="0"/>
                </a:moveTo>
                <a:lnTo>
                  <a:pt x="1624329" y="22225"/>
                </a:lnTo>
                <a:lnTo>
                  <a:pt x="1631696" y="46608"/>
                </a:lnTo>
                <a:lnTo>
                  <a:pt x="1704594" y="24383"/>
                </a:lnTo>
                <a:lnTo>
                  <a:pt x="1697227" y="0"/>
                </a:lnTo>
                <a:close/>
              </a:path>
              <a:path w="1704975" h="545464">
                <a:moveTo>
                  <a:pt x="1599946" y="29717"/>
                </a:moveTo>
                <a:lnTo>
                  <a:pt x="1527175" y="51942"/>
                </a:lnTo>
                <a:lnTo>
                  <a:pt x="1534541" y="76200"/>
                </a:lnTo>
                <a:lnTo>
                  <a:pt x="1607439" y="53975"/>
                </a:lnTo>
                <a:lnTo>
                  <a:pt x="1599946" y="29717"/>
                </a:lnTo>
                <a:close/>
              </a:path>
              <a:path w="1704975" h="545464">
                <a:moveTo>
                  <a:pt x="1502791" y="59308"/>
                </a:moveTo>
                <a:lnTo>
                  <a:pt x="1429893" y="81533"/>
                </a:lnTo>
                <a:lnTo>
                  <a:pt x="1437386" y="105917"/>
                </a:lnTo>
                <a:lnTo>
                  <a:pt x="1510284" y="83565"/>
                </a:lnTo>
                <a:lnTo>
                  <a:pt x="1502791" y="59308"/>
                </a:lnTo>
                <a:close/>
              </a:path>
              <a:path w="1704975" h="545464">
                <a:moveTo>
                  <a:pt x="1405636" y="89026"/>
                </a:moveTo>
                <a:lnTo>
                  <a:pt x="1332738" y="111251"/>
                </a:lnTo>
                <a:lnTo>
                  <a:pt x="1340104" y="135508"/>
                </a:lnTo>
                <a:lnTo>
                  <a:pt x="1413002" y="113283"/>
                </a:lnTo>
                <a:lnTo>
                  <a:pt x="1405636" y="89026"/>
                </a:lnTo>
                <a:close/>
              </a:path>
              <a:path w="1704975" h="545464">
                <a:moveTo>
                  <a:pt x="1308481" y="118617"/>
                </a:moveTo>
                <a:lnTo>
                  <a:pt x="1235583" y="140842"/>
                </a:lnTo>
                <a:lnTo>
                  <a:pt x="1242949" y="165100"/>
                </a:lnTo>
                <a:lnTo>
                  <a:pt x="1315847" y="142875"/>
                </a:lnTo>
                <a:lnTo>
                  <a:pt x="1308481" y="118617"/>
                </a:lnTo>
                <a:close/>
              </a:path>
              <a:path w="1704975" h="545464">
                <a:moveTo>
                  <a:pt x="1211326" y="148208"/>
                </a:moveTo>
                <a:lnTo>
                  <a:pt x="1138428" y="170561"/>
                </a:lnTo>
                <a:lnTo>
                  <a:pt x="1145794" y="194817"/>
                </a:lnTo>
                <a:lnTo>
                  <a:pt x="1218692" y="172592"/>
                </a:lnTo>
                <a:lnTo>
                  <a:pt x="1211326" y="148208"/>
                </a:lnTo>
                <a:close/>
              </a:path>
              <a:path w="1704975" h="545464">
                <a:moveTo>
                  <a:pt x="1114044" y="177926"/>
                </a:moveTo>
                <a:lnTo>
                  <a:pt x="1041273" y="200151"/>
                </a:lnTo>
                <a:lnTo>
                  <a:pt x="1048639" y="224408"/>
                </a:lnTo>
                <a:lnTo>
                  <a:pt x="1121537" y="202183"/>
                </a:lnTo>
                <a:lnTo>
                  <a:pt x="1114044" y="177926"/>
                </a:lnTo>
                <a:close/>
              </a:path>
              <a:path w="1704975" h="545464">
                <a:moveTo>
                  <a:pt x="1016889" y="207517"/>
                </a:moveTo>
                <a:lnTo>
                  <a:pt x="943991" y="229742"/>
                </a:lnTo>
                <a:lnTo>
                  <a:pt x="951484" y="254126"/>
                </a:lnTo>
                <a:lnTo>
                  <a:pt x="1024382" y="231901"/>
                </a:lnTo>
                <a:lnTo>
                  <a:pt x="1016889" y="207517"/>
                </a:lnTo>
                <a:close/>
              </a:path>
              <a:path w="1704975" h="545464">
                <a:moveTo>
                  <a:pt x="919734" y="237236"/>
                </a:moveTo>
                <a:lnTo>
                  <a:pt x="846836" y="259461"/>
                </a:lnTo>
                <a:lnTo>
                  <a:pt x="854329" y="283717"/>
                </a:lnTo>
                <a:lnTo>
                  <a:pt x="927100" y="261492"/>
                </a:lnTo>
                <a:lnTo>
                  <a:pt x="919734" y="237236"/>
                </a:lnTo>
                <a:close/>
              </a:path>
              <a:path w="1704975" h="545464">
                <a:moveTo>
                  <a:pt x="822579" y="266826"/>
                </a:moveTo>
                <a:lnTo>
                  <a:pt x="749681" y="289051"/>
                </a:lnTo>
                <a:lnTo>
                  <a:pt x="757047" y="313436"/>
                </a:lnTo>
                <a:lnTo>
                  <a:pt x="829945" y="291083"/>
                </a:lnTo>
                <a:lnTo>
                  <a:pt x="822579" y="266826"/>
                </a:lnTo>
                <a:close/>
              </a:path>
              <a:path w="1704975" h="545464">
                <a:moveTo>
                  <a:pt x="725424" y="296544"/>
                </a:moveTo>
                <a:lnTo>
                  <a:pt x="652526" y="318769"/>
                </a:lnTo>
                <a:lnTo>
                  <a:pt x="659892" y="343026"/>
                </a:lnTo>
                <a:lnTo>
                  <a:pt x="732790" y="320801"/>
                </a:lnTo>
                <a:lnTo>
                  <a:pt x="725424" y="296544"/>
                </a:lnTo>
                <a:close/>
              </a:path>
              <a:path w="1704975" h="545464">
                <a:moveTo>
                  <a:pt x="628269" y="326136"/>
                </a:moveTo>
                <a:lnTo>
                  <a:pt x="555371" y="348361"/>
                </a:lnTo>
                <a:lnTo>
                  <a:pt x="562737" y="372617"/>
                </a:lnTo>
                <a:lnTo>
                  <a:pt x="635635" y="350392"/>
                </a:lnTo>
                <a:lnTo>
                  <a:pt x="628269" y="326136"/>
                </a:lnTo>
                <a:close/>
              </a:path>
              <a:path w="1704975" h="545464">
                <a:moveTo>
                  <a:pt x="530987" y="355726"/>
                </a:moveTo>
                <a:lnTo>
                  <a:pt x="458089" y="377951"/>
                </a:lnTo>
                <a:lnTo>
                  <a:pt x="465582" y="402336"/>
                </a:lnTo>
                <a:lnTo>
                  <a:pt x="538480" y="380111"/>
                </a:lnTo>
                <a:lnTo>
                  <a:pt x="530987" y="355726"/>
                </a:lnTo>
                <a:close/>
              </a:path>
              <a:path w="1704975" h="545464">
                <a:moveTo>
                  <a:pt x="433832" y="385444"/>
                </a:moveTo>
                <a:lnTo>
                  <a:pt x="360934" y="407669"/>
                </a:lnTo>
                <a:lnTo>
                  <a:pt x="368427" y="431926"/>
                </a:lnTo>
                <a:lnTo>
                  <a:pt x="441198" y="409701"/>
                </a:lnTo>
                <a:lnTo>
                  <a:pt x="433832" y="385444"/>
                </a:lnTo>
                <a:close/>
              </a:path>
              <a:path w="1704975" h="545464">
                <a:moveTo>
                  <a:pt x="336677" y="415036"/>
                </a:moveTo>
                <a:lnTo>
                  <a:pt x="263779" y="437261"/>
                </a:lnTo>
                <a:lnTo>
                  <a:pt x="271145" y="461644"/>
                </a:lnTo>
                <a:lnTo>
                  <a:pt x="344043" y="439419"/>
                </a:lnTo>
                <a:lnTo>
                  <a:pt x="336677" y="415036"/>
                </a:lnTo>
                <a:close/>
              </a:path>
              <a:path w="1704975" h="545464">
                <a:moveTo>
                  <a:pt x="239522" y="444753"/>
                </a:moveTo>
                <a:lnTo>
                  <a:pt x="166624" y="466978"/>
                </a:lnTo>
                <a:lnTo>
                  <a:pt x="173990" y="491235"/>
                </a:lnTo>
                <a:lnTo>
                  <a:pt x="246887" y="469010"/>
                </a:lnTo>
                <a:lnTo>
                  <a:pt x="239522" y="444753"/>
                </a:lnTo>
                <a:close/>
              </a:path>
              <a:path w="1704975" h="545464">
                <a:moveTo>
                  <a:pt x="61722" y="472312"/>
                </a:moveTo>
                <a:lnTo>
                  <a:pt x="0" y="530986"/>
                </a:lnTo>
                <a:lnTo>
                  <a:pt x="83947" y="545210"/>
                </a:lnTo>
                <a:lnTo>
                  <a:pt x="61722" y="472312"/>
                </a:lnTo>
                <a:close/>
              </a:path>
              <a:path w="1704975" h="545464">
                <a:moveTo>
                  <a:pt x="142367" y="474344"/>
                </a:moveTo>
                <a:lnTo>
                  <a:pt x="69469" y="496569"/>
                </a:lnTo>
                <a:lnTo>
                  <a:pt x="76835" y="520826"/>
                </a:lnTo>
                <a:lnTo>
                  <a:pt x="149733" y="498601"/>
                </a:lnTo>
                <a:lnTo>
                  <a:pt x="142367" y="47434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97196" y="2371356"/>
            <a:ext cx="2034540" cy="1600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16829" y="2471166"/>
            <a:ext cx="1876425" cy="1442085"/>
          </a:xfrm>
          <a:custGeom>
            <a:avLst/>
            <a:gdLst/>
            <a:ahLst/>
            <a:cxnLst/>
            <a:rect l="l" t="t" r="r" b="b"/>
            <a:pathLst>
              <a:path w="1876425" h="1442085">
                <a:moveTo>
                  <a:pt x="68233" y="36289"/>
                </a:moveTo>
                <a:lnTo>
                  <a:pt x="52807" y="56407"/>
                </a:lnTo>
                <a:lnTo>
                  <a:pt x="1860803" y="1441881"/>
                </a:lnTo>
                <a:lnTo>
                  <a:pt x="1876298" y="1421714"/>
                </a:lnTo>
                <a:lnTo>
                  <a:pt x="68233" y="36289"/>
                </a:lnTo>
                <a:close/>
              </a:path>
              <a:path w="1876425" h="1442085">
                <a:moveTo>
                  <a:pt x="0" y="0"/>
                </a:moveTo>
                <a:lnTo>
                  <a:pt x="37337" y="76581"/>
                </a:lnTo>
                <a:lnTo>
                  <a:pt x="52807" y="56407"/>
                </a:lnTo>
                <a:lnTo>
                  <a:pt x="42672" y="48640"/>
                </a:lnTo>
                <a:lnTo>
                  <a:pt x="58166" y="28575"/>
                </a:lnTo>
                <a:lnTo>
                  <a:pt x="74149" y="28575"/>
                </a:lnTo>
                <a:lnTo>
                  <a:pt x="83693" y="16128"/>
                </a:lnTo>
                <a:lnTo>
                  <a:pt x="0" y="0"/>
                </a:lnTo>
                <a:close/>
              </a:path>
              <a:path w="1876425" h="1442085">
                <a:moveTo>
                  <a:pt x="58166" y="28575"/>
                </a:moveTo>
                <a:lnTo>
                  <a:pt x="42672" y="48640"/>
                </a:lnTo>
                <a:lnTo>
                  <a:pt x="52807" y="56407"/>
                </a:lnTo>
                <a:lnTo>
                  <a:pt x="68233" y="36289"/>
                </a:lnTo>
                <a:lnTo>
                  <a:pt x="58166" y="28575"/>
                </a:lnTo>
                <a:close/>
              </a:path>
              <a:path w="1876425" h="1442085">
                <a:moveTo>
                  <a:pt x="74149" y="28575"/>
                </a:moveTo>
                <a:lnTo>
                  <a:pt x="58166" y="28575"/>
                </a:lnTo>
                <a:lnTo>
                  <a:pt x="68233" y="36289"/>
                </a:lnTo>
                <a:lnTo>
                  <a:pt x="74149" y="28575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8952" y="662940"/>
            <a:ext cx="2625852" cy="1356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88585" y="685800"/>
            <a:ext cx="2468880" cy="1200150"/>
          </a:xfrm>
          <a:custGeom>
            <a:avLst/>
            <a:gdLst/>
            <a:ahLst/>
            <a:cxnLst/>
            <a:rect l="l" t="t" r="r" b="b"/>
            <a:pathLst>
              <a:path w="2468879" h="1200150">
                <a:moveTo>
                  <a:pt x="2457577" y="0"/>
                </a:moveTo>
                <a:lnTo>
                  <a:pt x="2388996" y="33020"/>
                </a:lnTo>
                <a:lnTo>
                  <a:pt x="2400045" y="56007"/>
                </a:lnTo>
                <a:lnTo>
                  <a:pt x="2468625" y="22860"/>
                </a:lnTo>
                <a:lnTo>
                  <a:pt x="2457577" y="0"/>
                </a:lnTo>
                <a:close/>
              </a:path>
              <a:path w="2468879" h="1200150">
                <a:moveTo>
                  <a:pt x="2366010" y="44069"/>
                </a:moveTo>
                <a:lnTo>
                  <a:pt x="2297430" y="77215"/>
                </a:lnTo>
                <a:lnTo>
                  <a:pt x="2308479" y="100075"/>
                </a:lnTo>
                <a:lnTo>
                  <a:pt x="2377059" y="66928"/>
                </a:lnTo>
                <a:lnTo>
                  <a:pt x="2366010" y="44069"/>
                </a:lnTo>
                <a:close/>
              </a:path>
              <a:path w="2468879" h="1200150">
                <a:moveTo>
                  <a:pt x="2274569" y="88264"/>
                </a:moveTo>
                <a:lnTo>
                  <a:pt x="2205863" y="121285"/>
                </a:lnTo>
                <a:lnTo>
                  <a:pt x="2216912" y="144145"/>
                </a:lnTo>
                <a:lnTo>
                  <a:pt x="2285618" y="111125"/>
                </a:lnTo>
                <a:lnTo>
                  <a:pt x="2274569" y="88264"/>
                </a:lnTo>
                <a:close/>
              </a:path>
              <a:path w="2468879" h="1200150">
                <a:moveTo>
                  <a:pt x="2183003" y="132334"/>
                </a:moveTo>
                <a:lnTo>
                  <a:pt x="2114422" y="165353"/>
                </a:lnTo>
                <a:lnTo>
                  <a:pt x="2125344" y="188213"/>
                </a:lnTo>
                <a:lnTo>
                  <a:pt x="2194052" y="155194"/>
                </a:lnTo>
                <a:lnTo>
                  <a:pt x="2183003" y="132334"/>
                </a:lnTo>
                <a:close/>
              </a:path>
              <a:path w="2468879" h="1200150">
                <a:moveTo>
                  <a:pt x="2091436" y="176402"/>
                </a:moveTo>
                <a:lnTo>
                  <a:pt x="2022856" y="209550"/>
                </a:lnTo>
                <a:lnTo>
                  <a:pt x="2033905" y="232410"/>
                </a:lnTo>
                <a:lnTo>
                  <a:pt x="2102485" y="199262"/>
                </a:lnTo>
                <a:lnTo>
                  <a:pt x="2091436" y="176402"/>
                </a:lnTo>
                <a:close/>
              </a:path>
              <a:path w="2468879" h="1200150">
                <a:moveTo>
                  <a:pt x="1999995" y="220472"/>
                </a:moveTo>
                <a:lnTo>
                  <a:pt x="1931289" y="253619"/>
                </a:lnTo>
                <a:lnTo>
                  <a:pt x="1942338" y="276478"/>
                </a:lnTo>
                <a:lnTo>
                  <a:pt x="2011044" y="243459"/>
                </a:lnTo>
                <a:lnTo>
                  <a:pt x="1999995" y="220472"/>
                </a:lnTo>
                <a:close/>
              </a:path>
              <a:path w="2468879" h="1200150">
                <a:moveTo>
                  <a:pt x="1908429" y="264667"/>
                </a:moveTo>
                <a:lnTo>
                  <a:pt x="1839848" y="297688"/>
                </a:lnTo>
                <a:lnTo>
                  <a:pt x="1850770" y="320548"/>
                </a:lnTo>
                <a:lnTo>
                  <a:pt x="1919478" y="287527"/>
                </a:lnTo>
                <a:lnTo>
                  <a:pt x="1908429" y="264667"/>
                </a:lnTo>
                <a:close/>
              </a:path>
              <a:path w="2468879" h="1200150">
                <a:moveTo>
                  <a:pt x="1816862" y="308737"/>
                </a:moveTo>
                <a:lnTo>
                  <a:pt x="1748281" y="341884"/>
                </a:lnTo>
                <a:lnTo>
                  <a:pt x="1759330" y="364744"/>
                </a:lnTo>
                <a:lnTo>
                  <a:pt x="1827911" y="331597"/>
                </a:lnTo>
                <a:lnTo>
                  <a:pt x="1816862" y="308737"/>
                </a:lnTo>
                <a:close/>
              </a:path>
              <a:path w="2468879" h="1200150">
                <a:moveTo>
                  <a:pt x="1725422" y="352805"/>
                </a:moveTo>
                <a:lnTo>
                  <a:pt x="1656714" y="385952"/>
                </a:lnTo>
                <a:lnTo>
                  <a:pt x="1667764" y="408813"/>
                </a:lnTo>
                <a:lnTo>
                  <a:pt x="1736471" y="375792"/>
                </a:lnTo>
                <a:lnTo>
                  <a:pt x="1725422" y="352805"/>
                </a:lnTo>
                <a:close/>
              </a:path>
              <a:path w="2468879" h="1200150">
                <a:moveTo>
                  <a:pt x="1633854" y="397001"/>
                </a:moveTo>
                <a:lnTo>
                  <a:pt x="1565275" y="430022"/>
                </a:lnTo>
                <a:lnTo>
                  <a:pt x="1576197" y="452882"/>
                </a:lnTo>
                <a:lnTo>
                  <a:pt x="1644903" y="419862"/>
                </a:lnTo>
                <a:lnTo>
                  <a:pt x="1633854" y="397001"/>
                </a:lnTo>
                <a:close/>
              </a:path>
              <a:path w="2468879" h="1200150">
                <a:moveTo>
                  <a:pt x="1542288" y="441071"/>
                </a:moveTo>
                <a:lnTo>
                  <a:pt x="1473708" y="474090"/>
                </a:lnTo>
                <a:lnTo>
                  <a:pt x="1484756" y="497077"/>
                </a:lnTo>
                <a:lnTo>
                  <a:pt x="1553337" y="463930"/>
                </a:lnTo>
                <a:lnTo>
                  <a:pt x="1542288" y="441071"/>
                </a:lnTo>
                <a:close/>
              </a:path>
              <a:path w="2468879" h="1200150">
                <a:moveTo>
                  <a:pt x="1450848" y="485139"/>
                </a:moveTo>
                <a:lnTo>
                  <a:pt x="1382140" y="518287"/>
                </a:lnTo>
                <a:lnTo>
                  <a:pt x="1393189" y="541147"/>
                </a:lnTo>
                <a:lnTo>
                  <a:pt x="1461897" y="508000"/>
                </a:lnTo>
                <a:lnTo>
                  <a:pt x="1450848" y="485139"/>
                </a:lnTo>
                <a:close/>
              </a:path>
              <a:path w="2468879" h="1200150">
                <a:moveTo>
                  <a:pt x="1359280" y="529336"/>
                </a:moveTo>
                <a:lnTo>
                  <a:pt x="1290701" y="562355"/>
                </a:lnTo>
                <a:lnTo>
                  <a:pt x="1301623" y="585215"/>
                </a:lnTo>
                <a:lnTo>
                  <a:pt x="1370329" y="552196"/>
                </a:lnTo>
                <a:lnTo>
                  <a:pt x="1359280" y="529336"/>
                </a:lnTo>
                <a:close/>
              </a:path>
              <a:path w="2468879" h="1200150">
                <a:moveTo>
                  <a:pt x="1267714" y="573404"/>
                </a:moveTo>
                <a:lnTo>
                  <a:pt x="1199134" y="606425"/>
                </a:lnTo>
                <a:lnTo>
                  <a:pt x="1210183" y="629412"/>
                </a:lnTo>
                <a:lnTo>
                  <a:pt x="1278763" y="596264"/>
                </a:lnTo>
                <a:lnTo>
                  <a:pt x="1267714" y="573404"/>
                </a:lnTo>
                <a:close/>
              </a:path>
              <a:path w="2468879" h="1200150">
                <a:moveTo>
                  <a:pt x="1176274" y="617474"/>
                </a:moveTo>
                <a:lnTo>
                  <a:pt x="1107566" y="650621"/>
                </a:lnTo>
                <a:lnTo>
                  <a:pt x="1118615" y="673480"/>
                </a:lnTo>
                <a:lnTo>
                  <a:pt x="1187196" y="640334"/>
                </a:lnTo>
                <a:lnTo>
                  <a:pt x="1176274" y="617474"/>
                </a:lnTo>
                <a:close/>
              </a:path>
              <a:path w="2468879" h="1200150">
                <a:moveTo>
                  <a:pt x="1084706" y="661542"/>
                </a:moveTo>
                <a:lnTo>
                  <a:pt x="1016000" y="694689"/>
                </a:lnTo>
                <a:lnTo>
                  <a:pt x="1027049" y="717550"/>
                </a:lnTo>
                <a:lnTo>
                  <a:pt x="1095755" y="684529"/>
                </a:lnTo>
                <a:lnTo>
                  <a:pt x="1084706" y="661542"/>
                </a:lnTo>
                <a:close/>
              </a:path>
              <a:path w="2468879" h="1200150">
                <a:moveTo>
                  <a:pt x="993139" y="705738"/>
                </a:moveTo>
                <a:lnTo>
                  <a:pt x="924560" y="738759"/>
                </a:lnTo>
                <a:lnTo>
                  <a:pt x="935609" y="761619"/>
                </a:lnTo>
                <a:lnTo>
                  <a:pt x="1004188" y="728599"/>
                </a:lnTo>
                <a:lnTo>
                  <a:pt x="993139" y="705738"/>
                </a:lnTo>
                <a:close/>
              </a:path>
              <a:path w="2468879" h="1200150">
                <a:moveTo>
                  <a:pt x="901700" y="749808"/>
                </a:moveTo>
                <a:lnTo>
                  <a:pt x="832992" y="782954"/>
                </a:lnTo>
                <a:lnTo>
                  <a:pt x="844041" y="805814"/>
                </a:lnTo>
                <a:lnTo>
                  <a:pt x="912622" y="772667"/>
                </a:lnTo>
                <a:lnTo>
                  <a:pt x="901700" y="749808"/>
                </a:lnTo>
                <a:close/>
              </a:path>
              <a:path w="2468879" h="1200150">
                <a:moveTo>
                  <a:pt x="810133" y="793876"/>
                </a:moveTo>
                <a:lnTo>
                  <a:pt x="741426" y="827024"/>
                </a:lnTo>
                <a:lnTo>
                  <a:pt x="752475" y="849884"/>
                </a:lnTo>
                <a:lnTo>
                  <a:pt x="821181" y="816863"/>
                </a:lnTo>
                <a:lnTo>
                  <a:pt x="810133" y="793876"/>
                </a:lnTo>
                <a:close/>
              </a:path>
              <a:path w="2468879" h="1200150">
                <a:moveTo>
                  <a:pt x="718565" y="838073"/>
                </a:moveTo>
                <a:lnTo>
                  <a:pt x="649986" y="871092"/>
                </a:lnTo>
                <a:lnTo>
                  <a:pt x="661035" y="893952"/>
                </a:lnTo>
                <a:lnTo>
                  <a:pt x="729614" y="860933"/>
                </a:lnTo>
                <a:lnTo>
                  <a:pt x="718565" y="838073"/>
                </a:lnTo>
                <a:close/>
              </a:path>
              <a:path w="2468879" h="1200150">
                <a:moveTo>
                  <a:pt x="627126" y="882141"/>
                </a:moveTo>
                <a:lnTo>
                  <a:pt x="558418" y="915162"/>
                </a:lnTo>
                <a:lnTo>
                  <a:pt x="569467" y="938149"/>
                </a:lnTo>
                <a:lnTo>
                  <a:pt x="638048" y="905001"/>
                </a:lnTo>
                <a:lnTo>
                  <a:pt x="627126" y="882141"/>
                </a:lnTo>
                <a:close/>
              </a:path>
              <a:path w="2468879" h="1200150">
                <a:moveTo>
                  <a:pt x="535559" y="926211"/>
                </a:moveTo>
                <a:lnTo>
                  <a:pt x="466851" y="959358"/>
                </a:lnTo>
                <a:lnTo>
                  <a:pt x="477900" y="982217"/>
                </a:lnTo>
                <a:lnTo>
                  <a:pt x="546608" y="949071"/>
                </a:lnTo>
                <a:lnTo>
                  <a:pt x="535559" y="926211"/>
                </a:lnTo>
                <a:close/>
              </a:path>
              <a:path w="2468879" h="1200150">
                <a:moveTo>
                  <a:pt x="443991" y="970407"/>
                </a:moveTo>
                <a:lnTo>
                  <a:pt x="375412" y="1003426"/>
                </a:lnTo>
                <a:lnTo>
                  <a:pt x="386461" y="1026287"/>
                </a:lnTo>
                <a:lnTo>
                  <a:pt x="455040" y="993266"/>
                </a:lnTo>
                <a:lnTo>
                  <a:pt x="443991" y="970407"/>
                </a:lnTo>
                <a:close/>
              </a:path>
              <a:path w="2468879" h="1200150">
                <a:moveTo>
                  <a:pt x="352551" y="1014476"/>
                </a:moveTo>
                <a:lnTo>
                  <a:pt x="283844" y="1047496"/>
                </a:lnTo>
                <a:lnTo>
                  <a:pt x="294893" y="1070483"/>
                </a:lnTo>
                <a:lnTo>
                  <a:pt x="363474" y="1037336"/>
                </a:lnTo>
                <a:lnTo>
                  <a:pt x="352551" y="1014476"/>
                </a:lnTo>
                <a:close/>
              </a:path>
              <a:path w="2468879" h="1200150">
                <a:moveTo>
                  <a:pt x="260985" y="1058545"/>
                </a:moveTo>
                <a:lnTo>
                  <a:pt x="192277" y="1091691"/>
                </a:lnTo>
                <a:lnTo>
                  <a:pt x="203326" y="1114552"/>
                </a:lnTo>
                <a:lnTo>
                  <a:pt x="272034" y="1081404"/>
                </a:lnTo>
                <a:lnTo>
                  <a:pt x="260985" y="1058545"/>
                </a:lnTo>
                <a:close/>
              </a:path>
              <a:path w="2468879" h="1200150">
                <a:moveTo>
                  <a:pt x="169417" y="1102740"/>
                </a:moveTo>
                <a:lnTo>
                  <a:pt x="100837" y="1135761"/>
                </a:lnTo>
                <a:lnTo>
                  <a:pt x="111887" y="1158621"/>
                </a:lnTo>
                <a:lnTo>
                  <a:pt x="180466" y="1125601"/>
                </a:lnTo>
                <a:lnTo>
                  <a:pt x="169417" y="1102740"/>
                </a:lnTo>
                <a:close/>
              </a:path>
              <a:path w="2468879" h="1200150">
                <a:moveTo>
                  <a:pt x="52069" y="1131062"/>
                </a:moveTo>
                <a:lnTo>
                  <a:pt x="0" y="1198372"/>
                </a:lnTo>
                <a:lnTo>
                  <a:pt x="85216" y="1199641"/>
                </a:lnTo>
                <a:lnTo>
                  <a:pt x="76868" y="1182370"/>
                </a:lnTo>
                <a:lnTo>
                  <a:pt x="62737" y="1182370"/>
                </a:lnTo>
                <a:lnTo>
                  <a:pt x="51688" y="1159383"/>
                </a:lnTo>
                <a:lnTo>
                  <a:pt x="63116" y="1153917"/>
                </a:lnTo>
                <a:lnTo>
                  <a:pt x="52069" y="1131062"/>
                </a:lnTo>
                <a:close/>
              </a:path>
              <a:path w="2468879" h="1200150">
                <a:moveTo>
                  <a:pt x="63116" y="1153917"/>
                </a:moveTo>
                <a:lnTo>
                  <a:pt x="51688" y="1159383"/>
                </a:lnTo>
                <a:lnTo>
                  <a:pt x="62737" y="1182370"/>
                </a:lnTo>
                <a:lnTo>
                  <a:pt x="74183" y="1176813"/>
                </a:lnTo>
                <a:lnTo>
                  <a:pt x="63116" y="1153917"/>
                </a:lnTo>
                <a:close/>
              </a:path>
              <a:path w="2468879" h="1200150">
                <a:moveTo>
                  <a:pt x="74183" y="1176813"/>
                </a:moveTo>
                <a:lnTo>
                  <a:pt x="62737" y="1182370"/>
                </a:lnTo>
                <a:lnTo>
                  <a:pt x="76868" y="1182370"/>
                </a:lnTo>
                <a:lnTo>
                  <a:pt x="74183" y="1176813"/>
                </a:lnTo>
                <a:close/>
              </a:path>
              <a:path w="2468879" h="1200150">
                <a:moveTo>
                  <a:pt x="77977" y="1146810"/>
                </a:moveTo>
                <a:lnTo>
                  <a:pt x="63116" y="1153917"/>
                </a:lnTo>
                <a:lnTo>
                  <a:pt x="74183" y="1176813"/>
                </a:lnTo>
                <a:lnTo>
                  <a:pt x="88900" y="1169670"/>
                </a:lnTo>
                <a:lnTo>
                  <a:pt x="77977" y="114681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245355" y="2075814"/>
            <a:ext cx="861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Calibri"/>
                <a:cs typeface="Calibri"/>
              </a:rPr>
              <a:t>nth random draw  </a:t>
            </a:r>
            <a:r>
              <a:rPr sz="900" b="1" dirty="0">
                <a:latin typeface="Calibri"/>
                <a:cs typeface="Calibri"/>
              </a:rPr>
              <a:t>n =</a:t>
            </a:r>
            <a:r>
              <a:rPr sz="900" b="1" spc="-35" dirty="0">
                <a:latin typeface="Calibri"/>
                <a:cs typeface="Calibri"/>
              </a:rPr>
              <a:t> </a:t>
            </a:r>
            <a:r>
              <a:rPr sz="900" b="1" spc="-5" dirty="0">
                <a:latin typeface="Calibri"/>
                <a:cs typeface="Calibri"/>
              </a:rPr>
              <a:t>1:100,000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58914" y="3895750"/>
            <a:ext cx="1044575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Hx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Angina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Death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(0.00)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768596" y="2470404"/>
            <a:ext cx="2299716" cy="19872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88229" y="2570226"/>
            <a:ext cx="2143125" cy="1829435"/>
          </a:xfrm>
          <a:custGeom>
            <a:avLst/>
            <a:gdLst/>
            <a:ahLst/>
            <a:cxnLst/>
            <a:rect l="l" t="t" r="r" b="b"/>
            <a:pathLst>
              <a:path w="2143125" h="1829435">
                <a:moveTo>
                  <a:pt x="2084704" y="1760601"/>
                </a:moveTo>
                <a:lnTo>
                  <a:pt x="2068195" y="1779930"/>
                </a:lnTo>
                <a:lnTo>
                  <a:pt x="2126234" y="1829371"/>
                </a:lnTo>
                <a:lnTo>
                  <a:pt x="2142744" y="1810042"/>
                </a:lnTo>
                <a:lnTo>
                  <a:pt x="2084704" y="1760601"/>
                </a:lnTo>
                <a:close/>
              </a:path>
              <a:path w="2143125" h="1829435">
                <a:moveTo>
                  <a:pt x="2007362" y="1694688"/>
                </a:moveTo>
                <a:lnTo>
                  <a:pt x="1990852" y="1714017"/>
                </a:lnTo>
                <a:lnTo>
                  <a:pt x="2048891" y="1763458"/>
                </a:lnTo>
                <a:lnTo>
                  <a:pt x="2065401" y="1744129"/>
                </a:lnTo>
                <a:lnTo>
                  <a:pt x="2007362" y="1694688"/>
                </a:lnTo>
                <a:close/>
              </a:path>
              <a:path w="2143125" h="1829435">
                <a:moveTo>
                  <a:pt x="1930019" y="1628775"/>
                </a:moveTo>
                <a:lnTo>
                  <a:pt x="1913636" y="1648104"/>
                </a:lnTo>
                <a:lnTo>
                  <a:pt x="1971548" y="1697545"/>
                </a:lnTo>
                <a:lnTo>
                  <a:pt x="1988058" y="1678216"/>
                </a:lnTo>
                <a:lnTo>
                  <a:pt x="1930019" y="1628775"/>
                </a:lnTo>
                <a:close/>
              </a:path>
              <a:path w="2143125" h="1829435">
                <a:moveTo>
                  <a:pt x="1852802" y="1562862"/>
                </a:moveTo>
                <a:lnTo>
                  <a:pt x="1836293" y="1582191"/>
                </a:lnTo>
                <a:lnTo>
                  <a:pt x="1894204" y="1631632"/>
                </a:lnTo>
                <a:lnTo>
                  <a:pt x="1910715" y="1612303"/>
                </a:lnTo>
                <a:lnTo>
                  <a:pt x="1852802" y="1562862"/>
                </a:lnTo>
                <a:close/>
              </a:path>
              <a:path w="2143125" h="1829435">
                <a:moveTo>
                  <a:pt x="1775460" y="1496949"/>
                </a:moveTo>
                <a:lnTo>
                  <a:pt x="1758950" y="1516278"/>
                </a:lnTo>
                <a:lnTo>
                  <a:pt x="1816989" y="1565706"/>
                </a:lnTo>
                <a:lnTo>
                  <a:pt x="1833372" y="1546377"/>
                </a:lnTo>
                <a:lnTo>
                  <a:pt x="1775460" y="1496949"/>
                </a:lnTo>
                <a:close/>
              </a:path>
              <a:path w="2143125" h="1829435">
                <a:moveTo>
                  <a:pt x="1698117" y="1431036"/>
                </a:moveTo>
                <a:lnTo>
                  <a:pt x="1681606" y="1450365"/>
                </a:lnTo>
                <a:lnTo>
                  <a:pt x="1739646" y="1499793"/>
                </a:lnTo>
                <a:lnTo>
                  <a:pt x="1756155" y="1480464"/>
                </a:lnTo>
                <a:lnTo>
                  <a:pt x="1698117" y="1431036"/>
                </a:lnTo>
                <a:close/>
              </a:path>
              <a:path w="2143125" h="1829435">
                <a:moveTo>
                  <a:pt x="1620774" y="1365110"/>
                </a:moveTo>
                <a:lnTo>
                  <a:pt x="1604264" y="1384439"/>
                </a:lnTo>
                <a:lnTo>
                  <a:pt x="1662302" y="1433880"/>
                </a:lnTo>
                <a:lnTo>
                  <a:pt x="1678813" y="1414551"/>
                </a:lnTo>
                <a:lnTo>
                  <a:pt x="1620774" y="1365110"/>
                </a:lnTo>
                <a:close/>
              </a:path>
              <a:path w="2143125" h="1829435">
                <a:moveTo>
                  <a:pt x="1543431" y="1299210"/>
                </a:moveTo>
                <a:lnTo>
                  <a:pt x="1527048" y="1318526"/>
                </a:lnTo>
                <a:lnTo>
                  <a:pt x="1584960" y="1367967"/>
                </a:lnTo>
                <a:lnTo>
                  <a:pt x="1601470" y="1348638"/>
                </a:lnTo>
                <a:lnTo>
                  <a:pt x="1543431" y="1299210"/>
                </a:lnTo>
                <a:close/>
              </a:path>
              <a:path w="2143125" h="1829435">
                <a:moveTo>
                  <a:pt x="1466215" y="1233297"/>
                </a:moveTo>
                <a:lnTo>
                  <a:pt x="1449705" y="1252601"/>
                </a:lnTo>
                <a:lnTo>
                  <a:pt x="1507744" y="1302004"/>
                </a:lnTo>
                <a:lnTo>
                  <a:pt x="1524127" y="1282700"/>
                </a:lnTo>
                <a:lnTo>
                  <a:pt x="1466215" y="1233297"/>
                </a:lnTo>
                <a:close/>
              </a:path>
              <a:path w="2143125" h="1829435">
                <a:moveTo>
                  <a:pt x="1388872" y="1167384"/>
                </a:moveTo>
                <a:lnTo>
                  <a:pt x="1372362" y="1186688"/>
                </a:lnTo>
                <a:lnTo>
                  <a:pt x="1430401" y="1236091"/>
                </a:lnTo>
                <a:lnTo>
                  <a:pt x="1446784" y="1216787"/>
                </a:lnTo>
                <a:lnTo>
                  <a:pt x="1388872" y="1167384"/>
                </a:lnTo>
                <a:close/>
              </a:path>
              <a:path w="2143125" h="1829435">
                <a:moveTo>
                  <a:pt x="1311529" y="1101471"/>
                </a:moveTo>
                <a:lnTo>
                  <a:pt x="1295019" y="1120775"/>
                </a:lnTo>
                <a:lnTo>
                  <a:pt x="1353058" y="1170178"/>
                </a:lnTo>
                <a:lnTo>
                  <a:pt x="1369568" y="1150874"/>
                </a:lnTo>
                <a:lnTo>
                  <a:pt x="1311529" y="1101471"/>
                </a:lnTo>
                <a:close/>
              </a:path>
              <a:path w="2143125" h="1829435">
                <a:moveTo>
                  <a:pt x="1234186" y="1035558"/>
                </a:moveTo>
                <a:lnTo>
                  <a:pt x="1217803" y="1054862"/>
                </a:lnTo>
                <a:lnTo>
                  <a:pt x="1275715" y="1104265"/>
                </a:lnTo>
                <a:lnTo>
                  <a:pt x="1292225" y="1084961"/>
                </a:lnTo>
                <a:lnTo>
                  <a:pt x="1234186" y="1035558"/>
                </a:lnTo>
                <a:close/>
              </a:path>
              <a:path w="2143125" h="1829435">
                <a:moveTo>
                  <a:pt x="1156970" y="969645"/>
                </a:moveTo>
                <a:lnTo>
                  <a:pt x="1140460" y="988949"/>
                </a:lnTo>
                <a:lnTo>
                  <a:pt x="1198372" y="1038352"/>
                </a:lnTo>
                <a:lnTo>
                  <a:pt x="1214882" y="1019048"/>
                </a:lnTo>
                <a:lnTo>
                  <a:pt x="1156970" y="969645"/>
                </a:lnTo>
                <a:close/>
              </a:path>
              <a:path w="2143125" h="1829435">
                <a:moveTo>
                  <a:pt x="1079627" y="903732"/>
                </a:moveTo>
                <a:lnTo>
                  <a:pt x="1063117" y="923036"/>
                </a:lnTo>
                <a:lnTo>
                  <a:pt x="1121156" y="972439"/>
                </a:lnTo>
                <a:lnTo>
                  <a:pt x="1137539" y="953135"/>
                </a:lnTo>
                <a:lnTo>
                  <a:pt x="1079627" y="903732"/>
                </a:lnTo>
                <a:close/>
              </a:path>
              <a:path w="2143125" h="1829435">
                <a:moveTo>
                  <a:pt x="1002284" y="837819"/>
                </a:moveTo>
                <a:lnTo>
                  <a:pt x="985774" y="857123"/>
                </a:lnTo>
                <a:lnTo>
                  <a:pt x="1043813" y="906526"/>
                </a:lnTo>
                <a:lnTo>
                  <a:pt x="1060323" y="887222"/>
                </a:lnTo>
                <a:lnTo>
                  <a:pt x="1002284" y="837819"/>
                </a:lnTo>
                <a:close/>
              </a:path>
              <a:path w="2143125" h="1829435">
                <a:moveTo>
                  <a:pt x="924941" y="771906"/>
                </a:moveTo>
                <a:lnTo>
                  <a:pt x="908431" y="791210"/>
                </a:lnTo>
                <a:lnTo>
                  <a:pt x="966470" y="840613"/>
                </a:lnTo>
                <a:lnTo>
                  <a:pt x="982980" y="821309"/>
                </a:lnTo>
                <a:lnTo>
                  <a:pt x="924941" y="771906"/>
                </a:lnTo>
                <a:close/>
              </a:path>
              <a:path w="2143125" h="1829435">
                <a:moveTo>
                  <a:pt x="847598" y="705993"/>
                </a:moveTo>
                <a:lnTo>
                  <a:pt x="831215" y="725297"/>
                </a:lnTo>
                <a:lnTo>
                  <a:pt x="889127" y="774700"/>
                </a:lnTo>
                <a:lnTo>
                  <a:pt x="905637" y="755396"/>
                </a:lnTo>
                <a:lnTo>
                  <a:pt x="847598" y="705993"/>
                </a:lnTo>
                <a:close/>
              </a:path>
              <a:path w="2143125" h="1829435">
                <a:moveTo>
                  <a:pt x="770382" y="640080"/>
                </a:moveTo>
                <a:lnTo>
                  <a:pt x="753872" y="659384"/>
                </a:lnTo>
                <a:lnTo>
                  <a:pt x="811784" y="708787"/>
                </a:lnTo>
                <a:lnTo>
                  <a:pt x="828294" y="689482"/>
                </a:lnTo>
                <a:lnTo>
                  <a:pt x="770382" y="640080"/>
                </a:lnTo>
                <a:close/>
              </a:path>
              <a:path w="2143125" h="1829435">
                <a:moveTo>
                  <a:pt x="693039" y="574167"/>
                </a:moveTo>
                <a:lnTo>
                  <a:pt x="676529" y="593471"/>
                </a:lnTo>
                <a:lnTo>
                  <a:pt x="734568" y="642874"/>
                </a:lnTo>
                <a:lnTo>
                  <a:pt x="750951" y="623569"/>
                </a:lnTo>
                <a:lnTo>
                  <a:pt x="693039" y="574167"/>
                </a:lnTo>
                <a:close/>
              </a:path>
              <a:path w="2143125" h="1829435">
                <a:moveTo>
                  <a:pt x="615696" y="508254"/>
                </a:moveTo>
                <a:lnTo>
                  <a:pt x="599186" y="527557"/>
                </a:lnTo>
                <a:lnTo>
                  <a:pt x="657225" y="576961"/>
                </a:lnTo>
                <a:lnTo>
                  <a:pt x="673735" y="557657"/>
                </a:lnTo>
                <a:lnTo>
                  <a:pt x="615696" y="508254"/>
                </a:lnTo>
                <a:close/>
              </a:path>
              <a:path w="2143125" h="1829435">
                <a:moveTo>
                  <a:pt x="538353" y="442341"/>
                </a:moveTo>
                <a:lnTo>
                  <a:pt x="521843" y="461644"/>
                </a:lnTo>
                <a:lnTo>
                  <a:pt x="579882" y="511048"/>
                </a:lnTo>
                <a:lnTo>
                  <a:pt x="596392" y="491744"/>
                </a:lnTo>
                <a:lnTo>
                  <a:pt x="538353" y="442341"/>
                </a:lnTo>
                <a:close/>
              </a:path>
              <a:path w="2143125" h="1829435">
                <a:moveTo>
                  <a:pt x="461010" y="376428"/>
                </a:moveTo>
                <a:lnTo>
                  <a:pt x="444627" y="395731"/>
                </a:lnTo>
                <a:lnTo>
                  <a:pt x="502539" y="445135"/>
                </a:lnTo>
                <a:lnTo>
                  <a:pt x="519049" y="425831"/>
                </a:lnTo>
                <a:lnTo>
                  <a:pt x="461010" y="376428"/>
                </a:lnTo>
                <a:close/>
              </a:path>
              <a:path w="2143125" h="1829435">
                <a:moveTo>
                  <a:pt x="383794" y="310515"/>
                </a:moveTo>
                <a:lnTo>
                  <a:pt x="367284" y="329819"/>
                </a:lnTo>
                <a:lnTo>
                  <a:pt x="425196" y="379222"/>
                </a:lnTo>
                <a:lnTo>
                  <a:pt x="441706" y="359918"/>
                </a:lnTo>
                <a:lnTo>
                  <a:pt x="383794" y="310515"/>
                </a:lnTo>
                <a:close/>
              </a:path>
              <a:path w="2143125" h="1829435">
                <a:moveTo>
                  <a:pt x="306450" y="244601"/>
                </a:moveTo>
                <a:lnTo>
                  <a:pt x="289941" y="263906"/>
                </a:lnTo>
                <a:lnTo>
                  <a:pt x="347980" y="313309"/>
                </a:lnTo>
                <a:lnTo>
                  <a:pt x="364363" y="294005"/>
                </a:lnTo>
                <a:lnTo>
                  <a:pt x="306450" y="244601"/>
                </a:lnTo>
                <a:close/>
              </a:path>
              <a:path w="2143125" h="1829435">
                <a:moveTo>
                  <a:pt x="229108" y="178688"/>
                </a:moveTo>
                <a:lnTo>
                  <a:pt x="212598" y="197993"/>
                </a:lnTo>
                <a:lnTo>
                  <a:pt x="270637" y="247396"/>
                </a:lnTo>
                <a:lnTo>
                  <a:pt x="287147" y="228092"/>
                </a:lnTo>
                <a:lnTo>
                  <a:pt x="229108" y="178688"/>
                </a:lnTo>
                <a:close/>
              </a:path>
              <a:path w="2143125" h="1829435">
                <a:moveTo>
                  <a:pt x="151765" y="112775"/>
                </a:moveTo>
                <a:lnTo>
                  <a:pt x="135382" y="132080"/>
                </a:lnTo>
                <a:lnTo>
                  <a:pt x="193294" y="181482"/>
                </a:lnTo>
                <a:lnTo>
                  <a:pt x="209804" y="162179"/>
                </a:lnTo>
                <a:lnTo>
                  <a:pt x="151765" y="112775"/>
                </a:lnTo>
                <a:close/>
              </a:path>
              <a:path w="2143125" h="1829435">
                <a:moveTo>
                  <a:pt x="74422" y="46862"/>
                </a:moveTo>
                <a:lnTo>
                  <a:pt x="58039" y="66167"/>
                </a:lnTo>
                <a:lnTo>
                  <a:pt x="115950" y="115569"/>
                </a:lnTo>
                <a:lnTo>
                  <a:pt x="132461" y="96266"/>
                </a:lnTo>
                <a:lnTo>
                  <a:pt x="74422" y="46862"/>
                </a:lnTo>
                <a:close/>
              </a:path>
              <a:path w="2143125" h="1829435">
                <a:moveTo>
                  <a:pt x="0" y="0"/>
                </a:moveTo>
                <a:lnTo>
                  <a:pt x="33274" y="78486"/>
                </a:lnTo>
                <a:lnTo>
                  <a:pt x="82677" y="20447"/>
                </a:lnTo>
                <a:lnTo>
                  <a:pt x="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16146" y="3487673"/>
            <a:ext cx="1228725" cy="462280"/>
          </a:xfrm>
          <a:custGeom>
            <a:avLst/>
            <a:gdLst/>
            <a:ahLst/>
            <a:cxnLst/>
            <a:rect l="l" t="t" r="r" b="b"/>
            <a:pathLst>
              <a:path w="1228725" h="462279">
                <a:moveTo>
                  <a:pt x="0" y="461772"/>
                </a:moveTo>
                <a:lnTo>
                  <a:pt x="1228344" y="461772"/>
                </a:lnTo>
                <a:lnTo>
                  <a:pt x="1228344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294759" y="3513201"/>
            <a:ext cx="104330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36220" marR="5080" indent="-224154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Symbol"/>
                <a:cs typeface="Symbol"/>
              </a:rPr>
              <a:t>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Cost </a:t>
            </a:r>
            <a:r>
              <a:rPr sz="1200" dirty="0">
                <a:latin typeface="Calibri"/>
                <a:cs typeface="Calibri"/>
              </a:rPr>
              <a:t>/ </a:t>
            </a:r>
            <a:r>
              <a:rPr sz="1200" dirty="0">
                <a:latin typeface="Symbol"/>
                <a:cs typeface="Symbol"/>
              </a:rPr>
              <a:t>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QALY  </a:t>
            </a:r>
            <a:r>
              <a:rPr sz="1200" spc="-5" dirty="0">
                <a:latin typeface="Calibri"/>
                <a:cs typeface="Calibri"/>
              </a:rPr>
              <a:t>(100,000)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710684" y="2557272"/>
            <a:ext cx="234670" cy="10652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91075" y="2579242"/>
            <a:ext cx="76200" cy="908685"/>
          </a:xfrm>
          <a:custGeom>
            <a:avLst/>
            <a:gdLst/>
            <a:ahLst/>
            <a:cxnLst/>
            <a:rect l="l" t="t" r="r" b="b"/>
            <a:pathLst>
              <a:path w="76200" h="908685">
                <a:moveTo>
                  <a:pt x="25404" y="832103"/>
                </a:moveTo>
                <a:lnTo>
                  <a:pt x="0" y="832357"/>
                </a:lnTo>
                <a:lnTo>
                  <a:pt x="38862" y="908176"/>
                </a:lnTo>
                <a:lnTo>
                  <a:pt x="69760" y="844804"/>
                </a:lnTo>
                <a:lnTo>
                  <a:pt x="25526" y="844804"/>
                </a:lnTo>
                <a:lnTo>
                  <a:pt x="25404" y="832103"/>
                </a:lnTo>
                <a:close/>
              </a:path>
              <a:path w="76200" h="908685">
                <a:moveTo>
                  <a:pt x="50804" y="831849"/>
                </a:moveTo>
                <a:lnTo>
                  <a:pt x="25404" y="832103"/>
                </a:lnTo>
                <a:lnTo>
                  <a:pt x="25526" y="844804"/>
                </a:lnTo>
                <a:lnTo>
                  <a:pt x="50926" y="844550"/>
                </a:lnTo>
                <a:lnTo>
                  <a:pt x="50804" y="831849"/>
                </a:lnTo>
                <a:close/>
              </a:path>
              <a:path w="76200" h="908685">
                <a:moveTo>
                  <a:pt x="76200" y="831595"/>
                </a:moveTo>
                <a:lnTo>
                  <a:pt x="50804" y="831849"/>
                </a:lnTo>
                <a:lnTo>
                  <a:pt x="50926" y="844550"/>
                </a:lnTo>
                <a:lnTo>
                  <a:pt x="25526" y="844804"/>
                </a:lnTo>
                <a:lnTo>
                  <a:pt x="69760" y="844804"/>
                </a:lnTo>
                <a:lnTo>
                  <a:pt x="76200" y="831595"/>
                </a:lnTo>
                <a:close/>
              </a:path>
              <a:path w="76200" h="908685">
                <a:moveTo>
                  <a:pt x="42799" y="0"/>
                </a:moveTo>
                <a:lnTo>
                  <a:pt x="17399" y="254"/>
                </a:lnTo>
                <a:lnTo>
                  <a:pt x="25404" y="832103"/>
                </a:lnTo>
                <a:lnTo>
                  <a:pt x="50804" y="831849"/>
                </a:lnTo>
                <a:lnTo>
                  <a:pt x="42799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3265170" y="251840"/>
            <a:ext cx="2232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marR="5080" indent="-2197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Probabilistic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(Bayesian) 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sensitivity</a:t>
            </a:r>
            <a:r>
              <a:rPr sz="180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81122" y="566166"/>
            <a:ext cx="3606165" cy="3185160"/>
          </a:xfrm>
          <a:custGeom>
            <a:avLst/>
            <a:gdLst/>
            <a:ahLst/>
            <a:cxnLst/>
            <a:rect l="l" t="t" r="r" b="b"/>
            <a:pathLst>
              <a:path w="3606165" h="3185160">
                <a:moveTo>
                  <a:pt x="0" y="3185160"/>
                </a:moveTo>
                <a:lnTo>
                  <a:pt x="3605784" y="3185160"/>
                </a:lnTo>
                <a:lnTo>
                  <a:pt x="3605784" y="0"/>
                </a:lnTo>
                <a:lnTo>
                  <a:pt x="0" y="0"/>
                </a:lnTo>
                <a:lnTo>
                  <a:pt x="0" y="3185160"/>
                </a:lnTo>
                <a:close/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1626" y="2713482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0" y="4572"/>
                </a:moveTo>
                <a:lnTo>
                  <a:pt x="0" y="2031"/>
                </a:lnTo>
                <a:lnTo>
                  <a:pt x="1650" y="0"/>
                </a:lnTo>
                <a:lnTo>
                  <a:pt x="3810" y="0"/>
                </a:lnTo>
                <a:lnTo>
                  <a:pt x="5969" y="0"/>
                </a:lnTo>
                <a:lnTo>
                  <a:pt x="7620" y="2031"/>
                </a:lnTo>
                <a:lnTo>
                  <a:pt x="7620" y="4572"/>
                </a:lnTo>
                <a:lnTo>
                  <a:pt x="7620" y="7112"/>
                </a:lnTo>
                <a:lnTo>
                  <a:pt x="5969" y="9143"/>
                </a:lnTo>
                <a:lnTo>
                  <a:pt x="3810" y="9143"/>
                </a:lnTo>
                <a:lnTo>
                  <a:pt x="1650" y="9143"/>
                </a:lnTo>
                <a:lnTo>
                  <a:pt x="0" y="7112"/>
                </a:lnTo>
                <a:lnTo>
                  <a:pt x="0" y="4572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13582" y="1152905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0" y="3810"/>
                </a:moveTo>
                <a:lnTo>
                  <a:pt x="0" y="1651"/>
                </a:lnTo>
                <a:lnTo>
                  <a:pt x="2031" y="0"/>
                </a:lnTo>
                <a:lnTo>
                  <a:pt x="4571" y="0"/>
                </a:lnTo>
                <a:lnTo>
                  <a:pt x="7112" y="0"/>
                </a:lnTo>
                <a:lnTo>
                  <a:pt x="9143" y="1651"/>
                </a:lnTo>
                <a:lnTo>
                  <a:pt x="9143" y="3810"/>
                </a:lnTo>
                <a:lnTo>
                  <a:pt x="9143" y="5969"/>
                </a:lnTo>
                <a:lnTo>
                  <a:pt x="7112" y="7620"/>
                </a:lnTo>
                <a:lnTo>
                  <a:pt x="4571" y="7620"/>
                </a:lnTo>
                <a:lnTo>
                  <a:pt x="2031" y="7620"/>
                </a:lnTo>
                <a:lnTo>
                  <a:pt x="0" y="5969"/>
                </a:lnTo>
                <a:lnTo>
                  <a:pt x="0" y="3810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32982" y="2172461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0" y="3810"/>
                </a:moveTo>
                <a:lnTo>
                  <a:pt x="0" y="1650"/>
                </a:lnTo>
                <a:lnTo>
                  <a:pt x="2031" y="0"/>
                </a:lnTo>
                <a:lnTo>
                  <a:pt x="4571" y="0"/>
                </a:lnTo>
                <a:lnTo>
                  <a:pt x="7112" y="0"/>
                </a:lnTo>
                <a:lnTo>
                  <a:pt x="9143" y="1650"/>
                </a:lnTo>
                <a:lnTo>
                  <a:pt x="9143" y="3810"/>
                </a:lnTo>
                <a:lnTo>
                  <a:pt x="9143" y="5968"/>
                </a:lnTo>
                <a:lnTo>
                  <a:pt x="7112" y="7619"/>
                </a:lnTo>
                <a:lnTo>
                  <a:pt x="4571" y="7619"/>
                </a:lnTo>
                <a:lnTo>
                  <a:pt x="2031" y="7619"/>
                </a:lnTo>
                <a:lnTo>
                  <a:pt x="0" y="5968"/>
                </a:lnTo>
                <a:lnTo>
                  <a:pt x="0" y="3810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2161" y="117576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3810"/>
                </a:moveTo>
                <a:lnTo>
                  <a:pt x="0" y="1650"/>
                </a:lnTo>
                <a:lnTo>
                  <a:pt x="1650" y="0"/>
                </a:lnTo>
                <a:lnTo>
                  <a:pt x="3810" y="0"/>
                </a:lnTo>
                <a:lnTo>
                  <a:pt x="5968" y="0"/>
                </a:lnTo>
                <a:lnTo>
                  <a:pt x="7620" y="1650"/>
                </a:lnTo>
                <a:lnTo>
                  <a:pt x="7620" y="3810"/>
                </a:lnTo>
                <a:lnTo>
                  <a:pt x="7620" y="5969"/>
                </a:lnTo>
                <a:lnTo>
                  <a:pt x="5968" y="7620"/>
                </a:lnTo>
                <a:lnTo>
                  <a:pt x="3810" y="7620"/>
                </a:lnTo>
                <a:lnTo>
                  <a:pt x="1650" y="7620"/>
                </a:lnTo>
                <a:lnTo>
                  <a:pt x="0" y="5969"/>
                </a:lnTo>
                <a:lnTo>
                  <a:pt x="0" y="3810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82161" y="2044445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3810"/>
                </a:moveTo>
                <a:lnTo>
                  <a:pt x="0" y="1651"/>
                </a:lnTo>
                <a:lnTo>
                  <a:pt x="1650" y="0"/>
                </a:lnTo>
                <a:lnTo>
                  <a:pt x="3810" y="0"/>
                </a:lnTo>
                <a:lnTo>
                  <a:pt x="5968" y="0"/>
                </a:lnTo>
                <a:lnTo>
                  <a:pt x="7620" y="1651"/>
                </a:lnTo>
                <a:lnTo>
                  <a:pt x="7620" y="3810"/>
                </a:lnTo>
                <a:lnTo>
                  <a:pt x="7620" y="5968"/>
                </a:lnTo>
                <a:lnTo>
                  <a:pt x="5968" y="7620"/>
                </a:lnTo>
                <a:lnTo>
                  <a:pt x="3810" y="7620"/>
                </a:lnTo>
                <a:lnTo>
                  <a:pt x="1650" y="7620"/>
                </a:lnTo>
                <a:lnTo>
                  <a:pt x="0" y="5968"/>
                </a:lnTo>
                <a:lnTo>
                  <a:pt x="0" y="3810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2141" y="132816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3810"/>
                </a:moveTo>
                <a:lnTo>
                  <a:pt x="0" y="1650"/>
                </a:lnTo>
                <a:lnTo>
                  <a:pt x="1650" y="0"/>
                </a:lnTo>
                <a:lnTo>
                  <a:pt x="3810" y="0"/>
                </a:lnTo>
                <a:lnTo>
                  <a:pt x="5969" y="0"/>
                </a:lnTo>
                <a:lnTo>
                  <a:pt x="7620" y="1650"/>
                </a:lnTo>
                <a:lnTo>
                  <a:pt x="7620" y="3810"/>
                </a:lnTo>
                <a:lnTo>
                  <a:pt x="7620" y="5969"/>
                </a:lnTo>
                <a:lnTo>
                  <a:pt x="5969" y="7620"/>
                </a:lnTo>
                <a:lnTo>
                  <a:pt x="3810" y="7620"/>
                </a:lnTo>
                <a:lnTo>
                  <a:pt x="1650" y="7620"/>
                </a:lnTo>
                <a:lnTo>
                  <a:pt x="0" y="5969"/>
                </a:lnTo>
                <a:lnTo>
                  <a:pt x="0" y="3810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6061" y="2318766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0" y="3047"/>
                </a:moveTo>
                <a:lnTo>
                  <a:pt x="0" y="1396"/>
                </a:lnTo>
                <a:lnTo>
                  <a:pt x="1650" y="0"/>
                </a:lnTo>
                <a:lnTo>
                  <a:pt x="3810" y="0"/>
                </a:lnTo>
                <a:lnTo>
                  <a:pt x="5968" y="0"/>
                </a:lnTo>
                <a:lnTo>
                  <a:pt x="7620" y="1396"/>
                </a:lnTo>
                <a:lnTo>
                  <a:pt x="7620" y="3047"/>
                </a:lnTo>
                <a:lnTo>
                  <a:pt x="7620" y="4698"/>
                </a:lnTo>
                <a:lnTo>
                  <a:pt x="5968" y="6095"/>
                </a:lnTo>
                <a:lnTo>
                  <a:pt x="3810" y="6095"/>
                </a:lnTo>
                <a:lnTo>
                  <a:pt x="1650" y="6095"/>
                </a:lnTo>
                <a:lnTo>
                  <a:pt x="0" y="4698"/>
                </a:lnTo>
                <a:lnTo>
                  <a:pt x="0" y="3047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8285" y="216636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7"/>
                </a:moveTo>
                <a:lnTo>
                  <a:pt x="0" y="1396"/>
                </a:lnTo>
                <a:lnTo>
                  <a:pt x="1397" y="0"/>
                </a:lnTo>
                <a:lnTo>
                  <a:pt x="3048" y="0"/>
                </a:lnTo>
                <a:lnTo>
                  <a:pt x="4699" y="0"/>
                </a:lnTo>
                <a:lnTo>
                  <a:pt x="6096" y="1396"/>
                </a:lnTo>
                <a:lnTo>
                  <a:pt x="6096" y="3047"/>
                </a:lnTo>
                <a:lnTo>
                  <a:pt x="6096" y="4698"/>
                </a:lnTo>
                <a:lnTo>
                  <a:pt x="4699" y="6095"/>
                </a:lnTo>
                <a:lnTo>
                  <a:pt x="3048" y="6095"/>
                </a:lnTo>
                <a:lnTo>
                  <a:pt x="1397" y="6095"/>
                </a:lnTo>
                <a:lnTo>
                  <a:pt x="0" y="4698"/>
                </a:lnTo>
                <a:lnTo>
                  <a:pt x="0" y="3047"/>
                </a:lnTo>
                <a:close/>
              </a:path>
            </a:pathLst>
          </a:custGeom>
          <a:ln w="8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3065" y="257022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3810"/>
                </a:moveTo>
                <a:lnTo>
                  <a:pt x="0" y="1650"/>
                </a:lnTo>
                <a:lnTo>
                  <a:pt x="1650" y="0"/>
                </a:lnTo>
                <a:lnTo>
                  <a:pt x="3810" y="0"/>
                </a:lnTo>
                <a:lnTo>
                  <a:pt x="5969" y="0"/>
                </a:lnTo>
                <a:lnTo>
                  <a:pt x="7620" y="1650"/>
                </a:lnTo>
                <a:lnTo>
                  <a:pt x="7620" y="3810"/>
                </a:lnTo>
                <a:lnTo>
                  <a:pt x="7620" y="5968"/>
                </a:lnTo>
                <a:lnTo>
                  <a:pt x="5969" y="7619"/>
                </a:lnTo>
                <a:lnTo>
                  <a:pt x="3810" y="7619"/>
                </a:lnTo>
                <a:lnTo>
                  <a:pt x="1650" y="7619"/>
                </a:lnTo>
                <a:lnTo>
                  <a:pt x="0" y="5968"/>
                </a:lnTo>
                <a:lnTo>
                  <a:pt x="0" y="3810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2714" y="298780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0" y="1397"/>
                </a:lnTo>
                <a:lnTo>
                  <a:pt x="1397" y="0"/>
                </a:lnTo>
                <a:lnTo>
                  <a:pt x="3048" y="0"/>
                </a:lnTo>
                <a:lnTo>
                  <a:pt x="4699" y="0"/>
                </a:lnTo>
                <a:lnTo>
                  <a:pt x="6096" y="1397"/>
                </a:lnTo>
                <a:lnTo>
                  <a:pt x="6096" y="3048"/>
                </a:lnTo>
                <a:lnTo>
                  <a:pt x="6096" y="4699"/>
                </a:lnTo>
                <a:lnTo>
                  <a:pt x="4699" y="6096"/>
                </a:lnTo>
                <a:lnTo>
                  <a:pt x="3048" y="6096"/>
                </a:lnTo>
                <a:lnTo>
                  <a:pt x="1397" y="6096"/>
                </a:lnTo>
                <a:lnTo>
                  <a:pt x="0" y="4699"/>
                </a:lnTo>
                <a:lnTo>
                  <a:pt x="0" y="3048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96690" y="1181861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0" y="3048"/>
                </a:moveTo>
                <a:lnTo>
                  <a:pt x="0" y="1397"/>
                </a:lnTo>
                <a:lnTo>
                  <a:pt x="1650" y="0"/>
                </a:lnTo>
                <a:lnTo>
                  <a:pt x="3810" y="0"/>
                </a:lnTo>
                <a:lnTo>
                  <a:pt x="5969" y="0"/>
                </a:lnTo>
                <a:lnTo>
                  <a:pt x="7620" y="1397"/>
                </a:lnTo>
                <a:lnTo>
                  <a:pt x="7620" y="3048"/>
                </a:lnTo>
                <a:lnTo>
                  <a:pt x="7620" y="4699"/>
                </a:lnTo>
                <a:lnTo>
                  <a:pt x="5969" y="6096"/>
                </a:lnTo>
                <a:lnTo>
                  <a:pt x="3810" y="6096"/>
                </a:lnTo>
                <a:lnTo>
                  <a:pt x="1650" y="6096"/>
                </a:lnTo>
                <a:lnTo>
                  <a:pt x="0" y="4699"/>
                </a:lnTo>
                <a:lnTo>
                  <a:pt x="0" y="3048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11090" y="915161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0" y="3048"/>
                </a:moveTo>
                <a:lnTo>
                  <a:pt x="0" y="1397"/>
                </a:lnTo>
                <a:lnTo>
                  <a:pt x="1650" y="0"/>
                </a:lnTo>
                <a:lnTo>
                  <a:pt x="3810" y="0"/>
                </a:lnTo>
                <a:lnTo>
                  <a:pt x="5969" y="0"/>
                </a:lnTo>
                <a:lnTo>
                  <a:pt x="7620" y="1397"/>
                </a:lnTo>
                <a:lnTo>
                  <a:pt x="7620" y="3048"/>
                </a:lnTo>
                <a:lnTo>
                  <a:pt x="7620" y="4699"/>
                </a:lnTo>
                <a:lnTo>
                  <a:pt x="5969" y="6096"/>
                </a:lnTo>
                <a:lnTo>
                  <a:pt x="3810" y="6096"/>
                </a:lnTo>
                <a:lnTo>
                  <a:pt x="1650" y="6096"/>
                </a:lnTo>
                <a:lnTo>
                  <a:pt x="0" y="4699"/>
                </a:lnTo>
                <a:lnTo>
                  <a:pt x="0" y="3048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1094" y="983741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19">
                <a:moveTo>
                  <a:pt x="0" y="3810"/>
                </a:moveTo>
                <a:lnTo>
                  <a:pt x="0" y="1650"/>
                </a:lnTo>
                <a:lnTo>
                  <a:pt x="1396" y="0"/>
                </a:lnTo>
                <a:lnTo>
                  <a:pt x="3047" y="0"/>
                </a:lnTo>
                <a:lnTo>
                  <a:pt x="4698" y="0"/>
                </a:lnTo>
                <a:lnTo>
                  <a:pt x="6095" y="1650"/>
                </a:lnTo>
                <a:lnTo>
                  <a:pt x="6095" y="3810"/>
                </a:lnTo>
                <a:lnTo>
                  <a:pt x="6095" y="5969"/>
                </a:lnTo>
                <a:lnTo>
                  <a:pt x="4698" y="7620"/>
                </a:lnTo>
                <a:lnTo>
                  <a:pt x="3047" y="7620"/>
                </a:lnTo>
                <a:lnTo>
                  <a:pt x="1396" y="7620"/>
                </a:lnTo>
                <a:lnTo>
                  <a:pt x="0" y="5969"/>
                </a:lnTo>
                <a:lnTo>
                  <a:pt x="0" y="3810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7794" y="99136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0" y="1397"/>
                </a:lnTo>
                <a:lnTo>
                  <a:pt x="1396" y="0"/>
                </a:lnTo>
                <a:lnTo>
                  <a:pt x="3047" y="0"/>
                </a:lnTo>
                <a:lnTo>
                  <a:pt x="4698" y="0"/>
                </a:lnTo>
                <a:lnTo>
                  <a:pt x="6095" y="1397"/>
                </a:lnTo>
                <a:lnTo>
                  <a:pt x="6095" y="3048"/>
                </a:lnTo>
                <a:lnTo>
                  <a:pt x="6095" y="4699"/>
                </a:lnTo>
                <a:lnTo>
                  <a:pt x="4698" y="6096"/>
                </a:lnTo>
                <a:lnTo>
                  <a:pt x="3047" y="6096"/>
                </a:lnTo>
                <a:lnTo>
                  <a:pt x="1396" y="6096"/>
                </a:lnTo>
                <a:lnTo>
                  <a:pt x="0" y="4699"/>
                </a:lnTo>
                <a:lnTo>
                  <a:pt x="0" y="3048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1973" y="1828038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19">
                <a:moveTo>
                  <a:pt x="0" y="3810"/>
                </a:moveTo>
                <a:lnTo>
                  <a:pt x="0" y="1650"/>
                </a:lnTo>
                <a:lnTo>
                  <a:pt x="1397" y="0"/>
                </a:lnTo>
                <a:lnTo>
                  <a:pt x="3048" y="0"/>
                </a:lnTo>
                <a:lnTo>
                  <a:pt x="4699" y="0"/>
                </a:lnTo>
                <a:lnTo>
                  <a:pt x="6096" y="1650"/>
                </a:lnTo>
                <a:lnTo>
                  <a:pt x="6096" y="3810"/>
                </a:lnTo>
                <a:lnTo>
                  <a:pt x="6096" y="5969"/>
                </a:lnTo>
                <a:lnTo>
                  <a:pt x="4699" y="7620"/>
                </a:lnTo>
                <a:lnTo>
                  <a:pt x="3048" y="7620"/>
                </a:lnTo>
                <a:lnTo>
                  <a:pt x="1397" y="7620"/>
                </a:lnTo>
                <a:lnTo>
                  <a:pt x="0" y="5969"/>
                </a:lnTo>
                <a:lnTo>
                  <a:pt x="0" y="3810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1709" y="2772917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3809"/>
                </a:moveTo>
                <a:lnTo>
                  <a:pt x="0" y="1650"/>
                </a:lnTo>
                <a:lnTo>
                  <a:pt x="1650" y="0"/>
                </a:lnTo>
                <a:lnTo>
                  <a:pt x="3810" y="0"/>
                </a:lnTo>
                <a:lnTo>
                  <a:pt x="5968" y="0"/>
                </a:lnTo>
                <a:lnTo>
                  <a:pt x="7619" y="1650"/>
                </a:lnTo>
                <a:lnTo>
                  <a:pt x="7619" y="3809"/>
                </a:lnTo>
                <a:lnTo>
                  <a:pt x="7619" y="5968"/>
                </a:lnTo>
                <a:lnTo>
                  <a:pt x="5968" y="7619"/>
                </a:lnTo>
                <a:lnTo>
                  <a:pt x="3810" y="7619"/>
                </a:lnTo>
                <a:lnTo>
                  <a:pt x="1650" y="7619"/>
                </a:lnTo>
                <a:lnTo>
                  <a:pt x="0" y="5968"/>
                </a:lnTo>
                <a:lnTo>
                  <a:pt x="0" y="3809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63390" y="1143761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0" y="3048"/>
                </a:moveTo>
                <a:lnTo>
                  <a:pt x="0" y="1397"/>
                </a:lnTo>
                <a:lnTo>
                  <a:pt x="1650" y="0"/>
                </a:lnTo>
                <a:lnTo>
                  <a:pt x="3810" y="0"/>
                </a:lnTo>
                <a:lnTo>
                  <a:pt x="5969" y="0"/>
                </a:lnTo>
                <a:lnTo>
                  <a:pt x="7620" y="1397"/>
                </a:lnTo>
                <a:lnTo>
                  <a:pt x="7620" y="3048"/>
                </a:lnTo>
                <a:lnTo>
                  <a:pt x="7620" y="4699"/>
                </a:lnTo>
                <a:lnTo>
                  <a:pt x="5969" y="6096"/>
                </a:lnTo>
                <a:lnTo>
                  <a:pt x="3810" y="6096"/>
                </a:lnTo>
                <a:lnTo>
                  <a:pt x="1650" y="6096"/>
                </a:lnTo>
                <a:lnTo>
                  <a:pt x="0" y="4699"/>
                </a:lnTo>
                <a:lnTo>
                  <a:pt x="0" y="3048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114" y="2620517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19">
                <a:moveTo>
                  <a:pt x="0" y="3809"/>
                </a:moveTo>
                <a:lnTo>
                  <a:pt x="0" y="1650"/>
                </a:lnTo>
                <a:lnTo>
                  <a:pt x="1397" y="0"/>
                </a:lnTo>
                <a:lnTo>
                  <a:pt x="3048" y="0"/>
                </a:lnTo>
                <a:lnTo>
                  <a:pt x="4699" y="0"/>
                </a:lnTo>
                <a:lnTo>
                  <a:pt x="6096" y="1650"/>
                </a:lnTo>
                <a:lnTo>
                  <a:pt x="6096" y="3809"/>
                </a:lnTo>
                <a:lnTo>
                  <a:pt x="6096" y="5968"/>
                </a:lnTo>
                <a:lnTo>
                  <a:pt x="4699" y="7619"/>
                </a:lnTo>
                <a:lnTo>
                  <a:pt x="3048" y="7619"/>
                </a:lnTo>
                <a:lnTo>
                  <a:pt x="1397" y="7619"/>
                </a:lnTo>
                <a:lnTo>
                  <a:pt x="0" y="5968"/>
                </a:lnTo>
                <a:lnTo>
                  <a:pt x="0" y="3809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39590" y="1050797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0" y="4572"/>
                </a:moveTo>
                <a:lnTo>
                  <a:pt x="0" y="2031"/>
                </a:lnTo>
                <a:lnTo>
                  <a:pt x="1650" y="0"/>
                </a:lnTo>
                <a:lnTo>
                  <a:pt x="3810" y="0"/>
                </a:lnTo>
                <a:lnTo>
                  <a:pt x="5969" y="0"/>
                </a:lnTo>
                <a:lnTo>
                  <a:pt x="7620" y="2031"/>
                </a:lnTo>
                <a:lnTo>
                  <a:pt x="7620" y="4572"/>
                </a:lnTo>
                <a:lnTo>
                  <a:pt x="7620" y="7112"/>
                </a:lnTo>
                <a:lnTo>
                  <a:pt x="5969" y="9143"/>
                </a:lnTo>
                <a:lnTo>
                  <a:pt x="3810" y="9143"/>
                </a:lnTo>
                <a:lnTo>
                  <a:pt x="1650" y="9143"/>
                </a:lnTo>
                <a:lnTo>
                  <a:pt x="0" y="7112"/>
                </a:lnTo>
                <a:lnTo>
                  <a:pt x="0" y="4572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83046" y="2683001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5968" y="0"/>
                </a:moveTo>
                <a:lnTo>
                  <a:pt x="1650" y="0"/>
                </a:lnTo>
                <a:lnTo>
                  <a:pt x="0" y="2031"/>
                </a:lnTo>
                <a:lnTo>
                  <a:pt x="0" y="7112"/>
                </a:lnTo>
                <a:lnTo>
                  <a:pt x="1650" y="9143"/>
                </a:lnTo>
                <a:lnTo>
                  <a:pt x="5968" y="9143"/>
                </a:lnTo>
                <a:lnTo>
                  <a:pt x="7619" y="7112"/>
                </a:lnTo>
                <a:lnTo>
                  <a:pt x="7619" y="2031"/>
                </a:lnTo>
                <a:lnTo>
                  <a:pt x="5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3046" y="2683001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0" y="4572"/>
                </a:moveTo>
                <a:lnTo>
                  <a:pt x="0" y="2031"/>
                </a:lnTo>
                <a:lnTo>
                  <a:pt x="1650" y="0"/>
                </a:lnTo>
                <a:lnTo>
                  <a:pt x="3809" y="0"/>
                </a:lnTo>
                <a:lnTo>
                  <a:pt x="5968" y="0"/>
                </a:lnTo>
                <a:lnTo>
                  <a:pt x="7619" y="2031"/>
                </a:lnTo>
                <a:lnTo>
                  <a:pt x="7619" y="4572"/>
                </a:lnTo>
                <a:lnTo>
                  <a:pt x="7619" y="7112"/>
                </a:lnTo>
                <a:lnTo>
                  <a:pt x="5968" y="9143"/>
                </a:lnTo>
                <a:lnTo>
                  <a:pt x="3809" y="9143"/>
                </a:lnTo>
                <a:lnTo>
                  <a:pt x="1650" y="9143"/>
                </a:lnTo>
                <a:lnTo>
                  <a:pt x="0" y="7112"/>
                </a:lnTo>
                <a:lnTo>
                  <a:pt x="0" y="4572"/>
                </a:lnTo>
                <a:close/>
              </a:path>
            </a:pathLst>
          </a:custGeom>
          <a:ln w="8001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40146" y="2850642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5968" y="0"/>
                </a:moveTo>
                <a:lnTo>
                  <a:pt x="1650" y="0"/>
                </a:lnTo>
                <a:lnTo>
                  <a:pt x="0" y="1650"/>
                </a:lnTo>
                <a:lnTo>
                  <a:pt x="0" y="5968"/>
                </a:lnTo>
                <a:lnTo>
                  <a:pt x="1650" y="7619"/>
                </a:lnTo>
                <a:lnTo>
                  <a:pt x="5968" y="7619"/>
                </a:lnTo>
                <a:lnTo>
                  <a:pt x="7619" y="5968"/>
                </a:lnTo>
                <a:lnTo>
                  <a:pt x="7619" y="1650"/>
                </a:lnTo>
                <a:lnTo>
                  <a:pt x="5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40146" y="2850642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3809"/>
                </a:moveTo>
                <a:lnTo>
                  <a:pt x="0" y="1650"/>
                </a:lnTo>
                <a:lnTo>
                  <a:pt x="1650" y="0"/>
                </a:lnTo>
                <a:lnTo>
                  <a:pt x="3809" y="0"/>
                </a:lnTo>
                <a:lnTo>
                  <a:pt x="5968" y="0"/>
                </a:lnTo>
                <a:lnTo>
                  <a:pt x="7619" y="1650"/>
                </a:lnTo>
                <a:lnTo>
                  <a:pt x="7619" y="3809"/>
                </a:lnTo>
                <a:lnTo>
                  <a:pt x="7619" y="5968"/>
                </a:lnTo>
                <a:lnTo>
                  <a:pt x="5968" y="7619"/>
                </a:lnTo>
                <a:lnTo>
                  <a:pt x="3809" y="7619"/>
                </a:lnTo>
                <a:lnTo>
                  <a:pt x="1650" y="7619"/>
                </a:lnTo>
                <a:lnTo>
                  <a:pt x="0" y="5968"/>
                </a:lnTo>
                <a:lnTo>
                  <a:pt x="0" y="3809"/>
                </a:lnTo>
                <a:close/>
              </a:path>
            </a:pathLst>
          </a:custGeom>
          <a:ln w="8001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11646" y="2553461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5968" y="0"/>
                </a:moveTo>
                <a:lnTo>
                  <a:pt x="1650" y="0"/>
                </a:lnTo>
                <a:lnTo>
                  <a:pt x="0" y="1650"/>
                </a:lnTo>
                <a:lnTo>
                  <a:pt x="0" y="5968"/>
                </a:lnTo>
                <a:lnTo>
                  <a:pt x="1650" y="7619"/>
                </a:lnTo>
                <a:lnTo>
                  <a:pt x="5968" y="7619"/>
                </a:lnTo>
                <a:lnTo>
                  <a:pt x="7619" y="5968"/>
                </a:lnTo>
                <a:lnTo>
                  <a:pt x="7619" y="1650"/>
                </a:lnTo>
                <a:lnTo>
                  <a:pt x="5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11646" y="2553461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3810"/>
                </a:moveTo>
                <a:lnTo>
                  <a:pt x="0" y="1650"/>
                </a:lnTo>
                <a:lnTo>
                  <a:pt x="1650" y="0"/>
                </a:lnTo>
                <a:lnTo>
                  <a:pt x="3809" y="0"/>
                </a:lnTo>
                <a:lnTo>
                  <a:pt x="5968" y="0"/>
                </a:lnTo>
                <a:lnTo>
                  <a:pt x="7619" y="1650"/>
                </a:lnTo>
                <a:lnTo>
                  <a:pt x="7619" y="3810"/>
                </a:lnTo>
                <a:lnTo>
                  <a:pt x="7619" y="5968"/>
                </a:lnTo>
                <a:lnTo>
                  <a:pt x="5968" y="7619"/>
                </a:lnTo>
                <a:lnTo>
                  <a:pt x="3809" y="7619"/>
                </a:lnTo>
                <a:lnTo>
                  <a:pt x="1650" y="7619"/>
                </a:lnTo>
                <a:lnTo>
                  <a:pt x="0" y="5968"/>
                </a:lnTo>
                <a:lnTo>
                  <a:pt x="0" y="3810"/>
                </a:lnTo>
                <a:close/>
              </a:path>
            </a:pathLst>
          </a:custGeom>
          <a:ln w="8001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54146" y="1244346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19">
                <a:moveTo>
                  <a:pt x="4699" y="0"/>
                </a:moveTo>
                <a:lnTo>
                  <a:pt x="1396" y="0"/>
                </a:lnTo>
                <a:lnTo>
                  <a:pt x="0" y="1650"/>
                </a:lnTo>
                <a:lnTo>
                  <a:pt x="0" y="5968"/>
                </a:lnTo>
                <a:lnTo>
                  <a:pt x="1396" y="7619"/>
                </a:lnTo>
                <a:lnTo>
                  <a:pt x="4699" y="7619"/>
                </a:lnTo>
                <a:lnTo>
                  <a:pt x="6095" y="5968"/>
                </a:lnTo>
                <a:lnTo>
                  <a:pt x="6095" y="1650"/>
                </a:lnTo>
                <a:lnTo>
                  <a:pt x="4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54146" y="1244346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19">
                <a:moveTo>
                  <a:pt x="0" y="3809"/>
                </a:moveTo>
                <a:lnTo>
                  <a:pt x="0" y="1650"/>
                </a:lnTo>
                <a:lnTo>
                  <a:pt x="1396" y="0"/>
                </a:lnTo>
                <a:lnTo>
                  <a:pt x="3048" y="0"/>
                </a:lnTo>
                <a:lnTo>
                  <a:pt x="4699" y="0"/>
                </a:lnTo>
                <a:lnTo>
                  <a:pt x="6095" y="1650"/>
                </a:lnTo>
                <a:lnTo>
                  <a:pt x="6095" y="3809"/>
                </a:lnTo>
                <a:lnTo>
                  <a:pt x="6095" y="5968"/>
                </a:lnTo>
                <a:lnTo>
                  <a:pt x="4699" y="7619"/>
                </a:lnTo>
                <a:lnTo>
                  <a:pt x="3048" y="7619"/>
                </a:lnTo>
                <a:lnTo>
                  <a:pt x="1396" y="7619"/>
                </a:lnTo>
                <a:lnTo>
                  <a:pt x="0" y="5968"/>
                </a:lnTo>
                <a:lnTo>
                  <a:pt x="0" y="3809"/>
                </a:lnTo>
                <a:close/>
              </a:path>
            </a:pathLst>
          </a:custGeom>
          <a:ln w="80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61981" y="1065085"/>
            <a:ext cx="2432684" cy="169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31741" y="90906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5969" y="0"/>
                </a:moveTo>
                <a:lnTo>
                  <a:pt x="1650" y="0"/>
                </a:lnTo>
                <a:lnTo>
                  <a:pt x="0" y="1650"/>
                </a:lnTo>
                <a:lnTo>
                  <a:pt x="0" y="5969"/>
                </a:lnTo>
                <a:lnTo>
                  <a:pt x="1650" y="7620"/>
                </a:lnTo>
                <a:lnTo>
                  <a:pt x="5969" y="7620"/>
                </a:lnTo>
                <a:lnTo>
                  <a:pt x="7620" y="5969"/>
                </a:lnTo>
                <a:lnTo>
                  <a:pt x="7620" y="1650"/>
                </a:lnTo>
                <a:lnTo>
                  <a:pt x="5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31741" y="90906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3810"/>
                </a:moveTo>
                <a:lnTo>
                  <a:pt x="0" y="1650"/>
                </a:lnTo>
                <a:lnTo>
                  <a:pt x="1650" y="0"/>
                </a:lnTo>
                <a:lnTo>
                  <a:pt x="3810" y="0"/>
                </a:lnTo>
                <a:lnTo>
                  <a:pt x="5969" y="0"/>
                </a:lnTo>
                <a:lnTo>
                  <a:pt x="7620" y="1650"/>
                </a:lnTo>
                <a:lnTo>
                  <a:pt x="7620" y="3810"/>
                </a:lnTo>
                <a:lnTo>
                  <a:pt x="7620" y="5969"/>
                </a:lnTo>
                <a:lnTo>
                  <a:pt x="5969" y="7620"/>
                </a:lnTo>
                <a:lnTo>
                  <a:pt x="3810" y="7620"/>
                </a:lnTo>
                <a:lnTo>
                  <a:pt x="1650" y="7620"/>
                </a:lnTo>
                <a:lnTo>
                  <a:pt x="0" y="5969"/>
                </a:lnTo>
                <a:lnTo>
                  <a:pt x="0" y="3810"/>
                </a:lnTo>
                <a:close/>
              </a:path>
            </a:pathLst>
          </a:custGeom>
          <a:ln w="8001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44161" y="985266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7112" y="0"/>
                </a:moveTo>
                <a:lnTo>
                  <a:pt x="2032" y="0"/>
                </a:lnTo>
                <a:lnTo>
                  <a:pt x="0" y="1650"/>
                </a:lnTo>
                <a:lnTo>
                  <a:pt x="0" y="5969"/>
                </a:lnTo>
                <a:lnTo>
                  <a:pt x="2032" y="7620"/>
                </a:lnTo>
                <a:lnTo>
                  <a:pt x="7112" y="7620"/>
                </a:lnTo>
                <a:lnTo>
                  <a:pt x="9143" y="5969"/>
                </a:lnTo>
                <a:lnTo>
                  <a:pt x="9143" y="1650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4161" y="985266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0" y="3810"/>
                </a:moveTo>
                <a:lnTo>
                  <a:pt x="0" y="1650"/>
                </a:lnTo>
                <a:lnTo>
                  <a:pt x="2032" y="0"/>
                </a:lnTo>
                <a:lnTo>
                  <a:pt x="4572" y="0"/>
                </a:lnTo>
                <a:lnTo>
                  <a:pt x="7112" y="0"/>
                </a:lnTo>
                <a:lnTo>
                  <a:pt x="9143" y="1650"/>
                </a:lnTo>
                <a:lnTo>
                  <a:pt x="9143" y="3810"/>
                </a:lnTo>
                <a:lnTo>
                  <a:pt x="9143" y="5969"/>
                </a:lnTo>
                <a:lnTo>
                  <a:pt x="7112" y="7620"/>
                </a:lnTo>
                <a:lnTo>
                  <a:pt x="4572" y="7620"/>
                </a:lnTo>
                <a:lnTo>
                  <a:pt x="2032" y="7620"/>
                </a:lnTo>
                <a:lnTo>
                  <a:pt x="0" y="5969"/>
                </a:lnTo>
                <a:lnTo>
                  <a:pt x="0" y="3810"/>
                </a:lnTo>
                <a:close/>
              </a:path>
            </a:pathLst>
          </a:custGeom>
          <a:ln w="8001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6105" y="90144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5969" y="0"/>
                </a:moveTo>
                <a:lnTo>
                  <a:pt x="1651" y="0"/>
                </a:lnTo>
                <a:lnTo>
                  <a:pt x="0" y="1650"/>
                </a:lnTo>
                <a:lnTo>
                  <a:pt x="0" y="5968"/>
                </a:lnTo>
                <a:lnTo>
                  <a:pt x="1651" y="7619"/>
                </a:lnTo>
                <a:lnTo>
                  <a:pt x="5969" y="7619"/>
                </a:lnTo>
                <a:lnTo>
                  <a:pt x="7620" y="5968"/>
                </a:lnTo>
                <a:lnTo>
                  <a:pt x="7620" y="1650"/>
                </a:lnTo>
                <a:lnTo>
                  <a:pt x="5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6105" y="90144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3809"/>
                </a:moveTo>
                <a:lnTo>
                  <a:pt x="0" y="1650"/>
                </a:lnTo>
                <a:lnTo>
                  <a:pt x="1651" y="0"/>
                </a:lnTo>
                <a:lnTo>
                  <a:pt x="3810" y="0"/>
                </a:lnTo>
                <a:lnTo>
                  <a:pt x="5969" y="0"/>
                </a:lnTo>
                <a:lnTo>
                  <a:pt x="7620" y="1650"/>
                </a:lnTo>
                <a:lnTo>
                  <a:pt x="7620" y="3809"/>
                </a:lnTo>
                <a:lnTo>
                  <a:pt x="7620" y="5968"/>
                </a:lnTo>
                <a:lnTo>
                  <a:pt x="5969" y="7619"/>
                </a:lnTo>
                <a:lnTo>
                  <a:pt x="3810" y="7619"/>
                </a:lnTo>
                <a:lnTo>
                  <a:pt x="1651" y="7619"/>
                </a:lnTo>
                <a:lnTo>
                  <a:pt x="0" y="5968"/>
                </a:lnTo>
                <a:lnTo>
                  <a:pt x="0" y="3809"/>
                </a:lnTo>
                <a:close/>
              </a:path>
            </a:pathLst>
          </a:custGeom>
          <a:ln w="80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94782" y="2806445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7112" y="0"/>
                </a:moveTo>
                <a:lnTo>
                  <a:pt x="2031" y="0"/>
                </a:lnTo>
                <a:lnTo>
                  <a:pt x="0" y="1397"/>
                </a:lnTo>
                <a:lnTo>
                  <a:pt x="0" y="4699"/>
                </a:lnTo>
                <a:lnTo>
                  <a:pt x="2031" y="6096"/>
                </a:lnTo>
                <a:lnTo>
                  <a:pt x="7112" y="6096"/>
                </a:lnTo>
                <a:lnTo>
                  <a:pt x="9143" y="4699"/>
                </a:lnTo>
                <a:lnTo>
                  <a:pt x="9143" y="1397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94782" y="2806445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0" y="3048"/>
                </a:moveTo>
                <a:lnTo>
                  <a:pt x="0" y="1397"/>
                </a:lnTo>
                <a:lnTo>
                  <a:pt x="2031" y="0"/>
                </a:lnTo>
                <a:lnTo>
                  <a:pt x="4571" y="0"/>
                </a:lnTo>
                <a:lnTo>
                  <a:pt x="7112" y="0"/>
                </a:lnTo>
                <a:lnTo>
                  <a:pt x="9143" y="1397"/>
                </a:lnTo>
                <a:lnTo>
                  <a:pt x="9143" y="3048"/>
                </a:lnTo>
                <a:lnTo>
                  <a:pt x="9143" y="4699"/>
                </a:lnTo>
                <a:lnTo>
                  <a:pt x="7112" y="6096"/>
                </a:lnTo>
                <a:lnTo>
                  <a:pt x="4571" y="6096"/>
                </a:lnTo>
                <a:lnTo>
                  <a:pt x="2031" y="6096"/>
                </a:lnTo>
                <a:lnTo>
                  <a:pt x="0" y="4699"/>
                </a:lnTo>
                <a:lnTo>
                  <a:pt x="0" y="3048"/>
                </a:lnTo>
                <a:close/>
              </a:path>
            </a:pathLst>
          </a:custGeom>
          <a:ln w="8001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30473" y="1029461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968" y="0"/>
                </a:moveTo>
                <a:lnTo>
                  <a:pt x="1650" y="0"/>
                </a:lnTo>
                <a:lnTo>
                  <a:pt x="0" y="1397"/>
                </a:lnTo>
                <a:lnTo>
                  <a:pt x="0" y="4699"/>
                </a:lnTo>
                <a:lnTo>
                  <a:pt x="1650" y="6096"/>
                </a:lnTo>
                <a:lnTo>
                  <a:pt x="5968" y="6096"/>
                </a:lnTo>
                <a:lnTo>
                  <a:pt x="7619" y="4699"/>
                </a:lnTo>
                <a:lnTo>
                  <a:pt x="7619" y="1397"/>
                </a:lnTo>
                <a:lnTo>
                  <a:pt x="5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30473" y="1029461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0" y="3048"/>
                </a:moveTo>
                <a:lnTo>
                  <a:pt x="0" y="1397"/>
                </a:lnTo>
                <a:lnTo>
                  <a:pt x="1650" y="0"/>
                </a:lnTo>
                <a:lnTo>
                  <a:pt x="3809" y="0"/>
                </a:lnTo>
                <a:lnTo>
                  <a:pt x="5968" y="0"/>
                </a:lnTo>
                <a:lnTo>
                  <a:pt x="7619" y="1397"/>
                </a:lnTo>
                <a:lnTo>
                  <a:pt x="7619" y="3048"/>
                </a:lnTo>
                <a:lnTo>
                  <a:pt x="7619" y="4699"/>
                </a:lnTo>
                <a:lnTo>
                  <a:pt x="5968" y="6096"/>
                </a:lnTo>
                <a:lnTo>
                  <a:pt x="3809" y="6096"/>
                </a:lnTo>
                <a:lnTo>
                  <a:pt x="1650" y="6096"/>
                </a:lnTo>
                <a:lnTo>
                  <a:pt x="0" y="4699"/>
                </a:lnTo>
                <a:lnTo>
                  <a:pt x="0" y="3048"/>
                </a:lnTo>
                <a:close/>
              </a:path>
            </a:pathLst>
          </a:custGeom>
          <a:ln w="793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77534" y="2109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7112" y="0"/>
                </a:moveTo>
                <a:lnTo>
                  <a:pt x="2031" y="0"/>
                </a:lnTo>
                <a:lnTo>
                  <a:pt x="0" y="2032"/>
                </a:lnTo>
                <a:lnTo>
                  <a:pt x="0" y="7112"/>
                </a:lnTo>
                <a:lnTo>
                  <a:pt x="2031" y="9144"/>
                </a:lnTo>
                <a:lnTo>
                  <a:pt x="7112" y="9144"/>
                </a:lnTo>
                <a:lnTo>
                  <a:pt x="9143" y="7112"/>
                </a:lnTo>
                <a:lnTo>
                  <a:pt x="9143" y="2032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77534" y="2109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572"/>
                </a:moveTo>
                <a:lnTo>
                  <a:pt x="0" y="2032"/>
                </a:lnTo>
                <a:lnTo>
                  <a:pt x="2031" y="0"/>
                </a:lnTo>
                <a:lnTo>
                  <a:pt x="4571" y="0"/>
                </a:lnTo>
                <a:lnTo>
                  <a:pt x="7112" y="0"/>
                </a:lnTo>
                <a:lnTo>
                  <a:pt x="9143" y="2032"/>
                </a:lnTo>
                <a:lnTo>
                  <a:pt x="9143" y="4572"/>
                </a:lnTo>
                <a:lnTo>
                  <a:pt x="9143" y="7112"/>
                </a:lnTo>
                <a:lnTo>
                  <a:pt x="7112" y="9144"/>
                </a:lnTo>
                <a:lnTo>
                  <a:pt x="4571" y="9144"/>
                </a:lnTo>
                <a:lnTo>
                  <a:pt x="2031" y="9144"/>
                </a:lnTo>
                <a:lnTo>
                  <a:pt x="0" y="7112"/>
                </a:lnTo>
                <a:lnTo>
                  <a:pt x="0" y="4572"/>
                </a:lnTo>
                <a:close/>
              </a:path>
            </a:pathLst>
          </a:custGeom>
          <a:ln w="793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60414" y="22242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7112" y="0"/>
                </a:moveTo>
                <a:lnTo>
                  <a:pt x="2032" y="0"/>
                </a:lnTo>
                <a:lnTo>
                  <a:pt x="0" y="2032"/>
                </a:lnTo>
                <a:lnTo>
                  <a:pt x="0" y="7112"/>
                </a:lnTo>
                <a:lnTo>
                  <a:pt x="2032" y="9144"/>
                </a:lnTo>
                <a:lnTo>
                  <a:pt x="7112" y="9144"/>
                </a:lnTo>
                <a:lnTo>
                  <a:pt x="9144" y="7112"/>
                </a:lnTo>
                <a:lnTo>
                  <a:pt x="9144" y="2032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60414" y="22242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572"/>
                </a:moveTo>
                <a:lnTo>
                  <a:pt x="0" y="2032"/>
                </a:lnTo>
                <a:lnTo>
                  <a:pt x="2032" y="0"/>
                </a:lnTo>
                <a:lnTo>
                  <a:pt x="4572" y="0"/>
                </a:lnTo>
                <a:lnTo>
                  <a:pt x="7112" y="0"/>
                </a:lnTo>
                <a:lnTo>
                  <a:pt x="9144" y="2032"/>
                </a:lnTo>
                <a:lnTo>
                  <a:pt x="9144" y="4572"/>
                </a:lnTo>
                <a:lnTo>
                  <a:pt x="9144" y="7112"/>
                </a:lnTo>
                <a:lnTo>
                  <a:pt x="7112" y="9144"/>
                </a:lnTo>
                <a:lnTo>
                  <a:pt x="4572" y="9144"/>
                </a:lnTo>
                <a:lnTo>
                  <a:pt x="2032" y="9144"/>
                </a:lnTo>
                <a:lnTo>
                  <a:pt x="0" y="7112"/>
                </a:lnTo>
                <a:lnTo>
                  <a:pt x="0" y="4572"/>
                </a:lnTo>
                <a:close/>
              </a:path>
            </a:pathLst>
          </a:custGeom>
          <a:ln w="793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69914" y="2826257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5969" y="0"/>
                </a:moveTo>
                <a:lnTo>
                  <a:pt x="1650" y="0"/>
                </a:lnTo>
                <a:lnTo>
                  <a:pt x="0" y="1650"/>
                </a:lnTo>
                <a:lnTo>
                  <a:pt x="0" y="5968"/>
                </a:lnTo>
                <a:lnTo>
                  <a:pt x="1650" y="7619"/>
                </a:lnTo>
                <a:lnTo>
                  <a:pt x="5969" y="7619"/>
                </a:lnTo>
                <a:lnTo>
                  <a:pt x="7620" y="5968"/>
                </a:lnTo>
                <a:lnTo>
                  <a:pt x="7620" y="1650"/>
                </a:lnTo>
                <a:lnTo>
                  <a:pt x="5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69914" y="2826257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3810"/>
                </a:moveTo>
                <a:lnTo>
                  <a:pt x="0" y="1650"/>
                </a:lnTo>
                <a:lnTo>
                  <a:pt x="1650" y="0"/>
                </a:lnTo>
                <a:lnTo>
                  <a:pt x="3810" y="0"/>
                </a:lnTo>
                <a:lnTo>
                  <a:pt x="5969" y="0"/>
                </a:lnTo>
                <a:lnTo>
                  <a:pt x="7620" y="1650"/>
                </a:lnTo>
                <a:lnTo>
                  <a:pt x="7620" y="3810"/>
                </a:lnTo>
                <a:lnTo>
                  <a:pt x="7620" y="5968"/>
                </a:lnTo>
                <a:lnTo>
                  <a:pt x="5969" y="7619"/>
                </a:lnTo>
                <a:lnTo>
                  <a:pt x="3810" y="7619"/>
                </a:lnTo>
                <a:lnTo>
                  <a:pt x="1650" y="7619"/>
                </a:lnTo>
                <a:lnTo>
                  <a:pt x="0" y="5968"/>
                </a:lnTo>
                <a:lnTo>
                  <a:pt x="0" y="3810"/>
                </a:lnTo>
                <a:close/>
              </a:path>
            </a:pathLst>
          </a:custGeom>
          <a:ln w="793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58078" y="2917698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5969" y="0"/>
                </a:moveTo>
                <a:lnTo>
                  <a:pt x="1650" y="0"/>
                </a:lnTo>
                <a:lnTo>
                  <a:pt x="0" y="1650"/>
                </a:lnTo>
                <a:lnTo>
                  <a:pt x="0" y="5968"/>
                </a:lnTo>
                <a:lnTo>
                  <a:pt x="1650" y="7619"/>
                </a:lnTo>
                <a:lnTo>
                  <a:pt x="5969" y="7619"/>
                </a:lnTo>
                <a:lnTo>
                  <a:pt x="7620" y="5968"/>
                </a:lnTo>
                <a:lnTo>
                  <a:pt x="7620" y="1650"/>
                </a:lnTo>
                <a:lnTo>
                  <a:pt x="5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58078" y="2917698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3809"/>
                </a:moveTo>
                <a:lnTo>
                  <a:pt x="0" y="1650"/>
                </a:lnTo>
                <a:lnTo>
                  <a:pt x="1650" y="0"/>
                </a:lnTo>
                <a:lnTo>
                  <a:pt x="3810" y="0"/>
                </a:lnTo>
                <a:lnTo>
                  <a:pt x="5969" y="0"/>
                </a:lnTo>
                <a:lnTo>
                  <a:pt x="7620" y="1650"/>
                </a:lnTo>
                <a:lnTo>
                  <a:pt x="7620" y="3809"/>
                </a:lnTo>
                <a:lnTo>
                  <a:pt x="7620" y="5968"/>
                </a:lnTo>
                <a:lnTo>
                  <a:pt x="5969" y="7619"/>
                </a:lnTo>
                <a:lnTo>
                  <a:pt x="3810" y="7619"/>
                </a:lnTo>
                <a:lnTo>
                  <a:pt x="1650" y="7619"/>
                </a:lnTo>
                <a:lnTo>
                  <a:pt x="0" y="5968"/>
                </a:lnTo>
                <a:lnTo>
                  <a:pt x="0" y="3809"/>
                </a:lnTo>
                <a:close/>
              </a:path>
            </a:pathLst>
          </a:custGeom>
          <a:ln w="8001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83046" y="3620261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0" y="4571"/>
                </a:moveTo>
                <a:lnTo>
                  <a:pt x="0" y="2031"/>
                </a:lnTo>
                <a:lnTo>
                  <a:pt x="1650" y="0"/>
                </a:lnTo>
                <a:lnTo>
                  <a:pt x="3809" y="0"/>
                </a:lnTo>
                <a:lnTo>
                  <a:pt x="5968" y="0"/>
                </a:lnTo>
                <a:lnTo>
                  <a:pt x="7619" y="2031"/>
                </a:lnTo>
                <a:lnTo>
                  <a:pt x="7619" y="4571"/>
                </a:lnTo>
                <a:lnTo>
                  <a:pt x="7619" y="7112"/>
                </a:lnTo>
                <a:lnTo>
                  <a:pt x="5968" y="9143"/>
                </a:lnTo>
                <a:lnTo>
                  <a:pt x="3809" y="9143"/>
                </a:lnTo>
                <a:lnTo>
                  <a:pt x="1650" y="9143"/>
                </a:lnTo>
                <a:lnTo>
                  <a:pt x="0" y="7112"/>
                </a:lnTo>
                <a:lnTo>
                  <a:pt x="0" y="4571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89726" y="1892045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3809"/>
                </a:moveTo>
                <a:lnTo>
                  <a:pt x="0" y="1650"/>
                </a:lnTo>
                <a:lnTo>
                  <a:pt x="1650" y="0"/>
                </a:lnTo>
                <a:lnTo>
                  <a:pt x="3810" y="0"/>
                </a:lnTo>
                <a:lnTo>
                  <a:pt x="5969" y="0"/>
                </a:lnTo>
                <a:lnTo>
                  <a:pt x="7620" y="1650"/>
                </a:lnTo>
                <a:lnTo>
                  <a:pt x="7620" y="3809"/>
                </a:lnTo>
                <a:lnTo>
                  <a:pt x="7620" y="5968"/>
                </a:lnTo>
                <a:lnTo>
                  <a:pt x="5969" y="7619"/>
                </a:lnTo>
                <a:lnTo>
                  <a:pt x="3810" y="7619"/>
                </a:lnTo>
                <a:lnTo>
                  <a:pt x="1650" y="7619"/>
                </a:lnTo>
                <a:lnTo>
                  <a:pt x="0" y="5968"/>
                </a:lnTo>
                <a:lnTo>
                  <a:pt x="0" y="3809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60826" y="144246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3810"/>
                </a:moveTo>
                <a:lnTo>
                  <a:pt x="0" y="1650"/>
                </a:lnTo>
                <a:lnTo>
                  <a:pt x="1650" y="0"/>
                </a:lnTo>
                <a:lnTo>
                  <a:pt x="3810" y="0"/>
                </a:lnTo>
                <a:lnTo>
                  <a:pt x="5969" y="0"/>
                </a:lnTo>
                <a:lnTo>
                  <a:pt x="7620" y="1650"/>
                </a:lnTo>
                <a:lnTo>
                  <a:pt x="7620" y="3810"/>
                </a:lnTo>
                <a:lnTo>
                  <a:pt x="7620" y="5969"/>
                </a:lnTo>
                <a:lnTo>
                  <a:pt x="5969" y="7620"/>
                </a:lnTo>
                <a:lnTo>
                  <a:pt x="3810" y="7620"/>
                </a:lnTo>
                <a:lnTo>
                  <a:pt x="1650" y="7620"/>
                </a:lnTo>
                <a:lnTo>
                  <a:pt x="0" y="5969"/>
                </a:lnTo>
                <a:lnTo>
                  <a:pt x="0" y="3810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30346" y="1244346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19">
                <a:moveTo>
                  <a:pt x="0" y="3809"/>
                </a:moveTo>
                <a:lnTo>
                  <a:pt x="0" y="1650"/>
                </a:lnTo>
                <a:lnTo>
                  <a:pt x="1396" y="0"/>
                </a:lnTo>
                <a:lnTo>
                  <a:pt x="3048" y="0"/>
                </a:lnTo>
                <a:lnTo>
                  <a:pt x="4699" y="0"/>
                </a:lnTo>
                <a:lnTo>
                  <a:pt x="6095" y="1650"/>
                </a:lnTo>
                <a:lnTo>
                  <a:pt x="6095" y="3809"/>
                </a:lnTo>
                <a:lnTo>
                  <a:pt x="6095" y="5968"/>
                </a:lnTo>
                <a:lnTo>
                  <a:pt x="4699" y="7619"/>
                </a:lnTo>
                <a:lnTo>
                  <a:pt x="3048" y="7619"/>
                </a:lnTo>
                <a:lnTo>
                  <a:pt x="1396" y="7619"/>
                </a:lnTo>
                <a:lnTo>
                  <a:pt x="0" y="5968"/>
                </a:lnTo>
                <a:lnTo>
                  <a:pt x="0" y="3809"/>
                </a:lnTo>
                <a:close/>
              </a:path>
            </a:pathLst>
          </a:custGeom>
          <a:ln w="8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17926" y="680466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0" y="3810"/>
                </a:moveTo>
                <a:lnTo>
                  <a:pt x="0" y="1650"/>
                </a:lnTo>
                <a:lnTo>
                  <a:pt x="1650" y="0"/>
                </a:lnTo>
                <a:lnTo>
                  <a:pt x="3810" y="0"/>
                </a:lnTo>
                <a:lnTo>
                  <a:pt x="5968" y="0"/>
                </a:lnTo>
                <a:lnTo>
                  <a:pt x="7619" y="1650"/>
                </a:lnTo>
                <a:lnTo>
                  <a:pt x="7619" y="3810"/>
                </a:lnTo>
                <a:lnTo>
                  <a:pt x="7619" y="5969"/>
                </a:lnTo>
                <a:lnTo>
                  <a:pt x="5968" y="7620"/>
                </a:lnTo>
                <a:lnTo>
                  <a:pt x="3810" y="7620"/>
                </a:lnTo>
                <a:lnTo>
                  <a:pt x="1650" y="7620"/>
                </a:lnTo>
                <a:lnTo>
                  <a:pt x="0" y="5969"/>
                </a:lnTo>
                <a:lnTo>
                  <a:pt x="0" y="3810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43705" y="3751326"/>
            <a:ext cx="1905" cy="67310"/>
          </a:xfrm>
          <a:custGeom>
            <a:avLst/>
            <a:gdLst/>
            <a:ahLst/>
            <a:cxnLst/>
            <a:rect l="l" t="t" r="r" b="b"/>
            <a:pathLst>
              <a:path w="1904" h="67310">
                <a:moveTo>
                  <a:pt x="762" y="-3969"/>
                </a:moveTo>
                <a:lnTo>
                  <a:pt x="762" y="71025"/>
                </a:lnTo>
              </a:path>
            </a:pathLst>
          </a:custGeom>
          <a:ln w="9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49546" y="3751326"/>
            <a:ext cx="1905" cy="67310"/>
          </a:xfrm>
          <a:custGeom>
            <a:avLst/>
            <a:gdLst/>
            <a:ahLst/>
            <a:cxnLst/>
            <a:rect l="l" t="t" r="r" b="b"/>
            <a:pathLst>
              <a:path w="1904" h="67310">
                <a:moveTo>
                  <a:pt x="762" y="-3969"/>
                </a:moveTo>
                <a:lnTo>
                  <a:pt x="762" y="71025"/>
                </a:lnTo>
              </a:path>
            </a:pathLst>
          </a:custGeom>
          <a:ln w="9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3005" y="3751326"/>
            <a:ext cx="1905" cy="67310"/>
          </a:xfrm>
          <a:custGeom>
            <a:avLst/>
            <a:gdLst/>
            <a:ahLst/>
            <a:cxnLst/>
            <a:rect l="l" t="t" r="r" b="b"/>
            <a:pathLst>
              <a:path w="1904" h="67310">
                <a:moveTo>
                  <a:pt x="762" y="-3969"/>
                </a:moveTo>
                <a:lnTo>
                  <a:pt x="762" y="71025"/>
                </a:lnTo>
              </a:path>
            </a:pathLst>
          </a:custGeom>
          <a:ln w="9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648583" y="3885082"/>
            <a:ext cx="12128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0130" algn="l"/>
              </a:tabLst>
            </a:pPr>
            <a:r>
              <a:rPr sz="1000" spc="-15" dirty="0">
                <a:latin typeface="Times New Roman"/>
                <a:cs typeface="Times New Roman"/>
              </a:rPr>
              <a:t>-</a:t>
            </a:r>
            <a:r>
              <a:rPr sz="1000" dirty="0">
                <a:latin typeface="Times New Roman"/>
                <a:cs typeface="Times New Roman"/>
              </a:rPr>
              <a:t>0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r>
              <a:rPr sz="1000" dirty="0">
                <a:latin typeface="Times New Roman"/>
                <a:cs typeface="Times New Roman"/>
              </a:rPr>
              <a:t>	0</a:t>
            </a:r>
            <a:r>
              <a:rPr sz="1000" spc="-5" dirty="0">
                <a:latin typeface="Times New Roman"/>
                <a:cs typeface="Times New Roman"/>
              </a:rPr>
              <a:t>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08396" y="3870452"/>
            <a:ext cx="18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0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881122" y="657605"/>
            <a:ext cx="1905" cy="3039110"/>
          </a:xfrm>
          <a:custGeom>
            <a:avLst/>
            <a:gdLst/>
            <a:ahLst/>
            <a:cxnLst/>
            <a:rect l="l" t="t" r="r" b="b"/>
            <a:pathLst>
              <a:path w="1905" h="3039110">
                <a:moveTo>
                  <a:pt x="0" y="3038856"/>
                </a:moveTo>
                <a:lnTo>
                  <a:pt x="1523" y="0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12542" y="3696461"/>
            <a:ext cx="68580" cy="1905"/>
          </a:xfrm>
          <a:custGeom>
            <a:avLst/>
            <a:gdLst/>
            <a:ahLst/>
            <a:cxnLst/>
            <a:rect l="l" t="t" r="r" b="b"/>
            <a:pathLst>
              <a:path w="68580" h="1904">
                <a:moveTo>
                  <a:pt x="-3969" y="762"/>
                </a:moveTo>
                <a:lnTo>
                  <a:pt x="72549" y="762"/>
                </a:lnTo>
              </a:path>
            </a:pathLst>
          </a:custGeom>
          <a:ln w="9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2542" y="3187445"/>
            <a:ext cx="68580" cy="1905"/>
          </a:xfrm>
          <a:custGeom>
            <a:avLst/>
            <a:gdLst/>
            <a:ahLst/>
            <a:cxnLst/>
            <a:rect l="l" t="t" r="r" b="b"/>
            <a:pathLst>
              <a:path w="68580" h="1905">
                <a:moveTo>
                  <a:pt x="-3969" y="762"/>
                </a:moveTo>
                <a:lnTo>
                  <a:pt x="72549" y="762"/>
                </a:lnTo>
              </a:path>
            </a:pathLst>
          </a:custGeom>
          <a:ln w="9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12542" y="2684526"/>
            <a:ext cx="68580" cy="1905"/>
          </a:xfrm>
          <a:custGeom>
            <a:avLst/>
            <a:gdLst/>
            <a:ahLst/>
            <a:cxnLst/>
            <a:rect l="l" t="t" r="r" b="b"/>
            <a:pathLst>
              <a:path w="68580" h="1905">
                <a:moveTo>
                  <a:pt x="-3969" y="762"/>
                </a:moveTo>
                <a:lnTo>
                  <a:pt x="72549" y="762"/>
                </a:lnTo>
              </a:path>
            </a:pathLst>
          </a:custGeom>
          <a:ln w="9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12542" y="2172461"/>
            <a:ext cx="68580" cy="1905"/>
          </a:xfrm>
          <a:custGeom>
            <a:avLst/>
            <a:gdLst/>
            <a:ahLst/>
            <a:cxnLst/>
            <a:rect l="l" t="t" r="r" b="b"/>
            <a:pathLst>
              <a:path w="68580" h="1905">
                <a:moveTo>
                  <a:pt x="-3969" y="762"/>
                </a:moveTo>
                <a:lnTo>
                  <a:pt x="72549" y="762"/>
                </a:lnTo>
              </a:path>
            </a:pathLst>
          </a:custGeom>
          <a:ln w="9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12542" y="1671066"/>
            <a:ext cx="68580" cy="1905"/>
          </a:xfrm>
          <a:custGeom>
            <a:avLst/>
            <a:gdLst/>
            <a:ahLst/>
            <a:cxnLst/>
            <a:rect l="l" t="t" r="r" b="b"/>
            <a:pathLst>
              <a:path w="68580" h="1905">
                <a:moveTo>
                  <a:pt x="-3969" y="762"/>
                </a:moveTo>
                <a:lnTo>
                  <a:pt x="72549" y="762"/>
                </a:lnTo>
              </a:path>
            </a:pathLst>
          </a:custGeom>
          <a:ln w="9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2542" y="1159002"/>
            <a:ext cx="68580" cy="3175"/>
          </a:xfrm>
          <a:custGeom>
            <a:avLst/>
            <a:gdLst/>
            <a:ahLst/>
            <a:cxnLst/>
            <a:rect l="l" t="t" r="r" b="b"/>
            <a:pathLst>
              <a:path w="68580" h="3175">
                <a:moveTo>
                  <a:pt x="-3969" y="1524"/>
                </a:moveTo>
                <a:lnTo>
                  <a:pt x="72549" y="1524"/>
                </a:lnTo>
              </a:path>
            </a:pathLst>
          </a:custGeom>
          <a:ln w="10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12542" y="657605"/>
            <a:ext cx="68580" cy="3175"/>
          </a:xfrm>
          <a:custGeom>
            <a:avLst/>
            <a:gdLst/>
            <a:ahLst/>
            <a:cxnLst/>
            <a:rect l="l" t="t" r="r" b="b"/>
            <a:pathLst>
              <a:path w="68580" h="3175">
                <a:moveTo>
                  <a:pt x="-3969" y="1524"/>
                </a:moveTo>
                <a:lnTo>
                  <a:pt x="72549" y="1524"/>
                </a:lnTo>
              </a:path>
            </a:pathLst>
          </a:custGeom>
          <a:ln w="10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621083" y="3584960"/>
            <a:ext cx="165735" cy="184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5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.4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24131" y="3075308"/>
            <a:ext cx="165735" cy="184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5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.6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626680" y="2552903"/>
            <a:ext cx="194945" cy="2159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0.8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24131" y="2060705"/>
            <a:ext cx="165735" cy="184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5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25655" y="1553721"/>
            <a:ext cx="165735" cy="184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5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.2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625655" y="1042673"/>
            <a:ext cx="165735" cy="184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5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.4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625401" y="526037"/>
            <a:ext cx="165735" cy="184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5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.6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39778" y="675255"/>
            <a:ext cx="165735" cy="28809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5" dirty="0">
                <a:latin typeface="Times New Roman"/>
                <a:cs typeface="Times New Roman"/>
              </a:rPr>
              <a:t>Mean Cost Difference (PCI-Medial Therapy)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($10000s)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419600" y="1632204"/>
            <a:ext cx="1068705" cy="662940"/>
          </a:xfrm>
          <a:custGeom>
            <a:avLst/>
            <a:gdLst/>
            <a:ahLst/>
            <a:cxnLst/>
            <a:rect l="l" t="t" r="r" b="b"/>
            <a:pathLst>
              <a:path w="1068704" h="662939">
                <a:moveTo>
                  <a:pt x="1068324" y="525780"/>
                </a:moveTo>
                <a:lnTo>
                  <a:pt x="1060703" y="487680"/>
                </a:lnTo>
                <a:lnTo>
                  <a:pt x="1045463" y="457200"/>
                </a:lnTo>
                <a:lnTo>
                  <a:pt x="1030224" y="419100"/>
                </a:lnTo>
                <a:lnTo>
                  <a:pt x="999616" y="373380"/>
                </a:lnTo>
                <a:lnTo>
                  <a:pt x="969137" y="335280"/>
                </a:lnTo>
                <a:lnTo>
                  <a:pt x="923289" y="297180"/>
                </a:lnTo>
                <a:lnTo>
                  <a:pt x="877570" y="251460"/>
                </a:lnTo>
                <a:lnTo>
                  <a:pt x="824102" y="213360"/>
                </a:lnTo>
                <a:lnTo>
                  <a:pt x="770763" y="182880"/>
                </a:lnTo>
                <a:lnTo>
                  <a:pt x="709676" y="144780"/>
                </a:lnTo>
                <a:lnTo>
                  <a:pt x="648588" y="114300"/>
                </a:lnTo>
                <a:lnTo>
                  <a:pt x="580009" y="83820"/>
                </a:lnTo>
                <a:lnTo>
                  <a:pt x="511301" y="60960"/>
                </a:lnTo>
                <a:lnTo>
                  <a:pt x="450214" y="38100"/>
                </a:lnTo>
                <a:lnTo>
                  <a:pt x="381508" y="22860"/>
                </a:lnTo>
                <a:lnTo>
                  <a:pt x="320548" y="15240"/>
                </a:lnTo>
                <a:lnTo>
                  <a:pt x="259461" y="7620"/>
                </a:lnTo>
                <a:lnTo>
                  <a:pt x="205994" y="0"/>
                </a:lnTo>
                <a:lnTo>
                  <a:pt x="160274" y="7620"/>
                </a:lnTo>
                <a:lnTo>
                  <a:pt x="114426" y="15240"/>
                </a:lnTo>
                <a:lnTo>
                  <a:pt x="76326" y="30480"/>
                </a:lnTo>
                <a:lnTo>
                  <a:pt x="45847" y="45720"/>
                </a:lnTo>
                <a:lnTo>
                  <a:pt x="22860" y="68580"/>
                </a:lnTo>
                <a:lnTo>
                  <a:pt x="7620" y="91440"/>
                </a:lnTo>
                <a:lnTo>
                  <a:pt x="0" y="121920"/>
                </a:lnTo>
                <a:lnTo>
                  <a:pt x="0" y="160020"/>
                </a:lnTo>
                <a:lnTo>
                  <a:pt x="22860" y="228600"/>
                </a:lnTo>
                <a:lnTo>
                  <a:pt x="45847" y="266700"/>
                </a:lnTo>
                <a:lnTo>
                  <a:pt x="76326" y="312420"/>
                </a:lnTo>
                <a:lnTo>
                  <a:pt x="114426" y="350520"/>
                </a:lnTo>
                <a:lnTo>
                  <a:pt x="160274" y="388620"/>
                </a:lnTo>
                <a:lnTo>
                  <a:pt x="205994" y="434340"/>
                </a:lnTo>
                <a:lnTo>
                  <a:pt x="259461" y="472440"/>
                </a:lnTo>
                <a:lnTo>
                  <a:pt x="320548" y="502920"/>
                </a:lnTo>
                <a:lnTo>
                  <a:pt x="381508" y="541020"/>
                </a:lnTo>
                <a:lnTo>
                  <a:pt x="450214" y="571500"/>
                </a:lnTo>
                <a:lnTo>
                  <a:pt x="511301" y="594360"/>
                </a:lnTo>
                <a:lnTo>
                  <a:pt x="580009" y="617220"/>
                </a:lnTo>
                <a:lnTo>
                  <a:pt x="648588" y="632460"/>
                </a:lnTo>
                <a:lnTo>
                  <a:pt x="709676" y="647700"/>
                </a:lnTo>
                <a:lnTo>
                  <a:pt x="770763" y="655320"/>
                </a:lnTo>
                <a:lnTo>
                  <a:pt x="824102" y="662940"/>
                </a:lnTo>
                <a:lnTo>
                  <a:pt x="877570" y="662940"/>
                </a:lnTo>
                <a:lnTo>
                  <a:pt x="923289" y="655320"/>
                </a:lnTo>
                <a:lnTo>
                  <a:pt x="969137" y="647700"/>
                </a:lnTo>
                <a:lnTo>
                  <a:pt x="999616" y="632460"/>
                </a:lnTo>
                <a:lnTo>
                  <a:pt x="1030224" y="609600"/>
                </a:lnTo>
                <a:lnTo>
                  <a:pt x="1045463" y="586740"/>
                </a:lnTo>
                <a:lnTo>
                  <a:pt x="1060703" y="556260"/>
                </a:lnTo>
                <a:lnTo>
                  <a:pt x="1068324" y="525780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46903" y="1929383"/>
            <a:ext cx="15240" cy="76200"/>
          </a:xfrm>
          <a:custGeom>
            <a:avLst/>
            <a:gdLst/>
            <a:ahLst/>
            <a:cxnLst/>
            <a:rect l="l" t="t" r="r" b="b"/>
            <a:pathLst>
              <a:path w="15239" h="76200">
                <a:moveTo>
                  <a:pt x="0" y="76200"/>
                </a:moveTo>
                <a:lnTo>
                  <a:pt x="15239" y="76200"/>
                </a:lnTo>
                <a:lnTo>
                  <a:pt x="15239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39284" y="1929383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0" y="7620"/>
                </a:moveTo>
                <a:lnTo>
                  <a:pt x="30479" y="7620"/>
                </a:lnTo>
                <a:lnTo>
                  <a:pt x="3047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39284" y="1997963"/>
            <a:ext cx="29209" cy="7620"/>
          </a:xfrm>
          <a:custGeom>
            <a:avLst/>
            <a:gdLst/>
            <a:ahLst/>
            <a:cxnLst/>
            <a:rect l="l" t="t" r="r" b="b"/>
            <a:pathLst>
              <a:path w="29210" h="7619">
                <a:moveTo>
                  <a:pt x="0" y="7620"/>
                </a:moveTo>
                <a:lnTo>
                  <a:pt x="28765" y="7620"/>
                </a:lnTo>
                <a:lnTo>
                  <a:pt x="28765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31664" y="1937003"/>
            <a:ext cx="45720" cy="7620"/>
          </a:xfrm>
          <a:custGeom>
            <a:avLst/>
            <a:gdLst/>
            <a:ahLst/>
            <a:cxnLst/>
            <a:rect l="l" t="t" r="r" b="b"/>
            <a:pathLst>
              <a:path w="45720" h="7619">
                <a:moveTo>
                  <a:pt x="0" y="7620"/>
                </a:moveTo>
                <a:lnTo>
                  <a:pt x="45720" y="7620"/>
                </a:lnTo>
                <a:lnTo>
                  <a:pt x="4572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31664" y="1988820"/>
            <a:ext cx="36830" cy="9525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0" y="9143"/>
                </a:moveTo>
                <a:lnTo>
                  <a:pt x="36385" y="9143"/>
                </a:lnTo>
                <a:lnTo>
                  <a:pt x="36385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24044" y="1944623"/>
            <a:ext cx="44450" cy="6350"/>
          </a:xfrm>
          <a:custGeom>
            <a:avLst/>
            <a:gdLst/>
            <a:ahLst/>
            <a:cxnLst/>
            <a:rect l="l" t="t" r="r" b="b"/>
            <a:pathLst>
              <a:path w="44450" h="6350">
                <a:moveTo>
                  <a:pt x="0" y="6095"/>
                </a:moveTo>
                <a:lnTo>
                  <a:pt x="44005" y="6095"/>
                </a:lnTo>
                <a:lnTo>
                  <a:pt x="4400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58511" y="2057400"/>
            <a:ext cx="60960" cy="6350"/>
          </a:xfrm>
          <a:custGeom>
            <a:avLst/>
            <a:gdLst/>
            <a:ahLst/>
            <a:cxnLst/>
            <a:rect l="l" t="t" r="r" b="b"/>
            <a:pathLst>
              <a:path w="60960" h="6350">
                <a:moveTo>
                  <a:pt x="0" y="6095"/>
                </a:moveTo>
                <a:lnTo>
                  <a:pt x="60960" y="6095"/>
                </a:lnTo>
                <a:lnTo>
                  <a:pt x="60960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14900" y="1950720"/>
            <a:ext cx="53340" cy="17145"/>
          </a:xfrm>
          <a:custGeom>
            <a:avLst/>
            <a:gdLst/>
            <a:ahLst/>
            <a:cxnLst/>
            <a:rect l="l" t="t" r="r" b="b"/>
            <a:pathLst>
              <a:path w="53339" h="17144">
                <a:moveTo>
                  <a:pt x="0" y="16763"/>
                </a:moveTo>
                <a:lnTo>
                  <a:pt x="53149" y="16763"/>
                </a:lnTo>
                <a:lnTo>
                  <a:pt x="53149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14900" y="1967483"/>
            <a:ext cx="53340" cy="15240"/>
          </a:xfrm>
          <a:custGeom>
            <a:avLst/>
            <a:gdLst/>
            <a:ahLst/>
            <a:cxnLst/>
            <a:rect l="l" t="t" r="r" b="b"/>
            <a:pathLst>
              <a:path w="53339" h="15239">
                <a:moveTo>
                  <a:pt x="0" y="15239"/>
                </a:moveTo>
                <a:lnTo>
                  <a:pt x="53149" y="15239"/>
                </a:lnTo>
                <a:lnTo>
                  <a:pt x="53149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14900" y="1967483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149" y="7620"/>
                </a:lnTo>
                <a:lnTo>
                  <a:pt x="5314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14900" y="1958339"/>
            <a:ext cx="53340" cy="9525"/>
          </a:xfrm>
          <a:custGeom>
            <a:avLst/>
            <a:gdLst/>
            <a:ahLst/>
            <a:cxnLst/>
            <a:rect l="l" t="t" r="r" b="b"/>
            <a:pathLst>
              <a:path w="53339" h="9525">
                <a:moveTo>
                  <a:pt x="0" y="9143"/>
                </a:moveTo>
                <a:lnTo>
                  <a:pt x="53149" y="9143"/>
                </a:lnTo>
                <a:lnTo>
                  <a:pt x="53149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15661" y="1930145"/>
            <a:ext cx="70485" cy="68580"/>
          </a:xfrm>
          <a:custGeom>
            <a:avLst/>
            <a:gdLst/>
            <a:ahLst/>
            <a:cxnLst/>
            <a:rect l="l" t="t" r="r" b="b"/>
            <a:pathLst>
              <a:path w="70485" h="68580">
                <a:moveTo>
                  <a:pt x="0" y="34290"/>
                </a:moveTo>
                <a:lnTo>
                  <a:pt x="2762" y="20949"/>
                </a:lnTo>
                <a:lnTo>
                  <a:pt x="10287" y="10048"/>
                </a:lnTo>
                <a:lnTo>
                  <a:pt x="21431" y="2696"/>
                </a:lnTo>
                <a:lnTo>
                  <a:pt x="35051" y="0"/>
                </a:lnTo>
                <a:lnTo>
                  <a:pt x="48672" y="2696"/>
                </a:lnTo>
                <a:lnTo>
                  <a:pt x="59816" y="10048"/>
                </a:lnTo>
                <a:lnTo>
                  <a:pt x="67341" y="20949"/>
                </a:lnTo>
                <a:lnTo>
                  <a:pt x="70103" y="34290"/>
                </a:lnTo>
                <a:lnTo>
                  <a:pt x="67341" y="47630"/>
                </a:lnTo>
                <a:lnTo>
                  <a:pt x="59816" y="58531"/>
                </a:lnTo>
                <a:lnTo>
                  <a:pt x="48672" y="65883"/>
                </a:lnTo>
                <a:lnTo>
                  <a:pt x="35051" y="68580"/>
                </a:lnTo>
                <a:lnTo>
                  <a:pt x="21431" y="65883"/>
                </a:lnTo>
                <a:lnTo>
                  <a:pt x="10287" y="58531"/>
                </a:lnTo>
                <a:lnTo>
                  <a:pt x="2762" y="47630"/>
                </a:lnTo>
                <a:lnTo>
                  <a:pt x="0" y="34290"/>
                </a:lnTo>
                <a:close/>
              </a:path>
            </a:pathLst>
          </a:custGeom>
          <a:ln w="793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79164" y="1365503"/>
            <a:ext cx="1943100" cy="1202690"/>
          </a:xfrm>
          <a:custGeom>
            <a:avLst/>
            <a:gdLst/>
            <a:ahLst/>
            <a:cxnLst/>
            <a:rect l="l" t="t" r="r" b="b"/>
            <a:pathLst>
              <a:path w="1943100" h="1202689">
                <a:moveTo>
                  <a:pt x="1943100" y="951357"/>
                </a:moveTo>
                <a:lnTo>
                  <a:pt x="1935480" y="890397"/>
                </a:lnTo>
                <a:lnTo>
                  <a:pt x="1912620" y="821944"/>
                </a:lnTo>
                <a:lnTo>
                  <a:pt x="1882139" y="745871"/>
                </a:lnTo>
                <a:lnTo>
                  <a:pt x="1828800" y="677291"/>
                </a:lnTo>
                <a:lnTo>
                  <a:pt x="1767839" y="601218"/>
                </a:lnTo>
                <a:lnTo>
                  <a:pt x="1691639" y="532765"/>
                </a:lnTo>
                <a:lnTo>
                  <a:pt x="1607820" y="456565"/>
                </a:lnTo>
                <a:lnTo>
                  <a:pt x="1508760" y="388112"/>
                </a:lnTo>
                <a:lnTo>
                  <a:pt x="1402080" y="319659"/>
                </a:lnTo>
                <a:lnTo>
                  <a:pt x="1295400" y="258699"/>
                </a:lnTo>
                <a:lnTo>
                  <a:pt x="1181100" y="197866"/>
                </a:lnTo>
                <a:lnTo>
                  <a:pt x="1059180" y="144653"/>
                </a:lnTo>
                <a:lnTo>
                  <a:pt x="944880" y="98933"/>
                </a:lnTo>
                <a:lnTo>
                  <a:pt x="822960" y="60833"/>
                </a:lnTo>
                <a:lnTo>
                  <a:pt x="708660" y="38100"/>
                </a:lnTo>
                <a:lnTo>
                  <a:pt x="594360" y="15240"/>
                </a:lnTo>
                <a:lnTo>
                  <a:pt x="487680" y="0"/>
                </a:lnTo>
                <a:lnTo>
                  <a:pt x="388620" y="0"/>
                </a:lnTo>
                <a:lnTo>
                  <a:pt x="297180" y="7620"/>
                </a:lnTo>
                <a:lnTo>
                  <a:pt x="213360" y="22860"/>
                </a:lnTo>
                <a:lnTo>
                  <a:pt x="144780" y="45720"/>
                </a:lnTo>
                <a:lnTo>
                  <a:pt x="83820" y="76073"/>
                </a:lnTo>
                <a:lnTo>
                  <a:pt x="45720" y="114173"/>
                </a:lnTo>
                <a:lnTo>
                  <a:pt x="15239" y="167386"/>
                </a:lnTo>
                <a:lnTo>
                  <a:pt x="0" y="220725"/>
                </a:lnTo>
                <a:lnTo>
                  <a:pt x="0" y="281559"/>
                </a:lnTo>
                <a:lnTo>
                  <a:pt x="15239" y="342519"/>
                </a:lnTo>
                <a:lnTo>
                  <a:pt x="45720" y="410972"/>
                </a:lnTo>
                <a:lnTo>
                  <a:pt x="83820" y="487045"/>
                </a:lnTo>
                <a:lnTo>
                  <a:pt x="144780" y="555498"/>
                </a:lnTo>
                <a:lnTo>
                  <a:pt x="213360" y="631698"/>
                </a:lnTo>
                <a:lnTo>
                  <a:pt x="297180" y="707771"/>
                </a:lnTo>
                <a:lnTo>
                  <a:pt x="388620" y="776224"/>
                </a:lnTo>
                <a:lnTo>
                  <a:pt x="487680" y="844804"/>
                </a:lnTo>
                <a:lnTo>
                  <a:pt x="594360" y="913257"/>
                </a:lnTo>
                <a:lnTo>
                  <a:pt x="708660" y="974090"/>
                </a:lnTo>
                <a:lnTo>
                  <a:pt x="822960" y="1027430"/>
                </a:lnTo>
                <a:lnTo>
                  <a:pt x="944880" y="1073023"/>
                </a:lnTo>
                <a:lnTo>
                  <a:pt x="1059180" y="1118743"/>
                </a:lnTo>
                <a:lnTo>
                  <a:pt x="1181100" y="1149223"/>
                </a:lnTo>
                <a:lnTo>
                  <a:pt x="1295400" y="1171956"/>
                </a:lnTo>
                <a:lnTo>
                  <a:pt x="1402080" y="1194816"/>
                </a:lnTo>
                <a:lnTo>
                  <a:pt x="1508760" y="1202436"/>
                </a:lnTo>
                <a:lnTo>
                  <a:pt x="1607820" y="1194816"/>
                </a:lnTo>
                <a:lnTo>
                  <a:pt x="1691639" y="1187196"/>
                </a:lnTo>
                <a:lnTo>
                  <a:pt x="1767839" y="1164336"/>
                </a:lnTo>
                <a:lnTo>
                  <a:pt x="1828800" y="1141603"/>
                </a:lnTo>
                <a:lnTo>
                  <a:pt x="1882139" y="1103503"/>
                </a:lnTo>
                <a:lnTo>
                  <a:pt x="1912620" y="1057783"/>
                </a:lnTo>
                <a:lnTo>
                  <a:pt x="1935480" y="1004570"/>
                </a:lnTo>
                <a:lnTo>
                  <a:pt x="1943100" y="951357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10137" y="1926177"/>
            <a:ext cx="85725" cy="79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10137" y="1962911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1866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73779" y="1114044"/>
            <a:ext cx="2752725" cy="1697989"/>
          </a:xfrm>
          <a:custGeom>
            <a:avLst/>
            <a:gdLst/>
            <a:ahLst/>
            <a:cxnLst/>
            <a:rect l="l" t="t" r="r" b="b"/>
            <a:pathLst>
              <a:path w="2752725" h="1697989">
                <a:moveTo>
                  <a:pt x="2752344" y="1347469"/>
                </a:moveTo>
                <a:lnTo>
                  <a:pt x="2744724" y="1256156"/>
                </a:lnTo>
                <a:lnTo>
                  <a:pt x="2714244" y="1164843"/>
                </a:lnTo>
                <a:lnTo>
                  <a:pt x="2660904" y="1065783"/>
                </a:lnTo>
                <a:lnTo>
                  <a:pt x="2592197" y="959230"/>
                </a:lnTo>
                <a:lnTo>
                  <a:pt x="2500757" y="852677"/>
                </a:lnTo>
                <a:lnTo>
                  <a:pt x="2393950" y="753744"/>
                </a:lnTo>
                <a:lnTo>
                  <a:pt x="2272030" y="647064"/>
                </a:lnTo>
                <a:lnTo>
                  <a:pt x="2134743" y="548131"/>
                </a:lnTo>
                <a:lnTo>
                  <a:pt x="1989963" y="456818"/>
                </a:lnTo>
                <a:lnTo>
                  <a:pt x="1837436" y="365378"/>
                </a:lnTo>
                <a:lnTo>
                  <a:pt x="1669669" y="281685"/>
                </a:lnTo>
                <a:lnTo>
                  <a:pt x="1502029" y="205612"/>
                </a:lnTo>
                <a:lnTo>
                  <a:pt x="1334262" y="144652"/>
                </a:lnTo>
                <a:lnTo>
                  <a:pt x="1166495" y="91312"/>
                </a:lnTo>
                <a:lnTo>
                  <a:pt x="998728" y="53339"/>
                </a:lnTo>
                <a:lnTo>
                  <a:pt x="838708" y="22859"/>
                </a:lnTo>
                <a:lnTo>
                  <a:pt x="686181" y="7619"/>
                </a:lnTo>
                <a:lnTo>
                  <a:pt x="548894" y="0"/>
                </a:lnTo>
                <a:lnTo>
                  <a:pt x="419354" y="7619"/>
                </a:lnTo>
                <a:lnTo>
                  <a:pt x="304927" y="30479"/>
                </a:lnTo>
                <a:lnTo>
                  <a:pt x="205867" y="68579"/>
                </a:lnTo>
                <a:lnTo>
                  <a:pt x="122047" y="114172"/>
                </a:lnTo>
                <a:lnTo>
                  <a:pt x="60960" y="167512"/>
                </a:lnTo>
                <a:lnTo>
                  <a:pt x="22860" y="235965"/>
                </a:lnTo>
                <a:lnTo>
                  <a:pt x="0" y="312165"/>
                </a:lnTo>
                <a:lnTo>
                  <a:pt x="0" y="395858"/>
                </a:lnTo>
                <a:lnTo>
                  <a:pt x="22860" y="487298"/>
                </a:lnTo>
                <a:lnTo>
                  <a:pt x="60960" y="586231"/>
                </a:lnTo>
                <a:lnTo>
                  <a:pt x="122047" y="685164"/>
                </a:lnTo>
                <a:lnTo>
                  <a:pt x="205867" y="791717"/>
                </a:lnTo>
                <a:lnTo>
                  <a:pt x="304927" y="898397"/>
                </a:lnTo>
                <a:lnTo>
                  <a:pt x="419354" y="997330"/>
                </a:lnTo>
                <a:lnTo>
                  <a:pt x="548894" y="1103883"/>
                </a:lnTo>
                <a:lnTo>
                  <a:pt x="686181" y="1202816"/>
                </a:lnTo>
                <a:lnTo>
                  <a:pt x="838708" y="1294256"/>
                </a:lnTo>
                <a:lnTo>
                  <a:pt x="998728" y="1377949"/>
                </a:lnTo>
                <a:lnTo>
                  <a:pt x="1166495" y="1454149"/>
                </a:lnTo>
                <a:lnTo>
                  <a:pt x="1334262" y="1522602"/>
                </a:lnTo>
                <a:lnTo>
                  <a:pt x="1502029" y="1583562"/>
                </a:lnTo>
                <a:lnTo>
                  <a:pt x="1669669" y="1629155"/>
                </a:lnTo>
                <a:lnTo>
                  <a:pt x="1837436" y="1667255"/>
                </a:lnTo>
                <a:lnTo>
                  <a:pt x="1989963" y="1690115"/>
                </a:lnTo>
                <a:lnTo>
                  <a:pt x="2134743" y="1697735"/>
                </a:lnTo>
                <a:lnTo>
                  <a:pt x="2272030" y="1697735"/>
                </a:lnTo>
                <a:lnTo>
                  <a:pt x="2393950" y="1682495"/>
                </a:lnTo>
                <a:lnTo>
                  <a:pt x="2500757" y="1652015"/>
                </a:lnTo>
                <a:lnTo>
                  <a:pt x="2592197" y="1614042"/>
                </a:lnTo>
                <a:lnTo>
                  <a:pt x="2660904" y="1560702"/>
                </a:lnTo>
                <a:lnTo>
                  <a:pt x="2714244" y="1499742"/>
                </a:lnTo>
                <a:lnTo>
                  <a:pt x="2744724" y="1431289"/>
                </a:lnTo>
                <a:lnTo>
                  <a:pt x="2752344" y="1347469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72811" y="1943100"/>
            <a:ext cx="13970" cy="76200"/>
          </a:xfrm>
          <a:custGeom>
            <a:avLst/>
            <a:gdLst/>
            <a:ahLst/>
            <a:cxnLst/>
            <a:rect l="l" t="t" r="r" b="b"/>
            <a:pathLst>
              <a:path w="13970" h="76200">
                <a:moveTo>
                  <a:pt x="0" y="76200"/>
                </a:moveTo>
                <a:lnTo>
                  <a:pt x="13715" y="76200"/>
                </a:lnTo>
                <a:lnTo>
                  <a:pt x="13715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39284" y="1929383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0" y="7620"/>
                </a:moveTo>
                <a:lnTo>
                  <a:pt x="30479" y="7620"/>
                </a:lnTo>
                <a:lnTo>
                  <a:pt x="3047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39284" y="1997963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0" y="7620"/>
                </a:moveTo>
                <a:lnTo>
                  <a:pt x="30479" y="7620"/>
                </a:lnTo>
                <a:lnTo>
                  <a:pt x="3047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31664" y="1937003"/>
            <a:ext cx="45720" cy="7620"/>
          </a:xfrm>
          <a:custGeom>
            <a:avLst/>
            <a:gdLst/>
            <a:ahLst/>
            <a:cxnLst/>
            <a:rect l="l" t="t" r="r" b="b"/>
            <a:pathLst>
              <a:path w="45720" h="7619">
                <a:moveTo>
                  <a:pt x="0" y="7620"/>
                </a:moveTo>
                <a:lnTo>
                  <a:pt x="45720" y="7620"/>
                </a:lnTo>
                <a:lnTo>
                  <a:pt x="4572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31664" y="1988820"/>
            <a:ext cx="45720" cy="9525"/>
          </a:xfrm>
          <a:custGeom>
            <a:avLst/>
            <a:gdLst/>
            <a:ahLst/>
            <a:cxnLst/>
            <a:rect l="l" t="t" r="r" b="b"/>
            <a:pathLst>
              <a:path w="45720" h="9525">
                <a:moveTo>
                  <a:pt x="0" y="9143"/>
                </a:moveTo>
                <a:lnTo>
                  <a:pt x="45720" y="9143"/>
                </a:lnTo>
                <a:lnTo>
                  <a:pt x="45720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24044" y="1944623"/>
            <a:ext cx="60960" cy="6350"/>
          </a:xfrm>
          <a:custGeom>
            <a:avLst/>
            <a:gdLst/>
            <a:ahLst/>
            <a:cxnLst/>
            <a:rect l="l" t="t" r="r" b="b"/>
            <a:pathLst>
              <a:path w="60960" h="6350">
                <a:moveTo>
                  <a:pt x="0" y="6095"/>
                </a:moveTo>
                <a:lnTo>
                  <a:pt x="60960" y="6095"/>
                </a:lnTo>
                <a:lnTo>
                  <a:pt x="60960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58511" y="2057400"/>
            <a:ext cx="60960" cy="6350"/>
          </a:xfrm>
          <a:custGeom>
            <a:avLst/>
            <a:gdLst/>
            <a:ahLst/>
            <a:cxnLst/>
            <a:rect l="l" t="t" r="r" b="b"/>
            <a:pathLst>
              <a:path w="60960" h="6350">
                <a:moveTo>
                  <a:pt x="0" y="6095"/>
                </a:moveTo>
                <a:lnTo>
                  <a:pt x="60960" y="6095"/>
                </a:lnTo>
                <a:lnTo>
                  <a:pt x="60960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58511" y="2057400"/>
            <a:ext cx="60960" cy="6350"/>
          </a:xfrm>
          <a:custGeom>
            <a:avLst/>
            <a:gdLst/>
            <a:ahLst/>
            <a:cxnLst/>
            <a:rect l="l" t="t" r="r" b="b"/>
            <a:pathLst>
              <a:path w="60960" h="6350">
                <a:moveTo>
                  <a:pt x="0" y="6095"/>
                </a:moveTo>
                <a:lnTo>
                  <a:pt x="60960" y="6095"/>
                </a:lnTo>
                <a:lnTo>
                  <a:pt x="60960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58511" y="1943100"/>
            <a:ext cx="76200" cy="15240"/>
          </a:xfrm>
          <a:custGeom>
            <a:avLst/>
            <a:gdLst/>
            <a:ahLst/>
            <a:cxnLst/>
            <a:rect l="l" t="t" r="r" b="b"/>
            <a:pathLst>
              <a:path w="76200" h="15239">
                <a:moveTo>
                  <a:pt x="0" y="15239"/>
                </a:moveTo>
                <a:lnTo>
                  <a:pt x="76200" y="15239"/>
                </a:lnTo>
                <a:lnTo>
                  <a:pt x="7620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58511" y="1943100"/>
            <a:ext cx="76200" cy="15240"/>
          </a:xfrm>
          <a:custGeom>
            <a:avLst/>
            <a:gdLst/>
            <a:ahLst/>
            <a:cxnLst/>
            <a:rect l="l" t="t" r="r" b="b"/>
            <a:pathLst>
              <a:path w="76200" h="15239">
                <a:moveTo>
                  <a:pt x="0" y="15239"/>
                </a:moveTo>
                <a:lnTo>
                  <a:pt x="76200" y="15239"/>
                </a:lnTo>
                <a:lnTo>
                  <a:pt x="7620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14900" y="1967483"/>
            <a:ext cx="76200" cy="7620"/>
          </a:xfrm>
          <a:custGeom>
            <a:avLst/>
            <a:gdLst/>
            <a:ahLst/>
            <a:cxnLst/>
            <a:rect l="l" t="t" r="r" b="b"/>
            <a:pathLst>
              <a:path w="76200" h="7619">
                <a:moveTo>
                  <a:pt x="0" y="7620"/>
                </a:moveTo>
                <a:lnTo>
                  <a:pt x="76200" y="7620"/>
                </a:lnTo>
                <a:lnTo>
                  <a:pt x="76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858511" y="1943099"/>
            <a:ext cx="76200" cy="7620"/>
          </a:xfrm>
          <a:custGeom>
            <a:avLst/>
            <a:gdLst/>
            <a:ahLst/>
            <a:cxnLst/>
            <a:rect l="l" t="t" r="r" b="b"/>
            <a:pathLst>
              <a:path w="76200" h="7619">
                <a:moveTo>
                  <a:pt x="0" y="7620"/>
                </a:moveTo>
                <a:lnTo>
                  <a:pt x="76200" y="7620"/>
                </a:lnTo>
                <a:lnTo>
                  <a:pt x="76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58511" y="1943099"/>
            <a:ext cx="76200" cy="7620"/>
          </a:xfrm>
          <a:custGeom>
            <a:avLst/>
            <a:gdLst/>
            <a:ahLst/>
            <a:cxnLst/>
            <a:rect l="l" t="t" r="r" b="b"/>
            <a:pathLst>
              <a:path w="76200" h="7619">
                <a:moveTo>
                  <a:pt x="0" y="7620"/>
                </a:moveTo>
                <a:lnTo>
                  <a:pt x="76200" y="7620"/>
                </a:lnTo>
                <a:lnTo>
                  <a:pt x="76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ln w="952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15661" y="1930145"/>
            <a:ext cx="70485" cy="68580"/>
          </a:xfrm>
          <a:custGeom>
            <a:avLst/>
            <a:gdLst/>
            <a:ahLst/>
            <a:cxnLst/>
            <a:rect l="l" t="t" r="r" b="b"/>
            <a:pathLst>
              <a:path w="70485" h="68580">
                <a:moveTo>
                  <a:pt x="35051" y="0"/>
                </a:moveTo>
                <a:lnTo>
                  <a:pt x="21431" y="2696"/>
                </a:lnTo>
                <a:lnTo>
                  <a:pt x="10287" y="10048"/>
                </a:lnTo>
                <a:lnTo>
                  <a:pt x="2762" y="20949"/>
                </a:lnTo>
                <a:lnTo>
                  <a:pt x="0" y="34290"/>
                </a:lnTo>
                <a:lnTo>
                  <a:pt x="2762" y="47630"/>
                </a:lnTo>
                <a:lnTo>
                  <a:pt x="10287" y="58531"/>
                </a:lnTo>
                <a:lnTo>
                  <a:pt x="21431" y="65883"/>
                </a:lnTo>
                <a:lnTo>
                  <a:pt x="35051" y="68580"/>
                </a:lnTo>
                <a:lnTo>
                  <a:pt x="48672" y="65883"/>
                </a:lnTo>
                <a:lnTo>
                  <a:pt x="59816" y="58531"/>
                </a:lnTo>
                <a:lnTo>
                  <a:pt x="67341" y="47630"/>
                </a:lnTo>
                <a:lnTo>
                  <a:pt x="70103" y="34290"/>
                </a:lnTo>
                <a:lnTo>
                  <a:pt x="67341" y="20949"/>
                </a:lnTo>
                <a:lnTo>
                  <a:pt x="59816" y="10048"/>
                </a:lnTo>
                <a:lnTo>
                  <a:pt x="48672" y="2696"/>
                </a:lnTo>
                <a:lnTo>
                  <a:pt x="35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15661" y="1930145"/>
            <a:ext cx="70485" cy="68580"/>
          </a:xfrm>
          <a:custGeom>
            <a:avLst/>
            <a:gdLst/>
            <a:ahLst/>
            <a:cxnLst/>
            <a:rect l="l" t="t" r="r" b="b"/>
            <a:pathLst>
              <a:path w="70485" h="68580">
                <a:moveTo>
                  <a:pt x="0" y="34290"/>
                </a:moveTo>
                <a:lnTo>
                  <a:pt x="2762" y="20949"/>
                </a:lnTo>
                <a:lnTo>
                  <a:pt x="10287" y="10048"/>
                </a:lnTo>
                <a:lnTo>
                  <a:pt x="21431" y="2696"/>
                </a:lnTo>
                <a:lnTo>
                  <a:pt x="35051" y="0"/>
                </a:lnTo>
                <a:lnTo>
                  <a:pt x="48672" y="2696"/>
                </a:lnTo>
                <a:lnTo>
                  <a:pt x="59816" y="10048"/>
                </a:lnTo>
                <a:lnTo>
                  <a:pt x="67341" y="20949"/>
                </a:lnTo>
                <a:lnTo>
                  <a:pt x="70103" y="34290"/>
                </a:lnTo>
                <a:lnTo>
                  <a:pt x="67341" y="47630"/>
                </a:lnTo>
                <a:lnTo>
                  <a:pt x="59816" y="58531"/>
                </a:lnTo>
                <a:lnTo>
                  <a:pt x="48672" y="65883"/>
                </a:lnTo>
                <a:lnTo>
                  <a:pt x="35051" y="68580"/>
                </a:lnTo>
                <a:lnTo>
                  <a:pt x="21431" y="65883"/>
                </a:lnTo>
                <a:lnTo>
                  <a:pt x="10287" y="58531"/>
                </a:lnTo>
                <a:lnTo>
                  <a:pt x="2762" y="47630"/>
                </a:lnTo>
                <a:lnTo>
                  <a:pt x="0" y="34290"/>
                </a:lnTo>
                <a:close/>
              </a:path>
            </a:pathLst>
          </a:custGeom>
          <a:ln w="8001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016757" y="3984447"/>
            <a:ext cx="3197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Mean Effective Difference in </a:t>
            </a:r>
            <a:r>
              <a:rPr sz="1000" spc="-10" dirty="0">
                <a:latin typeface="Times New Roman"/>
                <a:cs typeface="Times New Roman"/>
              </a:rPr>
              <a:t>QALYs </a:t>
            </a:r>
            <a:r>
              <a:rPr sz="1000" spc="-5" dirty="0">
                <a:latin typeface="Times New Roman"/>
                <a:cs typeface="Times New Roman"/>
              </a:rPr>
              <a:t>(PCI-Medical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Therapy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21811" y="211277"/>
            <a:ext cx="259143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Joint Distribution of Cost &amp;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Effectiveness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Differences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696967" y="533400"/>
            <a:ext cx="100774" cy="3275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49546" y="566166"/>
            <a:ext cx="0" cy="3185160"/>
          </a:xfrm>
          <a:custGeom>
            <a:avLst/>
            <a:gdLst/>
            <a:ahLst/>
            <a:cxnLst/>
            <a:rect l="l" t="t" r="r" b="b"/>
            <a:pathLst>
              <a:path h="3185160">
                <a:moveTo>
                  <a:pt x="0" y="3184906"/>
                </a:moveTo>
                <a:lnTo>
                  <a:pt x="0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204343"/>
            <a:ext cx="1878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4810" marR="1052195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84175" algn="l"/>
                <a:tab pos="384810" algn="l"/>
              </a:tabLst>
            </a:pPr>
            <a:r>
              <a:rPr u="heavy" spc="-5" dirty="0">
                <a:uFill>
                  <a:solidFill>
                    <a:srgbClr val="002563"/>
                  </a:solidFill>
                </a:uFill>
              </a:rPr>
              <a:t>Frequentist</a:t>
            </a:r>
            <a:r>
              <a:rPr spc="-5" dirty="0"/>
              <a:t>: based on repeated sampling </a:t>
            </a:r>
            <a:r>
              <a:rPr dirty="0"/>
              <a:t>of </a:t>
            </a:r>
            <a:r>
              <a:rPr spc="-5" dirty="0"/>
              <a:t>data </a:t>
            </a:r>
            <a:r>
              <a:rPr dirty="0"/>
              <a:t>from  </a:t>
            </a:r>
            <a:r>
              <a:rPr spc="-5" dirty="0"/>
              <a:t>population.</a:t>
            </a:r>
          </a:p>
          <a:p>
            <a:pPr marL="384810" indent="-342900">
              <a:lnSpc>
                <a:spcPts val="2735"/>
              </a:lnSpc>
              <a:spcBef>
                <a:spcPts val="254"/>
              </a:spcBef>
              <a:buChar char="•"/>
              <a:tabLst>
                <a:tab pos="384175" algn="l"/>
                <a:tab pos="384810" algn="l"/>
              </a:tabLst>
            </a:pPr>
            <a:r>
              <a:rPr u="heavy" spc="-5" dirty="0">
                <a:uFill>
                  <a:solidFill>
                    <a:srgbClr val="002563"/>
                  </a:solidFill>
                </a:uFill>
              </a:rPr>
              <a:t>Confidence interval</a:t>
            </a:r>
            <a:r>
              <a:rPr spc="-5" dirty="0"/>
              <a:t>: </a:t>
            </a:r>
            <a:r>
              <a:rPr dirty="0"/>
              <a:t>over repeated sampling, interval</a:t>
            </a:r>
            <a:r>
              <a:rPr spc="100" dirty="0"/>
              <a:t> </a:t>
            </a:r>
            <a:r>
              <a:rPr spc="-5" dirty="0"/>
              <a:t>will</a:t>
            </a:r>
          </a:p>
          <a:p>
            <a:pPr marL="384810">
              <a:lnSpc>
                <a:spcPts val="2735"/>
              </a:lnSpc>
            </a:pPr>
            <a:r>
              <a:rPr spc="-5" dirty="0"/>
              <a:t>include population parameter </a:t>
            </a:r>
            <a:r>
              <a:rPr dirty="0"/>
              <a:t>X% of the time </a:t>
            </a:r>
            <a:r>
              <a:rPr spc="-5" dirty="0"/>
              <a:t>(95%,</a:t>
            </a:r>
            <a:r>
              <a:rPr spc="80" dirty="0"/>
              <a:t> </a:t>
            </a:r>
            <a:r>
              <a:rPr spc="-5" dirty="0"/>
              <a:t>99%).</a:t>
            </a:r>
          </a:p>
          <a:p>
            <a:pPr marL="38481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84175" algn="l"/>
                <a:tab pos="384810" algn="l"/>
                <a:tab pos="4652010" algn="l"/>
                <a:tab pos="5751195" algn="l"/>
              </a:tabLst>
            </a:pPr>
            <a:r>
              <a:rPr u="heavy" spc="-5" dirty="0">
                <a:uFill>
                  <a:solidFill>
                    <a:srgbClr val="002563"/>
                  </a:solidFill>
                </a:uFill>
              </a:rPr>
              <a:t>Bayesian</a:t>
            </a:r>
            <a:r>
              <a:rPr spc="-5" dirty="0"/>
              <a:t>:</a:t>
            </a:r>
            <a:r>
              <a:rPr spc="35" dirty="0"/>
              <a:t> </a:t>
            </a:r>
            <a:r>
              <a:rPr spc="-5" dirty="0"/>
              <a:t>prior</a:t>
            </a:r>
            <a:r>
              <a:rPr spc="35" dirty="0"/>
              <a:t> </a:t>
            </a:r>
            <a:r>
              <a:rPr spc="-5" dirty="0"/>
              <a:t>distribution	data	posterior</a:t>
            </a:r>
            <a:r>
              <a:rPr spc="-10" dirty="0"/>
              <a:t> </a:t>
            </a:r>
            <a:r>
              <a:rPr spc="-5" dirty="0"/>
              <a:t>distribution.</a:t>
            </a:r>
          </a:p>
          <a:p>
            <a:pPr marL="384810" marR="5080" indent="-342900">
              <a:lnSpc>
                <a:spcPts val="2590"/>
              </a:lnSpc>
              <a:spcBef>
                <a:spcPts val="620"/>
              </a:spcBef>
              <a:buChar char="•"/>
              <a:tabLst>
                <a:tab pos="384175" algn="l"/>
                <a:tab pos="384810" algn="l"/>
              </a:tabLst>
            </a:pPr>
            <a:r>
              <a:rPr u="heavy" spc="-5" dirty="0">
                <a:uFill>
                  <a:solidFill>
                    <a:srgbClr val="002563"/>
                  </a:solidFill>
                </a:uFill>
              </a:rPr>
              <a:t>Credible interval</a:t>
            </a:r>
            <a:r>
              <a:rPr spc="-5" dirty="0"/>
              <a:t>: </a:t>
            </a:r>
            <a:r>
              <a:rPr dirty="0"/>
              <a:t>X </a:t>
            </a:r>
            <a:r>
              <a:rPr spc="-5" dirty="0"/>
              <a:t>probability </a:t>
            </a:r>
            <a:r>
              <a:rPr dirty="0"/>
              <a:t>(e.g., .95) that </a:t>
            </a:r>
            <a:r>
              <a:rPr spc="-5" dirty="0"/>
              <a:t>interval includes  population</a:t>
            </a:r>
            <a:r>
              <a:rPr spc="25" dirty="0"/>
              <a:t> </a:t>
            </a:r>
            <a:r>
              <a:rPr spc="-15" dirty="0"/>
              <a:t>parameter.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4334255" y="2543581"/>
            <a:ext cx="548678" cy="234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7690" y="2605277"/>
            <a:ext cx="390525" cy="76200"/>
          </a:xfrm>
          <a:custGeom>
            <a:avLst/>
            <a:gdLst/>
            <a:ahLst/>
            <a:cxnLst/>
            <a:rect l="l" t="t" r="r" b="b"/>
            <a:pathLst>
              <a:path w="390525" h="76200">
                <a:moveTo>
                  <a:pt x="313817" y="0"/>
                </a:moveTo>
                <a:lnTo>
                  <a:pt x="313817" y="76200"/>
                </a:lnTo>
                <a:lnTo>
                  <a:pt x="364617" y="50800"/>
                </a:lnTo>
                <a:lnTo>
                  <a:pt x="326517" y="50800"/>
                </a:lnTo>
                <a:lnTo>
                  <a:pt x="326517" y="25400"/>
                </a:lnTo>
                <a:lnTo>
                  <a:pt x="364617" y="25400"/>
                </a:lnTo>
                <a:lnTo>
                  <a:pt x="313817" y="0"/>
                </a:lnTo>
                <a:close/>
              </a:path>
              <a:path w="390525" h="76200">
                <a:moveTo>
                  <a:pt x="313817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13817" y="50800"/>
                </a:lnTo>
                <a:lnTo>
                  <a:pt x="313817" y="25400"/>
                </a:lnTo>
                <a:close/>
              </a:path>
              <a:path w="390525" h="76200">
                <a:moveTo>
                  <a:pt x="364617" y="25400"/>
                </a:moveTo>
                <a:lnTo>
                  <a:pt x="326517" y="25400"/>
                </a:lnTo>
                <a:lnTo>
                  <a:pt x="326517" y="50800"/>
                </a:lnTo>
                <a:lnTo>
                  <a:pt x="364617" y="50800"/>
                </a:lnTo>
                <a:lnTo>
                  <a:pt x="390017" y="38100"/>
                </a:lnTo>
                <a:lnTo>
                  <a:pt x="364617" y="254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5544" y="2543581"/>
            <a:ext cx="548678" cy="234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8978" y="2605277"/>
            <a:ext cx="390525" cy="76200"/>
          </a:xfrm>
          <a:custGeom>
            <a:avLst/>
            <a:gdLst/>
            <a:ahLst/>
            <a:cxnLst/>
            <a:rect l="l" t="t" r="r" b="b"/>
            <a:pathLst>
              <a:path w="390525" h="76200">
                <a:moveTo>
                  <a:pt x="313817" y="0"/>
                </a:moveTo>
                <a:lnTo>
                  <a:pt x="313817" y="76200"/>
                </a:lnTo>
                <a:lnTo>
                  <a:pt x="364617" y="50800"/>
                </a:lnTo>
                <a:lnTo>
                  <a:pt x="326517" y="50800"/>
                </a:lnTo>
                <a:lnTo>
                  <a:pt x="326517" y="25400"/>
                </a:lnTo>
                <a:lnTo>
                  <a:pt x="364617" y="25400"/>
                </a:lnTo>
                <a:lnTo>
                  <a:pt x="313817" y="0"/>
                </a:lnTo>
                <a:close/>
              </a:path>
              <a:path w="390525" h="76200">
                <a:moveTo>
                  <a:pt x="313817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13817" y="50800"/>
                </a:lnTo>
                <a:lnTo>
                  <a:pt x="313817" y="25400"/>
                </a:lnTo>
                <a:close/>
              </a:path>
              <a:path w="390525" h="76200">
                <a:moveTo>
                  <a:pt x="364617" y="25400"/>
                </a:moveTo>
                <a:lnTo>
                  <a:pt x="326517" y="25400"/>
                </a:lnTo>
                <a:lnTo>
                  <a:pt x="326517" y="50800"/>
                </a:lnTo>
                <a:lnTo>
                  <a:pt x="364617" y="50800"/>
                </a:lnTo>
                <a:lnTo>
                  <a:pt x="390017" y="38100"/>
                </a:lnTo>
                <a:lnTo>
                  <a:pt x="364617" y="254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204343"/>
            <a:ext cx="1878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1256" y="924813"/>
            <a:ext cx="8250555" cy="29273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1715135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Frequentist methods used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simple or 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straightforward analyses.</a:t>
            </a:r>
            <a:endParaRPr sz="2800">
              <a:latin typeface="Arial"/>
              <a:cs typeface="Arial"/>
            </a:endParaRPr>
          </a:p>
          <a:p>
            <a:pPr marL="355600" marR="533400" indent="-342900">
              <a:lnSpc>
                <a:spcPts val="302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Bayesian methods can handle complex,  multiparameter analyses difficult for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frequentist  methods.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Bayesian simulation: </a:t>
            </a:r>
            <a:r>
              <a:rPr sz="2800" dirty="0">
                <a:solidFill>
                  <a:srgbClr val="002563"/>
                </a:solidFill>
                <a:latin typeface="Arial"/>
                <a:cs typeface="Arial"/>
              </a:rPr>
              <a:t>first 10,000-50,000 iterations  are </a:t>
            </a:r>
            <a:r>
              <a:rPr sz="2800" spc="-5" dirty="0">
                <a:solidFill>
                  <a:srgbClr val="002563"/>
                </a:solidFill>
                <a:latin typeface="Arial"/>
                <a:cs typeface="Arial"/>
              </a:rPr>
              <a:t>“burn-in”.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245" y="135763"/>
            <a:ext cx="8580755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References: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Kapur</a:t>
            </a:r>
            <a:r>
              <a:rPr sz="1100" spc="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J,</a:t>
            </a:r>
            <a:r>
              <a:rPr sz="1100" spc="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Elm</a:t>
            </a:r>
            <a:r>
              <a:rPr sz="1100" spc="-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J,</a:t>
            </a:r>
            <a:r>
              <a:rPr sz="1100" spc="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Chamberlain,</a:t>
            </a:r>
            <a:r>
              <a:rPr sz="11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JM, et.</a:t>
            </a:r>
            <a:r>
              <a:rPr sz="11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al.</a:t>
            </a:r>
            <a:r>
              <a:rPr sz="1100" spc="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Randomized</a:t>
            </a:r>
            <a:r>
              <a:rPr sz="11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Trial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 Three</a:t>
            </a:r>
            <a:r>
              <a:rPr sz="1100" spc="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Anticonvulsant</a:t>
            </a:r>
            <a:r>
              <a:rPr sz="1100" spc="-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Medications</a:t>
            </a:r>
            <a:r>
              <a:rPr sz="1100" spc="-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for Status</a:t>
            </a:r>
            <a:r>
              <a:rPr sz="11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Epilepticus.</a:t>
            </a:r>
            <a:r>
              <a:rPr sz="1100" spc="-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1F2021"/>
                </a:solidFill>
                <a:latin typeface="Calibri"/>
                <a:cs typeface="Calibri"/>
              </a:rPr>
              <a:t>New </a:t>
            </a:r>
            <a:r>
              <a:rPr sz="1100" i="1" spc="-5" dirty="0">
                <a:solidFill>
                  <a:srgbClr val="1F2021"/>
                </a:solidFill>
                <a:latin typeface="Calibri"/>
                <a:cs typeface="Calibri"/>
              </a:rPr>
              <a:t>England Journal of</a:t>
            </a:r>
            <a:r>
              <a:rPr sz="1100" i="1" spc="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1F2021"/>
                </a:solidFill>
                <a:latin typeface="Calibri"/>
                <a:cs typeface="Calibri"/>
              </a:rPr>
              <a:t>Medicine</a:t>
            </a:r>
            <a:endParaRPr sz="11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2019;381:2103-2113.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Gelman A, 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Carlin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JB, 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Stern HS,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Dunson DB, 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Vehtari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A, Rubin DB. </a:t>
            </a:r>
            <a:r>
              <a:rPr sz="1100" u="sng" spc="-5" dirty="0">
                <a:solidFill>
                  <a:srgbClr val="1F2021"/>
                </a:solidFill>
                <a:uFill>
                  <a:solidFill>
                    <a:srgbClr val="1F2021"/>
                  </a:solidFill>
                </a:uFill>
                <a:latin typeface="Calibri"/>
                <a:cs typeface="Calibri"/>
              </a:rPr>
              <a:t>Bayesian </a:t>
            </a:r>
            <a:r>
              <a:rPr sz="1100" u="sng" dirty="0">
                <a:solidFill>
                  <a:srgbClr val="1F2021"/>
                </a:solidFill>
                <a:uFill>
                  <a:solidFill>
                    <a:srgbClr val="1F2021"/>
                  </a:solidFill>
                </a:uFill>
                <a:latin typeface="Calibri"/>
                <a:cs typeface="Calibri"/>
              </a:rPr>
              <a:t>Data Analysis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, </a:t>
            </a:r>
            <a:r>
              <a:rPr sz="1100" spc="5" dirty="0">
                <a:solidFill>
                  <a:srgbClr val="1F2021"/>
                </a:solidFill>
                <a:latin typeface="Calibri"/>
                <a:cs typeface="Calibri"/>
              </a:rPr>
              <a:t>3</a:t>
            </a:r>
            <a:r>
              <a:rPr sz="1050" spc="7" baseline="27777" dirty="0">
                <a:solidFill>
                  <a:srgbClr val="1F2021"/>
                </a:solidFill>
                <a:latin typeface="Calibri"/>
                <a:cs typeface="Calibri"/>
              </a:rPr>
              <a:t>rd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edition, CRC Press, Boca Raton,</a:t>
            </a:r>
            <a:r>
              <a:rPr sz="1100" spc="-1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FL,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2014.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63500" marR="17780">
              <a:lnSpc>
                <a:spcPct val="100000"/>
              </a:lnSpc>
            </a:pP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Gray K, Hampton B, 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Silveti-Falls T,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McConnell A, 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Bausell C. Comparison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of 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Bayesian Credible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Intervals and Frequentist </a:t>
            </a:r>
            <a:r>
              <a:rPr sz="1100" spc="-5" dirty="0">
                <a:solidFill>
                  <a:srgbClr val="1F2021"/>
                </a:solidFill>
                <a:latin typeface="Calibri"/>
                <a:cs typeface="Calibri"/>
              </a:rPr>
              <a:t>Confidence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Intervals</a:t>
            </a:r>
            <a:r>
              <a:rPr sz="1100" i="1" dirty="0">
                <a:solidFill>
                  <a:srgbClr val="1F2021"/>
                </a:solidFill>
                <a:latin typeface="Calibri"/>
                <a:cs typeface="Calibri"/>
              </a:rPr>
              <a:t>. </a:t>
            </a:r>
            <a:r>
              <a:rPr sz="1100" i="1" spc="-5" dirty="0">
                <a:solidFill>
                  <a:srgbClr val="1F2021"/>
                </a:solidFill>
                <a:latin typeface="Calibri"/>
                <a:cs typeface="Calibri"/>
              </a:rPr>
              <a:t>Journal of  Modern Applied Statistical </a:t>
            </a:r>
            <a:r>
              <a:rPr sz="1100" i="1" dirty="0">
                <a:solidFill>
                  <a:srgbClr val="1F2021"/>
                </a:solidFill>
                <a:latin typeface="Calibri"/>
                <a:cs typeface="Calibri"/>
              </a:rPr>
              <a:t>Methods</a:t>
            </a:r>
            <a:r>
              <a:rPr sz="1100" i="1" spc="-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1F2021"/>
                </a:solidFill>
                <a:latin typeface="Calibri"/>
                <a:cs typeface="Calibri"/>
              </a:rPr>
              <a:t>2015;14:43-52.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MedStar Health Research</a:t>
            </a:r>
            <a:r>
              <a:rPr spc="-55" dirty="0"/>
              <a:t> </a:t>
            </a:r>
            <a:r>
              <a:rPr spc="-5" dirty="0"/>
              <a:t>Institute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1573148"/>
            <a:ext cx="231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2563"/>
                </a:solidFill>
                <a:latin typeface="Arial"/>
                <a:cs typeface="Arial"/>
              </a:rPr>
              <a:t>Thank</a:t>
            </a:r>
            <a:r>
              <a:rPr sz="3600" b="1" spc="-9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2563"/>
                </a:solidFill>
                <a:latin typeface="Arial"/>
                <a:cs typeface="Arial"/>
              </a:rPr>
              <a:t>you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712" y="2289759"/>
            <a:ext cx="3480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alibri"/>
                <a:cs typeface="Calibri"/>
                <a:hlinkClick r:id="rId2"/>
              </a:rPr>
              <a:t>paul.kolm@medstar.net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83029" y="586133"/>
          <a:ext cx="5323836" cy="4032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0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9776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42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78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59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1C467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1C467B"/>
                      </a:solidFill>
                      <a:prstDash val="solid"/>
                    </a:lnL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98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1C467B"/>
                      </a:solidFill>
                      <a:prstDash val="solid"/>
                    </a:lnR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1C467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59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68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635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001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0010" marB="0">
                    <a:lnT w="19050">
                      <a:solidFill>
                        <a:srgbClr val="1C46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0010" marB="0">
                    <a:lnT w="19050">
                      <a:solidFill>
                        <a:srgbClr val="1C46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0010" marB="0">
                    <a:lnT w="19050">
                      <a:solidFill>
                        <a:srgbClr val="1C46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0010" marB="0">
                    <a:lnT w="19050">
                      <a:solidFill>
                        <a:srgbClr val="1C46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54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0010" marB="0">
                    <a:lnT w="19050">
                      <a:solidFill>
                        <a:srgbClr val="1C46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00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68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R w="19050">
                      <a:solidFill>
                        <a:srgbClr val="1C467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22555" marB="0">
                    <a:lnL w="19050">
                      <a:solidFill>
                        <a:srgbClr val="1C467B"/>
                      </a:solidFill>
                      <a:prstDash val="solid"/>
                    </a:lnL>
                    <a:lnR w="19050">
                      <a:solidFill>
                        <a:srgbClr val="1C467B"/>
                      </a:solidFill>
                      <a:prstDash val="solid"/>
                    </a:lnR>
                    <a:lnT w="19050">
                      <a:solidFill>
                        <a:srgbClr val="1C46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C467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98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100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7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R w="19050">
                      <a:solidFill>
                        <a:srgbClr val="1C467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1C467B"/>
                      </a:solidFill>
                      <a:prstDash val="solid"/>
                    </a:lnL>
                    <a:lnR w="19050">
                      <a:solidFill>
                        <a:srgbClr val="1C467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C467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58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R w="19050">
                      <a:solidFill>
                        <a:srgbClr val="1C467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1C467B"/>
                      </a:solidFill>
                      <a:prstDash val="solid"/>
                    </a:lnL>
                    <a:lnR w="19050">
                      <a:solidFill>
                        <a:srgbClr val="1C467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C467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57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0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R w="19050">
                      <a:solidFill>
                        <a:srgbClr val="1C467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1C467B"/>
                      </a:solidFill>
                      <a:prstDash val="solid"/>
                    </a:lnL>
                    <a:lnR w="19050">
                      <a:solidFill>
                        <a:srgbClr val="1C467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C467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1C467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78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1C467B"/>
                      </a:solidFill>
                      <a:prstDash val="solid"/>
                    </a:lnL>
                    <a:lnR w="19050">
                      <a:solidFill>
                        <a:srgbClr val="1C467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C467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1C467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1C467B"/>
                      </a:solidFill>
                      <a:prstDash val="solid"/>
                    </a:lnL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1C467B"/>
                      </a:solidFill>
                      <a:prstDash val="solid"/>
                    </a:lnR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1C467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68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2230" marB="0">
                    <a:lnR w="19050">
                      <a:solidFill>
                        <a:srgbClr val="1C467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1C467B"/>
                      </a:solidFill>
                      <a:prstDash val="solid"/>
                    </a:lnL>
                    <a:lnR w="19050">
                      <a:solidFill>
                        <a:srgbClr val="1C467B"/>
                      </a:solidFill>
                      <a:prstDash val="solid"/>
                    </a:lnR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C467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100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88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2230" marB="0">
                    <a:lnT w="19050">
                      <a:solidFill>
                        <a:srgbClr val="1C46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2230" marB="0">
                    <a:lnT w="19050">
                      <a:solidFill>
                        <a:srgbClr val="1C46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56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2230" marB="0">
                    <a:lnT w="19050">
                      <a:solidFill>
                        <a:srgbClr val="1C46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2230" marB="0">
                    <a:lnT w="19050">
                      <a:solidFill>
                        <a:srgbClr val="1C46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2230" marB="0">
                    <a:lnT w="19050">
                      <a:solidFill>
                        <a:srgbClr val="1C46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88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55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73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68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73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1C467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73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73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73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73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173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173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78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73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73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3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19050">
                      <a:solidFill>
                        <a:srgbClr val="1C467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89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19050">
                      <a:solidFill>
                        <a:srgbClr val="1C467B"/>
                      </a:solidFill>
                      <a:prstDash val="solid"/>
                    </a:lnL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64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R w="19050">
                      <a:solidFill>
                        <a:srgbClr val="1C467B"/>
                      </a:solidFill>
                      <a:prstDash val="solid"/>
                    </a:lnR>
                    <a:lnT w="19050">
                      <a:solidFill>
                        <a:srgbClr val="1C467B"/>
                      </a:solidFill>
                      <a:prstDash val="solid"/>
                    </a:lnT>
                    <a:lnB w="19050">
                      <a:solidFill>
                        <a:srgbClr val="1C467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95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19050">
                      <a:solidFill>
                        <a:srgbClr val="1C467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86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344039" y="295783"/>
            <a:ext cx="37242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Population of </a:t>
            </a:r>
            <a:r>
              <a:rPr sz="1350" b="1" spc="-5" dirty="0">
                <a:latin typeface="Arial"/>
                <a:cs typeface="Arial"/>
              </a:rPr>
              <a:t>diastolic </a:t>
            </a:r>
            <a:r>
              <a:rPr sz="1350" b="1" dirty="0">
                <a:latin typeface="Arial"/>
                <a:cs typeface="Arial"/>
              </a:rPr>
              <a:t>BP values (mean =</a:t>
            </a:r>
            <a:r>
              <a:rPr sz="1350" b="1" spc="-13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76)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5723" y="1176527"/>
            <a:ext cx="2289048" cy="397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6655" y="3252215"/>
            <a:ext cx="2289048" cy="397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7960" y="1773935"/>
            <a:ext cx="397763" cy="2289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2923" y="4291584"/>
            <a:ext cx="2289048" cy="397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3650" y="324992"/>
            <a:ext cx="4025265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2563"/>
                </a:solidFill>
                <a:latin typeface="Arial"/>
                <a:cs typeface="Arial"/>
              </a:rPr>
              <a:t>Sampling </a:t>
            </a:r>
            <a:r>
              <a:rPr sz="1800" b="1" dirty="0">
                <a:solidFill>
                  <a:srgbClr val="002563"/>
                </a:solidFill>
                <a:latin typeface="Arial"/>
                <a:cs typeface="Arial"/>
              </a:rPr>
              <a:t>distribution of </a:t>
            </a:r>
            <a:r>
              <a:rPr sz="1800" b="1" spc="-5" dirty="0">
                <a:solidFill>
                  <a:srgbClr val="002563"/>
                </a:solidFill>
                <a:latin typeface="Arial"/>
                <a:cs typeface="Arial"/>
              </a:rPr>
              <a:t>diastolic</a:t>
            </a:r>
            <a:r>
              <a:rPr sz="1800" b="1" spc="-3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2563"/>
                </a:solidFill>
                <a:latin typeface="Arial"/>
                <a:cs typeface="Arial"/>
              </a:rPr>
              <a:t>BP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tabLst>
                <a:tab pos="2529840" algn="l"/>
              </a:tabLst>
            </a:pPr>
            <a:r>
              <a:rPr sz="1800" spc="-5" dirty="0">
                <a:latin typeface="Courier New"/>
                <a:cs typeface="Courier New"/>
              </a:rPr>
              <a:t>Sample(n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5)	Mean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34564" y="1302698"/>
          <a:ext cx="2802887" cy="3277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7066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01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90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56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90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55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01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94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91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7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95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52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071489" y="1392918"/>
            <a:ext cx="99194" cy="3148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8097" y="1405889"/>
            <a:ext cx="11430" cy="3091815"/>
          </a:xfrm>
          <a:custGeom>
            <a:avLst/>
            <a:gdLst/>
            <a:ahLst/>
            <a:cxnLst/>
            <a:rect l="l" t="t" r="r" b="b"/>
            <a:pathLst>
              <a:path w="11429" h="3091815">
                <a:moveTo>
                  <a:pt x="0" y="0"/>
                </a:moveTo>
                <a:lnTo>
                  <a:pt x="11429" y="3091815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2035" y="1382204"/>
            <a:ext cx="557822" cy="106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5470" y="1418082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4">
                <a:moveTo>
                  <a:pt x="0" y="0"/>
                </a:moveTo>
                <a:lnTo>
                  <a:pt x="462914" y="0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4228" y="4462271"/>
            <a:ext cx="557822" cy="106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7661" y="4498085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4">
                <a:moveTo>
                  <a:pt x="0" y="0"/>
                </a:moveTo>
                <a:lnTo>
                  <a:pt x="462914" y="0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77685" y="2742057"/>
            <a:ext cx="15665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Sampling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distribution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666" y="882141"/>
            <a:ext cx="575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Sample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8417" y="882141"/>
            <a:ext cx="760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Mean</a:t>
            </a:r>
            <a:r>
              <a:rPr sz="1200" spc="-9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SEM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8289" y="882141"/>
            <a:ext cx="484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LB</a:t>
            </a:r>
            <a:r>
              <a:rPr sz="1200" spc="-7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UB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3894" y="857757"/>
            <a:ext cx="3471545" cy="4400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5666666666677777777778888888888999999</a:t>
            </a:r>
            <a:endParaRPr sz="120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latin typeface="Courier New"/>
                <a:cs typeface="Courier New"/>
              </a:rPr>
              <a:t>9012345678901234567890123456789012345</a:t>
            </a:r>
            <a:endParaRPr sz="12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02994" y="1401696"/>
          <a:ext cx="6692263" cy="1819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775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8250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72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82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90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81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240"/>
                        </a:lnSpc>
                      </a:pPr>
                      <a:r>
                        <a:rPr sz="1200" b="1" spc="10" dirty="0">
                          <a:latin typeface="Courier New"/>
                          <a:cs typeface="Courier New"/>
                        </a:rPr>
                        <a:t>80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24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70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89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0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(-----x------------)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024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89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90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77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80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82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280"/>
                        </a:lnSpc>
                      </a:pPr>
                      <a:r>
                        <a:rPr sz="1200" b="1" spc="10" dirty="0">
                          <a:latin typeface="Courier New"/>
                          <a:cs typeface="Courier New"/>
                        </a:rPr>
                        <a:t>84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77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91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2435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x(-------------)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95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91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65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72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280"/>
                        </a:lnSpc>
                      </a:pPr>
                      <a:r>
                        <a:rPr sz="1200" b="1" spc="10" dirty="0">
                          <a:latin typeface="Courier New"/>
                          <a:cs typeface="Courier New"/>
                        </a:rPr>
                        <a:t>79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95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(------------x------------------)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83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75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92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79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280"/>
                        </a:lnSpc>
                      </a:pPr>
                      <a:r>
                        <a:rPr sz="1200" b="1" spc="10" dirty="0">
                          <a:latin typeface="Courier New"/>
                          <a:cs typeface="Courier New"/>
                        </a:rPr>
                        <a:t>80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90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7910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(------x-------------)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71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80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76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94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280"/>
                        </a:lnSpc>
                      </a:pPr>
                      <a:r>
                        <a:rPr sz="1200" b="1" spc="10" dirty="0">
                          <a:latin typeface="Courier New"/>
                          <a:cs typeface="Courier New"/>
                        </a:rPr>
                        <a:t>77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91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(------------x--------------)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73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73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66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280"/>
                        </a:lnSpc>
                      </a:pPr>
                      <a:r>
                        <a:rPr sz="1200" b="1" spc="10" dirty="0">
                          <a:latin typeface="Courier New"/>
                          <a:cs typeface="Courier New"/>
                        </a:rPr>
                        <a:t>67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74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(-------------)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x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179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85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72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73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280"/>
                        </a:lnSpc>
                      </a:pPr>
                      <a:r>
                        <a:rPr sz="1200" b="1" spc="10" dirty="0">
                          <a:latin typeface="Courier New"/>
                          <a:cs typeface="Courier New"/>
                        </a:rPr>
                        <a:t>73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82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(-----------x-----)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961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91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79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89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62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280"/>
                        </a:lnSpc>
                      </a:pPr>
                      <a:r>
                        <a:rPr sz="1200" b="1" spc="10" dirty="0">
                          <a:latin typeface="Courier New"/>
                          <a:cs typeface="Courier New"/>
                        </a:rPr>
                        <a:t>77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59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94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(----------------x-----------------)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81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76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91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77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63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280"/>
                        </a:lnSpc>
                      </a:pPr>
                      <a:r>
                        <a:rPr sz="1200" b="1" spc="10" dirty="0">
                          <a:latin typeface="Courier New"/>
                          <a:cs typeface="Courier New"/>
                        </a:rPr>
                        <a:t>78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90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9610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(----------x-------------)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76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74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91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73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66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280"/>
                        </a:lnSpc>
                      </a:pPr>
                      <a:r>
                        <a:rPr sz="1200" b="1" spc="10" dirty="0">
                          <a:latin typeface="Courier New"/>
                          <a:cs typeface="Courier New"/>
                        </a:rPr>
                        <a:t>75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8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87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ts val="128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(------------x----------)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30095" y="175386"/>
            <a:ext cx="476504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8435" marR="5080" indent="-143637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000000"/>
                </a:solidFill>
                <a:latin typeface="Calibri"/>
                <a:cs typeface="Calibri"/>
              </a:rPr>
              <a:t>95% </a:t>
            </a:r>
            <a:r>
              <a:rPr sz="1350" spc="-5" dirty="0">
                <a:solidFill>
                  <a:srgbClr val="000000"/>
                </a:solidFill>
                <a:latin typeface="Calibri"/>
                <a:cs typeface="Calibri"/>
              </a:rPr>
              <a:t>confidence intervals </a:t>
            </a:r>
            <a:r>
              <a:rPr sz="1350" spc="-10" dirty="0">
                <a:solidFill>
                  <a:srgbClr val="000000"/>
                </a:solidFill>
                <a:latin typeface="Calibri"/>
                <a:cs typeface="Calibri"/>
              </a:rPr>
              <a:t>for </a:t>
            </a:r>
            <a:r>
              <a:rPr sz="1350" dirty="0">
                <a:solidFill>
                  <a:srgbClr val="000000"/>
                </a:solidFill>
                <a:latin typeface="Calibri"/>
                <a:cs typeface="Calibri"/>
              </a:rPr>
              <a:t>dBP </a:t>
            </a:r>
            <a:r>
              <a:rPr sz="1350" spc="-5" dirty="0">
                <a:solidFill>
                  <a:srgbClr val="000000"/>
                </a:solidFill>
                <a:latin typeface="Calibri"/>
                <a:cs typeface="Calibri"/>
              </a:rPr>
              <a:t>from hypothetical </a:t>
            </a:r>
            <a:r>
              <a:rPr sz="1350" dirty="0">
                <a:solidFill>
                  <a:srgbClr val="000000"/>
                </a:solidFill>
                <a:latin typeface="Calibri"/>
                <a:cs typeface="Calibri"/>
              </a:rPr>
              <a:t>samples (n =</a:t>
            </a:r>
            <a:r>
              <a:rPr sz="1350" spc="-1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000000"/>
                </a:solidFill>
                <a:latin typeface="Calibri"/>
                <a:cs typeface="Calibri"/>
              </a:rPr>
              <a:t>5)  </a:t>
            </a:r>
            <a:r>
              <a:rPr sz="1350" spc="-5" dirty="0">
                <a:solidFill>
                  <a:srgbClr val="000000"/>
                </a:solidFill>
                <a:latin typeface="Calibri"/>
                <a:cs typeface="Calibri"/>
              </a:rPr>
              <a:t>Population </a:t>
            </a:r>
            <a:r>
              <a:rPr sz="1350" dirty="0">
                <a:solidFill>
                  <a:srgbClr val="000000"/>
                </a:solidFill>
                <a:latin typeface="Calibri"/>
                <a:cs typeface="Calibri"/>
              </a:rPr>
              <a:t>mean dBP =</a:t>
            </a:r>
            <a:r>
              <a:rPr sz="1350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000000"/>
                </a:solidFill>
                <a:latin typeface="Calibri"/>
                <a:cs typeface="Calibri"/>
              </a:rPr>
              <a:t>76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646937" y="3406902"/>
            <a:ext cx="8001000" cy="3003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1350" dirty="0">
                <a:latin typeface="Calibri"/>
                <a:cs typeface="Calibri"/>
              </a:rPr>
              <a:t>95% </a:t>
            </a:r>
            <a:r>
              <a:rPr sz="1350" spc="-5" dirty="0">
                <a:latin typeface="Calibri"/>
                <a:cs typeface="Calibri"/>
              </a:rPr>
              <a:t>confidence interval: over </a:t>
            </a:r>
            <a:r>
              <a:rPr sz="1350" spc="-10" dirty="0">
                <a:latin typeface="Calibri"/>
                <a:cs typeface="Calibri"/>
              </a:rPr>
              <a:t>repeated </a:t>
            </a:r>
            <a:r>
              <a:rPr sz="1350" spc="-5" dirty="0">
                <a:latin typeface="Calibri"/>
                <a:cs typeface="Calibri"/>
              </a:rPr>
              <a:t>sampling, </a:t>
            </a:r>
            <a:r>
              <a:rPr sz="135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CI </a:t>
            </a:r>
            <a:r>
              <a:rPr sz="1350" dirty="0">
                <a:latin typeface="Calibri"/>
                <a:cs typeface="Calibri"/>
              </a:rPr>
              <a:t>will include the true </a:t>
            </a:r>
            <a:r>
              <a:rPr sz="1350" spc="-5" dirty="0">
                <a:latin typeface="Calibri"/>
                <a:cs typeface="Calibri"/>
              </a:rPr>
              <a:t>population </a:t>
            </a:r>
            <a:r>
              <a:rPr sz="1350" dirty="0">
                <a:latin typeface="Calibri"/>
                <a:cs typeface="Calibri"/>
              </a:rPr>
              <a:t>mean 95% of the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time.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02" y="158953"/>
            <a:ext cx="3656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Hypothesis</a:t>
            </a:r>
            <a:r>
              <a:rPr spc="-90" dirty="0"/>
              <a:t> </a:t>
            </a:r>
            <a:r>
              <a:rPr dirty="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0402" y="873586"/>
            <a:ext cx="7722234" cy="319913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857885">
              <a:lnSpc>
                <a:spcPct val="100000"/>
              </a:lnSpc>
              <a:spcBef>
                <a:spcPts val="1365"/>
              </a:spcBef>
              <a:tabLst>
                <a:tab pos="2368550" algn="l"/>
                <a:tab pos="2813685" algn="l"/>
                <a:tab pos="3258185" algn="l"/>
                <a:tab pos="3700779" algn="l"/>
                <a:tab pos="4145915" algn="l"/>
                <a:tab pos="4888865" algn="l"/>
              </a:tabLst>
            </a:pPr>
            <a:r>
              <a:rPr sz="2100" b="1" spc="-15" dirty="0">
                <a:latin typeface="Arial"/>
                <a:cs typeface="Arial"/>
              </a:rPr>
              <a:t>Treatment:	</a:t>
            </a:r>
            <a:r>
              <a:rPr sz="2100" b="1" dirty="0">
                <a:latin typeface="Arial"/>
                <a:cs typeface="Arial"/>
              </a:rPr>
              <a:t>80	88	76	77	84	</a:t>
            </a:r>
            <a:r>
              <a:rPr sz="2100" b="1" spc="-5" dirty="0">
                <a:latin typeface="Arial"/>
                <a:cs typeface="Arial"/>
              </a:rPr>
              <a:t>Mean </a:t>
            </a:r>
            <a:r>
              <a:rPr sz="2100" b="1" dirty="0">
                <a:latin typeface="Arial"/>
                <a:cs typeface="Arial"/>
              </a:rPr>
              <a:t>=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81</a:t>
            </a:r>
            <a:endParaRPr sz="2100">
              <a:latin typeface="Arial"/>
              <a:cs typeface="Arial"/>
            </a:endParaRPr>
          </a:p>
          <a:p>
            <a:pPr marL="857885">
              <a:lnSpc>
                <a:spcPct val="100000"/>
              </a:lnSpc>
              <a:spcBef>
                <a:spcPts val="1260"/>
              </a:spcBef>
              <a:tabLst>
                <a:tab pos="2343150" algn="l"/>
                <a:tab pos="2787650" algn="l"/>
                <a:tab pos="3231515" algn="l"/>
                <a:tab pos="3676015" algn="l"/>
                <a:tab pos="4121150" algn="l"/>
                <a:tab pos="4937760" algn="l"/>
              </a:tabLst>
            </a:pPr>
            <a:r>
              <a:rPr sz="2100" b="1" spc="-5" dirty="0">
                <a:latin typeface="Arial"/>
                <a:cs typeface="Arial"/>
              </a:rPr>
              <a:t>Control:	84	90	86	77	93	</a:t>
            </a:r>
            <a:r>
              <a:rPr sz="2100" b="1" dirty="0">
                <a:latin typeface="Arial"/>
                <a:cs typeface="Arial"/>
              </a:rPr>
              <a:t>Mean =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86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latin typeface="Arial"/>
                <a:cs typeface="Arial"/>
              </a:rPr>
              <a:t>Null </a:t>
            </a:r>
            <a:r>
              <a:rPr sz="1500" b="1" spc="-10" dirty="0">
                <a:latin typeface="Arial"/>
                <a:cs typeface="Arial"/>
              </a:rPr>
              <a:t>hypothesis: </a:t>
            </a:r>
            <a:r>
              <a:rPr sz="1500" spc="-5" dirty="0">
                <a:latin typeface="Arial"/>
                <a:cs typeface="Arial"/>
              </a:rPr>
              <a:t>Whatever </a:t>
            </a:r>
            <a:r>
              <a:rPr sz="1500" dirty="0">
                <a:latin typeface="Arial"/>
                <a:cs typeface="Arial"/>
              </a:rPr>
              <a:t>difference there is </a:t>
            </a:r>
            <a:r>
              <a:rPr sz="1500" spc="-5" dirty="0">
                <a:latin typeface="Arial"/>
                <a:cs typeface="Arial"/>
              </a:rPr>
              <a:t>between </a:t>
            </a:r>
            <a:r>
              <a:rPr sz="1500" dirty="0">
                <a:latin typeface="Arial"/>
                <a:cs typeface="Arial"/>
              </a:rPr>
              <a:t>the means of the </a:t>
            </a:r>
            <a:r>
              <a:rPr sz="1500" spc="-10" dirty="0">
                <a:latin typeface="Arial"/>
                <a:cs typeface="Arial"/>
              </a:rPr>
              <a:t>Treatment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Control groups occurred </a:t>
            </a:r>
            <a:r>
              <a:rPr sz="1500" spc="-5" dirty="0">
                <a:latin typeface="Arial"/>
                <a:cs typeface="Arial"/>
              </a:rPr>
              <a:t>by </a:t>
            </a:r>
            <a:r>
              <a:rPr sz="1500" dirty="0">
                <a:latin typeface="Arial"/>
                <a:cs typeface="Arial"/>
              </a:rPr>
              <a:t>random </a:t>
            </a:r>
            <a:r>
              <a:rPr sz="1500" spc="-5" dirty="0">
                <a:latin typeface="Arial"/>
                <a:cs typeface="Arial"/>
              </a:rPr>
              <a:t>sampling variability </a:t>
            </a:r>
            <a:r>
              <a:rPr sz="1500" dirty="0">
                <a:latin typeface="Arial"/>
                <a:cs typeface="Arial"/>
              </a:rPr>
              <a:t>– </a:t>
            </a:r>
            <a:r>
              <a:rPr sz="1500" spc="-5" dirty="0">
                <a:latin typeface="Arial"/>
                <a:cs typeface="Arial"/>
              </a:rPr>
              <a:t>or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chance.</a:t>
            </a:r>
            <a:endParaRPr sz="1500">
              <a:latin typeface="Arial"/>
              <a:cs typeface="Arial"/>
            </a:endParaRPr>
          </a:p>
          <a:p>
            <a:pPr marL="12700" marR="548640">
              <a:lnSpc>
                <a:spcPct val="100000"/>
              </a:lnSpc>
              <a:spcBef>
                <a:spcPts val="900"/>
              </a:spcBef>
            </a:pPr>
            <a:r>
              <a:rPr sz="1500" b="1" spc="-10" dirty="0">
                <a:latin typeface="Arial"/>
                <a:cs typeface="Arial"/>
              </a:rPr>
              <a:t>Alternative hypothesis: </a:t>
            </a:r>
            <a:r>
              <a:rPr sz="1500" spc="-5" dirty="0">
                <a:latin typeface="Arial"/>
                <a:cs typeface="Arial"/>
              </a:rPr>
              <a:t>There is a difference between means </a:t>
            </a:r>
            <a:r>
              <a:rPr sz="1500" dirty="0">
                <a:latin typeface="Arial"/>
                <a:cs typeface="Arial"/>
              </a:rPr>
              <a:t>of the </a:t>
            </a:r>
            <a:r>
              <a:rPr sz="1500" spc="-10" dirty="0">
                <a:latin typeface="Arial"/>
                <a:cs typeface="Arial"/>
              </a:rPr>
              <a:t>Treatment </a:t>
            </a:r>
            <a:r>
              <a:rPr sz="1500" spc="-5" dirty="0">
                <a:latin typeface="Arial"/>
                <a:cs typeface="Arial"/>
              </a:rPr>
              <a:t>and  </a:t>
            </a:r>
            <a:r>
              <a:rPr sz="1500" dirty="0">
                <a:latin typeface="Arial"/>
                <a:cs typeface="Arial"/>
              </a:rPr>
              <a:t>Control groups that </a:t>
            </a:r>
            <a:r>
              <a:rPr sz="1500" spc="-10" dirty="0">
                <a:latin typeface="Arial"/>
                <a:cs typeface="Arial"/>
              </a:rPr>
              <a:t>was </a:t>
            </a:r>
            <a:r>
              <a:rPr sz="1500" dirty="0">
                <a:latin typeface="Arial"/>
                <a:cs typeface="Arial"/>
              </a:rPr>
              <a:t>unlikely to </a:t>
            </a:r>
            <a:r>
              <a:rPr sz="1500" spc="-10" dirty="0">
                <a:latin typeface="Arial"/>
                <a:cs typeface="Arial"/>
              </a:rPr>
              <a:t>have </a:t>
            </a:r>
            <a:r>
              <a:rPr sz="1500" dirty="0">
                <a:latin typeface="Arial"/>
                <a:cs typeface="Arial"/>
              </a:rPr>
              <a:t>occurred just </a:t>
            </a:r>
            <a:r>
              <a:rPr sz="1500" spc="-5" dirty="0">
                <a:latin typeface="Arial"/>
                <a:cs typeface="Arial"/>
              </a:rPr>
              <a:t>by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chance.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10" dirty="0">
                <a:latin typeface="Arial"/>
                <a:cs typeface="Arial"/>
              </a:rPr>
              <a:t>Assume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null </a:t>
            </a:r>
            <a:r>
              <a:rPr sz="1500" b="1" spc="-10" dirty="0">
                <a:latin typeface="Arial"/>
                <a:cs typeface="Arial"/>
              </a:rPr>
              <a:t>hypothesis </a:t>
            </a:r>
            <a:r>
              <a:rPr sz="1500" b="1" dirty="0">
                <a:latin typeface="Arial"/>
                <a:cs typeface="Arial"/>
              </a:rPr>
              <a:t>is</a:t>
            </a:r>
            <a:r>
              <a:rPr sz="1500" b="1" spc="6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true.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Based </a:t>
            </a:r>
            <a:r>
              <a:rPr sz="1500" b="1" spc="-5" dirty="0">
                <a:latin typeface="Arial"/>
                <a:cs typeface="Arial"/>
              </a:rPr>
              <a:t>on our </a:t>
            </a:r>
            <a:r>
              <a:rPr sz="1500" b="1" dirty="0">
                <a:latin typeface="Arial"/>
                <a:cs typeface="Arial"/>
              </a:rPr>
              <a:t>statistical test, </a:t>
            </a:r>
            <a:r>
              <a:rPr sz="1500" b="1" spc="15" dirty="0">
                <a:latin typeface="Arial"/>
                <a:cs typeface="Arial"/>
              </a:rPr>
              <a:t>we </a:t>
            </a:r>
            <a:r>
              <a:rPr sz="1500" b="1" spc="5" dirty="0">
                <a:latin typeface="Arial"/>
                <a:cs typeface="Arial"/>
              </a:rPr>
              <a:t>will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reject</a:t>
            </a:r>
            <a:r>
              <a:rPr sz="1500" b="1" dirty="0">
                <a:latin typeface="Arial"/>
                <a:cs typeface="Arial"/>
              </a:rPr>
              <a:t> the </a:t>
            </a:r>
            <a:r>
              <a:rPr sz="1500" b="1" spc="-5" dirty="0">
                <a:latin typeface="Arial"/>
                <a:cs typeface="Arial"/>
              </a:rPr>
              <a:t>null </a:t>
            </a:r>
            <a:r>
              <a:rPr sz="1500" b="1" spc="-10" dirty="0">
                <a:latin typeface="Arial"/>
                <a:cs typeface="Arial"/>
              </a:rPr>
              <a:t>hypothesis </a:t>
            </a:r>
            <a:r>
              <a:rPr sz="1500" b="1" spc="-5" dirty="0">
                <a:latin typeface="Arial"/>
                <a:cs typeface="Arial"/>
              </a:rPr>
              <a:t>or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fail to reject</a:t>
            </a:r>
            <a:r>
              <a:rPr sz="1500" b="1" dirty="0">
                <a:latin typeface="Arial"/>
                <a:cs typeface="Arial"/>
              </a:rPr>
              <a:t> the</a:t>
            </a:r>
            <a:r>
              <a:rPr sz="1500" b="1" spc="-19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null  </a:t>
            </a:r>
            <a:r>
              <a:rPr sz="1500" b="1" spc="-10" dirty="0">
                <a:latin typeface="Arial"/>
                <a:cs typeface="Arial"/>
              </a:rPr>
              <a:t>hypothesis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Statistical</a:t>
            </a:r>
            <a:r>
              <a:rPr spc="-75" dirty="0"/>
              <a:t> </a:t>
            </a:r>
            <a:r>
              <a:rPr spc="-5" dirty="0"/>
              <a:t>decisions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0453" y="665200"/>
            <a:ext cx="8072120" cy="27209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2563"/>
                </a:solidFill>
                <a:latin typeface="Symbol"/>
                <a:cs typeface="Symbol"/>
              </a:rPr>
              <a:t></a:t>
            </a:r>
            <a:r>
              <a:rPr sz="2600" dirty="0">
                <a:solidFill>
                  <a:srgbClr val="00256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and </a:t>
            </a:r>
            <a:r>
              <a:rPr sz="2600" dirty="0">
                <a:solidFill>
                  <a:srgbClr val="002563"/>
                </a:solidFill>
                <a:latin typeface="Symbol"/>
                <a:cs typeface="Symbol"/>
              </a:rPr>
              <a:t></a:t>
            </a:r>
            <a:r>
              <a:rPr sz="2600" dirty="0">
                <a:solidFill>
                  <a:srgbClr val="00256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are</a:t>
            </a:r>
            <a:r>
              <a:rPr sz="2600" spc="13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2563"/>
                </a:solidFill>
                <a:latin typeface="Arial"/>
                <a:cs typeface="Arial"/>
              </a:rPr>
              <a:t>arbitrary</a:t>
            </a:r>
            <a:r>
              <a:rPr sz="2600" spc="-5" dirty="0">
                <a:solidFill>
                  <a:srgbClr val="002563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p &lt; 0.05 is an </a:t>
            </a:r>
            <a:r>
              <a:rPr sz="2600" u="heavy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entrenched</a:t>
            </a:r>
            <a:r>
              <a:rPr sz="2600" u="heavy" spc="-10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002563"/>
                </a:solidFill>
                <a:uFill>
                  <a:solidFill>
                    <a:srgbClr val="002563"/>
                  </a:solidFill>
                </a:uFill>
                <a:latin typeface="Arial"/>
                <a:cs typeface="Arial"/>
              </a:rPr>
              <a:t>tradition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If p &lt; 0.01 is set as </a:t>
            </a:r>
            <a:r>
              <a:rPr sz="2600" spc="-5" dirty="0">
                <a:solidFill>
                  <a:srgbClr val="002563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error rate, then p= 0.05 is not  “significant” (fail to reject the </a:t>
            </a:r>
            <a:r>
              <a:rPr sz="2600" spc="-5" dirty="0">
                <a:solidFill>
                  <a:srgbClr val="002563"/>
                </a:solidFill>
                <a:latin typeface="Arial"/>
                <a:cs typeface="Arial"/>
              </a:rPr>
              <a:t>null</a:t>
            </a:r>
            <a:r>
              <a:rPr sz="2600" spc="-6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hypothesis).</a:t>
            </a:r>
            <a:endParaRPr sz="2600">
              <a:latin typeface="Arial"/>
              <a:cs typeface="Arial"/>
            </a:endParaRPr>
          </a:p>
          <a:p>
            <a:pPr marL="355600" marR="1524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If p is &lt; 0.01, reject the null hypothesis, but would</a:t>
            </a:r>
            <a:r>
              <a:rPr sz="2600" spc="-45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be  wrong 1 time out of every 100 random</a:t>
            </a:r>
            <a:r>
              <a:rPr sz="2600" spc="-40" dirty="0">
                <a:solidFill>
                  <a:srgbClr val="00256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563"/>
                </a:solidFill>
                <a:latin typeface="Arial"/>
                <a:cs typeface="Arial"/>
              </a:rPr>
              <a:t>samples.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3178</Words>
  <Application>Microsoft Office PowerPoint</Application>
  <PresentationFormat>On-screen Show (16:9)</PresentationFormat>
  <Paragraphs>840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Outline</vt:lpstr>
      <vt:lpstr>Populations and samples</vt:lpstr>
      <vt:lpstr>PowerPoint Presentation</vt:lpstr>
      <vt:lpstr>PowerPoint Presentation</vt:lpstr>
      <vt:lpstr>PowerPoint Presentation</vt:lpstr>
      <vt:lpstr>95% confidence intervals for dBP from hypothetical samples (n = 5)  Population mean dBP = 76</vt:lpstr>
      <vt:lpstr>Hypothesis testing</vt:lpstr>
      <vt:lpstr>Statistical decisions</vt:lpstr>
      <vt:lpstr>p values</vt:lpstr>
      <vt:lpstr>Interpretation of p values</vt:lpstr>
      <vt:lpstr>Bayesian and frequentist perspectives</vt:lpstr>
      <vt:lpstr>Bayesian analysis</vt:lpstr>
      <vt:lpstr>Bayes’ Theorem (conditional probability)</vt:lpstr>
      <vt:lpstr>Diagnostic test</vt:lpstr>
      <vt:lpstr>Test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this prospective, randomized, double-blind, adaptive comparative-effectiveness  trial involving patients with benzodiazepine-refractory status epilepticus, we found  no significant difference in the percentage of patients with seizure cessation among  the levetiracetam group, fosphenytoin group, and valproate group.</vt:lpstr>
      <vt:lpstr>PowerPoint Presentation</vt:lpstr>
      <vt:lpstr>Probabilistic (Bayesian) sensitivity analysis</vt:lpstr>
      <vt:lpstr>Patient Level Cost-effectiveness Analysis  (CEA)</vt:lpstr>
      <vt:lpstr>Cost-effectiveness analysis</vt:lpstr>
      <vt:lpstr>PowerPoint Presentation</vt:lpstr>
      <vt:lpstr>PowerPoint Presentation</vt:lpstr>
      <vt:lpstr>Supplemental Table 4. Cost-effectiveness analysis utility values.</vt:lpstr>
      <vt:lpstr>Incremental Cost-Effectiveness Ratio (ICER)</vt:lpstr>
      <vt:lpstr>Cost-effectiveness plane</vt:lpstr>
      <vt:lpstr>Probabilistic (Bayesian)  sensitivity analysis</vt:lpstr>
      <vt:lpstr>PowerPoint Presentation</vt:lpstr>
      <vt:lpstr>Summary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16x9 MedStar Health Template</dc:title>
  <dc:creator>Paul Kolm</dc:creator>
  <cp:lastModifiedBy>Nana Osafo</cp:lastModifiedBy>
  <cp:revision>3</cp:revision>
  <dcterms:created xsi:type="dcterms:W3CDTF">2021-03-04T17:53:11Z</dcterms:created>
  <dcterms:modified xsi:type="dcterms:W3CDTF">2021-03-04T18:15:34Z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2021-03-04T00:00:00Z</vt:filetime>
  </property>
</Properties>
</file>