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85"/>
  </p:notesMasterIdLst>
  <p:handoutMasterIdLst>
    <p:handoutMasterId r:id="rId86"/>
  </p:handoutMasterIdLst>
  <p:sldIdLst>
    <p:sldId id="374" r:id="rId2"/>
    <p:sldId id="373" r:id="rId3"/>
    <p:sldId id="306" r:id="rId4"/>
    <p:sldId id="307" r:id="rId5"/>
    <p:sldId id="310" r:id="rId6"/>
    <p:sldId id="311" r:id="rId7"/>
    <p:sldId id="312" r:id="rId8"/>
    <p:sldId id="313" r:id="rId9"/>
    <p:sldId id="259" r:id="rId10"/>
    <p:sldId id="315" r:id="rId11"/>
    <p:sldId id="314" r:id="rId12"/>
    <p:sldId id="264" r:id="rId13"/>
    <p:sldId id="266" r:id="rId14"/>
    <p:sldId id="269" r:id="rId15"/>
    <p:sldId id="317" r:id="rId16"/>
    <p:sldId id="276" r:id="rId17"/>
    <p:sldId id="280" r:id="rId18"/>
    <p:sldId id="302" r:id="rId19"/>
    <p:sldId id="330" r:id="rId20"/>
    <p:sldId id="372" r:id="rId21"/>
    <p:sldId id="281" r:id="rId22"/>
    <p:sldId id="282" r:id="rId23"/>
    <p:sldId id="283" r:id="rId24"/>
    <p:sldId id="285" r:id="rId25"/>
    <p:sldId id="286" r:id="rId26"/>
    <p:sldId id="316" r:id="rId27"/>
    <p:sldId id="287" r:id="rId28"/>
    <p:sldId id="288" r:id="rId29"/>
    <p:sldId id="289" r:id="rId30"/>
    <p:sldId id="362" r:id="rId31"/>
    <p:sldId id="304" r:id="rId32"/>
    <p:sldId id="305" r:id="rId33"/>
    <p:sldId id="363" r:id="rId34"/>
    <p:sldId id="290" r:id="rId35"/>
    <p:sldId id="364" r:id="rId36"/>
    <p:sldId id="365" r:id="rId37"/>
    <p:sldId id="366" r:id="rId38"/>
    <p:sldId id="367" r:id="rId39"/>
    <p:sldId id="368" r:id="rId40"/>
    <p:sldId id="369" r:id="rId41"/>
    <p:sldId id="308" r:id="rId42"/>
    <p:sldId id="309" r:id="rId43"/>
    <p:sldId id="370" r:id="rId44"/>
    <p:sldId id="371" r:id="rId45"/>
    <p:sldId id="328" r:id="rId46"/>
    <p:sldId id="329" r:id="rId47"/>
    <p:sldId id="358" r:id="rId48"/>
    <p:sldId id="291" r:id="rId49"/>
    <p:sldId id="331" r:id="rId50"/>
    <p:sldId id="332" r:id="rId51"/>
    <p:sldId id="273" r:id="rId52"/>
    <p:sldId id="334" r:id="rId53"/>
    <p:sldId id="335" r:id="rId54"/>
    <p:sldId id="318" r:id="rId55"/>
    <p:sldId id="319" r:id="rId56"/>
    <p:sldId id="320" r:id="rId57"/>
    <p:sldId id="321" r:id="rId58"/>
    <p:sldId id="322" r:id="rId59"/>
    <p:sldId id="323" r:id="rId60"/>
    <p:sldId id="324" r:id="rId61"/>
    <p:sldId id="325" r:id="rId62"/>
    <p:sldId id="326" r:id="rId63"/>
    <p:sldId id="327" r:id="rId64"/>
    <p:sldId id="337" r:id="rId65"/>
    <p:sldId id="338" r:id="rId66"/>
    <p:sldId id="339" r:id="rId67"/>
    <p:sldId id="340" r:id="rId68"/>
    <p:sldId id="336" r:id="rId69"/>
    <p:sldId id="341" r:id="rId70"/>
    <p:sldId id="342" r:id="rId71"/>
    <p:sldId id="343" r:id="rId72"/>
    <p:sldId id="345" r:id="rId73"/>
    <p:sldId id="346" r:id="rId74"/>
    <p:sldId id="347" r:id="rId75"/>
    <p:sldId id="351" r:id="rId76"/>
    <p:sldId id="352" r:id="rId77"/>
    <p:sldId id="355" r:id="rId78"/>
    <p:sldId id="354" r:id="rId79"/>
    <p:sldId id="349" r:id="rId80"/>
    <p:sldId id="350" r:id="rId81"/>
    <p:sldId id="376" r:id="rId82"/>
    <p:sldId id="375" r:id="rId83"/>
    <p:sldId id="357"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3399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90955" autoAdjust="0"/>
  </p:normalViewPr>
  <p:slideViewPr>
    <p:cSldViewPr>
      <p:cViewPr>
        <p:scale>
          <a:sx n="110" d="100"/>
          <a:sy n="110" d="100"/>
        </p:scale>
        <p:origin x="15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BA86CC-2ED2-45BB-AD6C-7362054FA91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4275" name="Rectangle 3">
            <a:extLst>
              <a:ext uri="{FF2B5EF4-FFF2-40B4-BE49-F238E27FC236}">
                <a16:creationId xmlns:a16="http://schemas.microsoft.com/office/drawing/2014/main" id="{2D1E7959-E7E5-4941-AF35-FDC55B3214CD}"/>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54276" name="Rectangle 4">
            <a:extLst>
              <a:ext uri="{FF2B5EF4-FFF2-40B4-BE49-F238E27FC236}">
                <a16:creationId xmlns:a16="http://schemas.microsoft.com/office/drawing/2014/main" id="{BA6A1869-F366-4E2C-8C41-5D9399854305}"/>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4277" name="Rectangle 5">
            <a:extLst>
              <a:ext uri="{FF2B5EF4-FFF2-40B4-BE49-F238E27FC236}">
                <a16:creationId xmlns:a16="http://schemas.microsoft.com/office/drawing/2014/main" id="{07D79576-88AA-4903-82DA-3A938D2F0B4F}"/>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A844F2-4B95-406C-9BAF-207BF350A0B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C8F259-C28F-49E9-9867-EECA52960E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72D3F62-3C70-4386-95E0-74F7EAF9F61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47B4A94-E719-4F15-B039-5D38E089AA9E}" type="datetimeFigureOut">
              <a:rPr lang="en-US"/>
              <a:pPr>
                <a:defRPr/>
              </a:pPr>
              <a:t>3/23/2022</a:t>
            </a:fld>
            <a:endParaRPr lang="en-US"/>
          </a:p>
        </p:txBody>
      </p:sp>
      <p:sp>
        <p:nvSpPr>
          <p:cNvPr id="4" name="Slide Image Placeholder 3">
            <a:extLst>
              <a:ext uri="{FF2B5EF4-FFF2-40B4-BE49-F238E27FC236}">
                <a16:creationId xmlns:a16="http://schemas.microsoft.com/office/drawing/2014/main" id="{56581DC5-F1B9-48BC-B991-CE1F38BA1EE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895B143-6851-4C03-8DD7-66C58EAA073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1785EF2-145E-4231-8314-AD551E2CFE3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BBA71720-8837-4C7D-93B5-7AEC0F8ABF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21004122-8503-43FC-B694-EC89E3108A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BBC7735-0956-49B3-9D8D-C93F401D6D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F7509187-BDDB-4EC4-8CF9-D88482A73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238A4FC5-D717-4D0B-A9C0-2EA759A9A2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C268868-5BAC-498E-A80C-3794E04F8838}" type="slidenum">
              <a:rPr lang="en-US" altLang="en-US"/>
              <a:pPr/>
              <a:t>52</a:t>
            </a:fld>
            <a:endParaRPr lang="en-US" altLang="en-US"/>
          </a:p>
        </p:txBody>
      </p:sp>
      <p:sp>
        <p:nvSpPr>
          <p:cNvPr id="39941" name="Date Placeholder 4">
            <a:extLst>
              <a:ext uri="{FF2B5EF4-FFF2-40B4-BE49-F238E27FC236}">
                <a16:creationId xmlns:a16="http://schemas.microsoft.com/office/drawing/2014/main" id="{A9500CF5-5682-4F54-9396-A3338667B40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05/22/2013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pPr>
              <a:defRPr/>
            </a:pPr>
            <a:r>
              <a:rPr lang="en-US" altLang="en-US"/>
              <a:t>3/4/2021</a:t>
            </a:r>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pPr>
              <a:defRPr/>
            </a:pPr>
            <a:endParaRPr lang="en-US" alt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pPr>
              <a:defRPr/>
            </a:pPr>
            <a:fld id="{C14B583E-B153-43EA-B8C9-7E60C849E88C}" type="slidenum">
              <a:rPr lang="en-US" altLang="en-US" smtClean="0"/>
              <a:pPr>
                <a:defRPr/>
              </a:pPr>
              <a:t>‹#›</a:t>
            </a:fld>
            <a:endParaRPr lang="en-US" alt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308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6754FAD-2986-4BF4-806C-2F17759B59C2}" type="slidenum">
              <a:rPr lang="en-US" altLang="en-US" smtClean="0"/>
              <a:pPr>
                <a:defRPr/>
              </a:pPr>
              <a:t>‹#›</a:t>
            </a:fld>
            <a:endParaRPr lang="en-US" altLang="en-US"/>
          </a:p>
        </p:txBody>
      </p:sp>
    </p:spTree>
    <p:extLst>
      <p:ext uri="{BB962C8B-B14F-4D97-AF65-F5344CB8AC3E}">
        <p14:creationId xmlns:p14="http://schemas.microsoft.com/office/powerpoint/2010/main" val="2971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pPr>
              <a:defRPr/>
            </a:pPr>
            <a:r>
              <a:rPr lang="en-US" altLang="en-US"/>
              <a:t>3/4/2021</a:t>
            </a:r>
          </a:p>
        </p:txBody>
      </p:sp>
      <p:sp>
        <p:nvSpPr>
          <p:cNvPr id="5" name="Footer Placeholder 4"/>
          <p:cNvSpPr>
            <a:spLocks noGrp="1"/>
          </p:cNvSpPr>
          <p:nvPr>
            <p:ph type="ftr" sz="quarter" idx="11"/>
          </p:nvPr>
        </p:nvSpPr>
        <p:spPr>
          <a:xfrm>
            <a:off x="4902140" y="6315950"/>
            <a:ext cx="2861142" cy="365125"/>
          </a:xfrm>
        </p:spPr>
        <p:txBody>
          <a:bodyPr/>
          <a:lstStyle/>
          <a:p>
            <a:pPr>
              <a:defRPr/>
            </a:pPr>
            <a:endParaRPr lang="en-US" altLang="en-US"/>
          </a:p>
        </p:txBody>
      </p:sp>
      <p:sp>
        <p:nvSpPr>
          <p:cNvPr id="6" name="Slide Number Placeholder 5"/>
          <p:cNvSpPr>
            <a:spLocks noGrp="1"/>
          </p:cNvSpPr>
          <p:nvPr>
            <p:ph type="sldNum" sz="quarter" idx="12"/>
          </p:nvPr>
        </p:nvSpPr>
        <p:spPr>
          <a:xfrm>
            <a:off x="8736012" y="5607593"/>
            <a:ext cx="407987" cy="365125"/>
          </a:xfrm>
        </p:spPr>
        <p:txBody>
          <a:bodyPr/>
          <a:lstStyle/>
          <a:p>
            <a:pPr>
              <a:defRPr/>
            </a:pPr>
            <a:fld id="{CE9E0625-DC2F-48C6-BC4B-F17192633F6E}" type="slidenum">
              <a:rPr lang="en-US" altLang="en-US" smtClean="0"/>
              <a:pPr>
                <a:defRPr/>
              </a:pPr>
              <a:t>‹#›</a:t>
            </a:fld>
            <a:endParaRPr lang="en-US" alt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10048"/>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3031954-898F-4FEB-917E-D827EA039160}" type="slidenum">
              <a:rPr lang="en-US" altLang="en-US" smtClean="0"/>
              <a:pPr>
                <a:defRPr/>
              </a:pPr>
              <a:t>‹#›</a:t>
            </a:fld>
            <a:endParaRPr lang="en-US" altLang="en-US"/>
          </a:p>
        </p:txBody>
      </p:sp>
    </p:spTree>
    <p:extLst>
      <p:ext uri="{BB962C8B-B14F-4D97-AF65-F5344CB8AC3E}">
        <p14:creationId xmlns:p14="http://schemas.microsoft.com/office/powerpoint/2010/main" val="167055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pPr>
              <a:defRPr/>
            </a:pPr>
            <a:r>
              <a:rPr lang="en-US" altLang="en-US"/>
              <a:t>3/4/2021</a:t>
            </a:r>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pPr>
              <a:defRPr/>
            </a:pPr>
            <a:endParaRPr lang="en-US" alt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pPr>
              <a:defRPr/>
            </a:pPr>
            <a:fld id="{353A5101-F97A-41D1-9AC5-A2386389E585}" type="slidenum">
              <a:rPr lang="en-US" altLang="en-US" smtClean="0"/>
              <a:pPr>
                <a:defRPr/>
              </a:pPr>
              <a:t>‹#›</a:t>
            </a:fld>
            <a:endParaRPr lang="en-US" alt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265434"/>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F6E433A-741E-4674-97D7-2CD755D6EB1D}" type="slidenum">
              <a:rPr lang="en-US" altLang="en-US" smtClean="0"/>
              <a:pPr>
                <a:defRPr/>
              </a:pPr>
              <a:t>‹#›</a:t>
            </a:fld>
            <a:endParaRPr lang="en-US" altLang="en-US"/>
          </a:p>
        </p:txBody>
      </p:sp>
    </p:spTree>
    <p:extLst>
      <p:ext uri="{BB962C8B-B14F-4D97-AF65-F5344CB8AC3E}">
        <p14:creationId xmlns:p14="http://schemas.microsoft.com/office/powerpoint/2010/main" val="5990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ltLang="en-US"/>
              <a:t>3/4/2021</a:t>
            </a:r>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7C3E91D9-D7B1-4DE0-9172-5E08C607E5DD}" type="slidenum">
              <a:rPr lang="en-US" altLang="en-US" smtClean="0"/>
              <a:pPr>
                <a:defRPr/>
              </a:pPr>
              <a:t>‹#›</a:t>
            </a:fld>
            <a:endParaRPr lang="en-US" altLang="en-US"/>
          </a:p>
        </p:txBody>
      </p:sp>
    </p:spTree>
    <p:extLst>
      <p:ext uri="{BB962C8B-B14F-4D97-AF65-F5344CB8AC3E}">
        <p14:creationId xmlns:p14="http://schemas.microsoft.com/office/powerpoint/2010/main" val="23258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ltLang="en-US"/>
              <a:t>3/4/2021</a:t>
            </a:r>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3B7DBDB5-B762-4A51-BAB3-82C54E454743}" type="slidenum">
              <a:rPr lang="en-US" altLang="en-US" smtClean="0"/>
              <a:pPr>
                <a:defRPr/>
              </a:pPr>
              <a:t>‹#›</a:t>
            </a:fld>
            <a:endParaRPr lang="en-US" altLang="en-US"/>
          </a:p>
        </p:txBody>
      </p:sp>
    </p:spTree>
    <p:extLst>
      <p:ext uri="{BB962C8B-B14F-4D97-AF65-F5344CB8AC3E}">
        <p14:creationId xmlns:p14="http://schemas.microsoft.com/office/powerpoint/2010/main" val="23479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en-US"/>
              <a:t>3/4/2021</a:t>
            </a:r>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80F2F892-A0AA-4A33-940A-5E76CB61BCC6}" type="slidenum">
              <a:rPr lang="en-US" altLang="en-US" smtClean="0"/>
              <a:pPr>
                <a:defRPr/>
              </a:pPr>
              <a:t>‹#›</a:t>
            </a:fld>
            <a:endParaRPr lang="en-US" altLang="en-US"/>
          </a:p>
        </p:txBody>
      </p:sp>
    </p:spTree>
    <p:extLst>
      <p:ext uri="{BB962C8B-B14F-4D97-AF65-F5344CB8AC3E}">
        <p14:creationId xmlns:p14="http://schemas.microsoft.com/office/powerpoint/2010/main" val="19595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DD610D7-B24D-471A-A715-B8E15711508A}" type="slidenum">
              <a:rPr lang="en-US" altLang="en-US" smtClean="0"/>
              <a:pPr>
                <a:defRPr/>
              </a:pPr>
              <a:t>‹#›</a:t>
            </a:fld>
            <a:endParaRPr lang="en-US" altLang="en-US"/>
          </a:p>
        </p:txBody>
      </p:sp>
    </p:spTree>
    <p:extLst>
      <p:ext uri="{BB962C8B-B14F-4D97-AF65-F5344CB8AC3E}">
        <p14:creationId xmlns:p14="http://schemas.microsoft.com/office/powerpoint/2010/main" val="26716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CAC61BE-DC4F-4429-9004-DD4F4EC455F3}" type="slidenum">
              <a:rPr lang="en-US" altLang="en-US" smtClean="0"/>
              <a:pPr>
                <a:defRPr/>
              </a:pPr>
              <a:t>‹#›</a:t>
            </a:fld>
            <a:endParaRPr lang="en-US" altLang="en-US"/>
          </a:p>
        </p:txBody>
      </p:sp>
    </p:spTree>
    <p:extLst>
      <p:ext uri="{BB962C8B-B14F-4D97-AF65-F5344CB8AC3E}">
        <p14:creationId xmlns:p14="http://schemas.microsoft.com/office/powerpoint/2010/main" val="14532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a:defRPr/>
            </a:pPr>
            <a:r>
              <a:rPr lang="en-US" altLang="en-US"/>
              <a:t>3/4/2021</a:t>
            </a:r>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pPr>
              <a:defRPr/>
            </a:pPr>
            <a:endParaRPr lang="en-US" alt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pPr>
              <a:defRPr/>
            </a:pPr>
            <a:fld id="{EA2F54E2-7E4F-4A26-B763-B8A02A91168B}" type="slidenum">
              <a:rPr lang="en-US" altLang="en-US" smtClean="0"/>
              <a:pPr>
                <a:defRPr/>
              </a:pPr>
              <a:t>‹#›</a:t>
            </a:fld>
            <a:endParaRPr lang="en-US" alt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1674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124">
          <p15:clr>
            <a:srgbClr val="F26B43"/>
          </p15:clr>
        </p15:guide>
        <p15:guide id="1" pos="2832">
          <p15:clr>
            <a:srgbClr val="F26B43"/>
          </p15:clr>
        </p15:guide>
        <p15:guide id="2" pos="480">
          <p15:clr>
            <a:srgbClr val="F26B43"/>
          </p15:clr>
        </p15:guide>
        <p15:guide id="3" pos="7200">
          <p15:clr>
            <a:srgbClr val="F26B43"/>
          </p15:clr>
        </p15:guide>
        <p15:guide id="4" pos="326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1</a:t>
            </a:fld>
            <a:endParaRPr lang="en-US" altLang="en-US"/>
          </a:p>
        </p:txBody>
      </p:sp>
      <p:sp>
        <p:nvSpPr>
          <p:cNvPr id="4" name="object 5">
            <a:extLst>
              <a:ext uri="{FF2B5EF4-FFF2-40B4-BE49-F238E27FC236}">
                <a16:creationId xmlns:a16="http://schemas.microsoft.com/office/drawing/2014/main" id="{D1EB3E88-7500-4317-9CEE-74088DC41734}"/>
              </a:ext>
            </a:extLst>
          </p:cNvPr>
          <p:cNvSpPr/>
          <p:nvPr/>
        </p:nvSpPr>
        <p:spPr>
          <a:xfrm>
            <a:off x="0" y="0"/>
            <a:ext cx="9144000" cy="1905000"/>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42AC498D-F4F2-46B0-811E-FDA81FA47EB9}"/>
              </a:ext>
            </a:extLst>
          </p:cNvPr>
          <p:cNvSpPr txBox="1"/>
          <p:nvPr/>
        </p:nvSpPr>
        <p:spPr>
          <a:xfrm>
            <a:off x="152400" y="3274178"/>
            <a:ext cx="8839200" cy="795089"/>
          </a:xfrm>
          <a:prstGeom prst="rect">
            <a:avLst/>
          </a:prstGeom>
        </p:spPr>
        <p:txBody>
          <a:bodyPr vert="horz" wrap="square" lIns="0" tIns="12700" rIns="0" bIns="0" rtlCol="0">
            <a:spAutoFit/>
          </a:bodyPr>
          <a:lstStyle/>
          <a:p>
            <a:pPr marL="1247140" marR="5080" indent="-1235075" algn="ctr">
              <a:lnSpc>
                <a:spcPct val="100000"/>
              </a:lnSpc>
              <a:spcBef>
                <a:spcPts val="100"/>
              </a:spcBef>
            </a:pPr>
            <a:r>
              <a:rPr sz="2500" b="1" spc="-5" dirty="0">
                <a:solidFill>
                  <a:srgbClr val="45818E"/>
                </a:solidFill>
                <a:latin typeface="Arial"/>
                <a:cs typeface="Arial"/>
              </a:rPr>
              <a:t>Module </a:t>
            </a:r>
            <a:r>
              <a:rPr lang="en-US" sz="2500" b="1" spc="-5" dirty="0">
                <a:solidFill>
                  <a:srgbClr val="45818E"/>
                </a:solidFill>
                <a:latin typeface="Arial"/>
                <a:cs typeface="Arial"/>
              </a:rPr>
              <a:t>3a</a:t>
            </a:r>
            <a:r>
              <a:rPr sz="2500" b="1" spc="-5" dirty="0">
                <a:solidFill>
                  <a:srgbClr val="45818E"/>
                </a:solidFill>
                <a:latin typeface="Arial"/>
                <a:cs typeface="Arial"/>
              </a:rPr>
              <a:t>:</a:t>
            </a:r>
            <a:r>
              <a:rPr lang="en-US" sz="2500" b="1" spc="-5" dirty="0">
                <a:solidFill>
                  <a:srgbClr val="45818E"/>
                </a:solidFill>
                <a:latin typeface="Arial"/>
                <a:cs typeface="Arial"/>
              </a:rPr>
              <a:t> Introduction to Statistics in </a:t>
            </a:r>
          </a:p>
          <a:p>
            <a:pPr marL="1247140" marR="5080" indent="-1235075" algn="ctr">
              <a:lnSpc>
                <a:spcPct val="100000"/>
              </a:lnSpc>
              <a:spcBef>
                <a:spcPts val="100"/>
              </a:spcBef>
            </a:pPr>
            <a:r>
              <a:rPr lang="en-US" sz="2500" b="1" spc="-5" dirty="0">
                <a:solidFill>
                  <a:srgbClr val="45818E"/>
                </a:solidFill>
                <a:latin typeface="Arial"/>
                <a:cs typeface="Arial"/>
              </a:rPr>
              <a:t>Scientific Research  </a:t>
            </a:r>
            <a:endParaRPr sz="2500" dirty="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id="{DF7CDD7A-90EF-471C-8B7A-562E5558EBD4}"/>
              </a:ext>
            </a:extLst>
          </p:cNvPr>
          <p:cNvSpPr txBox="1"/>
          <p:nvPr/>
        </p:nvSpPr>
        <p:spPr>
          <a:xfrm>
            <a:off x="1676400" y="2169791"/>
            <a:ext cx="6213463" cy="777136"/>
          </a:xfrm>
          <a:prstGeom prst="rect">
            <a:avLst/>
          </a:prstGeom>
        </p:spPr>
        <p:txBody>
          <a:bodyPr vert="horz" wrap="square" lIns="0" tIns="12700" rIns="0" bIns="0" rtlCol="0">
            <a:spAutoFit/>
          </a:bodyPr>
          <a:lstStyle/>
          <a:p>
            <a:pPr algn="ctr">
              <a:lnSpc>
                <a:spcPct val="100000"/>
              </a:lnSpc>
              <a:spcBef>
                <a:spcPts val="100"/>
              </a:spcBef>
            </a:pPr>
            <a:r>
              <a:rPr sz="1600" b="1" spc="-5" dirty="0">
                <a:latin typeface="Arial"/>
                <a:cs typeface="Arial"/>
              </a:rPr>
              <a:t>VIRTUAL APPLIED DATA SCIENCE TRAINING</a:t>
            </a:r>
            <a:r>
              <a:rPr sz="1600" b="1" spc="5" dirty="0">
                <a:latin typeface="Arial"/>
                <a:cs typeface="Arial"/>
              </a:rPr>
              <a:t> </a:t>
            </a:r>
            <a:r>
              <a:rPr sz="1600" b="1" spc="-5" dirty="0">
                <a:latin typeface="Arial"/>
                <a:cs typeface="Arial"/>
              </a:rPr>
              <a:t>INSTITUTE</a:t>
            </a:r>
            <a:endParaRPr lang="en-US" sz="1600" b="1" spc="-5" dirty="0">
              <a:latin typeface="Arial"/>
              <a:cs typeface="Arial"/>
            </a:endParaRPr>
          </a:p>
          <a:p>
            <a:pPr algn="ctr">
              <a:lnSpc>
                <a:spcPct val="100000"/>
              </a:lnSpc>
              <a:spcBef>
                <a:spcPts val="100"/>
              </a:spcBef>
            </a:pPr>
            <a:endParaRPr lang="en-US" sz="1600" b="1" spc="-5" dirty="0">
              <a:latin typeface="Arial"/>
              <a:cs typeface="Arial"/>
            </a:endParaRPr>
          </a:p>
          <a:p>
            <a:pPr algn="ctr">
              <a:lnSpc>
                <a:spcPct val="100000"/>
              </a:lnSpc>
              <a:spcBef>
                <a:spcPts val="100"/>
              </a:spcBef>
            </a:pPr>
            <a:r>
              <a:rPr lang="en-US" sz="1600" b="1" spc="-5" dirty="0">
                <a:latin typeface="Arial"/>
                <a:cs typeface="Arial"/>
              </a:rPr>
              <a:t>March 24, 2022 </a:t>
            </a:r>
            <a:endParaRPr sz="1600" dirty="0">
              <a:latin typeface="Arial"/>
              <a:cs typeface="Arial"/>
            </a:endParaRPr>
          </a:p>
        </p:txBody>
      </p:sp>
      <p:sp>
        <p:nvSpPr>
          <p:cNvPr id="9" name="TextBox 8">
            <a:extLst>
              <a:ext uri="{FF2B5EF4-FFF2-40B4-BE49-F238E27FC236}">
                <a16:creationId xmlns:a16="http://schemas.microsoft.com/office/drawing/2014/main" id="{72F2928F-1CD6-4F42-BE17-DCD786CFE1B8}"/>
              </a:ext>
            </a:extLst>
          </p:cNvPr>
          <p:cNvSpPr txBox="1"/>
          <p:nvPr/>
        </p:nvSpPr>
        <p:spPr>
          <a:xfrm>
            <a:off x="1600200" y="4312827"/>
            <a:ext cx="6172200" cy="1477328"/>
          </a:xfrm>
          <a:prstGeom prst="rect">
            <a:avLst/>
          </a:prstGeom>
          <a:noFill/>
        </p:spPr>
        <p:txBody>
          <a:bodyPr wrap="square">
            <a:spAutoFit/>
          </a:bodyPr>
          <a:lstStyle/>
          <a:p>
            <a:pPr algn="ctr"/>
            <a:r>
              <a:rPr lang="en-US" sz="1800" dirty="0">
                <a:latin typeface="+mj-lt"/>
              </a:rPr>
              <a:t>Paul Kolm, PhD                                                                                                                                                                                                                                                                                                    Associate Director                                                                                                                                                                                                                                                                   Center for Biostatistics, Informatics and Data Science                                                         MedStar Health Research Institute                                                                         BERD-CTSA (Georgetown-Howard)</a:t>
            </a:r>
          </a:p>
        </p:txBody>
      </p:sp>
    </p:spTree>
    <p:extLst>
      <p:ext uri="{BB962C8B-B14F-4D97-AF65-F5344CB8AC3E}">
        <p14:creationId xmlns:p14="http://schemas.microsoft.com/office/powerpoint/2010/main" val="186214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58B3AD8-691B-409E-BB5B-D535FEE92F87}"/>
              </a:ext>
            </a:extLst>
          </p:cNvPr>
          <p:cNvSpPr>
            <a:spLocks noGrp="1" noChangeArrowheads="1"/>
          </p:cNvSpPr>
          <p:nvPr>
            <p:ph type="title"/>
          </p:nvPr>
        </p:nvSpPr>
        <p:spPr>
          <a:xfrm>
            <a:off x="571500" y="559678"/>
            <a:ext cx="7505700" cy="2412122"/>
          </a:xfrm>
        </p:spPr>
        <p:txBody>
          <a:bodyPr>
            <a:normAutofit fontScale="90000"/>
          </a:bodyPr>
          <a:lstStyle/>
          <a:p>
            <a:pPr algn="l"/>
            <a:r>
              <a:rPr lang="en-US" altLang="en-US" sz="4000" b="1" dirty="0"/>
              <a:t>Degrees of freedom (df)</a:t>
            </a:r>
            <a:br>
              <a:rPr lang="en-US" altLang="en-US" sz="4000" b="1" dirty="0"/>
            </a:br>
            <a:br>
              <a:rPr lang="en-US" altLang="en-US" sz="4000" b="1" dirty="0"/>
            </a:br>
            <a:r>
              <a:rPr lang="en-US" altLang="en-US" sz="4000" b="1" dirty="0"/>
              <a:t>components of a statistic that are free to vary.</a:t>
            </a:r>
            <a:br>
              <a:rPr lang="en-US" altLang="en-US" sz="4000" b="1" dirty="0"/>
            </a:br>
            <a:br>
              <a:rPr lang="en-US" altLang="en-US" sz="4000" b="1" dirty="0"/>
            </a:br>
            <a:br>
              <a:rPr lang="en-US" altLang="en-US" sz="4000" b="1" dirty="0"/>
            </a:br>
            <a:endParaRPr lang="en-US" altLang="en-US" sz="4000" b="1" dirty="0"/>
          </a:p>
        </p:txBody>
      </p:sp>
      <p:sp>
        <p:nvSpPr>
          <p:cNvPr id="3" name="TextBox 2">
            <a:extLst>
              <a:ext uri="{FF2B5EF4-FFF2-40B4-BE49-F238E27FC236}">
                <a16:creationId xmlns:a16="http://schemas.microsoft.com/office/drawing/2014/main" id="{903B8928-6300-4201-A241-F85DD1BAE9A5}"/>
              </a:ext>
            </a:extLst>
          </p:cNvPr>
          <p:cNvSpPr txBox="1"/>
          <p:nvPr/>
        </p:nvSpPr>
        <p:spPr>
          <a:xfrm>
            <a:off x="571500" y="3177508"/>
            <a:ext cx="7124700" cy="646331"/>
          </a:xfrm>
          <a:prstGeom prst="rect">
            <a:avLst/>
          </a:prstGeom>
          <a:noFill/>
        </p:spPr>
        <p:txBody>
          <a:bodyPr wrap="square" rtlCol="0">
            <a:spAutoFit/>
          </a:bodyPr>
          <a:lstStyle/>
          <a:p>
            <a:r>
              <a:rPr lang="en-US" altLang="en-US" sz="3600" b="1" dirty="0"/>
              <a:t>X1 + X2 + X</a:t>
            </a:r>
            <a:r>
              <a:rPr lang="en-US" altLang="en-US" sz="3500" b="1" dirty="0"/>
              <a:t>3</a:t>
            </a:r>
            <a:r>
              <a:rPr lang="en-US" altLang="en-US" sz="3600" b="1" dirty="0"/>
              <a:t> = 100</a:t>
            </a:r>
            <a:endParaRPr lang="en-US" sz="3600" dirty="0"/>
          </a:p>
        </p:txBody>
      </p:sp>
      <p:sp>
        <p:nvSpPr>
          <p:cNvPr id="4" name="TextBox 3">
            <a:extLst>
              <a:ext uri="{FF2B5EF4-FFF2-40B4-BE49-F238E27FC236}">
                <a16:creationId xmlns:a16="http://schemas.microsoft.com/office/drawing/2014/main" id="{C6C968FE-84D0-4B24-9973-1357DE8E7C21}"/>
              </a:ext>
            </a:extLst>
          </p:cNvPr>
          <p:cNvSpPr txBox="1"/>
          <p:nvPr/>
        </p:nvSpPr>
        <p:spPr>
          <a:xfrm>
            <a:off x="533400" y="3823839"/>
            <a:ext cx="7200900" cy="646331"/>
          </a:xfrm>
          <a:prstGeom prst="rect">
            <a:avLst/>
          </a:prstGeom>
          <a:noFill/>
        </p:spPr>
        <p:txBody>
          <a:bodyPr wrap="square" rtlCol="0">
            <a:spAutoFit/>
          </a:bodyPr>
          <a:lstStyle/>
          <a:p>
            <a:r>
              <a:rPr lang="en-US" altLang="en-US" sz="3600" b="1" dirty="0"/>
              <a:t>50  +  ?? + ??  = 100</a:t>
            </a:r>
            <a:endParaRPr lang="en-US" sz="3600" dirty="0"/>
          </a:p>
        </p:txBody>
      </p:sp>
      <p:sp>
        <p:nvSpPr>
          <p:cNvPr id="5" name="TextBox 4">
            <a:extLst>
              <a:ext uri="{FF2B5EF4-FFF2-40B4-BE49-F238E27FC236}">
                <a16:creationId xmlns:a16="http://schemas.microsoft.com/office/drawing/2014/main" id="{9E315749-2749-4F83-BB1F-16D2907B352E}"/>
              </a:ext>
            </a:extLst>
          </p:cNvPr>
          <p:cNvSpPr txBox="1"/>
          <p:nvPr/>
        </p:nvSpPr>
        <p:spPr>
          <a:xfrm>
            <a:off x="533400" y="4470170"/>
            <a:ext cx="4114800" cy="646331"/>
          </a:xfrm>
          <a:prstGeom prst="rect">
            <a:avLst/>
          </a:prstGeom>
          <a:noFill/>
        </p:spPr>
        <p:txBody>
          <a:bodyPr wrap="square" rtlCol="0">
            <a:spAutoFit/>
          </a:bodyPr>
          <a:lstStyle/>
          <a:p>
            <a:r>
              <a:rPr lang="en-US" altLang="en-US" sz="3600" b="1" dirty="0"/>
              <a:t>50  +  40 + ??  = 100</a:t>
            </a:r>
            <a:endParaRPr lang="en-US" dirty="0"/>
          </a:p>
        </p:txBody>
      </p:sp>
      <p:sp>
        <p:nvSpPr>
          <p:cNvPr id="6" name="Slide Number Placeholder 5">
            <a:extLst>
              <a:ext uri="{FF2B5EF4-FFF2-40B4-BE49-F238E27FC236}">
                <a16:creationId xmlns:a16="http://schemas.microsoft.com/office/drawing/2014/main" id="{50AB2927-50AB-4B01-BE54-7DFA424748A0}"/>
              </a:ext>
            </a:extLst>
          </p:cNvPr>
          <p:cNvSpPr>
            <a:spLocks noGrp="1"/>
          </p:cNvSpPr>
          <p:nvPr>
            <p:ph type="sldNum" sz="quarter" idx="12"/>
          </p:nvPr>
        </p:nvSpPr>
        <p:spPr/>
        <p:txBody>
          <a:bodyPr/>
          <a:lstStyle/>
          <a:p>
            <a:pPr>
              <a:defRPr/>
            </a:pPr>
            <a:fld id="{3B7DBDB5-B762-4A51-BAB3-82C54E454743}" type="slidenum">
              <a:rPr lang="en-US" altLang="en-US" smtClean="0"/>
              <a:pPr>
                <a:defRPr/>
              </a:pPr>
              <a:t>10</a:t>
            </a:fld>
            <a:endParaRPr lang="en-US" altLang="en-US"/>
          </a:p>
        </p:txBody>
      </p:sp>
    </p:spTree>
    <p:extLst>
      <p:ext uri="{BB962C8B-B14F-4D97-AF65-F5344CB8AC3E}">
        <p14:creationId xmlns:p14="http://schemas.microsoft.com/office/powerpoint/2010/main" val="376822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F67A1B9-37EF-4380-968D-B68ADF7D19C1}"/>
              </a:ext>
            </a:extLst>
          </p:cNvPr>
          <p:cNvSpPr>
            <a:spLocks noGrp="1" noChangeArrowheads="1"/>
          </p:cNvSpPr>
          <p:nvPr>
            <p:ph type="title"/>
          </p:nvPr>
        </p:nvSpPr>
        <p:spPr>
          <a:xfrm>
            <a:off x="571500" y="559678"/>
            <a:ext cx="8267700" cy="4952492"/>
          </a:xfrm>
        </p:spPr>
        <p:txBody>
          <a:bodyPr/>
          <a:lstStyle/>
          <a:p>
            <a:pPr algn="l"/>
            <a:r>
              <a:rPr lang="en-US" altLang="en-US" sz="4000" dirty="0"/>
              <a:t>Inferential statistical analysis</a:t>
            </a:r>
          </a:p>
        </p:txBody>
      </p:sp>
      <p:sp>
        <p:nvSpPr>
          <p:cNvPr id="3" name="Content Placeholder 2">
            <a:extLst>
              <a:ext uri="{FF2B5EF4-FFF2-40B4-BE49-F238E27FC236}">
                <a16:creationId xmlns:a16="http://schemas.microsoft.com/office/drawing/2014/main" id="{F72747AB-C5BB-467D-A6F4-3956F7E265A8}"/>
              </a:ext>
            </a:extLst>
          </p:cNvPr>
          <p:cNvSpPr>
            <a:spLocks noGrp="1" noChangeArrowheads="1"/>
          </p:cNvSpPr>
          <p:nvPr>
            <p:ph idx="1"/>
          </p:nvPr>
        </p:nvSpPr>
        <p:spPr>
          <a:xfrm>
            <a:off x="381000" y="1295400"/>
            <a:ext cx="8763000" cy="5655156"/>
          </a:xfrm>
        </p:spPr>
        <p:txBody>
          <a:bodyPr>
            <a:normAutofit/>
          </a:bodyPr>
          <a:lstStyle/>
          <a:p>
            <a:r>
              <a:rPr lang="en-US" altLang="en-US" sz="3200" dirty="0"/>
              <a:t>Comparison of two or more statistics.</a:t>
            </a:r>
          </a:p>
          <a:p>
            <a:r>
              <a:rPr lang="en-US" altLang="en-US" sz="3200" dirty="0"/>
              <a:t>Relationship (association, correlation) of random variables.</a:t>
            </a:r>
          </a:p>
          <a:p>
            <a:r>
              <a:rPr lang="en-US" altLang="en-US" sz="3200" dirty="0"/>
              <a:t>Prediction models of outcomes.</a:t>
            </a:r>
          </a:p>
          <a:p>
            <a:r>
              <a:rPr lang="en-US" altLang="en-US" sz="3200" b="1" dirty="0"/>
              <a:t>dependent variable ~ independent variable(s) + error</a:t>
            </a:r>
          </a:p>
        </p:txBody>
      </p:sp>
      <p:sp>
        <p:nvSpPr>
          <p:cNvPr id="2" name="Slide Number Placeholder 1">
            <a:extLst>
              <a:ext uri="{FF2B5EF4-FFF2-40B4-BE49-F238E27FC236}">
                <a16:creationId xmlns:a16="http://schemas.microsoft.com/office/drawing/2014/main" id="{0250E5CD-C121-408A-9E4A-186752F79325}"/>
              </a:ext>
            </a:extLst>
          </p:cNvPr>
          <p:cNvSpPr>
            <a:spLocks noGrp="1"/>
          </p:cNvSpPr>
          <p:nvPr>
            <p:ph type="sldNum" sz="quarter" idx="12"/>
          </p:nvPr>
        </p:nvSpPr>
        <p:spPr/>
        <p:txBody>
          <a:bodyPr/>
          <a:lstStyle/>
          <a:p>
            <a:pPr>
              <a:defRPr/>
            </a:pPr>
            <a:fld id="{73031954-898F-4FEB-917E-D827EA039160}" type="slidenum">
              <a:rPr lang="en-US" altLang="en-US" smtClean="0"/>
              <a:pPr>
                <a:defRPr/>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C07F28-7F0B-4DE9-8F0E-D20ECE5A0C8B}"/>
              </a:ext>
            </a:extLst>
          </p:cNvPr>
          <p:cNvSpPr>
            <a:spLocks noGrp="1" noChangeArrowheads="1"/>
          </p:cNvSpPr>
          <p:nvPr>
            <p:ph type="title"/>
          </p:nvPr>
        </p:nvSpPr>
        <p:spPr>
          <a:xfrm>
            <a:off x="0" y="559678"/>
            <a:ext cx="3446930" cy="4952492"/>
          </a:xfrm>
        </p:spPr>
        <p:txBody>
          <a:bodyPr/>
          <a:lstStyle/>
          <a:p>
            <a:pPr eaLnBrk="1" hangingPunct="1"/>
            <a:r>
              <a:rPr lang="en-US" altLang="en-US" dirty="0"/>
              <a:t>Measurement Scales </a:t>
            </a:r>
          </a:p>
        </p:txBody>
      </p:sp>
      <p:sp>
        <p:nvSpPr>
          <p:cNvPr id="15363" name="Rectangle 3">
            <a:extLst>
              <a:ext uri="{FF2B5EF4-FFF2-40B4-BE49-F238E27FC236}">
                <a16:creationId xmlns:a16="http://schemas.microsoft.com/office/drawing/2014/main" id="{195AB461-02DD-47E0-A589-475284FA9A43}"/>
              </a:ext>
            </a:extLst>
          </p:cNvPr>
          <p:cNvSpPr>
            <a:spLocks noGrp="1" noChangeArrowheads="1"/>
          </p:cNvSpPr>
          <p:nvPr>
            <p:ph idx="1"/>
          </p:nvPr>
        </p:nvSpPr>
        <p:spPr/>
        <p:txBody>
          <a:bodyPr>
            <a:normAutofit fontScale="92500"/>
          </a:bodyPr>
          <a:lstStyle/>
          <a:p>
            <a:pPr eaLnBrk="1" hangingPunct="1"/>
            <a:r>
              <a:rPr lang="en-US" altLang="en-US" sz="2400" b="1" dirty="0"/>
              <a:t>Continuous</a:t>
            </a:r>
            <a:r>
              <a:rPr lang="en-US" altLang="en-US" sz="2400" dirty="0"/>
              <a:t> - infinite numerical scale where distances between scale divisions are equal - e.g., height</a:t>
            </a:r>
          </a:p>
          <a:p>
            <a:pPr eaLnBrk="1" hangingPunct="1"/>
            <a:r>
              <a:rPr lang="en-US" altLang="en-US" sz="2400" b="1" dirty="0"/>
              <a:t>Ordinal</a:t>
            </a:r>
            <a:r>
              <a:rPr lang="en-US" altLang="en-US" sz="2400" dirty="0"/>
              <a:t> - numerically ordered, but distances between scale divisions are not necessarily equal - e.g., cancer stages, grades</a:t>
            </a:r>
          </a:p>
          <a:p>
            <a:pPr eaLnBrk="1" hangingPunct="1"/>
            <a:r>
              <a:rPr lang="en-US" altLang="en-US" sz="2400" b="1" dirty="0"/>
              <a:t>Counts</a:t>
            </a:r>
            <a:r>
              <a:rPr lang="en-US" altLang="en-US" sz="2400" dirty="0"/>
              <a:t> – number of infections in ICU</a:t>
            </a:r>
          </a:p>
          <a:p>
            <a:pPr eaLnBrk="1" hangingPunct="1"/>
            <a:r>
              <a:rPr lang="en-US" altLang="en-US" sz="2400" b="1" dirty="0"/>
              <a:t>Nominal</a:t>
            </a:r>
            <a:r>
              <a:rPr lang="en-US" altLang="en-US" sz="2400" dirty="0"/>
              <a:t> (categorical) - values are labels - e.g., gender, race</a:t>
            </a:r>
          </a:p>
          <a:p>
            <a:pPr eaLnBrk="1" hangingPunct="1"/>
            <a:r>
              <a:rPr lang="en-US" altLang="en-US" sz="2400" b="1" dirty="0"/>
              <a:t>Time-to-event</a:t>
            </a:r>
            <a:r>
              <a:rPr lang="en-US" altLang="en-US" sz="2400" dirty="0"/>
              <a:t> – time continuous; event </a:t>
            </a:r>
            <a:r>
              <a:rPr lang="en-US" altLang="en-US" sz="2400" dirty="0" err="1"/>
              <a:t>dichtomous</a:t>
            </a:r>
            <a:endParaRPr lang="en-US" altLang="en-US" sz="2400" dirty="0"/>
          </a:p>
        </p:txBody>
      </p:sp>
      <p:sp>
        <p:nvSpPr>
          <p:cNvPr id="2" name="Slide Number Placeholder 1">
            <a:extLst>
              <a:ext uri="{FF2B5EF4-FFF2-40B4-BE49-F238E27FC236}">
                <a16:creationId xmlns:a16="http://schemas.microsoft.com/office/drawing/2014/main" id="{0497C946-E6CC-446A-B294-D65AD09D2127}"/>
              </a:ext>
            </a:extLst>
          </p:cNvPr>
          <p:cNvSpPr>
            <a:spLocks noGrp="1"/>
          </p:cNvSpPr>
          <p:nvPr>
            <p:ph type="sldNum" sz="quarter" idx="12"/>
          </p:nvPr>
        </p:nvSpPr>
        <p:spPr/>
        <p:txBody>
          <a:bodyPr/>
          <a:lstStyle/>
          <a:p>
            <a:pPr>
              <a:defRPr/>
            </a:pPr>
            <a:fld id="{73031954-898F-4FEB-917E-D827EA039160}" type="slidenum">
              <a:rPr lang="en-US" altLang="en-US" smtClean="0"/>
              <a:pPr>
                <a:defRPr/>
              </a:pPr>
              <a:t>12</a:t>
            </a:fld>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955C18-CEFA-4CCA-BD57-80AA135B4135}"/>
              </a:ext>
            </a:extLst>
          </p:cNvPr>
          <p:cNvSpPr>
            <a:spLocks noGrp="1" noChangeArrowheads="1"/>
          </p:cNvSpPr>
          <p:nvPr>
            <p:ph type="title"/>
          </p:nvPr>
        </p:nvSpPr>
        <p:spPr>
          <a:xfrm>
            <a:off x="571500" y="559678"/>
            <a:ext cx="4381500" cy="4952492"/>
          </a:xfrm>
        </p:spPr>
        <p:txBody>
          <a:bodyPr/>
          <a:lstStyle/>
          <a:p>
            <a:pPr eaLnBrk="1" hangingPunct="1"/>
            <a:r>
              <a:rPr lang="en-US" altLang="en-US" dirty="0"/>
              <a:t>Research designs</a:t>
            </a:r>
          </a:p>
        </p:txBody>
      </p:sp>
      <p:sp>
        <p:nvSpPr>
          <p:cNvPr id="16387" name="Rectangle 3">
            <a:extLst>
              <a:ext uri="{FF2B5EF4-FFF2-40B4-BE49-F238E27FC236}">
                <a16:creationId xmlns:a16="http://schemas.microsoft.com/office/drawing/2014/main" id="{BDF7F82D-0B51-4290-B285-1DC68FA9095A}"/>
              </a:ext>
            </a:extLst>
          </p:cNvPr>
          <p:cNvSpPr>
            <a:spLocks noGrp="1" noChangeArrowheads="1"/>
          </p:cNvSpPr>
          <p:nvPr>
            <p:ph idx="1"/>
          </p:nvPr>
        </p:nvSpPr>
        <p:spPr>
          <a:xfrm>
            <a:off x="914400" y="1345830"/>
            <a:ext cx="7772400" cy="3106738"/>
          </a:xfrm>
        </p:spPr>
        <p:txBody>
          <a:bodyPr>
            <a:normAutofit/>
          </a:bodyPr>
          <a:lstStyle/>
          <a:p>
            <a:pPr eaLnBrk="1" hangingPunct="1"/>
            <a:r>
              <a:rPr lang="en-US" altLang="en-US" sz="3600" dirty="0"/>
              <a:t>Retrospective, case-control</a:t>
            </a:r>
          </a:p>
          <a:p>
            <a:pPr eaLnBrk="1" hangingPunct="1"/>
            <a:r>
              <a:rPr lang="en-US" altLang="en-US" sz="3600" dirty="0"/>
              <a:t>Prospective, cohort (non-randomized)</a:t>
            </a:r>
          </a:p>
          <a:p>
            <a:pPr eaLnBrk="1" hangingPunct="1"/>
            <a:r>
              <a:rPr lang="en-US" altLang="en-US" sz="3600" dirty="0"/>
              <a:t>Experimental - randomized</a:t>
            </a:r>
          </a:p>
        </p:txBody>
      </p:sp>
      <p:sp>
        <p:nvSpPr>
          <p:cNvPr id="2" name="Slide Number Placeholder 1">
            <a:extLst>
              <a:ext uri="{FF2B5EF4-FFF2-40B4-BE49-F238E27FC236}">
                <a16:creationId xmlns:a16="http://schemas.microsoft.com/office/drawing/2014/main" id="{CD1F742A-2D9C-4B74-A1D6-489DE27CDB25}"/>
              </a:ext>
            </a:extLst>
          </p:cNvPr>
          <p:cNvSpPr>
            <a:spLocks noGrp="1"/>
          </p:cNvSpPr>
          <p:nvPr>
            <p:ph type="sldNum" sz="quarter" idx="12"/>
          </p:nvPr>
        </p:nvSpPr>
        <p:spPr/>
        <p:txBody>
          <a:bodyPr/>
          <a:lstStyle/>
          <a:p>
            <a:pPr>
              <a:defRPr/>
            </a:pPr>
            <a:fld id="{73031954-898F-4FEB-917E-D827EA039160}"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41610FE-E2FA-49B2-A567-331B924045D7}"/>
              </a:ext>
            </a:extLst>
          </p:cNvPr>
          <p:cNvSpPr>
            <a:spLocks noGrp="1" noChangeArrowheads="1"/>
          </p:cNvSpPr>
          <p:nvPr>
            <p:ph type="title"/>
          </p:nvPr>
        </p:nvSpPr>
        <p:spPr>
          <a:xfrm>
            <a:off x="-269603" y="-138546"/>
            <a:ext cx="9683206" cy="2052782"/>
          </a:xfrm>
        </p:spPr>
        <p:txBody>
          <a:bodyPr>
            <a:normAutofit fontScale="90000"/>
          </a:bodyPr>
          <a:lstStyle/>
          <a:p>
            <a:pPr algn="ctr" eaLnBrk="1" hangingPunct="1"/>
            <a:br>
              <a:rPr lang="en-US" altLang="en-US" sz="3600" dirty="0">
                <a:latin typeface="Arial" panose="020B0604020202020204" pitchFamily="34" charset="0"/>
              </a:rPr>
            </a:br>
            <a:r>
              <a:rPr lang="en-US" altLang="en-US" sz="3600" dirty="0">
                <a:latin typeface="Arial" panose="020B0604020202020204" pitchFamily="34" charset="0"/>
              </a:rPr>
              <a:t>RESEARCH STUDIES DESIGNED TO ANSWER QUESTIONS ABOUT A  </a:t>
            </a:r>
            <a:r>
              <a:rPr lang="en-US" altLang="en-US" sz="3600" b="1" dirty="0">
                <a:latin typeface="Arial" panose="020B0604020202020204" pitchFamily="34" charset="0"/>
              </a:rPr>
              <a:t>POPULATION</a:t>
            </a:r>
            <a:br>
              <a:rPr lang="en-US" altLang="en-US" sz="3600" dirty="0">
                <a:latin typeface="Arial" panose="020B0604020202020204" pitchFamily="34" charset="0"/>
              </a:rPr>
            </a:br>
            <a:br>
              <a:rPr lang="en-US" altLang="en-US" sz="3600" dirty="0">
                <a:latin typeface="Arial" panose="020B0604020202020204" pitchFamily="34" charset="0"/>
              </a:rPr>
            </a:br>
            <a:br>
              <a:rPr lang="en-US" altLang="en-US" sz="3600" dirty="0">
                <a:latin typeface="Arial" panose="020B0604020202020204" pitchFamily="34" charset="0"/>
              </a:rPr>
            </a:br>
            <a:br>
              <a:rPr lang="en-US" altLang="en-US" sz="3600" dirty="0">
                <a:latin typeface="Arial" panose="020B0604020202020204" pitchFamily="34" charset="0"/>
              </a:rPr>
            </a:br>
            <a:endParaRPr lang="en-US" altLang="en-US" dirty="0"/>
          </a:p>
        </p:txBody>
      </p:sp>
      <p:sp>
        <p:nvSpPr>
          <p:cNvPr id="17411" name="Content Placeholder 1">
            <a:extLst>
              <a:ext uri="{FF2B5EF4-FFF2-40B4-BE49-F238E27FC236}">
                <a16:creationId xmlns:a16="http://schemas.microsoft.com/office/drawing/2014/main" id="{5A6EA98E-0250-4C44-8F5A-F11523E31710}"/>
              </a:ext>
            </a:extLst>
          </p:cNvPr>
          <p:cNvSpPr>
            <a:spLocks noGrp="1" noChangeArrowheads="1"/>
          </p:cNvSpPr>
          <p:nvPr>
            <p:ph idx="1"/>
          </p:nvPr>
        </p:nvSpPr>
        <p:spPr>
          <a:xfrm>
            <a:off x="990600" y="2391278"/>
            <a:ext cx="7675350" cy="2488191"/>
          </a:xfrm>
        </p:spPr>
        <p:txBody>
          <a:bodyPr>
            <a:noAutofit/>
          </a:bodyPr>
          <a:lstStyle/>
          <a:p>
            <a:r>
              <a:rPr lang="en-US" altLang="en-US" sz="2400" dirty="0"/>
              <a:t>Population is the universe of all patients (e.g., all CAD patients undergoing PCI)</a:t>
            </a:r>
          </a:p>
          <a:p>
            <a:r>
              <a:rPr lang="en-US" altLang="en-US" sz="2400" dirty="0"/>
              <a:t>Sample is a segment of the universe typically drawn at random (more or less) from the population.</a:t>
            </a:r>
          </a:p>
          <a:p>
            <a:r>
              <a:rPr lang="en-US" altLang="en-US" sz="2400" dirty="0"/>
              <a:t>A potential bias in estimation / analysis from the sample is </a:t>
            </a:r>
            <a:r>
              <a:rPr lang="en-US" altLang="en-US" sz="2400" b="1" dirty="0"/>
              <a:t>random sampling variability </a:t>
            </a:r>
            <a:r>
              <a:rPr lang="en-US" altLang="en-US" sz="2400" dirty="0"/>
              <a:t>(chance).</a:t>
            </a:r>
          </a:p>
        </p:txBody>
      </p:sp>
      <p:sp>
        <p:nvSpPr>
          <p:cNvPr id="17412" name="Text Box 3">
            <a:extLst>
              <a:ext uri="{FF2B5EF4-FFF2-40B4-BE49-F238E27FC236}">
                <a16:creationId xmlns:a16="http://schemas.microsoft.com/office/drawing/2014/main" id="{54818601-8457-47AE-994C-F4BA8A626CDD}"/>
              </a:ext>
            </a:extLst>
          </p:cNvPr>
          <p:cNvSpPr txBox="1">
            <a:spLocks noChangeArrowheads="1"/>
          </p:cNvSpPr>
          <p:nvPr/>
        </p:nvSpPr>
        <p:spPr bwMode="auto">
          <a:xfrm>
            <a:off x="990600" y="1582592"/>
            <a:ext cx="7848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4000" dirty="0"/>
              <a:t>Populations and samples</a:t>
            </a:r>
          </a:p>
        </p:txBody>
      </p:sp>
      <p:sp>
        <p:nvSpPr>
          <p:cNvPr id="2" name="Slide Number Placeholder 1">
            <a:extLst>
              <a:ext uri="{FF2B5EF4-FFF2-40B4-BE49-F238E27FC236}">
                <a16:creationId xmlns:a16="http://schemas.microsoft.com/office/drawing/2014/main" id="{43B2D9FC-2B14-447D-B121-FE16D32749B1}"/>
              </a:ext>
            </a:extLst>
          </p:cNvPr>
          <p:cNvSpPr>
            <a:spLocks noGrp="1"/>
          </p:cNvSpPr>
          <p:nvPr>
            <p:ph type="sldNum" sz="quarter" idx="12"/>
          </p:nvPr>
        </p:nvSpPr>
        <p:spPr/>
        <p:txBody>
          <a:bodyPr/>
          <a:lstStyle/>
          <a:p>
            <a:pPr>
              <a:defRPr/>
            </a:pPr>
            <a:fld id="{73031954-898F-4FEB-917E-D827EA039160}" type="slidenum">
              <a:rPr lang="en-US" altLang="en-US" smtClean="0"/>
              <a:pPr>
                <a:defRPr/>
              </a:pPr>
              <a:t>14</a:t>
            </a:fld>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4C0676-72D6-48FB-B175-7E73D3AC0C7E}"/>
              </a:ext>
            </a:extLst>
          </p:cNvPr>
          <p:cNvSpPr/>
          <p:nvPr/>
        </p:nvSpPr>
        <p:spPr>
          <a:xfrm>
            <a:off x="609600" y="990600"/>
            <a:ext cx="2438400" cy="22098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9" name="TextBox 2">
            <a:extLst>
              <a:ext uri="{FF2B5EF4-FFF2-40B4-BE49-F238E27FC236}">
                <a16:creationId xmlns:a16="http://schemas.microsoft.com/office/drawing/2014/main" id="{AA705D73-4365-4A16-8DA5-BD7EF9F86243}"/>
              </a:ext>
            </a:extLst>
          </p:cNvPr>
          <p:cNvSpPr txBox="1">
            <a:spLocks noChangeArrowheads="1"/>
          </p:cNvSpPr>
          <p:nvPr/>
        </p:nvSpPr>
        <p:spPr bwMode="auto">
          <a:xfrm>
            <a:off x="1219200" y="515938"/>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Population                                                           </a:t>
            </a:r>
          </a:p>
        </p:txBody>
      </p:sp>
      <p:sp>
        <p:nvSpPr>
          <p:cNvPr id="4" name="Oval 3">
            <a:extLst>
              <a:ext uri="{FF2B5EF4-FFF2-40B4-BE49-F238E27FC236}">
                <a16:creationId xmlns:a16="http://schemas.microsoft.com/office/drawing/2014/main" id="{890F1549-DBAA-42FD-804A-70405BF043D3}"/>
              </a:ext>
            </a:extLst>
          </p:cNvPr>
          <p:cNvSpPr/>
          <p:nvPr/>
        </p:nvSpPr>
        <p:spPr>
          <a:xfrm>
            <a:off x="1981200" y="1752600"/>
            <a:ext cx="457200" cy="457200"/>
          </a:xfrm>
          <a:prstGeom prst="ellipse">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10AB1E02-5482-4F49-BE05-904DD5BA7727}"/>
              </a:ext>
            </a:extLst>
          </p:cNvPr>
          <p:cNvSpPr/>
          <p:nvPr/>
        </p:nvSpPr>
        <p:spPr>
          <a:xfrm>
            <a:off x="5410200" y="1752600"/>
            <a:ext cx="457200" cy="457200"/>
          </a:xfrm>
          <a:prstGeom prst="ellipse">
            <a:avLst/>
          </a:prstGeom>
          <a:solidFill>
            <a:srgbClr val="00B0F0"/>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AF5684C8-8C76-4094-ADD8-6B2E5D4B79FA}"/>
              </a:ext>
            </a:extLst>
          </p:cNvPr>
          <p:cNvCxnSpPr/>
          <p:nvPr/>
        </p:nvCxnSpPr>
        <p:spPr>
          <a:xfrm>
            <a:off x="2438400" y="1981200"/>
            <a:ext cx="2895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3CB8BE0-513C-4560-AFA3-B4063A622AB7}"/>
              </a:ext>
            </a:extLst>
          </p:cNvPr>
          <p:cNvSpPr/>
          <p:nvPr/>
        </p:nvSpPr>
        <p:spPr>
          <a:xfrm>
            <a:off x="6400800" y="2660650"/>
            <a:ext cx="457200" cy="457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DEA6162-3E68-4438-B9CD-3821FBDE069D}"/>
              </a:ext>
            </a:extLst>
          </p:cNvPr>
          <p:cNvSpPr/>
          <p:nvPr/>
        </p:nvSpPr>
        <p:spPr>
          <a:xfrm>
            <a:off x="533400" y="4464050"/>
            <a:ext cx="457200" cy="457200"/>
          </a:xfrm>
          <a:prstGeom prst="ellipse">
            <a:avLst/>
          </a:prstGeom>
          <a:solidFill>
            <a:srgbClr val="00B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8F28F156-7DC5-4248-8D40-D11D4A00B7B8}"/>
              </a:ext>
            </a:extLst>
          </p:cNvPr>
          <p:cNvSpPr/>
          <p:nvPr/>
        </p:nvSpPr>
        <p:spPr>
          <a:xfrm>
            <a:off x="1066800" y="4914900"/>
            <a:ext cx="457200" cy="457200"/>
          </a:xfrm>
          <a:prstGeom prst="ellipse">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F4124C2F-4B4E-4EDC-A9E9-4323E020CC24}"/>
              </a:ext>
            </a:extLst>
          </p:cNvPr>
          <p:cNvSpPr/>
          <p:nvPr/>
        </p:nvSpPr>
        <p:spPr>
          <a:xfrm>
            <a:off x="6096000" y="3200400"/>
            <a:ext cx="457200" cy="457200"/>
          </a:xfrm>
          <a:prstGeom prst="ellipse">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C03A91B6-887F-4819-83C0-EDD8D318DF33}"/>
              </a:ext>
            </a:extLst>
          </p:cNvPr>
          <p:cNvSpPr/>
          <p:nvPr/>
        </p:nvSpPr>
        <p:spPr>
          <a:xfrm>
            <a:off x="1905000" y="5143500"/>
            <a:ext cx="457200" cy="457200"/>
          </a:xfrm>
          <a:prstGeom prst="ellipse">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721A0E27-E383-4A19-AD8E-695DAA54BC2D}"/>
              </a:ext>
            </a:extLst>
          </p:cNvPr>
          <p:cNvSpPr/>
          <p:nvPr/>
        </p:nvSpPr>
        <p:spPr>
          <a:xfrm>
            <a:off x="2743200" y="5143500"/>
            <a:ext cx="457200" cy="457200"/>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57B7ECBB-47E9-4A65-9CA8-02C3F675EDE2}"/>
              </a:ext>
            </a:extLst>
          </p:cNvPr>
          <p:cNvSpPr/>
          <p:nvPr/>
        </p:nvSpPr>
        <p:spPr>
          <a:xfrm>
            <a:off x="3709988" y="5029200"/>
            <a:ext cx="457200" cy="45720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334DC37E-C343-42D8-9493-7119A6EF8A5E}"/>
              </a:ext>
            </a:extLst>
          </p:cNvPr>
          <p:cNvSpPr/>
          <p:nvPr/>
        </p:nvSpPr>
        <p:spPr>
          <a:xfrm>
            <a:off x="4481513" y="4572000"/>
            <a:ext cx="457200" cy="457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4CCF3602-DBF6-4470-A90A-60145246B652}"/>
              </a:ext>
            </a:extLst>
          </p:cNvPr>
          <p:cNvSpPr/>
          <p:nvPr/>
        </p:nvSpPr>
        <p:spPr>
          <a:xfrm>
            <a:off x="5105400" y="4114800"/>
            <a:ext cx="457200" cy="457200"/>
          </a:xfrm>
          <a:prstGeom prst="ellipse">
            <a:avLst/>
          </a:prstGeom>
          <a:solidFill>
            <a:schemeClr val="accent4">
              <a:lumMod val="65000"/>
              <a:lumOff val="35000"/>
            </a:schemeClr>
          </a:solidFill>
          <a:ln>
            <a:solidFill>
              <a:schemeClr val="accent4">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944A2D88-DA7C-483A-9F3F-626734167E2F}"/>
              </a:ext>
            </a:extLst>
          </p:cNvPr>
          <p:cNvSpPr/>
          <p:nvPr/>
        </p:nvSpPr>
        <p:spPr>
          <a:xfrm>
            <a:off x="5564188" y="3657600"/>
            <a:ext cx="457200" cy="457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a:extLst>
              <a:ext uri="{FF2B5EF4-FFF2-40B4-BE49-F238E27FC236}">
                <a16:creationId xmlns:a16="http://schemas.microsoft.com/office/drawing/2014/main" id="{7C161F60-30EB-4E95-B712-F211FFC5A126}"/>
              </a:ext>
            </a:extLst>
          </p:cNvPr>
          <p:cNvCxnSpPr/>
          <p:nvPr/>
        </p:nvCxnSpPr>
        <p:spPr>
          <a:xfrm>
            <a:off x="1447800" y="2209800"/>
            <a:ext cx="4876800" cy="59055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18704C-877E-421B-9C21-FEBD8E0B912B}"/>
              </a:ext>
            </a:extLst>
          </p:cNvPr>
          <p:cNvCxnSpPr/>
          <p:nvPr/>
        </p:nvCxnSpPr>
        <p:spPr>
          <a:xfrm>
            <a:off x="2743200" y="2286000"/>
            <a:ext cx="3352800" cy="10287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18466A-5A98-4925-8A2A-DAD40EAAD0F4}"/>
              </a:ext>
            </a:extLst>
          </p:cNvPr>
          <p:cNvCxnSpPr/>
          <p:nvPr/>
        </p:nvCxnSpPr>
        <p:spPr>
          <a:xfrm>
            <a:off x="2438400" y="2209800"/>
            <a:ext cx="3124200" cy="14478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623243-F277-4A9F-B317-AEB5A72E103B}"/>
              </a:ext>
            </a:extLst>
          </p:cNvPr>
          <p:cNvCxnSpPr/>
          <p:nvPr/>
        </p:nvCxnSpPr>
        <p:spPr>
          <a:xfrm>
            <a:off x="1447800" y="2590800"/>
            <a:ext cx="3733800" cy="15240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DA54E9-D01A-4D4A-9101-626E46F65F9C}"/>
              </a:ext>
            </a:extLst>
          </p:cNvPr>
          <p:cNvCxnSpPr/>
          <p:nvPr/>
        </p:nvCxnSpPr>
        <p:spPr>
          <a:xfrm>
            <a:off x="1447800" y="1752600"/>
            <a:ext cx="31242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7966FF-0202-44A8-B3B8-7AE91DA75666}"/>
              </a:ext>
            </a:extLst>
          </p:cNvPr>
          <p:cNvCxnSpPr/>
          <p:nvPr/>
        </p:nvCxnSpPr>
        <p:spPr>
          <a:xfrm>
            <a:off x="2438400" y="2590800"/>
            <a:ext cx="1447800" cy="233045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B1811B-F6B9-46EA-8B7F-5974E1C56808}"/>
              </a:ext>
            </a:extLst>
          </p:cNvPr>
          <p:cNvCxnSpPr/>
          <p:nvPr/>
        </p:nvCxnSpPr>
        <p:spPr>
          <a:xfrm>
            <a:off x="1828800" y="2095500"/>
            <a:ext cx="1143000" cy="29337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B6E8D-AFBA-427E-BC0E-C94F96904C32}"/>
              </a:ext>
            </a:extLst>
          </p:cNvPr>
          <p:cNvCxnSpPr/>
          <p:nvPr/>
        </p:nvCxnSpPr>
        <p:spPr>
          <a:xfrm>
            <a:off x="1524000" y="1219200"/>
            <a:ext cx="685800" cy="3802063"/>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EF0EFE8-37CD-4046-91E2-86CC5BAF923D}"/>
              </a:ext>
            </a:extLst>
          </p:cNvPr>
          <p:cNvCxnSpPr/>
          <p:nvPr/>
        </p:nvCxnSpPr>
        <p:spPr>
          <a:xfrm>
            <a:off x="990600" y="1981200"/>
            <a:ext cx="3048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D6A977-23C8-47ED-BFD6-ACD2D196A720}"/>
              </a:ext>
            </a:extLst>
          </p:cNvPr>
          <p:cNvCxnSpPr/>
          <p:nvPr/>
        </p:nvCxnSpPr>
        <p:spPr>
          <a:xfrm flipH="1">
            <a:off x="838200" y="1524000"/>
            <a:ext cx="3810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483" name="TextBox 50">
            <a:extLst>
              <a:ext uri="{FF2B5EF4-FFF2-40B4-BE49-F238E27FC236}">
                <a16:creationId xmlns:a16="http://schemas.microsoft.com/office/drawing/2014/main" id="{8806B7B7-6573-49F3-B493-E642801A5C1D}"/>
              </a:ext>
            </a:extLst>
          </p:cNvPr>
          <p:cNvSpPr txBox="1">
            <a:spLocks noChangeArrowheads="1"/>
          </p:cNvSpPr>
          <p:nvPr/>
        </p:nvSpPr>
        <p:spPr bwMode="auto">
          <a:xfrm>
            <a:off x="5943600" y="1793875"/>
            <a:ext cx="190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Research sample</a:t>
            </a:r>
          </a:p>
        </p:txBody>
      </p:sp>
      <p:sp>
        <p:nvSpPr>
          <p:cNvPr id="19484" name="TextBox 51">
            <a:extLst>
              <a:ext uri="{FF2B5EF4-FFF2-40B4-BE49-F238E27FC236}">
                <a16:creationId xmlns:a16="http://schemas.microsoft.com/office/drawing/2014/main" id="{06966E64-2653-4028-84F4-6E4939C2BC85}"/>
              </a:ext>
            </a:extLst>
          </p:cNvPr>
          <p:cNvSpPr txBox="1">
            <a:spLocks noChangeArrowheads="1"/>
          </p:cNvSpPr>
          <p:nvPr/>
        </p:nvSpPr>
        <p:spPr bwMode="auto">
          <a:xfrm rot="20291200">
            <a:off x="3182233" y="5256938"/>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Hypothetical samples</a:t>
            </a:r>
          </a:p>
        </p:txBody>
      </p:sp>
      <p:sp>
        <p:nvSpPr>
          <p:cNvPr id="19486" name="TextBox 55">
            <a:extLst>
              <a:ext uri="{FF2B5EF4-FFF2-40B4-BE49-F238E27FC236}">
                <a16:creationId xmlns:a16="http://schemas.microsoft.com/office/drawing/2014/main" id="{0F3F7B7B-B39A-4245-BD72-D7BDDF6282AD}"/>
              </a:ext>
            </a:extLst>
          </p:cNvPr>
          <p:cNvSpPr txBox="1">
            <a:spLocks noChangeArrowheads="1"/>
          </p:cNvSpPr>
          <p:nvPr/>
        </p:nvSpPr>
        <p:spPr bwMode="auto">
          <a:xfrm>
            <a:off x="5775325" y="5000625"/>
            <a:ext cx="2971800" cy="12001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a:t>Over repeated sampling, the mean of the mean of the hypothetical samples equals the population mean</a:t>
            </a:r>
          </a:p>
        </p:txBody>
      </p:sp>
      <p:sp>
        <p:nvSpPr>
          <p:cNvPr id="3" name="TextBox 2">
            <a:extLst>
              <a:ext uri="{FF2B5EF4-FFF2-40B4-BE49-F238E27FC236}">
                <a16:creationId xmlns:a16="http://schemas.microsoft.com/office/drawing/2014/main" id="{852AAC68-D043-431A-815E-53CCD8E9B10E}"/>
              </a:ext>
            </a:extLst>
          </p:cNvPr>
          <p:cNvSpPr txBox="1"/>
          <p:nvPr/>
        </p:nvSpPr>
        <p:spPr>
          <a:xfrm>
            <a:off x="4114800" y="609600"/>
            <a:ext cx="4876800" cy="369332"/>
          </a:xfrm>
          <a:prstGeom prst="rect">
            <a:avLst/>
          </a:prstGeom>
          <a:noFill/>
        </p:spPr>
        <p:txBody>
          <a:bodyPr wrap="square" rtlCol="0">
            <a:spAutoFit/>
          </a:bodyPr>
          <a:lstStyle/>
          <a:p>
            <a:r>
              <a:rPr lang="en-US" dirty="0"/>
              <a:t>Research sample mean (x) ~ population mean (</a:t>
            </a:r>
            <a:r>
              <a:rPr lang="en-US" dirty="0">
                <a:sym typeface="Symbol" panose="05050102010706020507" pitchFamily="18" charset="2"/>
              </a:rPr>
              <a:t></a:t>
            </a:r>
            <a:r>
              <a:rPr lang="en-US" dirty="0"/>
              <a:t>)</a:t>
            </a:r>
          </a:p>
        </p:txBody>
      </p:sp>
      <p:sp>
        <p:nvSpPr>
          <p:cNvPr id="6" name="TextBox 5">
            <a:extLst>
              <a:ext uri="{FF2B5EF4-FFF2-40B4-BE49-F238E27FC236}">
                <a16:creationId xmlns:a16="http://schemas.microsoft.com/office/drawing/2014/main" id="{C7FEBB59-5D49-4544-A3CF-1A2722DB4489}"/>
              </a:ext>
            </a:extLst>
          </p:cNvPr>
          <p:cNvSpPr txBox="1"/>
          <p:nvPr/>
        </p:nvSpPr>
        <p:spPr>
          <a:xfrm>
            <a:off x="5637212" y="3665022"/>
            <a:ext cx="381000" cy="369332"/>
          </a:xfrm>
          <a:prstGeom prst="rect">
            <a:avLst/>
          </a:prstGeom>
          <a:noFill/>
        </p:spPr>
        <p:txBody>
          <a:bodyPr wrap="square" rtlCol="0">
            <a:spAutoFit/>
          </a:bodyPr>
          <a:lstStyle/>
          <a:p>
            <a:r>
              <a:rPr lang="en-US" dirty="0"/>
              <a:t>x</a:t>
            </a:r>
          </a:p>
        </p:txBody>
      </p:sp>
      <p:sp>
        <p:nvSpPr>
          <p:cNvPr id="33" name="TextBox 32">
            <a:extLst>
              <a:ext uri="{FF2B5EF4-FFF2-40B4-BE49-F238E27FC236}">
                <a16:creationId xmlns:a16="http://schemas.microsoft.com/office/drawing/2014/main" id="{0F034F9B-46EB-4618-9A21-330991DD3714}"/>
              </a:ext>
            </a:extLst>
          </p:cNvPr>
          <p:cNvSpPr txBox="1"/>
          <p:nvPr/>
        </p:nvSpPr>
        <p:spPr>
          <a:xfrm>
            <a:off x="5219700" y="4131343"/>
            <a:ext cx="381000" cy="369332"/>
          </a:xfrm>
          <a:prstGeom prst="rect">
            <a:avLst/>
          </a:prstGeom>
          <a:noFill/>
        </p:spPr>
        <p:txBody>
          <a:bodyPr wrap="square" rtlCol="0">
            <a:spAutoFit/>
          </a:bodyPr>
          <a:lstStyle/>
          <a:p>
            <a:r>
              <a:rPr lang="en-US" dirty="0"/>
              <a:t>x</a:t>
            </a:r>
          </a:p>
        </p:txBody>
      </p:sp>
      <p:sp>
        <p:nvSpPr>
          <p:cNvPr id="34" name="TextBox 33">
            <a:extLst>
              <a:ext uri="{FF2B5EF4-FFF2-40B4-BE49-F238E27FC236}">
                <a16:creationId xmlns:a16="http://schemas.microsoft.com/office/drawing/2014/main" id="{64FC2105-16C3-4DE4-AEAA-9656B06A2EBC}"/>
              </a:ext>
            </a:extLst>
          </p:cNvPr>
          <p:cNvSpPr txBox="1"/>
          <p:nvPr/>
        </p:nvSpPr>
        <p:spPr>
          <a:xfrm>
            <a:off x="4592782" y="4594072"/>
            <a:ext cx="381000" cy="369332"/>
          </a:xfrm>
          <a:prstGeom prst="rect">
            <a:avLst/>
          </a:prstGeom>
          <a:noFill/>
        </p:spPr>
        <p:txBody>
          <a:bodyPr wrap="square" rtlCol="0">
            <a:spAutoFit/>
          </a:bodyPr>
          <a:lstStyle/>
          <a:p>
            <a:r>
              <a:rPr lang="en-US" dirty="0"/>
              <a:t>x</a:t>
            </a:r>
          </a:p>
        </p:txBody>
      </p:sp>
      <p:sp>
        <p:nvSpPr>
          <p:cNvPr id="35" name="TextBox 34">
            <a:extLst>
              <a:ext uri="{FF2B5EF4-FFF2-40B4-BE49-F238E27FC236}">
                <a16:creationId xmlns:a16="http://schemas.microsoft.com/office/drawing/2014/main" id="{908527C5-731E-4462-9AB8-12462A871EA0}"/>
              </a:ext>
            </a:extLst>
          </p:cNvPr>
          <p:cNvSpPr txBox="1"/>
          <p:nvPr/>
        </p:nvSpPr>
        <p:spPr>
          <a:xfrm>
            <a:off x="3795690" y="5073343"/>
            <a:ext cx="381000" cy="369332"/>
          </a:xfrm>
          <a:prstGeom prst="rect">
            <a:avLst/>
          </a:prstGeom>
          <a:noFill/>
        </p:spPr>
        <p:txBody>
          <a:bodyPr wrap="square" rtlCol="0">
            <a:spAutoFit/>
          </a:bodyPr>
          <a:lstStyle/>
          <a:p>
            <a:r>
              <a:rPr lang="en-US" dirty="0"/>
              <a:t>x</a:t>
            </a:r>
          </a:p>
        </p:txBody>
      </p:sp>
      <p:sp>
        <p:nvSpPr>
          <p:cNvPr id="36" name="TextBox 35">
            <a:extLst>
              <a:ext uri="{FF2B5EF4-FFF2-40B4-BE49-F238E27FC236}">
                <a16:creationId xmlns:a16="http://schemas.microsoft.com/office/drawing/2014/main" id="{1645FC60-3FC1-42C1-BA68-525FC717B479}"/>
              </a:ext>
            </a:extLst>
          </p:cNvPr>
          <p:cNvSpPr txBox="1"/>
          <p:nvPr/>
        </p:nvSpPr>
        <p:spPr>
          <a:xfrm>
            <a:off x="1595005" y="1606163"/>
            <a:ext cx="381000" cy="646331"/>
          </a:xfrm>
          <a:prstGeom prst="rect">
            <a:avLst/>
          </a:prstGeom>
          <a:noFill/>
        </p:spPr>
        <p:txBody>
          <a:bodyPr wrap="square" rtlCol="0">
            <a:spAutoFit/>
          </a:bodyPr>
          <a:lstStyle/>
          <a:p>
            <a:r>
              <a:rPr lang="en-US" sz="3600" b="1" dirty="0">
                <a:solidFill>
                  <a:schemeClr val="bg2"/>
                </a:solidFill>
                <a:sym typeface="Symbol" panose="05050102010706020507" pitchFamily="18" charset="2"/>
              </a:rPr>
              <a:t></a:t>
            </a:r>
            <a:endParaRPr lang="en-US" sz="3600" b="1" dirty="0">
              <a:solidFill>
                <a:schemeClr val="bg2"/>
              </a:solidFill>
            </a:endParaRPr>
          </a:p>
        </p:txBody>
      </p:sp>
      <p:sp>
        <p:nvSpPr>
          <p:cNvPr id="37" name="TextBox 36">
            <a:extLst>
              <a:ext uri="{FF2B5EF4-FFF2-40B4-BE49-F238E27FC236}">
                <a16:creationId xmlns:a16="http://schemas.microsoft.com/office/drawing/2014/main" id="{2234BD03-654B-4D67-8DC6-4AA0FBC1730B}"/>
              </a:ext>
            </a:extLst>
          </p:cNvPr>
          <p:cNvSpPr txBox="1"/>
          <p:nvPr/>
        </p:nvSpPr>
        <p:spPr>
          <a:xfrm>
            <a:off x="2844793" y="5161002"/>
            <a:ext cx="38100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591DCDC-195A-4A04-A1A7-3ACF0A48D472}"/>
              </a:ext>
            </a:extLst>
          </p:cNvPr>
          <p:cNvSpPr txBox="1"/>
          <p:nvPr/>
        </p:nvSpPr>
        <p:spPr>
          <a:xfrm>
            <a:off x="1997893" y="5161002"/>
            <a:ext cx="38100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84BC1DED-3DA1-42C0-8A94-230A17B79ABA}"/>
              </a:ext>
            </a:extLst>
          </p:cNvPr>
          <p:cNvSpPr txBox="1"/>
          <p:nvPr/>
        </p:nvSpPr>
        <p:spPr>
          <a:xfrm>
            <a:off x="1181100" y="4932402"/>
            <a:ext cx="38100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321BB2D5-EC83-4764-972D-6CD43993023A}"/>
              </a:ext>
            </a:extLst>
          </p:cNvPr>
          <p:cNvSpPr txBox="1"/>
          <p:nvPr/>
        </p:nvSpPr>
        <p:spPr>
          <a:xfrm>
            <a:off x="633413" y="4488418"/>
            <a:ext cx="38100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841C2715-FC54-46E1-A938-B5E65D920C36}"/>
              </a:ext>
            </a:extLst>
          </p:cNvPr>
          <p:cNvSpPr txBox="1"/>
          <p:nvPr/>
        </p:nvSpPr>
        <p:spPr>
          <a:xfrm>
            <a:off x="6210300" y="3221509"/>
            <a:ext cx="38100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EFA5793E-7C01-4ADE-A748-8507F471D890}"/>
              </a:ext>
            </a:extLst>
          </p:cNvPr>
          <p:cNvSpPr txBox="1"/>
          <p:nvPr/>
        </p:nvSpPr>
        <p:spPr>
          <a:xfrm>
            <a:off x="5511800" y="1782456"/>
            <a:ext cx="38100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190614D-D7F5-4E5D-957B-8242D499870A}"/>
              </a:ext>
            </a:extLst>
          </p:cNvPr>
          <p:cNvSpPr txBox="1"/>
          <p:nvPr/>
        </p:nvSpPr>
        <p:spPr>
          <a:xfrm>
            <a:off x="6489483" y="2673052"/>
            <a:ext cx="381000" cy="369332"/>
          </a:xfrm>
          <a:prstGeom prst="rect">
            <a:avLst/>
          </a:prstGeom>
          <a:noFill/>
        </p:spPr>
        <p:txBody>
          <a:bodyPr wrap="square" rtlCol="0">
            <a:spAutoFit/>
          </a:bodyPr>
          <a:lstStyle/>
          <a:p>
            <a:r>
              <a:rPr lang="en-US" dirty="0"/>
              <a:t>x</a:t>
            </a:r>
          </a:p>
        </p:txBody>
      </p:sp>
      <p:sp>
        <p:nvSpPr>
          <p:cNvPr id="28" name="Slide Number Placeholder 27">
            <a:extLst>
              <a:ext uri="{FF2B5EF4-FFF2-40B4-BE49-F238E27FC236}">
                <a16:creationId xmlns:a16="http://schemas.microsoft.com/office/drawing/2014/main" id="{57B0DE5B-EA90-4EDE-95DA-39EDC19553C1}"/>
              </a:ext>
            </a:extLst>
          </p:cNvPr>
          <p:cNvSpPr>
            <a:spLocks noGrp="1"/>
          </p:cNvSpPr>
          <p:nvPr>
            <p:ph type="sldNum" sz="quarter" idx="12"/>
          </p:nvPr>
        </p:nvSpPr>
        <p:spPr/>
        <p:txBody>
          <a:bodyPr/>
          <a:lstStyle/>
          <a:p>
            <a:pPr>
              <a:defRPr/>
            </a:pPr>
            <a:fld id="{80F2F892-A0AA-4A33-940A-5E76CB61BCC6}"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C44F555-59E9-4065-B8E4-010574183190}"/>
              </a:ext>
            </a:extLst>
          </p:cNvPr>
          <p:cNvSpPr>
            <a:spLocks noGrp="1" noChangeArrowheads="1"/>
          </p:cNvSpPr>
          <p:nvPr>
            <p:ph type="title"/>
          </p:nvPr>
        </p:nvSpPr>
        <p:spPr>
          <a:xfrm>
            <a:off x="381000" y="182419"/>
            <a:ext cx="7772400" cy="838200"/>
          </a:xfrm>
        </p:spPr>
        <p:txBody>
          <a:bodyPr>
            <a:normAutofit/>
          </a:bodyPr>
          <a:lstStyle/>
          <a:p>
            <a:pPr algn="ctr" eaLnBrk="1" hangingPunct="1"/>
            <a:r>
              <a:rPr lang="en-US" altLang="en-US" sz="2400" dirty="0">
                <a:latin typeface="Arial" panose="020B0604020202020204" pitchFamily="34" charset="0"/>
              </a:rPr>
              <a:t>              </a:t>
            </a:r>
            <a:r>
              <a:rPr lang="en-US" altLang="en-US" sz="2400" b="1" dirty="0">
                <a:latin typeface="Arial" panose="020B0604020202020204" pitchFamily="34" charset="0"/>
              </a:rPr>
              <a:t>Sampling distribution</a:t>
            </a:r>
            <a:r>
              <a:rPr lang="en-US" altLang="en-US" sz="2400" dirty="0">
                <a:latin typeface="Arial" panose="020B0604020202020204" pitchFamily="34" charset="0"/>
              </a:rPr>
              <a:t> of diastolic BP</a:t>
            </a:r>
            <a:r>
              <a:rPr lang="en-US" altLang="en-US" dirty="0"/>
              <a:t> </a:t>
            </a:r>
          </a:p>
        </p:txBody>
      </p:sp>
      <p:sp>
        <p:nvSpPr>
          <p:cNvPr id="18435" name="Text Box 3">
            <a:extLst>
              <a:ext uri="{FF2B5EF4-FFF2-40B4-BE49-F238E27FC236}">
                <a16:creationId xmlns:a16="http://schemas.microsoft.com/office/drawing/2014/main" id="{A0605EE5-2465-4335-AD6E-4827408B3CBB}"/>
              </a:ext>
            </a:extLst>
          </p:cNvPr>
          <p:cNvSpPr txBox="1">
            <a:spLocks noChangeArrowheads="1"/>
          </p:cNvSpPr>
          <p:nvPr/>
        </p:nvSpPr>
        <p:spPr bwMode="auto">
          <a:xfrm>
            <a:off x="2133600" y="924068"/>
            <a:ext cx="63246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t>  </a:t>
            </a:r>
            <a:r>
              <a:rPr lang="en-US" altLang="en-US" sz="2400" dirty="0">
                <a:latin typeface="Courier New" panose="02070309020205020404" pitchFamily="49" charset="0"/>
              </a:rPr>
              <a:t>Sample(n = 5)    Mean</a:t>
            </a:r>
          </a:p>
          <a:p>
            <a:endParaRPr lang="en-US" altLang="en-US" sz="2400" dirty="0">
              <a:latin typeface="Courier New" panose="02070309020205020404" pitchFamily="49" charset="0"/>
            </a:endParaRPr>
          </a:p>
          <a:p>
            <a:r>
              <a:rPr lang="en-US" altLang="en-US" sz="2400" dirty="0">
                <a:latin typeface="Courier New" panose="02070309020205020404" pitchFamily="49" charset="0"/>
              </a:rPr>
              <a:t> 63 73 61 73 66    67</a:t>
            </a:r>
          </a:p>
          <a:p>
            <a:r>
              <a:rPr lang="en-US" altLang="en-US" sz="2400" dirty="0">
                <a:latin typeface="Courier New" panose="02070309020205020404" pitchFamily="49" charset="0"/>
              </a:rPr>
              <a:t> 90 92 56 68 60    73</a:t>
            </a:r>
          </a:p>
          <a:p>
            <a:r>
              <a:rPr lang="en-US" altLang="en-US" sz="2400" dirty="0">
                <a:latin typeface="Courier New" panose="02070309020205020404" pitchFamily="49" charset="0"/>
              </a:rPr>
              <a:t> 69 67 85 72 73    73</a:t>
            </a:r>
          </a:p>
          <a:p>
            <a:r>
              <a:rPr lang="en-US" altLang="en-US" sz="2400" dirty="0">
                <a:latin typeface="Courier New" panose="02070309020205020404" pitchFamily="49" charset="0"/>
              </a:rPr>
              <a:t> 90 80 55 73 77    75</a:t>
            </a:r>
          </a:p>
          <a:p>
            <a:r>
              <a:rPr lang="en-US" altLang="en-US" sz="2400" dirty="0">
                <a:latin typeface="Courier New" panose="02070309020205020404" pitchFamily="49" charset="0"/>
              </a:rPr>
              <a:t> 69 74 91 73 66    75</a:t>
            </a:r>
          </a:p>
          <a:p>
            <a:r>
              <a:rPr lang="en-US" altLang="en-US" sz="2400" dirty="0">
                <a:latin typeface="Courier New" panose="02070309020205020404" pitchFamily="49" charset="0"/>
              </a:rPr>
              <a:t> 64 71 80 76 94    77</a:t>
            </a:r>
          </a:p>
          <a:p>
            <a:r>
              <a:rPr lang="en-US" altLang="en-US" sz="2400" dirty="0">
                <a:latin typeface="Courier New" panose="02070309020205020404" pitchFamily="49" charset="0"/>
              </a:rPr>
              <a:t> 62 91 79 89 62    77</a:t>
            </a:r>
          </a:p>
          <a:p>
            <a:r>
              <a:rPr lang="en-US" altLang="en-US" sz="2400" dirty="0">
                <a:latin typeface="Courier New" panose="02070309020205020404" pitchFamily="49" charset="0"/>
              </a:rPr>
              <a:t> 81 76 91 77 63    78</a:t>
            </a:r>
          </a:p>
          <a:p>
            <a:r>
              <a:rPr lang="en-US" altLang="en-US" sz="2400" dirty="0">
                <a:latin typeface="Courier New" panose="02070309020205020404" pitchFamily="49" charset="0"/>
              </a:rPr>
              <a:t> 95 91 73 65 72    79</a:t>
            </a:r>
          </a:p>
          <a:p>
            <a:r>
              <a:rPr lang="en-US" altLang="en-US" sz="2400" dirty="0">
                <a:latin typeface="Courier New" panose="02070309020205020404" pitchFamily="49" charset="0"/>
              </a:rPr>
              <a:t> 72 82 73 90 81    80</a:t>
            </a:r>
          </a:p>
          <a:p>
            <a:r>
              <a:rPr lang="en-US" altLang="en-US" sz="2400" dirty="0">
                <a:latin typeface="Courier New" panose="02070309020205020404" pitchFamily="49" charset="0"/>
              </a:rPr>
              <a:t> 83 75 69 92 79    80</a:t>
            </a:r>
          </a:p>
          <a:p>
            <a:r>
              <a:rPr lang="en-US" altLang="en-US" sz="2400" dirty="0">
                <a:latin typeface="Courier New" panose="02070309020205020404" pitchFamily="49" charset="0"/>
              </a:rPr>
              <a:t> 89 90 77 80 82    84</a:t>
            </a:r>
          </a:p>
          <a:p>
            <a:pPr>
              <a:spcBef>
                <a:spcPct val="50000"/>
              </a:spcBef>
            </a:pPr>
            <a:endParaRPr lang="en-US" altLang="en-US" sz="2400" dirty="0"/>
          </a:p>
        </p:txBody>
      </p:sp>
      <p:sp>
        <p:nvSpPr>
          <p:cNvPr id="2" name="Slide Number Placeholder 1">
            <a:extLst>
              <a:ext uri="{FF2B5EF4-FFF2-40B4-BE49-F238E27FC236}">
                <a16:creationId xmlns:a16="http://schemas.microsoft.com/office/drawing/2014/main" id="{3D169EA2-E6EF-4226-8660-DDAE976BE430}"/>
              </a:ext>
            </a:extLst>
          </p:cNvPr>
          <p:cNvSpPr>
            <a:spLocks noGrp="1"/>
          </p:cNvSpPr>
          <p:nvPr>
            <p:ph type="sldNum" sz="quarter" idx="12"/>
          </p:nvPr>
        </p:nvSpPr>
        <p:spPr/>
        <p:txBody>
          <a:bodyPr/>
          <a:lstStyle/>
          <a:p>
            <a:pPr>
              <a:defRPr/>
            </a:pPr>
            <a:fld id="{3B7DBDB5-B762-4A51-BAB3-82C54E454743}" type="slidenum">
              <a:rPr lang="en-US" altLang="en-US" smtClean="0"/>
              <a:pPr>
                <a:defRPr/>
              </a:pPr>
              <a:t>16</a:t>
            </a:fld>
            <a:endParaRPr lang="en-US" altLang="en-US"/>
          </a:p>
        </p:txBody>
      </p:sp>
    </p:spTree>
    <p:extLst>
      <p:ext uri="{BB962C8B-B14F-4D97-AF65-F5344CB8AC3E}">
        <p14:creationId xmlns:p14="http://schemas.microsoft.com/office/powerpoint/2010/main" val="33533158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5E1416F-6DDC-44E8-AD59-CBC6E85CA599}"/>
              </a:ext>
            </a:extLst>
          </p:cNvPr>
          <p:cNvSpPr>
            <a:spLocks noGrp="1" noChangeArrowheads="1"/>
          </p:cNvSpPr>
          <p:nvPr>
            <p:ph type="title"/>
          </p:nvPr>
        </p:nvSpPr>
        <p:spPr>
          <a:xfrm>
            <a:off x="76200" y="1981200"/>
            <a:ext cx="7772400" cy="2743200"/>
          </a:xfrm>
        </p:spPr>
        <p:txBody>
          <a:bodyPr/>
          <a:lstStyle/>
          <a:p>
            <a:pPr algn="ctr" eaLnBrk="1" hangingPunct="1">
              <a:defRPr/>
            </a:pPr>
            <a:r>
              <a:rPr lang="en-US" altLang="en-US" sz="3600" b="1" dirty="0">
                <a:solidFill>
                  <a:schemeClr val="tx1"/>
                </a:solidFill>
                <a:latin typeface="+mn-lt"/>
              </a:rPr>
              <a:t>The larger the sample, the more accurate the estimation of the population parameter.</a:t>
            </a:r>
            <a:br>
              <a:rPr lang="en-US" altLang="en-US" sz="3600" b="1" dirty="0">
                <a:solidFill>
                  <a:schemeClr val="tx1"/>
                </a:solidFill>
                <a:latin typeface="+mn-lt"/>
              </a:rPr>
            </a:br>
            <a:endParaRPr lang="en-US" altLang="en-US" sz="3600" b="1" dirty="0">
              <a:solidFill>
                <a:schemeClr val="tx1"/>
              </a:solidFill>
              <a:latin typeface="+mn-lt"/>
            </a:endParaRPr>
          </a:p>
        </p:txBody>
      </p:sp>
      <p:sp>
        <p:nvSpPr>
          <p:cNvPr id="20483" name="TextBox 2">
            <a:extLst>
              <a:ext uri="{FF2B5EF4-FFF2-40B4-BE49-F238E27FC236}">
                <a16:creationId xmlns:a16="http://schemas.microsoft.com/office/drawing/2014/main" id="{ECD6E9E1-3558-4ECA-8D29-0718A2FD2745}"/>
              </a:ext>
            </a:extLst>
          </p:cNvPr>
          <p:cNvSpPr txBox="1">
            <a:spLocks noChangeArrowheads="1"/>
          </p:cNvSpPr>
          <p:nvPr/>
        </p:nvSpPr>
        <p:spPr bwMode="auto">
          <a:xfrm>
            <a:off x="533400" y="9906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b="1"/>
              <a:t>Is the sample representative of the population?</a:t>
            </a:r>
          </a:p>
        </p:txBody>
      </p:sp>
      <p:sp>
        <p:nvSpPr>
          <p:cNvPr id="2" name="Slide Number Placeholder 1">
            <a:extLst>
              <a:ext uri="{FF2B5EF4-FFF2-40B4-BE49-F238E27FC236}">
                <a16:creationId xmlns:a16="http://schemas.microsoft.com/office/drawing/2014/main" id="{7C19854C-1834-425C-A83B-6CC4D86AB548}"/>
              </a:ext>
            </a:extLst>
          </p:cNvPr>
          <p:cNvSpPr>
            <a:spLocks noGrp="1"/>
          </p:cNvSpPr>
          <p:nvPr>
            <p:ph type="sldNum" sz="quarter" idx="12"/>
          </p:nvPr>
        </p:nvSpPr>
        <p:spPr/>
        <p:txBody>
          <a:bodyPr/>
          <a:lstStyle/>
          <a:p>
            <a:pPr>
              <a:defRPr/>
            </a:pPr>
            <a:fld id="{3B7DBDB5-B762-4A51-BAB3-82C54E454743}"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5C059AD-DDF5-453D-BAD4-850D1DB38E46}"/>
              </a:ext>
            </a:extLst>
          </p:cNvPr>
          <p:cNvSpPr>
            <a:spLocks noGrp="1" noChangeArrowheads="1"/>
          </p:cNvSpPr>
          <p:nvPr>
            <p:ph type="title"/>
          </p:nvPr>
        </p:nvSpPr>
        <p:spPr/>
        <p:txBody>
          <a:bodyPr/>
          <a:lstStyle/>
          <a:p>
            <a:pPr eaLnBrk="1" hangingPunct="1"/>
            <a:r>
              <a:rPr lang="en-US" altLang="en-US"/>
              <a:t>Variability</a:t>
            </a:r>
          </a:p>
        </p:txBody>
      </p:sp>
      <p:sp>
        <p:nvSpPr>
          <p:cNvPr id="21507" name="Rectangle 3">
            <a:extLst>
              <a:ext uri="{FF2B5EF4-FFF2-40B4-BE49-F238E27FC236}">
                <a16:creationId xmlns:a16="http://schemas.microsoft.com/office/drawing/2014/main" id="{5BCE2AB4-44BC-4E9E-B6D1-B9E8B0933085}"/>
              </a:ext>
            </a:extLst>
          </p:cNvPr>
          <p:cNvSpPr>
            <a:spLocks noGrp="1" noChangeArrowheads="1"/>
          </p:cNvSpPr>
          <p:nvPr>
            <p:ph idx="1"/>
          </p:nvPr>
        </p:nvSpPr>
        <p:spPr/>
        <p:txBody>
          <a:bodyPr>
            <a:normAutofit/>
          </a:bodyPr>
          <a:lstStyle/>
          <a:p>
            <a:pPr eaLnBrk="1" hangingPunct="1"/>
            <a:r>
              <a:rPr lang="en-US" altLang="en-US" sz="3200" b="1" dirty="0"/>
              <a:t>Standard deviation:</a:t>
            </a:r>
            <a:r>
              <a:rPr lang="en-US" altLang="en-US" sz="3200" dirty="0"/>
              <a:t> variability of data about its mean.</a:t>
            </a:r>
          </a:p>
          <a:p>
            <a:pPr eaLnBrk="1" hangingPunct="1"/>
            <a:r>
              <a:rPr lang="en-US" altLang="en-US" sz="3200" b="1" dirty="0"/>
              <a:t>Standard error:</a:t>
            </a:r>
            <a:r>
              <a:rPr lang="en-US" altLang="en-US" sz="3200" dirty="0"/>
              <a:t> variability of a statistic (e.g. means: </a:t>
            </a:r>
          </a:p>
          <a:p>
            <a:pPr eaLnBrk="1" hangingPunct="1"/>
            <a:r>
              <a:rPr lang="en-US" altLang="en-US" sz="3200" dirty="0"/>
              <a:t>SEM = SD / </a:t>
            </a:r>
            <a:r>
              <a:rPr lang="en-US" altLang="en-US" sz="3200" dirty="0">
                <a:sym typeface="Symbol" panose="05050102010706020507" pitchFamily="18" charset="2"/>
              </a:rPr>
              <a:t>n</a:t>
            </a:r>
            <a:r>
              <a:rPr lang="en-US" altLang="en-US" sz="3200" dirty="0"/>
              <a:t>).  </a:t>
            </a:r>
          </a:p>
        </p:txBody>
      </p:sp>
      <p:sp>
        <p:nvSpPr>
          <p:cNvPr id="2" name="Slide Number Placeholder 1">
            <a:extLst>
              <a:ext uri="{FF2B5EF4-FFF2-40B4-BE49-F238E27FC236}">
                <a16:creationId xmlns:a16="http://schemas.microsoft.com/office/drawing/2014/main" id="{69F2C2CB-0963-45C1-B1C2-B991B9C01D6F}"/>
              </a:ext>
            </a:extLst>
          </p:cNvPr>
          <p:cNvSpPr>
            <a:spLocks noGrp="1"/>
          </p:cNvSpPr>
          <p:nvPr>
            <p:ph type="sldNum" sz="quarter" idx="12"/>
          </p:nvPr>
        </p:nvSpPr>
        <p:spPr/>
        <p:txBody>
          <a:bodyPr/>
          <a:lstStyle/>
          <a:p>
            <a:pPr>
              <a:defRPr/>
            </a:pPr>
            <a:fld id="{73031954-898F-4FEB-917E-D827EA039160}"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2A2EDE98-D56B-4799-A42A-33482D3D332F}"/>
              </a:ext>
            </a:extLst>
          </p:cNvPr>
          <p:cNvSpPr txBox="1">
            <a:spLocks noChangeArrowheads="1"/>
          </p:cNvSpPr>
          <p:nvPr/>
        </p:nvSpPr>
        <p:spPr bwMode="auto">
          <a:xfrm>
            <a:off x="0" y="1066800"/>
            <a:ext cx="9144000" cy="400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000">
                <a:latin typeface="Courier New" panose="02070309020205020404" pitchFamily="49" charset="0"/>
              </a:rPr>
              <a:t>     </a:t>
            </a:r>
            <a:r>
              <a:rPr lang="en-US" altLang="en-US" sz="2400">
                <a:latin typeface="Courier New" panose="02070309020205020404" pitchFamily="49" charset="0"/>
              </a:rPr>
              <a:t> </a:t>
            </a:r>
            <a:r>
              <a:rPr lang="en-US" altLang="en-US" sz="1600">
                <a:latin typeface="Courier New" panose="02070309020205020404" pitchFamily="49" charset="0"/>
              </a:rPr>
              <a:t>Sample      Mean SEM  LB UB   5666666666677777777778888888888999999</a:t>
            </a:r>
          </a:p>
          <a:p>
            <a:r>
              <a:rPr lang="en-US" altLang="en-US" sz="1600">
                <a:latin typeface="Courier New" panose="02070309020205020404" pitchFamily="49" charset="0"/>
              </a:rPr>
              <a:t>                                   9012345678901234567890123456789012345</a:t>
            </a:r>
          </a:p>
          <a:p>
            <a:pPr>
              <a:spcBef>
                <a:spcPct val="50000"/>
              </a:spcBef>
            </a:pPr>
            <a:r>
              <a:rPr lang="en-US" altLang="en-US" sz="1600">
                <a:latin typeface="Courier New" panose="02070309020205020404" pitchFamily="49" charset="0"/>
              </a:rPr>
              <a:t>72 82 73 90 81    </a:t>
            </a:r>
            <a:r>
              <a:rPr lang="en-US" altLang="en-US" sz="1600" b="1">
                <a:latin typeface="Courier New" panose="02070309020205020404" pitchFamily="49" charset="0"/>
              </a:rPr>
              <a:t>80</a:t>
            </a:r>
            <a:r>
              <a:rPr lang="en-US" altLang="en-US" sz="1600">
                <a:latin typeface="Courier New" panose="02070309020205020404" pitchFamily="49" charset="0"/>
              </a:rPr>
              <a:t>   3   70 89              (-----x------------)</a:t>
            </a:r>
          </a:p>
          <a:p>
            <a:r>
              <a:rPr lang="en-US" altLang="en-US" sz="1600">
                <a:latin typeface="Courier New" panose="02070309020205020404" pitchFamily="49" charset="0"/>
              </a:rPr>
              <a:t>89 90 77 80 82    </a:t>
            </a:r>
            <a:r>
              <a:rPr lang="en-US" altLang="en-US" sz="1600" b="1">
                <a:latin typeface="Courier New" panose="02070309020205020404" pitchFamily="49" charset="0"/>
              </a:rPr>
              <a:t>84</a:t>
            </a:r>
            <a:r>
              <a:rPr lang="en-US" altLang="en-US" sz="1600">
                <a:latin typeface="Courier New" panose="02070309020205020404" pitchFamily="49" charset="0"/>
              </a:rPr>
              <a:t>   3   77 91                    x(-------------)</a:t>
            </a:r>
          </a:p>
          <a:p>
            <a:r>
              <a:rPr lang="en-US" altLang="en-US" sz="1600">
                <a:latin typeface="Courier New" panose="02070309020205020404" pitchFamily="49" charset="0"/>
              </a:rPr>
              <a:t>95 91 73 65 72    </a:t>
            </a:r>
            <a:r>
              <a:rPr lang="en-US" altLang="en-US" sz="1600" b="1">
                <a:latin typeface="Courier New" panose="02070309020205020404" pitchFamily="49" charset="0"/>
              </a:rPr>
              <a:t>79</a:t>
            </a:r>
            <a:r>
              <a:rPr lang="en-US" altLang="en-US" sz="1600">
                <a:latin typeface="Courier New" panose="02070309020205020404" pitchFamily="49" charset="0"/>
              </a:rPr>
              <a:t>   6   63 95       (------------x------------------)</a:t>
            </a:r>
          </a:p>
          <a:p>
            <a:r>
              <a:rPr lang="en-US" altLang="en-US" sz="1600">
                <a:latin typeface="Courier New" panose="02070309020205020404" pitchFamily="49" charset="0"/>
              </a:rPr>
              <a:t>83 75 69 92 79    </a:t>
            </a:r>
            <a:r>
              <a:rPr lang="en-US" altLang="en-US" sz="1600" b="1">
                <a:latin typeface="Courier New" panose="02070309020205020404" pitchFamily="49" charset="0"/>
              </a:rPr>
              <a:t>80</a:t>
            </a:r>
            <a:r>
              <a:rPr lang="en-US" altLang="en-US" sz="1600">
                <a:latin typeface="Courier New" panose="02070309020205020404" pitchFamily="49" charset="0"/>
              </a:rPr>
              <a:t>   4   69 90             (------x-------------)</a:t>
            </a:r>
          </a:p>
          <a:p>
            <a:r>
              <a:rPr lang="en-US" altLang="en-US" sz="1600">
                <a:latin typeface="Courier New" panose="02070309020205020404" pitchFamily="49" charset="0"/>
              </a:rPr>
              <a:t>64 71 80 76 94    </a:t>
            </a:r>
            <a:r>
              <a:rPr lang="en-US" altLang="en-US" sz="1600" b="1">
                <a:latin typeface="Courier New" panose="02070309020205020404" pitchFamily="49" charset="0"/>
              </a:rPr>
              <a:t>77</a:t>
            </a:r>
            <a:r>
              <a:rPr lang="en-US" altLang="en-US" sz="1600">
                <a:latin typeface="Courier New" panose="02070309020205020404" pitchFamily="49" charset="0"/>
              </a:rPr>
              <a:t>   5   63 91       (------------x--------------)</a:t>
            </a:r>
          </a:p>
          <a:p>
            <a:r>
              <a:rPr lang="en-US" altLang="en-US" sz="1600">
                <a:latin typeface="Courier New" panose="02070309020205020404" pitchFamily="49" charset="0"/>
              </a:rPr>
              <a:t>63 73 61 73 66    </a:t>
            </a:r>
            <a:r>
              <a:rPr lang="en-US" altLang="en-US" sz="1600" b="1">
                <a:latin typeface="Courier New" panose="02070309020205020404" pitchFamily="49" charset="0"/>
              </a:rPr>
              <a:t>67</a:t>
            </a:r>
            <a:r>
              <a:rPr lang="en-US" altLang="en-US" sz="1600">
                <a:latin typeface="Courier New" panose="02070309020205020404" pitchFamily="49" charset="0"/>
              </a:rPr>
              <a:t>   2   60 74    (-------------) x</a:t>
            </a:r>
          </a:p>
          <a:p>
            <a:r>
              <a:rPr lang="en-US" altLang="en-US" sz="1600">
                <a:latin typeface="Courier New" panose="02070309020205020404" pitchFamily="49" charset="0"/>
              </a:rPr>
              <a:t>69 67 85 72 73    </a:t>
            </a:r>
            <a:r>
              <a:rPr lang="en-US" altLang="en-US" sz="1600" b="1">
                <a:latin typeface="Courier New" panose="02070309020205020404" pitchFamily="49" charset="0"/>
              </a:rPr>
              <a:t>73</a:t>
            </a:r>
            <a:r>
              <a:rPr lang="en-US" altLang="en-US" sz="1600">
                <a:latin typeface="Courier New" panose="02070309020205020404" pitchFamily="49" charset="0"/>
              </a:rPr>
              <a:t>   3   64 82        (-----------x-----)</a:t>
            </a:r>
          </a:p>
          <a:p>
            <a:r>
              <a:rPr lang="en-US" altLang="en-US" sz="1600">
                <a:latin typeface="Courier New" panose="02070309020205020404" pitchFamily="49" charset="0"/>
              </a:rPr>
              <a:t>62 91 79 89 62    </a:t>
            </a:r>
            <a:r>
              <a:rPr lang="en-US" altLang="en-US" sz="1600" b="1">
                <a:latin typeface="Courier New" panose="02070309020205020404" pitchFamily="49" charset="0"/>
              </a:rPr>
              <a:t>77</a:t>
            </a:r>
            <a:r>
              <a:rPr lang="en-US" altLang="en-US" sz="1600">
                <a:latin typeface="Courier New" panose="02070309020205020404" pitchFamily="49" charset="0"/>
              </a:rPr>
              <a:t>   6   59 94   (----------------x-----------------)</a:t>
            </a:r>
          </a:p>
          <a:p>
            <a:r>
              <a:rPr lang="en-US" altLang="en-US" sz="1600">
                <a:latin typeface="Courier New" panose="02070309020205020404" pitchFamily="49" charset="0"/>
              </a:rPr>
              <a:t>81 76 91 77 63    </a:t>
            </a:r>
            <a:r>
              <a:rPr lang="en-US" altLang="en-US" sz="1600" b="1">
                <a:latin typeface="Courier New" panose="02070309020205020404" pitchFamily="49" charset="0"/>
              </a:rPr>
              <a:t>78</a:t>
            </a:r>
            <a:r>
              <a:rPr lang="en-US" altLang="en-US" sz="1600">
                <a:latin typeface="Courier New" panose="02070309020205020404" pitchFamily="49" charset="0"/>
              </a:rPr>
              <a:t>   5   65 90         (----------x-------------)</a:t>
            </a:r>
          </a:p>
          <a:p>
            <a:r>
              <a:rPr lang="en-US" altLang="en-US" sz="1600">
                <a:latin typeface="Courier New" panose="02070309020205020404" pitchFamily="49" charset="0"/>
              </a:rPr>
              <a:t>69 74 91 73 66    </a:t>
            </a:r>
            <a:r>
              <a:rPr lang="en-US" altLang="en-US" sz="1600" b="1">
                <a:latin typeface="Courier New" panose="02070309020205020404" pitchFamily="49" charset="0"/>
              </a:rPr>
              <a:t>75</a:t>
            </a:r>
            <a:r>
              <a:rPr lang="en-US" altLang="en-US" sz="1600">
                <a:latin typeface="Courier New" panose="02070309020205020404" pitchFamily="49" charset="0"/>
              </a:rPr>
              <a:t>   4   63 87       (------------x----------)</a:t>
            </a:r>
          </a:p>
          <a:p>
            <a:endParaRPr lang="en-US" altLang="en-US" sz="1600">
              <a:latin typeface="Courier New" panose="02070309020205020404" pitchFamily="49" charset="0"/>
            </a:endParaRPr>
          </a:p>
          <a:p>
            <a:endParaRPr lang="en-US" altLang="en-US" sz="1600">
              <a:latin typeface="Courier New" panose="02070309020205020404" pitchFamily="49" charset="0"/>
            </a:endParaRPr>
          </a:p>
          <a:p>
            <a:endParaRPr lang="en-US" altLang="en-US" sz="1600">
              <a:latin typeface="Courier New" panose="02070309020205020404" pitchFamily="49" charset="0"/>
            </a:endParaRPr>
          </a:p>
        </p:txBody>
      </p:sp>
      <p:sp>
        <p:nvSpPr>
          <p:cNvPr id="22531" name="TextBox 1">
            <a:extLst>
              <a:ext uri="{FF2B5EF4-FFF2-40B4-BE49-F238E27FC236}">
                <a16:creationId xmlns:a16="http://schemas.microsoft.com/office/drawing/2014/main" id="{3394CE37-0341-478E-825A-178828FCB8D4}"/>
              </a:ext>
            </a:extLst>
          </p:cNvPr>
          <p:cNvSpPr txBox="1">
            <a:spLocks noChangeArrowheads="1"/>
          </p:cNvSpPr>
          <p:nvPr/>
        </p:nvSpPr>
        <p:spPr bwMode="auto">
          <a:xfrm>
            <a:off x="914400" y="5334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95% confidence intervals for dBP from hypothetical samples (n = 5)</a:t>
            </a:r>
          </a:p>
          <a:p>
            <a:pPr algn="ctr"/>
            <a:r>
              <a:rPr lang="en-US" altLang="en-US" b="1"/>
              <a:t>Population mean dBP = 76</a:t>
            </a:r>
          </a:p>
        </p:txBody>
      </p:sp>
      <p:sp>
        <p:nvSpPr>
          <p:cNvPr id="4" name="TextBox 3">
            <a:extLst>
              <a:ext uri="{FF2B5EF4-FFF2-40B4-BE49-F238E27FC236}">
                <a16:creationId xmlns:a16="http://schemas.microsoft.com/office/drawing/2014/main" id="{C6DE268E-C707-4896-96B3-6F9D0DE40D39}"/>
              </a:ext>
            </a:extLst>
          </p:cNvPr>
          <p:cNvSpPr txBox="1"/>
          <p:nvPr/>
        </p:nvSpPr>
        <p:spPr>
          <a:xfrm>
            <a:off x="258762" y="4419600"/>
            <a:ext cx="8626475" cy="1754188"/>
          </a:xfrm>
          <a:prstGeom prst="rect">
            <a:avLst/>
          </a:prstGeom>
          <a:noFill/>
          <a:ln w="57150">
            <a:solidFill>
              <a:schemeClr val="tx2">
                <a:lumMod val="90000"/>
                <a:lumOff val="10000"/>
              </a:schemeClr>
            </a:solidFill>
          </a:ln>
        </p:spPr>
        <p:txBody>
          <a:bodyPr>
            <a:spAutoFit/>
          </a:bodyPr>
          <a:lstStyle/>
          <a:p>
            <a:pPr>
              <a:defRPr/>
            </a:pPr>
            <a:r>
              <a:rPr lang="en-US" dirty="0"/>
              <a:t>The sample means constitute a </a:t>
            </a:r>
            <a:r>
              <a:rPr lang="en-US" b="1" dirty="0">
                <a:solidFill>
                  <a:srgbClr val="FF0000"/>
                </a:solidFill>
              </a:rPr>
              <a:t>sampling distribution (distribution of statistics)</a:t>
            </a:r>
            <a:r>
              <a:rPr lang="en-US" dirty="0"/>
              <a:t>.</a:t>
            </a:r>
          </a:p>
          <a:p>
            <a:pPr>
              <a:defRPr/>
            </a:pPr>
            <a:r>
              <a:rPr lang="en-US" dirty="0"/>
              <a:t>The standard error of the mean (SEM) quantifies </a:t>
            </a:r>
            <a:r>
              <a:rPr lang="en-US" b="1" dirty="0">
                <a:solidFill>
                  <a:srgbClr val="FF0000"/>
                </a:solidFill>
              </a:rPr>
              <a:t>variability of the sampling distribution</a:t>
            </a:r>
            <a:r>
              <a:rPr lang="en-US" dirty="0"/>
              <a:t>.</a:t>
            </a:r>
          </a:p>
          <a:p>
            <a:pPr>
              <a:defRPr/>
            </a:pPr>
            <a:r>
              <a:rPr lang="en-US" dirty="0"/>
              <a:t>95% CI is equal to the mean ± 2 x SEM (2 is standard deviation units of the normal distribution).</a:t>
            </a:r>
          </a:p>
          <a:p>
            <a:pPr>
              <a:defRPr/>
            </a:pPr>
            <a:r>
              <a:rPr lang="en-US" dirty="0"/>
              <a:t>The mean of the sampling distribution will approximate the population mean.</a:t>
            </a:r>
          </a:p>
          <a:p>
            <a:pPr>
              <a:defRPr/>
            </a:pPr>
            <a:r>
              <a:rPr lang="en-US" dirty="0"/>
              <a:t>The larger the sample size, the smaller the standard error.</a:t>
            </a:r>
          </a:p>
        </p:txBody>
      </p:sp>
      <p:sp>
        <p:nvSpPr>
          <p:cNvPr id="2" name="Slide Number Placeholder 1">
            <a:extLst>
              <a:ext uri="{FF2B5EF4-FFF2-40B4-BE49-F238E27FC236}">
                <a16:creationId xmlns:a16="http://schemas.microsoft.com/office/drawing/2014/main" id="{9D3EE530-4BB4-4593-89D5-44901F84C495}"/>
              </a:ext>
            </a:extLst>
          </p:cNvPr>
          <p:cNvSpPr>
            <a:spLocks noGrp="1"/>
          </p:cNvSpPr>
          <p:nvPr>
            <p:ph type="sldNum" sz="quarter" idx="12"/>
          </p:nvPr>
        </p:nvSpPr>
        <p:spPr/>
        <p:txBody>
          <a:bodyPr/>
          <a:lstStyle/>
          <a:p>
            <a:pPr>
              <a:defRPr/>
            </a:pPr>
            <a:fld id="{80F2F892-A0AA-4A33-940A-5E76CB61BCC6}" type="slidenum">
              <a:rPr lang="en-US" altLang="en-US" smtClean="0"/>
              <a:pPr>
                <a:defRPr/>
              </a:pPr>
              <a:t>19</a:t>
            </a:fld>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85F390-4298-4550-9D79-90AF6C1B06AB}"/>
              </a:ext>
            </a:extLst>
          </p:cNvPr>
          <p:cNvSpPr txBox="1"/>
          <p:nvPr/>
        </p:nvSpPr>
        <p:spPr>
          <a:xfrm>
            <a:off x="778164" y="381000"/>
            <a:ext cx="6781800" cy="6986528"/>
          </a:xfrm>
          <a:prstGeom prst="rect">
            <a:avLst/>
          </a:prstGeom>
          <a:noFill/>
        </p:spPr>
        <p:txBody>
          <a:bodyPr wrap="square" rtlCol="0">
            <a:spAutoFit/>
          </a:bodyPr>
          <a:lstStyle/>
          <a:p>
            <a:r>
              <a:rPr lang="en-US" sz="3200" b="1" dirty="0"/>
              <a:t>Outline</a:t>
            </a:r>
          </a:p>
          <a:p>
            <a:endParaRPr lang="en-US" sz="3200" dirty="0"/>
          </a:p>
          <a:p>
            <a:pPr marL="514350" indent="-514350">
              <a:buAutoNum type="arabicPeriod"/>
            </a:pPr>
            <a:r>
              <a:rPr lang="en-US" sz="3200" dirty="0"/>
              <a:t>Statistics and estimation</a:t>
            </a:r>
          </a:p>
          <a:p>
            <a:pPr marL="514350" indent="-514350">
              <a:buAutoNum type="arabicPeriod"/>
            </a:pPr>
            <a:r>
              <a:rPr lang="en-US" sz="3200" dirty="0"/>
              <a:t>Inferential statistics</a:t>
            </a:r>
          </a:p>
          <a:p>
            <a:pPr marL="514350" indent="-514350">
              <a:buAutoNum type="arabicPeriod"/>
            </a:pPr>
            <a:r>
              <a:rPr lang="en-US" sz="3200" dirty="0"/>
              <a:t>Random sampling variability</a:t>
            </a:r>
          </a:p>
          <a:p>
            <a:pPr marL="514350" indent="-514350">
              <a:buAutoNum type="arabicPeriod"/>
            </a:pPr>
            <a:r>
              <a:rPr lang="en-US" sz="3200" dirty="0"/>
              <a:t>Theoretical sampling distribution</a:t>
            </a:r>
          </a:p>
          <a:p>
            <a:pPr marL="514350" indent="-514350">
              <a:buAutoNum type="arabicPeriod"/>
            </a:pPr>
            <a:r>
              <a:rPr lang="en-US" sz="3200" dirty="0"/>
              <a:t>Hypothesis testing and p values</a:t>
            </a:r>
          </a:p>
          <a:p>
            <a:pPr marL="514350" indent="-514350">
              <a:buAutoNum type="arabicPeriod"/>
            </a:pPr>
            <a:r>
              <a:rPr lang="en-US" sz="3200" dirty="0"/>
              <a:t>Parametric statistics</a:t>
            </a:r>
          </a:p>
          <a:p>
            <a:pPr marL="514350" indent="-514350">
              <a:buAutoNum type="arabicPeriod"/>
            </a:pPr>
            <a:r>
              <a:rPr lang="en-US" sz="3200" dirty="0"/>
              <a:t>Non-parametric statistics</a:t>
            </a:r>
          </a:p>
          <a:p>
            <a:pPr marL="514350" indent="-514350">
              <a:buAutoNum type="arabicPeriod"/>
            </a:pPr>
            <a:r>
              <a:rPr lang="en-US" sz="3200" dirty="0"/>
              <a:t>Research design and analysis issues</a:t>
            </a:r>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p:txBody>
      </p:sp>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2</a:t>
            </a:fld>
            <a:endParaRPr lang="en-US" altLang="en-US"/>
          </a:p>
        </p:txBody>
      </p:sp>
    </p:spTree>
    <p:extLst>
      <p:ext uri="{BB962C8B-B14F-4D97-AF65-F5344CB8AC3E}">
        <p14:creationId xmlns:p14="http://schemas.microsoft.com/office/powerpoint/2010/main" val="49489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E0763-2142-4258-8032-A038766C3DF6}"/>
              </a:ext>
            </a:extLst>
          </p:cNvPr>
          <p:cNvSpPr txBox="1"/>
          <p:nvPr/>
        </p:nvSpPr>
        <p:spPr>
          <a:xfrm>
            <a:off x="1219200" y="762000"/>
            <a:ext cx="7086600" cy="3416320"/>
          </a:xfrm>
          <a:prstGeom prst="rect">
            <a:avLst/>
          </a:prstGeom>
          <a:noFill/>
        </p:spPr>
        <p:txBody>
          <a:bodyPr wrap="square" rtlCol="0">
            <a:spAutoFit/>
          </a:bodyPr>
          <a:lstStyle/>
          <a:p>
            <a:r>
              <a:rPr lang="en-US" sz="3600" b="1" dirty="0"/>
              <a:t>Confidence interval</a:t>
            </a:r>
          </a:p>
          <a:p>
            <a:endParaRPr lang="en-US" sz="3600" dirty="0"/>
          </a:p>
          <a:p>
            <a:r>
              <a:rPr lang="en-US" sz="3600" dirty="0"/>
              <a:t>Over repeated sampling, a 95% CI will include the population mean 95 times out of every 100 random samples.</a:t>
            </a:r>
          </a:p>
        </p:txBody>
      </p:sp>
      <p:sp>
        <p:nvSpPr>
          <p:cNvPr id="5" name="Slide Number Placeholder 4">
            <a:extLst>
              <a:ext uri="{FF2B5EF4-FFF2-40B4-BE49-F238E27FC236}">
                <a16:creationId xmlns:a16="http://schemas.microsoft.com/office/drawing/2014/main" id="{EC635804-FBF6-4CBC-B0EC-81624737E8F5}"/>
              </a:ext>
            </a:extLst>
          </p:cNvPr>
          <p:cNvSpPr>
            <a:spLocks noGrp="1"/>
          </p:cNvSpPr>
          <p:nvPr>
            <p:ph type="sldNum" sz="quarter" idx="12"/>
          </p:nvPr>
        </p:nvSpPr>
        <p:spPr/>
        <p:txBody>
          <a:bodyPr/>
          <a:lstStyle/>
          <a:p>
            <a:pPr>
              <a:defRPr/>
            </a:pPr>
            <a:fld id="{80F2F892-A0AA-4A33-940A-5E76CB61BCC6}" type="slidenum">
              <a:rPr lang="en-US" altLang="en-US" smtClean="0"/>
              <a:pPr>
                <a:defRPr/>
              </a:pPr>
              <a:t>20</a:t>
            </a:fld>
            <a:endParaRPr lang="en-US" altLang="en-US"/>
          </a:p>
        </p:txBody>
      </p:sp>
    </p:spTree>
    <p:extLst>
      <p:ext uri="{BB962C8B-B14F-4D97-AF65-F5344CB8AC3E}">
        <p14:creationId xmlns:p14="http://schemas.microsoft.com/office/powerpoint/2010/main" val="85711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C49782-1B49-49F8-9870-EC57BB1202E3}"/>
              </a:ext>
            </a:extLst>
          </p:cNvPr>
          <p:cNvSpPr>
            <a:spLocks noGrp="1" noChangeArrowheads="1"/>
          </p:cNvSpPr>
          <p:nvPr>
            <p:ph type="title"/>
          </p:nvPr>
        </p:nvSpPr>
        <p:spPr>
          <a:xfrm>
            <a:off x="457200" y="685800"/>
            <a:ext cx="8229600" cy="1143000"/>
          </a:xfrm>
        </p:spPr>
        <p:txBody>
          <a:bodyPr>
            <a:normAutofit fontScale="90000"/>
          </a:bodyPr>
          <a:lstStyle/>
          <a:p>
            <a:pPr eaLnBrk="1" hangingPunct="1"/>
            <a:r>
              <a:rPr lang="en-US" altLang="en-US" sz="4000"/>
              <a:t>Theoretical sampling distributions</a:t>
            </a:r>
          </a:p>
        </p:txBody>
      </p:sp>
      <p:sp>
        <p:nvSpPr>
          <p:cNvPr id="23555" name="Rectangle 3">
            <a:extLst>
              <a:ext uri="{FF2B5EF4-FFF2-40B4-BE49-F238E27FC236}">
                <a16:creationId xmlns:a16="http://schemas.microsoft.com/office/drawing/2014/main" id="{9F79AA44-0488-4E5B-A675-13E2ADC80118}"/>
              </a:ext>
            </a:extLst>
          </p:cNvPr>
          <p:cNvSpPr>
            <a:spLocks noGrp="1" noChangeArrowheads="1"/>
          </p:cNvSpPr>
          <p:nvPr>
            <p:ph idx="1"/>
          </p:nvPr>
        </p:nvSpPr>
        <p:spPr>
          <a:xfrm>
            <a:off x="1371600" y="1752600"/>
            <a:ext cx="7467600" cy="3088534"/>
          </a:xfrm>
        </p:spPr>
        <p:txBody>
          <a:bodyPr>
            <a:noAutofit/>
          </a:bodyPr>
          <a:lstStyle/>
          <a:p>
            <a:pPr eaLnBrk="1" hangingPunct="1">
              <a:lnSpc>
                <a:spcPct val="90000"/>
              </a:lnSpc>
            </a:pPr>
            <a:r>
              <a:rPr lang="en-US" altLang="en-US" sz="2800" dirty="0"/>
              <a:t>Use theoretical distribution to model empirical distribution</a:t>
            </a:r>
          </a:p>
          <a:p>
            <a:pPr eaLnBrk="1" hangingPunct="1">
              <a:lnSpc>
                <a:spcPct val="90000"/>
              </a:lnSpc>
            </a:pPr>
            <a:r>
              <a:rPr lang="en-US" altLang="en-US" sz="2800" dirty="0"/>
              <a:t>Use theoretical distribution to model distribution of sample statistics</a:t>
            </a:r>
          </a:p>
          <a:p>
            <a:pPr eaLnBrk="1" hangingPunct="1">
              <a:lnSpc>
                <a:spcPct val="90000"/>
              </a:lnSpc>
            </a:pPr>
            <a:r>
              <a:rPr lang="en-US" altLang="en-US" sz="2800" dirty="0"/>
              <a:t>Theoretical distribution has a mathematical formula</a:t>
            </a:r>
          </a:p>
          <a:p>
            <a:pPr eaLnBrk="1" hangingPunct="1">
              <a:lnSpc>
                <a:spcPct val="90000"/>
              </a:lnSpc>
            </a:pPr>
            <a:r>
              <a:rPr lang="en-US" altLang="en-US" sz="2800" dirty="0"/>
              <a:t>Easily calculate probabilities of random variables for given distribution</a:t>
            </a:r>
          </a:p>
        </p:txBody>
      </p:sp>
      <p:sp>
        <p:nvSpPr>
          <p:cNvPr id="2" name="Slide Number Placeholder 1">
            <a:extLst>
              <a:ext uri="{FF2B5EF4-FFF2-40B4-BE49-F238E27FC236}">
                <a16:creationId xmlns:a16="http://schemas.microsoft.com/office/drawing/2014/main" id="{A3608318-B87E-4CA1-AFAD-5D682BFA9B0F}"/>
              </a:ext>
            </a:extLst>
          </p:cNvPr>
          <p:cNvSpPr>
            <a:spLocks noGrp="1"/>
          </p:cNvSpPr>
          <p:nvPr>
            <p:ph type="sldNum" sz="quarter" idx="12"/>
          </p:nvPr>
        </p:nvSpPr>
        <p:spPr/>
        <p:txBody>
          <a:bodyPr/>
          <a:lstStyle/>
          <a:p>
            <a:pPr>
              <a:defRPr/>
            </a:pPr>
            <a:fld id="{73031954-898F-4FEB-917E-D827EA039160}"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596F849-0621-48B5-95DB-422C985F57C9}"/>
              </a:ext>
            </a:extLst>
          </p:cNvPr>
          <p:cNvSpPr>
            <a:spLocks noGrp="1" noChangeArrowheads="1"/>
          </p:cNvSpPr>
          <p:nvPr>
            <p:ph type="title"/>
          </p:nvPr>
        </p:nvSpPr>
        <p:spPr>
          <a:xfrm>
            <a:off x="571500" y="559678"/>
            <a:ext cx="6743700" cy="4952492"/>
          </a:xfrm>
        </p:spPr>
        <p:txBody>
          <a:bodyPr/>
          <a:lstStyle/>
          <a:p>
            <a:pPr eaLnBrk="1" hangingPunct="1"/>
            <a:r>
              <a:rPr lang="en-US" altLang="en-US" dirty="0"/>
              <a:t>NORMAL DISTRIBUTION</a:t>
            </a:r>
          </a:p>
        </p:txBody>
      </p:sp>
      <p:sp>
        <p:nvSpPr>
          <p:cNvPr id="24579" name="Text Box 3">
            <a:extLst>
              <a:ext uri="{FF2B5EF4-FFF2-40B4-BE49-F238E27FC236}">
                <a16:creationId xmlns:a16="http://schemas.microsoft.com/office/drawing/2014/main" id="{392DCDA3-42BD-4831-A6EF-A8C0D4F53E1A}"/>
              </a:ext>
            </a:extLst>
          </p:cNvPr>
          <p:cNvSpPr txBox="1">
            <a:spLocks noChangeArrowheads="1"/>
          </p:cNvSpPr>
          <p:nvPr/>
        </p:nvSpPr>
        <p:spPr bwMode="auto">
          <a:xfrm>
            <a:off x="838200" y="1640320"/>
            <a:ext cx="7848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800" dirty="0"/>
              <a:t>A normal distribution is defined by two parameters, its mean and standard deviation.  It is a symmetrical distribution in which the measures of central tendency, the mean, median and mode are equal.</a:t>
            </a:r>
          </a:p>
        </p:txBody>
      </p:sp>
      <p:sp>
        <p:nvSpPr>
          <p:cNvPr id="2" name="Slide Number Placeholder 1">
            <a:extLst>
              <a:ext uri="{FF2B5EF4-FFF2-40B4-BE49-F238E27FC236}">
                <a16:creationId xmlns:a16="http://schemas.microsoft.com/office/drawing/2014/main" id="{6F2561FB-61FB-4256-B55A-54D531104C73}"/>
              </a:ext>
            </a:extLst>
          </p:cNvPr>
          <p:cNvSpPr>
            <a:spLocks noGrp="1"/>
          </p:cNvSpPr>
          <p:nvPr>
            <p:ph type="sldNum" sz="quarter" idx="12"/>
          </p:nvPr>
        </p:nvSpPr>
        <p:spPr/>
        <p:txBody>
          <a:bodyPr/>
          <a:lstStyle/>
          <a:p>
            <a:pPr>
              <a:defRPr/>
            </a:pPr>
            <a:fld id="{3B7DBDB5-B762-4A51-BAB3-82C54E454743}" type="slidenum">
              <a:rPr lang="en-US" altLang="en-US" smtClean="0"/>
              <a:pPr>
                <a:defRPr/>
              </a:pPr>
              <a:t>22</a:t>
            </a:fld>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norm1">
            <a:extLst>
              <a:ext uri="{FF2B5EF4-FFF2-40B4-BE49-F238E27FC236}">
                <a16:creationId xmlns:a16="http://schemas.microsoft.com/office/drawing/2014/main" id="{078AD1F3-B412-4786-8D5E-466E91C8A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372600" cy="7086600"/>
          </a:xfrm>
          <a:prstGeom prst="rect">
            <a:avLst/>
          </a:prstGeom>
          <a:solidFill>
            <a:srgbClr val="CC9900"/>
          </a:solidFill>
          <a:ln w="9525">
            <a:solidFill>
              <a:schemeClr val="accent1"/>
            </a:solidFill>
            <a:miter lim="800000"/>
            <a:headEnd/>
            <a:tailEnd/>
          </a:ln>
        </p:spPr>
      </p:pic>
      <p:sp>
        <p:nvSpPr>
          <p:cNvPr id="29699" name="Text Box 3">
            <a:extLst>
              <a:ext uri="{FF2B5EF4-FFF2-40B4-BE49-F238E27FC236}">
                <a16:creationId xmlns:a16="http://schemas.microsoft.com/office/drawing/2014/main" id="{E70C1461-A2BD-4E86-A982-D3FBCF7421FE}"/>
              </a:ext>
            </a:extLst>
          </p:cNvPr>
          <p:cNvSpPr txBox="1">
            <a:spLocks noChangeArrowheads="1"/>
          </p:cNvSpPr>
          <p:nvPr/>
        </p:nvSpPr>
        <p:spPr bwMode="auto">
          <a:xfrm>
            <a:off x="4038600" y="2743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400"/>
              <a:t>34%     34%</a:t>
            </a:r>
          </a:p>
        </p:txBody>
      </p:sp>
      <p:sp>
        <p:nvSpPr>
          <p:cNvPr id="2" name="Slide Number Placeholder 1">
            <a:extLst>
              <a:ext uri="{FF2B5EF4-FFF2-40B4-BE49-F238E27FC236}">
                <a16:creationId xmlns:a16="http://schemas.microsoft.com/office/drawing/2014/main" id="{6EAD9E0E-D4FB-4A48-8708-112B91BDB3C9}"/>
              </a:ext>
            </a:extLst>
          </p:cNvPr>
          <p:cNvSpPr>
            <a:spLocks noGrp="1"/>
          </p:cNvSpPr>
          <p:nvPr>
            <p:ph type="sldNum" sz="quarter" idx="12"/>
          </p:nvPr>
        </p:nvSpPr>
        <p:spPr/>
        <p:txBody>
          <a:bodyPr/>
          <a:lstStyle/>
          <a:p>
            <a:pPr>
              <a:defRPr/>
            </a:pPr>
            <a:fld id="{80F2F892-A0AA-4A33-940A-5E76CB61BCC6}" type="slidenum">
              <a:rPr lang="en-US" altLang="en-US" smtClean="0"/>
              <a:pPr>
                <a:defRPr/>
              </a:pPr>
              <a:t>23</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norm2">
            <a:extLst>
              <a:ext uri="{FF2B5EF4-FFF2-40B4-BE49-F238E27FC236}">
                <a16:creationId xmlns:a16="http://schemas.microsoft.com/office/drawing/2014/main" id="{6E2BE2D8-4DDA-4C93-A197-84F925C58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9602788" cy="731520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47" name="Text Box 3">
            <a:extLst>
              <a:ext uri="{FF2B5EF4-FFF2-40B4-BE49-F238E27FC236}">
                <a16:creationId xmlns:a16="http://schemas.microsoft.com/office/drawing/2014/main" id="{77E79048-C740-4B18-9A58-D3B103104A72}"/>
              </a:ext>
            </a:extLst>
          </p:cNvPr>
          <p:cNvSpPr txBox="1">
            <a:spLocks noChangeArrowheads="1"/>
          </p:cNvSpPr>
          <p:nvPr/>
        </p:nvSpPr>
        <p:spPr bwMode="auto">
          <a:xfrm>
            <a:off x="3733800" y="44196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95%</a:t>
            </a:r>
          </a:p>
        </p:txBody>
      </p:sp>
      <p:sp>
        <p:nvSpPr>
          <p:cNvPr id="4" name="Text Box 3">
            <a:extLst>
              <a:ext uri="{FF2B5EF4-FFF2-40B4-BE49-F238E27FC236}">
                <a16:creationId xmlns:a16="http://schemas.microsoft.com/office/drawing/2014/main" id="{3B26EC7A-B064-422A-AE3A-EF7A556A5A35}"/>
              </a:ext>
            </a:extLst>
          </p:cNvPr>
          <p:cNvSpPr txBox="1">
            <a:spLocks noChangeArrowheads="1"/>
          </p:cNvSpPr>
          <p:nvPr/>
        </p:nvSpPr>
        <p:spPr bwMode="auto">
          <a:xfrm>
            <a:off x="6400800" y="4890654"/>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2.5%</a:t>
            </a:r>
          </a:p>
        </p:txBody>
      </p:sp>
      <p:sp>
        <p:nvSpPr>
          <p:cNvPr id="5" name="Text Box 3">
            <a:extLst>
              <a:ext uri="{FF2B5EF4-FFF2-40B4-BE49-F238E27FC236}">
                <a16:creationId xmlns:a16="http://schemas.microsoft.com/office/drawing/2014/main" id="{D435FD31-BBC4-45E9-ABDD-F8ED5FB26506}"/>
              </a:ext>
            </a:extLst>
          </p:cNvPr>
          <p:cNvSpPr txBox="1">
            <a:spLocks noChangeArrowheads="1"/>
          </p:cNvSpPr>
          <p:nvPr/>
        </p:nvSpPr>
        <p:spPr bwMode="auto">
          <a:xfrm>
            <a:off x="1066800" y="488141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2.5%</a:t>
            </a:r>
          </a:p>
        </p:txBody>
      </p:sp>
      <p:cxnSp>
        <p:nvCxnSpPr>
          <p:cNvPr id="3" name="Straight Arrow Connector 2">
            <a:extLst>
              <a:ext uri="{FF2B5EF4-FFF2-40B4-BE49-F238E27FC236}">
                <a16:creationId xmlns:a16="http://schemas.microsoft.com/office/drawing/2014/main" id="{828F0F26-E8BE-4A07-8EB9-F407AF63D9D5}"/>
              </a:ext>
            </a:extLst>
          </p:cNvPr>
          <p:cNvCxnSpPr>
            <a:stCxn id="5" idx="2"/>
          </p:cNvCxnSpPr>
          <p:nvPr/>
        </p:nvCxnSpPr>
        <p:spPr>
          <a:xfrm>
            <a:off x="2095500" y="5338618"/>
            <a:ext cx="495300" cy="2239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A237C2-8AA2-45F1-8D53-4BCDCC71E988}"/>
              </a:ext>
            </a:extLst>
          </p:cNvPr>
          <p:cNvCxnSpPr>
            <a:cxnSpLocks/>
          </p:cNvCxnSpPr>
          <p:nvPr/>
        </p:nvCxnSpPr>
        <p:spPr>
          <a:xfrm flipH="1">
            <a:off x="6934200" y="5285509"/>
            <a:ext cx="381000" cy="2770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5467DE1-0F17-45D8-A21A-5560CB79F5F0}"/>
              </a:ext>
            </a:extLst>
          </p:cNvPr>
          <p:cNvSpPr>
            <a:spLocks noGrp="1"/>
          </p:cNvSpPr>
          <p:nvPr>
            <p:ph type="sldNum" sz="quarter" idx="12"/>
          </p:nvPr>
        </p:nvSpPr>
        <p:spPr/>
        <p:txBody>
          <a:bodyPr/>
          <a:lstStyle/>
          <a:p>
            <a:pPr>
              <a:defRPr/>
            </a:pPr>
            <a:fld id="{80F2F892-A0AA-4A33-940A-5E76CB61BCC6}" type="slidenum">
              <a:rPr lang="en-US" altLang="en-US" smtClean="0"/>
              <a:pPr>
                <a:defRPr/>
              </a:pPr>
              <a:t>24</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3449D41-B28F-42D4-A336-4A9378E95157}"/>
              </a:ext>
            </a:extLst>
          </p:cNvPr>
          <p:cNvSpPr>
            <a:spLocks noGrp="1" noChangeArrowheads="1"/>
          </p:cNvSpPr>
          <p:nvPr>
            <p:ph type="title"/>
          </p:nvPr>
        </p:nvSpPr>
        <p:spPr>
          <a:xfrm>
            <a:off x="457200" y="685800"/>
            <a:ext cx="8229600" cy="1143000"/>
          </a:xfrm>
        </p:spPr>
        <p:txBody>
          <a:bodyPr>
            <a:normAutofit/>
          </a:bodyPr>
          <a:lstStyle/>
          <a:p>
            <a:pPr eaLnBrk="1" hangingPunct="1"/>
            <a:r>
              <a:rPr lang="en-US" altLang="en-US" sz="4000"/>
              <a:t>Other theoretical distributions</a:t>
            </a:r>
          </a:p>
        </p:txBody>
      </p:sp>
      <p:sp>
        <p:nvSpPr>
          <p:cNvPr id="27651" name="Rectangle 3">
            <a:extLst>
              <a:ext uri="{FF2B5EF4-FFF2-40B4-BE49-F238E27FC236}">
                <a16:creationId xmlns:a16="http://schemas.microsoft.com/office/drawing/2014/main" id="{3FE924CC-B2E7-49F1-80F5-667AF01136F3}"/>
              </a:ext>
            </a:extLst>
          </p:cNvPr>
          <p:cNvSpPr>
            <a:spLocks noGrp="1" noChangeArrowheads="1"/>
          </p:cNvSpPr>
          <p:nvPr>
            <p:ph idx="1"/>
          </p:nvPr>
        </p:nvSpPr>
        <p:spPr>
          <a:xfrm>
            <a:off x="1524000" y="1770433"/>
            <a:ext cx="5410200" cy="1640734"/>
          </a:xfrm>
        </p:spPr>
        <p:txBody>
          <a:bodyPr>
            <a:noAutofit/>
          </a:bodyPr>
          <a:lstStyle/>
          <a:p>
            <a:pPr eaLnBrk="1" hangingPunct="1"/>
            <a:r>
              <a:rPr lang="en-US" altLang="en-US" sz="2400" dirty="0">
                <a:sym typeface="Symbol" panose="05050102010706020507" pitchFamily="18" charset="2"/>
              </a:rPr>
              <a:t></a:t>
            </a:r>
            <a:r>
              <a:rPr lang="en-US" altLang="en-US" sz="2400" baseline="30000" dirty="0"/>
              <a:t>2</a:t>
            </a:r>
            <a:r>
              <a:rPr lang="en-US" altLang="en-US" sz="2400" dirty="0"/>
              <a:t> - contingency table analysis &amp; </a:t>
            </a:r>
            <a:r>
              <a:rPr lang="en-US" altLang="en-US" sz="2400" dirty="0" err="1"/>
              <a:t>gof</a:t>
            </a:r>
            <a:endParaRPr lang="en-US" altLang="en-US" sz="2400" dirty="0"/>
          </a:p>
          <a:p>
            <a:pPr eaLnBrk="1" hangingPunct="1"/>
            <a:r>
              <a:rPr lang="en-US" altLang="en-US" sz="2400" dirty="0"/>
              <a:t>t - compare means &amp; correlations</a:t>
            </a:r>
          </a:p>
          <a:p>
            <a:pPr eaLnBrk="1" hangingPunct="1"/>
            <a:r>
              <a:rPr lang="en-US" altLang="en-US" sz="2400" dirty="0"/>
              <a:t>F - analysis of variance (ANOVA)</a:t>
            </a:r>
          </a:p>
        </p:txBody>
      </p:sp>
      <p:sp>
        <p:nvSpPr>
          <p:cNvPr id="27652" name="Text Box 4">
            <a:extLst>
              <a:ext uri="{FF2B5EF4-FFF2-40B4-BE49-F238E27FC236}">
                <a16:creationId xmlns:a16="http://schemas.microsoft.com/office/drawing/2014/main" id="{F4E09187-9A94-43DB-AE0C-E60004CC25F5}"/>
              </a:ext>
            </a:extLst>
          </p:cNvPr>
          <p:cNvSpPr txBox="1">
            <a:spLocks noChangeArrowheads="1"/>
          </p:cNvSpPr>
          <p:nvPr/>
        </p:nvSpPr>
        <p:spPr bwMode="auto">
          <a:xfrm>
            <a:off x="609600" y="42672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3200" b="1" dirty="0"/>
              <a:t>The above distributions are sample size dependent and as sample size </a:t>
            </a:r>
            <a:r>
              <a:rPr lang="en-US" altLang="en-US" sz="3200" b="1" dirty="0">
                <a:sym typeface="Symbol" panose="05050102010706020507" pitchFamily="18" charset="2"/>
              </a:rPr>
              <a:t> ,</a:t>
            </a:r>
            <a:r>
              <a:rPr lang="en-US" altLang="en-US" sz="3200" b="1" dirty="0"/>
              <a:t> tend to a normal distribution</a:t>
            </a:r>
            <a:endParaRPr lang="en-US" altLang="en-US" sz="3200" dirty="0"/>
          </a:p>
        </p:txBody>
      </p:sp>
      <p:sp>
        <p:nvSpPr>
          <p:cNvPr id="2" name="Slide Number Placeholder 1">
            <a:extLst>
              <a:ext uri="{FF2B5EF4-FFF2-40B4-BE49-F238E27FC236}">
                <a16:creationId xmlns:a16="http://schemas.microsoft.com/office/drawing/2014/main" id="{EDEBB7A7-C273-44CD-933E-72FAFAAA5907}"/>
              </a:ext>
            </a:extLst>
          </p:cNvPr>
          <p:cNvSpPr>
            <a:spLocks noGrp="1"/>
          </p:cNvSpPr>
          <p:nvPr>
            <p:ph type="sldNum" sz="quarter" idx="12"/>
          </p:nvPr>
        </p:nvSpPr>
        <p:spPr/>
        <p:txBody>
          <a:bodyPr/>
          <a:lstStyle/>
          <a:p>
            <a:pPr>
              <a:defRPr/>
            </a:pPr>
            <a:fld id="{73031954-898F-4FEB-917E-D827EA039160}" type="slidenum">
              <a:rPr lang="en-US" altLang="en-US" smtClean="0"/>
              <a:pPr>
                <a:defRPr/>
              </a:pPr>
              <a:t>25</a:t>
            </a:fld>
            <a:endParaRPr lang="en-US"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957AD14-696F-48F1-A45D-07E3878A479A}"/>
              </a:ext>
            </a:extLst>
          </p:cNvPr>
          <p:cNvSpPr>
            <a:spLocks noGrp="1" noChangeArrowheads="1"/>
          </p:cNvSpPr>
          <p:nvPr>
            <p:ph type="title"/>
          </p:nvPr>
        </p:nvSpPr>
        <p:spPr>
          <a:xfrm>
            <a:off x="76200" y="569066"/>
            <a:ext cx="3352800" cy="4952492"/>
          </a:xfrm>
        </p:spPr>
        <p:txBody>
          <a:bodyPr>
            <a:normAutofit/>
          </a:bodyPr>
          <a:lstStyle/>
          <a:p>
            <a:r>
              <a:rPr lang="en-US" altLang="en-US" sz="4000" dirty="0"/>
              <a:t>Statistical significance and p values</a:t>
            </a:r>
          </a:p>
        </p:txBody>
      </p:sp>
      <p:sp>
        <p:nvSpPr>
          <p:cNvPr id="28675" name="Content Placeholder 2">
            <a:extLst>
              <a:ext uri="{FF2B5EF4-FFF2-40B4-BE49-F238E27FC236}">
                <a16:creationId xmlns:a16="http://schemas.microsoft.com/office/drawing/2014/main" id="{002FBB4A-B640-466F-A0B4-58CBDD3395F2}"/>
              </a:ext>
            </a:extLst>
          </p:cNvPr>
          <p:cNvSpPr>
            <a:spLocks noGrp="1" noChangeArrowheads="1"/>
          </p:cNvSpPr>
          <p:nvPr>
            <p:ph idx="1"/>
          </p:nvPr>
        </p:nvSpPr>
        <p:spPr/>
        <p:txBody>
          <a:bodyPr>
            <a:normAutofit fontScale="85000" lnSpcReduction="20000"/>
          </a:bodyPr>
          <a:lstStyle/>
          <a:p>
            <a:r>
              <a:rPr lang="en-US" altLang="en-US" sz="2800"/>
              <a:t>All statistical analyses involve two sources of  variance of the outcome variable in the data.</a:t>
            </a:r>
          </a:p>
          <a:p>
            <a:r>
              <a:rPr lang="en-US" altLang="en-US" sz="2800" b="1"/>
              <a:t>Known variance: </a:t>
            </a:r>
            <a:r>
              <a:rPr lang="en-US" altLang="en-US" sz="2800"/>
              <a:t>treatment group, age, race, etc.</a:t>
            </a:r>
          </a:p>
          <a:p>
            <a:r>
              <a:rPr lang="en-US" altLang="en-US" sz="2800" b="1"/>
              <a:t>Unknown variance: </a:t>
            </a:r>
            <a:r>
              <a:rPr lang="en-US" altLang="en-US" sz="2800"/>
              <a:t>error variance</a:t>
            </a:r>
          </a:p>
          <a:p>
            <a:r>
              <a:rPr lang="en-US" altLang="en-US" sz="2800"/>
              <a:t>Statistical tests: </a:t>
            </a:r>
          </a:p>
          <a:p>
            <a:r>
              <a:rPr lang="en-US" altLang="en-US" sz="2800"/>
              <a:t>T = known variance / unknown variance</a:t>
            </a:r>
          </a:p>
          <a:p>
            <a:r>
              <a:rPr lang="en-US" altLang="en-US" sz="2800" b="1"/>
              <a:t>p value is the probability of obtaining a value of T or larger, just by random sampling variability (chance) </a:t>
            </a:r>
          </a:p>
          <a:p>
            <a:endParaRPr lang="en-US" altLang="en-US"/>
          </a:p>
        </p:txBody>
      </p:sp>
      <p:sp>
        <p:nvSpPr>
          <p:cNvPr id="2" name="Slide Number Placeholder 1">
            <a:extLst>
              <a:ext uri="{FF2B5EF4-FFF2-40B4-BE49-F238E27FC236}">
                <a16:creationId xmlns:a16="http://schemas.microsoft.com/office/drawing/2014/main" id="{24611154-F398-4604-B67B-EC52ED1E0DE0}"/>
              </a:ext>
            </a:extLst>
          </p:cNvPr>
          <p:cNvSpPr>
            <a:spLocks noGrp="1"/>
          </p:cNvSpPr>
          <p:nvPr>
            <p:ph type="sldNum" sz="quarter" idx="12"/>
          </p:nvPr>
        </p:nvSpPr>
        <p:spPr/>
        <p:txBody>
          <a:bodyPr/>
          <a:lstStyle/>
          <a:p>
            <a:pPr>
              <a:defRPr/>
            </a:pPr>
            <a:fld id="{73031954-898F-4FEB-917E-D827EA039160}"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FB339D-D265-445F-932C-F95887EA85A1}"/>
              </a:ext>
            </a:extLst>
          </p:cNvPr>
          <p:cNvSpPr>
            <a:spLocks noGrp="1" noChangeArrowheads="1"/>
          </p:cNvSpPr>
          <p:nvPr>
            <p:ph type="title"/>
          </p:nvPr>
        </p:nvSpPr>
        <p:spPr>
          <a:xfrm>
            <a:off x="267855" y="533400"/>
            <a:ext cx="5600700" cy="888122"/>
          </a:xfrm>
        </p:spPr>
        <p:txBody>
          <a:bodyPr/>
          <a:lstStyle/>
          <a:p>
            <a:pPr eaLnBrk="1" hangingPunct="1"/>
            <a:r>
              <a:rPr lang="en-US" altLang="en-US" b="1" dirty="0">
                <a:latin typeface="Arial" panose="020B0604020202020204" pitchFamily="34" charset="0"/>
              </a:rPr>
              <a:t>Hypothesis Testing</a:t>
            </a:r>
            <a:endParaRPr lang="en-US" altLang="en-US" dirty="0"/>
          </a:p>
        </p:txBody>
      </p:sp>
      <p:sp>
        <p:nvSpPr>
          <p:cNvPr id="29699" name="Text Box 3">
            <a:extLst>
              <a:ext uri="{FF2B5EF4-FFF2-40B4-BE49-F238E27FC236}">
                <a16:creationId xmlns:a16="http://schemas.microsoft.com/office/drawing/2014/main" id="{39999594-13B7-4138-915A-DE97752F83D6}"/>
              </a:ext>
            </a:extLst>
          </p:cNvPr>
          <p:cNvSpPr txBox="1">
            <a:spLocks noChangeArrowheads="1"/>
          </p:cNvSpPr>
          <p:nvPr/>
        </p:nvSpPr>
        <p:spPr bwMode="auto">
          <a:xfrm>
            <a:off x="533400" y="2133600"/>
            <a:ext cx="82296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Treatment:  80  88  76  77  84      Mean = 81</a:t>
            </a:r>
          </a:p>
          <a:p>
            <a:pPr>
              <a:spcBef>
                <a:spcPct val="50000"/>
              </a:spcBef>
            </a:pPr>
            <a:r>
              <a:rPr lang="en-US" altLang="en-US" sz="2800" b="1">
                <a:latin typeface="Arial" panose="020B0604020202020204" pitchFamily="34" charset="0"/>
              </a:rPr>
              <a:t>Control:      84  90  86  77  93       Mean = 86</a:t>
            </a:r>
          </a:p>
          <a:p>
            <a:pPr>
              <a:spcBef>
                <a:spcPct val="50000"/>
              </a:spcBef>
            </a:pPr>
            <a:endParaRPr lang="en-US" altLang="en-US" sz="2400"/>
          </a:p>
        </p:txBody>
      </p:sp>
      <p:sp>
        <p:nvSpPr>
          <p:cNvPr id="29700" name="Text Box 4">
            <a:extLst>
              <a:ext uri="{FF2B5EF4-FFF2-40B4-BE49-F238E27FC236}">
                <a16:creationId xmlns:a16="http://schemas.microsoft.com/office/drawing/2014/main" id="{27A99635-93E8-4382-A3B7-B48D874B9F47}"/>
              </a:ext>
            </a:extLst>
          </p:cNvPr>
          <p:cNvSpPr txBox="1">
            <a:spLocks noChangeArrowheads="1"/>
          </p:cNvSpPr>
          <p:nvPr/>
        </p:nvSpPr>
        <p:spPr bwMode="auto">
          <a:xfrm>
            <a:off x="304800" y="3886200"/>
            <a:ext cx="85344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400" b="1">
                <a:latin typeface="Arial" panose="020B0604020202020204" pitchFamily="34" charset="0"/>
              </a:rPr>
              <a:t>Null hypothesis:  There is no difference between the means of the Treatment and Control groups (i.e., chance)</a:t>
            </a:r>
          </a:p>
          <a:p>
            <a:pPr>
              <a:spcBef>
                <a:spcPct val="50000"/>
              </a:spcBef>
            </a:pPr>
            <a:r>
              <a:rPr lang="en-US" altLang="en-US" sz="2400" b="1">
                <a:latin typeface="Arial" panose="020B0604020202020204" pitchFamily="34" charset="0"/>
              </a:rPr>
              <a:t>Alternative hypothesis:  There is a difference between means of the Treatment and Control groups (difference unlikely to have occurred just by chance)</a:t>
            </a:r>
            <a:r>
              <a:rPr lang="en-US" altLang="en-US" sz="2800" b="1">
                <a:latin typeface="Arial" panose="020B0604020202020204" pitchFamily="34" charset="0"/>
              </a:rPr>
              <a:t>  </a:t>
            </a:r>
            <a:endParaRPr lang="en-US" altLang="en-US" sz="2400"/>
          </a:p>
        </p:txBody>
      </p:sp>
      <p:sp>
        <p:nvSpPr>
          <p:cNvPr id="2" name="Slide Number Placeholder 1">
            <a:extLst>
              <a:ext uri="{FF2B5EF4-FFF2-40B4-BE49-F238E27FC236}">
                <a16:creationId xmlns:a16="http://schemas.microsoft.com/office/drawing/2014/main" id="{BEE8EB7B-C231-4B24-817A-6AC3D7A20081}"/>
              </a:ext>
            </a:extLst>
          </p:cNvPr>
          <p:cNvSpPr>
            <a:spLocks noGrp="1"/>
          </p:cNvSpPr>
          <p:nvPr>
            <p:ph type="sldNum" sz="quarter" idx="12"/>
          </p:nvPr>
        </p:nvSpPr>
        <p:spPr/>
        <p:txBody>
          <a:bodyPr/>
          <a:lstStyle/>
          <a:p>
            <a:pPr>
              <a:defRPr/>
            </a:pPr>
            <a:fld id="{3B7DBDB5-B762-4A51-BAB3-82C54E454743}" type="slidenum">
              <a:rPr lang="en-US" altLang="en-US" smtClean="0"/>
              <a:pPr>
                <a:defRPr/>
              </a:pPr>
              <a:t>27</a:t>
            </a:fld>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C1D8FF-456A-4517-B91D-DF1A752A967C}"/>
              </a:ext>
            </a:extLst>
          </p:cNvPr>
          <p:cNvSpPr>
            <a:spLocks noGrp="1" noChangeArrowheads="1"/>
          </p:cNvSpPr>
          <p:nvPr>
            <p:ph type="title"/>
          </p:nvPr>
        </p:nvSpPr>
        <p:spPr>
          <a:xfrm>
            <a:off x="419100" y="685800"/>
            <a:ext cx="6362700" cy="735722"/>
          </a:xfrm>
        </p:spPr>
        <p:txBody>
          <a:bodyPr/>
          <a:lstStyle/>
          <a:p>
            <a:pPr eaLnBrk="1" hangingPunct="1"/>
            <a:r>
              <a:rPr lang="en-US" altLang="en-US" b="1" dirty="0">
                <a:latin typeface="Arial" panose="020B0604020202020204" pitchFamily="34" charset="0"/>
              </a:rPr>
              <a:t>STATISTICAL DECISIONS</a:t>
            </a:r>
            <a:endParaRPr lang="en-US" altLang="en-US" dirty="0"/>
          </a:p>
        </p:txBody>
      </p:sp>
      <p:sp>
        <p:nvSpPr>
          <p:cNvPr id="30723" name="Text Box 3">
            <a:extLst>
              <a:ext uri="{FF2B5EF4-FFF2-40B4-BE49-F238E27FC236}">
                <a16:creationId xmlns:a16="http://schemas.microsoft.com/office/drawing/2014/main" id="{07C14A34-EF46-4569-A34E-2DA55CBB6C1B}"/>
              </a:ext>
            </a:extLst>
          </p:cNvPr>
          <p:cNvSpPr txBox="1">
            <a:spLocks noChangeArrowheads="1"/>
          </p:cNvSpPr>
          <p:nvPr/>
        </p:nvSpPr>
        <p:spPr bwMode="auto">
          <a:xfrm>
            <a:off x="419100" y="2286000"/>
            <a:ext cx="8648700"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3600" b="1" dirty="0">
                <a:latin typeface="Arial" panose="020B0604020202020204" pitchFamily="34" charset="0"/>
              </a:rPr>
              <a:t>ASSUME NULL HYPOTHESIS TRUE</a:t>
            </a:r>
          </a:p>
          <a:p>
            <a:pPr>
              <a:spcBef>
                <a:spcPct val="50000"/>
              </a:spcBef>
            </a:pPr>
            <a:r>
              <a:rPr lang="en-US" altLang="en-US" sz="3600" b="1" dirty="0">
                <a:latin typeface="Arial" panose="020B0604020202020204" pitchFamily="34" charset="0"/>
              </a:rPr>
              <a:t>Statistical tests give probability of obtaining the value of the test statistic, or larger (t, F, etc.) by chance and, by inference, whether differences “statistically significant”.</a:t>
            </a:r>
            <a:endParaRPr lang="en-US" altLang="en-US" sz="2400" dirty="0"/>
          </a:p>
        </p:txBody>
      </p:sp>
      <p:sp>
        <p:nvSpPr>
          <p:cNvPr id="2" name="Slide Number Placeholder 1">
            <a:extLst>
              <a:ext uri="{FF2B5EF4-FFF2-40B4-BE49-F238E27FC236}">
                <a16:creationId xmlns:a16="http://schemas.microsoft.com/office/drawing/2014/main" id="{148AA97C-F752-49C2-B25D-7F75FCE020CA}"/>
              </a:ext>
            </a:extLst>
          </p:cNvPr>
          <p:cNvSpPr>
            <a:spLocks noGrp="1"/>
          </p:cNvSpPr>
          <p:nvPr>
            <p:ph type="sldNum" sz="quarter" idx="12"/>
          </p:nvPr>
        </p:nvSpPr>
        <p:spPr/>
        <p:txBody>
          <a:bodyPr/>
          <a:lstStyle/>
          <a:p>
            <a:pPr>
              <a:defRPr/>
            </a:pPr>
            <a:fld id="{3B7DBDB5-B762-4A51-BAB3-82C54E454743}" type="slidenum">
              <a:rPr lang="en-US" altLang="en-US" smtClean="0"/>
              <a:pPr>
                <a:defRPr/>
              </a:pPr>
              <a:t>28</a:t>
            </a:fld>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tat2">
            <a:extLst>
              <a:ext uri="{FF2B5EF4-FFF2-40B4-BE49-F238E27FC236}">
                <a16:creationId xmlns:a16="http://schemas.microsoft.com/office/drawing/2014/main" id="{4B779FB6-616F-4F4B-AE2E-9291FEB7F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018"/>
            <a:ext cx="9602788"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A51AC92-841A-48FF-91B1-92DD5A71E14C}"/>
              </a:ext>
            </a:extLst>
          </p:cNvPr>
          <p:cNvSpPr>
            <a:spLocks noGrp="1"/>
          </p:cNvSpPr>
          <p:nvPr>
            <p:ph type="sldNum" sz="quarter" idx="12"/>
          </p:nvPr>
        </p:nvSpPr>
        <p:spPr/>
        <p:txBody>
          <a:bodyPr/>
          <a:lstStyle/>
          <a:p>
            <a:pPr>
              <a:defRPr/>
            </a:pPr>
            <a:fld id="{80F2F892-A0AA-4A33-940A-5E76CB61BCC6}" type="slidenum">
              <a:rPr lang="en-US" altLang="en-US" smtClean="0"/>
              <a:pPr>
                <a:defRPr/>
              </a:pPr>
              <a:t>29</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674924E4-41EF-47C0-95D5-39597B686B28}"/>
              </a:ext>
            </a:extLst>
          </p:cNvPr>
          <p:cNvSpPr txBox="1">
            <a:spLocks noChangeArrowheads="1"/>
          </p:cNvSpPr>
          <p:nvPr/>
        </p:nvSpPr>
        <p:spPr bwMode="auto">
          <a:xfrm>
            <a:off x="457200" y="6858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Impact of Metabolic Syndrome and Diabetes on Prognosis and Outcomes With Early Percutaneous Coronary Intervention in the COURAGE (Clinical </a:t>
            </a:r>
            <a:r>
              <a:rPr lang="en-US" altLang="en-US" sz="1600" b="1" i="1"/>
              <a:t>Outcomes Utilizing Revascularization and Aggressive Drug Evaluation) Trial.  (Maron, et. al., </a:t>
            </a:r>
            <a:r>
              <a:rPr lang="en-US" altLang="en-US" sz="1600" b="1"/>
              <a:t>JACC, 2011)</a:t>
            </a:r>
          </a:p>
        </p:txBody>
      </p:sp>
      <p:sp>
        <p:nvSpPr>
          <p:cNvPr id="6147" name="TextBox 2">
            <a:extLst>
              <a:ext uri="{FF2B5EF4-FFF2-40B4-BE49-F238E27FC236}">
                <a16:creationId xmlns:a16="http://schemas.microsoft.com/office/drawing/2014/main" id="{D4E7A69F-A088-4325-9D79-2D1C303EA9DA}"/>
              </a:ext>
            </a:extLst>
          </p:cNvPr>
          <p:cNvSpPr txBox="1">
            <a:spLocks noChangeArrowheads="1"/>
          </p:cNvSpPr>
          <p:nvPr/>
        </p:nvSpPr>
        <p:spPr bwMode="auto">
          <a:xfrm>
            <a:off x="457200" y="2133600"/>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dirty="0"/>
              <a:t>Statistical analysis. </a:t>
            </a:r>
            <a:r>
              <a:rPr lang="en-US" altLang="en-US" sz="1600" dirty="0"/>
              <a:t>This was a </a:t>
            </a:r>
            <a:r>
              <a:rPr lang="en-US" altLang="en-US" sz="1600" u="sng" dirty="0"/>
              <a:t>post hoc analysis</a:t>
            </a:r>
            <a:r>
              <a:rPr lang="en-US" altLang="en-US" sz="1600" dirty="0"/>
              <a:t>. Patient characteristics across groups were assessed by </a:t>
            </a:r>
            <a:r>
              <a:rPr lang="en-US" altLang="en-US" sz="1600" u="sng" dirty="0"/>
              <a:t>analysis of variance for continuous variables and the chi-square test for discrete variables. </a:t>
            </a:r>
            <a:r>
              <a:rPr lang="en-US" altLang="en-US" sz="1600" dirty="0"/>
              <a:t>The Cochran-Armitage test was used for trend. Estimates of the </a:t>
            </a:r>
            <a:r>
              <a:rPr lang="en-US" altLang="en-US" sz="1600" u="sng" dirty="0"/>
              <a:t>cumulative event rate were calculated by the Kaplan-Meier method.</a:t>
            </a:r>
            <a:r>
              <a:rPr lang="en-US" altLang="en-US" sz="1600" dirty="0"/>
              <a:t> Time-to-endpoint analyses were done using Cox regression or stepwise Cox regression. </a:t>
            </a:r>
            <a:r>
              <a:rPr lang="en-US" altLang="en-US" sz="1600" u="sng" dirty="0"/>
              <a:t>Cox regression was also used for the adjusted analyses</a:t>
            </a:r>
            <a:r>
              <a:rPr lang="en-US" altLang="en-US" sz="1600" dirty="0"/>
              <a:t>. The rate of death or MI across subsets or treatment groups was assessed by the chi-square test.</a:t>
            </a:r>
          </a:p>
        </p:txBody>
      </p:sp>
      <p:sp>
        <p:nvSpPr>
          <p:cNvPr id="2" name="Slide Number Placeholder 1">
            <a:extLst>
              <a:ext uri="{FF2B5EF4-FFF2-40B4-BE49-F238E27FC236}">
                <a16:creationId xmlns:a16="http://schemas.microsoft.com/office/drawing/2014/main" id="{CCEBC2C5-499D-447E-9132-F028B8287DB4}"/>
              </a:ext>
            </a:extLst>
          </p:cNvPr>
          <p:cNvSpPr>
            <a:spLocks noGrp="1"/>
          </p:cNvSpPr>
          <p:nvPr>
            <p:ph type="sldNum" sz="quarter" idx="12"/>
          </p:nvPr>
        </p:nvSpPr>
        <p:spPr/>
        <p:txBody>
          <a:bodyPr/>
          <a:lstStyle/>
          <a:p>
            <a:pPr>
              <a:defRPr/>
            </a:pPr>
            <a:fld id="{80F2F892-A0AA-4A33-940A-5E76CB61BCC6}"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a:extLst>
              <a:ext uri="{FF2B5EF4-FFF2-40B4-BE49-F238E27FC236}">
                <a16:creationId xmlns:a16="http://schemas.microsoft.com/office/drawing/2014/main" id="{4300D2A6-A8CA-4674-8D9D-555FD468EC14}"/>
              </a:ext>
            </a:extLst>
          </p:cNvPr>
          <p:cNvSpPr txBox="1">
            <a:spLocks noChangeArrowheads="1"/>
          </p:cNvSpPr>
          <p:nvPr/>
        </p:nvSpPr>
        <p:spPr bwMode="auto">
          <a:xfrm>
            <a:off x="838200" y="762000"/>
            <a:ext cx="73152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Treatment:  80  88  76  77  84      Mean = 81 </a:t>
            </a:r>
            <a:r>
              <a:rPr lang="en-US" altLang="en-US" b="1" u="sng" dirty="0"/>
              <a:t>+</a:t>
            </a:r>
            <a:r>
              <a:rPr lang="en-US" altLang="en-US" b="1" dirty="0"/>
              <a:t> 5</a:t>
            </a:r>
          </a:p>
          <a:p>
            <a:pPr eaLnBrk="1" hangingPunct="1"/>
            <a:r>
              <a:rPr lang="en-US" altLang="en-US" b="1" dirty="0"/>
              <a:t>Control:       84  90  86  77  93      Mean = 86 </a:t>
            </a:r>
            <a:r>
              <a:rPr lang="en-US" altLang="en-US" b="1" u="sng" dirty="0"/>
              <a:t>+</a:t>
            </a:r>
            <a:r>
              <a:rPr lang="en-US" altLang="en-US" b="1" dirty="0"/>
              <a:t> 6</a:t>
            </a:r>
          </a:p>
          <a:p>
            <a:pPr eaLnBrk="1" hangingPunct="1">
              <a:spcBef>
                <a:spcPct val="50000"/>
              </a:spcBef>
            </a:pPr>
            <a:endParaRPr lang="en-US" altLang="en-US" dirty="0"/>
          </a:p>
          <a:p>
            <a:pPr eaLnBrk="1" hangingPunct="1">
              <a:spcBef>
                <a:spcPct val="50000"/>
              </a:spcBef>
            </a:pPr>
            <a:r>
              <a:rPr lang="en-US" altLang="en-US" dirty="0"/>
              <a:t>t = difference in means divided by the standard error of the difference</a:t>
            </a:r>
          </a:p>
          <a:p>
            <a:pPr eaLnBrk="1" hangingPunct="1">
              <a:spcBef>
                <a:spcPct val="50000"/>
              </a:spcBef>
            </a:pPr>
            <a:r>
              <a:rPr lang="en-US" altLang="en-US" dirty="0"/>
              <a:t>Which t distribution? (depends on sample size)</a:t>
            </a:r>
          </a:p>
          <a:p>
            <a:pPr eaLnBrk="1" hangingPunct="1">
              <a:spcBef>
                <a:spcPct val="50000"/>
              </a:spcBef>
            </a:pPr>
            <a:r>
              <a:rPr lang="en-US" altLang="en-US" dirty="0"/>
              <a:t>t distribution defined by degrees of freedom (df)</a:t>
            </a:r>
          </a:p>
          <a:p>
            <a:pPr eaLnBrk="1" hangingPunct="1">
              <a:spcBef>
                <a:spcPct val="50000"/>
              </a:spcBef>
            </a:pPr>
            <a:r>
              <a:rPr lang="en-US" altLang="en-US" dirty="0"/>
              <a:t>df = number of components of a statistic that are free to vary</a:t>
            </a:r>
          </a:p>
          <a:p>
            <a:pPr eaLnBrk="1" hangingPunct="1">
              <a:spcBef>
                <a:spcPct val="50000"/>
              </a:spcBef>
            </a:pPr>
            <a:r>
              <a:rPr lang="en-US" altLang="en-US" dirty="0"/>
              <a:t> </a:t>
            </a:r>
          </a:p>
          <a:p>
            <a:pPr eaLnBrk="1" hangingPunct="1">
              <a:spcBef>
                <a:spcPct val="50000"/>
              </a:spcBef>
            </a:pPr>
            <a:r>
              <a:rPr lang="en-US" altLang="en-US" dirty="0"/>
              <a:t>                        X1 + X2 + X3 = 100</a:t>
            </a:r>
          </a:p>
          <a:p>
            <a:pPr eaLnBrk="1" hangingPunct="1">
              <a:spcBef>
                <a:spcPct val="50000"/>
              </a:spcBef>
            </a:pPr>
            <a:r>
              <a:rPr lang="en-US" altLang="en-US" dirty="0"/>
              <a:t>                        50 + X2 + X3 = 100</a:t>
            </a:r>
          </a:p>
          <a:p>
            <a:pPr eaLnBrk="1" hangingPunct="1">
              <a:spcBef>
                <a:spcPct val="50000"/>
              </a:spcBef>
            </a:pPr>
            <a:r>
              <a:rPr lang="en-US" altLang="en-US" dirty="0"/>
              <a:t>                        50 + 40 + X3 = 100</a:t>
            </a:r>
          </a:p>
          <a:p>
            <a:pPr eaLnBrk="1" hangingPunct="1">
              <a:spcBef>
                <a:spcPct val="50000"/>
              </a:spcBef>
            </a:pPr>
            <a:r>
              <a:rPr lang="en-US" altLang="en-US" dirty="0"/>
              <a:t>                        </a:t>
            </a:r>
          </a:p>
        </p:txBody>
      </p:sp>
      <p:sp>
        <p:nvSpPr>
          <p:cNvPr id="2" name="Slide Number Placeholder 1">
            <a:extLst>
              <a:ext uri="{FF2B5EF4-FFF2-40B4-BE49-F238E27FC236}">
                <a16:creationId xmlns:a16="http://schemas.microsoft.com/office/drawing/2014/main" id="{D9931366-A105-4D7E-B1EC-D64A0AEA7DFE}"/>
              </a:ext>
            </a:extLst>
          </p:cNvPr>
          <p:cNvSpPr>
            <a:spLocks noGrp="1"/>
          </p:cNvSpPr>
          <p:nvPr>
            <p:ph type="sldNum" sz="quarter" idx="12"/>
          </p:nvPr>
        </p:nvSpPr>
        <p:spPr/>
        <p:txBody>
          <a:bodyPr/>
          <a:lstStyle/>
          <a:p>
            <a:pPr>
              <a:defRPr/>
            </a:pPr>
            <a:fld id="{80F2F892-A0AA-4A33-940A-5E76CB61BCC6}" type="slidenum">
              <a:rPr lang="en-US" altLang="en-US" smtClean="0"/>
              <a:pPr>
                <a:defRPr/>
              </a:pPr>
              <a:t>30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20">
                                            <p:txEl>
                                              <p:pRg st="8" end="8"/>
                                            </p:txEl>
                                          </p:spTgt>
                                        </p:tgtEl>
                                        <p:attrNameLst>
                                          <p:attrName>style.visibility</p:attrName>
                                        </p:attrNameLst>
                                      </p:cBhvr>
                                      <p:to>
                                        <p:strVal val="visible"/>
                                      </p:to>
                                    </p:set>
                                    <p:anim calcmode="lin" valueType="num">
                                      <p:cBhvr additive="base">
                                        <p:cTn id="7" dur="500" fill="hold"/>
                                        <p:tgtEl>
                                          <p:spTgt spid="34820">
                                            <p:txEl>
                                              <p:pRg st="8"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2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0">
                                            <p:txEl>
                                              <p:pRg st="9" end="9"/>
                                            </p:txEl>
                                          </p:spTgt>
                                        </p:tgtEl>
                                        <p:attrNameLst>
                                          <p:attrName>style.visibility</p:attrName>
                                        </p:attrNameLst>
                                      </p:cBhvr>
                                      <p:to>
                                        <p:strVal val="visible"/>
                                      </p:to>
                                    </p:set>
                                    <p:anim calcmode="lin" valueType="num">
                                      <p:cBhvr additive="base">
                                        <p:cTn id="13" dur="500" fill="hold"/>
                                        <p:tgtEl>
                                          <p:spTgt spid="34820">
                                            <p:txEl>
                                              <p:pRg st="9" end="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2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4820">
                                            <p:txEl>
                                              <p:pRg st="10" end="10"/>
                                            </p:txEl>
                                          </p:spTgt>
                                        </p:tgtEl>
                                        <p:attrNameLst>
                                          <p:attrName>style.visibility</p:attrName>
                                        </p:attrNameLst>
                                      </p:cBhvr>
                                      <p:to>
                                        <p:strVal val="visible"/>
                                      </p:to>
                                    </p:set>
                                    <p:anim calcmode="lin" valueType="num">
                                      <p:cBhvr additive="base">
                                        <p:cTn id="19" dur="500" fill="hold"/>
                                        <p:tgtEl>
                                          <p:spTgt spid="34820">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2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0C5A08EC-DFD9-4C88-8A9E-25A42FDE15CD}"/>
              </a:ext>
            </a:extLst>
          </p:cNvPr>
          <p:cNvSpPr txBox="1">
            <a:spLocks noChangeArrowheads="1"/>
          </p:cNvSpPr>
          <p:nvPr/>
        </p:nvSpPr>
        <p:spPr bwMode="auto">
          <a:xfrm>
            <a:off x="914400" y="1295400"/>
            <a:ext cx="73914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Use 5 values to compute a mean, to compute variance, only 4 values needed:</a:t>
            </a:r>
          </a:p>
          <a:p>
            <a:pPr eaLnBrk="1" hangingPunct="1"/>
            <a:endParaRPr lang="en-US" altLang="en-US" dirty="0"/>
          </a:p>
          <a:p>
            <a:pPr eaLnBrk="1" hangingPunct="1"/>
            <a:r>
              <a:rPr lang="en-US" altLang="en-US" dirty="0"/>
              <a:t>(80-81)</a:t>
            </a:r>
            <a:r>
              <a:rPr lang="en-US" altLang="en-US" baseline="40000" dirty="0"/>
              <a:t>2</a:t>
            </a:r>
            <a:r>
              <a:rPr lang="en-US" altLang="en-US" dirty="0"/>
              <a:t>+(88-81)</a:t>
            </a:r>
            <a:r>
              <a:rPr lang="en-US" altLang="en-US" baseline="40000" dirty="0"/>
              <a:t>2</a:t>
            </a:r>
            <a:r>
              <a:rPr lang="en-US" altLang="en-US" dirty="0"/>
              <a:t>+(76-81)</a:t>
            </a:r>
            <a:r>
              <a:rPr lang="en-US" altLang="en-US" baseline="40000" dirty="0"/>
              <a:t>2</a:t>
            </a:r>
            <a:r>
              <a:rPr lang="en-US" altLang="en-US" dirty="0"/>
              <a:t>+(77-81)</a:t>
            </a:r>
            <a:r>
              <a:rPr lang="en-US" altLang="en-US" baseline="40000" dirty="0"/>
              <a:t>2</a:t>
            </a:r>
            <a:r>
              <a:rPr lang="en-US" altLang="en-US" dirty="0"/>
              <a:t>+(</a:t>
            </a:r>
            <a:r>
              <a:rPr lang="en-US" altLang="en-US" dirty="0">
                <a:solidFill>
                  <a:srgbClr val="FF0000"/>
                </a:solidFill>
              </a:rPr>
              <a:t>84</a:t>
            </a:r>
            <a:r>
              <a:rPr lang="en-US" altLang="en-US" dirty="0"/>
              <a:t>-81)</a:t>
            </a:r>
            <a:r>
              <a:rPr lang="en-US" altLang="en-US" baseline="40000" dirty="0"/>
              <a:t>2</a:t>
            </a:r>
          </a:p>
          <a:p>
            <a:pPr eaLnBrk="1" hangingPunct="1"/>
            <a:endParaRPr lang="en-US" altLang="en-US" baseline="40000" dirty="0"/>
          </a:p>
          <a:p>
            <a:pPr eaLnBrk="1" hangingPunct="1"/>
            <a:r>
              <a:rPr lang="en-US" altLang="en-US" dirty="0"/>
              <a:t>                                   5 - 1 </a:t>
            </a:r>
          </a:p>
          <a:p>
            <a:pPr eaLnBrk="1" hangingPunct="1"/>
            <a:endParaRPr lang="en-US" altLang="en-US" dirty="0"/>
          </a:p>
          <a:p>
            <a:pPr eaLnBrk="1" hangingPunct="1"/>
            <a:r>
              <a:rPr lang="en-US" altLang="en-US" dirty="0"/>
              <a:t>first 4 values can be any number (free to vary); the mean is known, so once the first 4 numbers are known, there is only one possible value for the 5th number</a:t>
            </a:r>
          </a:p>
          <a:p>
            <a:pPr eaLnBrk="1" hangingPunct="1"/>
            <a:endParaRPr lang="en-US" altLang="en-US" dirty="0"/>
          </a:p>
          <a:p>
            <a:pPr eaLnBrk="1" hangingPunct="1"/>
            <a:r>
              <a:rPr lang="en-US" altLang="en-US" dirty="0"/>
              <a:t>So df = 5 -1 = 4</a:t>
            </a:r>
          </a:p>
          <a:p>
            <a:pPr eaLnBrk="1" hangingPunct="1">
              <a:spcBef>
                <a:spcPct val="50000"/>
              </a:spcBef>
            </a:pPr>
            <a:endParaRPr lang="en-US" altLang="en-US" dirty="0"/>
          </a:p>
        </p:txBody>
      </p:sp>
      <p:sp>
        <p:nvSpPr>
          <p:cNvPr id="33795" name="Line 5">
            <a:extLst>
              <a:ext uri="{FF2B5EF4-FFF2-40B4-BE49-F238E27FC236}">
                <a16:creationId xmlns:a16="http://schemas.microsoft.com/office/drawing/2014/main" id="{F2EEFDCD-EC50-4A8E-9F63-4CE23FAF8883}"/>
              </a:ext>
            </a:extLst>
          </p:cNvPr>
          <p:cNvSpPr>
            <a:spLocks noChangeShapeType="1"/>
          </p:cNvSpPr>
          <p:nvPr/>
        </p:nvSpPr>
        <p:spPr bwMode="auto">
          <a:xfrm>
            <a:off x="1066800" y="2590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E9D346E6-2EA0-4BD9-AAAA-E03BBD4B4CB5}"/>
              </a:ext>
            </a:extLst>
          </p:cNvPr>
          <p:cNvSpPr>
            <a:spLocks noGrp="1"/>
          </p:cNvSpPr>
          <p:nvPr>
            <p:ph type="sldNum" sz="quarter" idx="12"/>
          </p:nvPr>
        </p:nvSpPr>
        <p:spPr/>
        <p:txBody>
          <a:bodyPr/>
          <a:lstStyle/>
          <a:p>
            <a:pPr>
              <a:defRPr/>
            </a:pPr>
            <a:fld id="{80F2F892-A0AA-4A33-940A-5E76CB61BCC6}"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131AD2A-6C94-4453-8E92-3F603E3CADC3}"/>
              </a:ext>
            </a:extLst>
          </p:cNvPr>
          <p:cNvSpPr>
            <a:spLocks noGrp="1" noChangeArrowheads="1"/>
          </p:cNvSpPr>
          <p:nvPr>
            <p:ph type="title"/>
          </p:nvPr>
        </p:nvSpPr>
        <p:spPr>
          <a:xfrm>
            <a:off x="457200" y="533400"/>
            <a:ext cx="8305800" cy="1143000"/>
          </a:xfrm>
        </p:spPr>
        <p:txBody>
          <a:bodyPr/>
          <a:lstStyle/>
          <a:p>
            <a:pPr eaLnBrk="1" hangingPunct="1"/>
            <a:r>
              <a:rPr lang="en-US" altLang="en-US" sz="3200"/>
              <a:t>t-test for difference in </a:t>
            </a:r>
            <a:br>
              <a:rPr lang="en-US" altLang="en-US" sz="3200"/>
            </a:br>
            <a:r>
              <a:rPr lang="en-US" altLang="en-US" sz="3200"/>
              <a:t>two independent means</a:t>
            </a:r>
          </a:p>
        </p:txBody>
      </p:sp>
      <p:sp>
        <p:nvSpPr>
          <p:cNvPr id="34819" name="Text Box 3">
            <a:extLst>
              <a:ext uri="{FF2B5EF4-FFF2-40B4-BE49-F238E27FC236}">
                <a16:creationId xmlns:a16="http://schemas.microsoft.com/office/drawing/2014/main" id="{ACB27746-22B7-4A72-A2DC-E899DBDABE1A}"/>
              </a:ext>
            </a:extLst>
          </p:cNvPr>
          <p:cNvSpPr txBox="1">
            <a:spLocks noChangeArrowheads="1"/>
          </p:cNvSpPr>
          <p:nvPr/>
        </p:nvSpPr>
        <p:spPr bwMode="auto">
          <a:xfrm>
            <a:off x="1143000" y="2286000"/>
            <a:ext cx="6934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Difference in the two means divided by the standard error of the difference of two means</a:t>
            </a:r>
          </a:p>
          <a:p>
            <a:pPr eaLnBrk="1" hangingPunct="1">
              <a:spcBef>
                <a:spcPct val="50000"/>
              </a:spcBef>
            </a:pPr>
            <a:r>
              <a:rPr lang="en-US" altLang="en-US"/>
              <a:t>with df = n</a:t>
            </a:r>
            <a:r>
              <a:rPr lang="en-US" altLang="en-US" baseline="-30000"/>
              <a:t>1</a:t>
            </a:r>
            <a:r>
              <a:rPr lang="en-US" altLang="en-US"/>
              <a:t> – 1 + n</a:t>
            </a:r>
            <a:r>
              <a:rPr lang="en-US" altLang="en-US" baseline="-30000"/>
              <a:t>2 </a:t>
            </a:r>
            <a:r>
              <a:rPr lang="en-US" altLang="en-US"/>
              <a:t>– 1  </a:t>
            </a:r>
          </a:p>
        </p:txBody>
      </p:sp>
      <p:sp>
        <p:nvSpPr>
          <p:cNvPr id="2" name="Slide Number Placeholder 1">
            <a:extLst>
              <a:ext uri="{FF2B5EF4-FFF2-40B4-BE49-F238E27FC236}">
                <a16:creationId xmlns:a16="http://schemas.microsoft.com/office/drawing/2014/main" id="{9F00010D-B831-4C0F-8F9B-372128CAFA62}"/>
              </a:ext>
            </a:extLst>
          </p:cNvPr>
          <p:cNvSpPr>
            <a:spLocks noGrp="1"/>
          </p:cNvSpPr>
          <p:nvPr>
            <p:ph type="sldNum" sz="quarter" idx="12"/>
          </p:nvPr>
        </p:nvSpPr>
        <p:spPr/>
        <p:txBody>
          <a:bodyPr/>
          <a:lstStyle/>
          <a:p>
            <a:pPr>
              <a:defRPr/>
            </a:pPr>
            <a:fld id="{3B7DBDB5-B762-4A51-BAB3-82C54E454743}"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B7166A55-4B12-4F09-B026-C87A30488911}"/>
              </a:ext>
            </a:extLst>
          </p:cNvPr>
          <p:cNvSpPr txBox="1">
            <a:spLocks noChangeArrowheads="1"/>
          </p:cNvSpPr>
          <p:nvPr/>
        </p:nvSpPr>
        <p:spPr bwMode="auto">
          <a:xfrm>
            <a:off x="990600" y="685800"/>
            <a:ext cx="70866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81 - 86</a:t>
            </a:r>
          </a:p>
          <a:p>
            <a:pPr eaLnBrk="1" hangingPunct="1"/>
            <a:r>
              <a:rPr lang="en-US" altLang="en-US"/>
              <a:t>t = ------------------------------------------------</a:t>
            </a:r>
          </a:p>
          <a:p>
            <a:pPr eaLnBrk="1" hangingPunct="1"/>
            <a:r>
              <a:rPr lang="en-US" altLang="en-US"/>
              <a:t>        5</a:t>
            </a:r>
            <a:r>
              <a:rPr lang="en-US" altLang="en-US" baseline="40000"/>
              <a:t>2</a:t>
            </a:r>
            <a:r>
              <a:rPr lang="en-US" altLang="en-US"/>
              <a:t> (5 – 1) + 6</a:t>
            </a:r>
            <a:r>
              <a:rPr lang="en-US" altLang="en-US" baseline="40000"/>
              <a:t>2</a:t>
            </a:r>
            <a:r>
              <a:rPr lang="en-US" altLang="en-US"/>
              <a:t> (5 -1)  </a:t>
            </a:r>
            <a:r>
              <a:rPr lang="en-US" altLang="en-US" sz="2800" baseline="-60000"/>
              <a:t>x  </a:t>
            </a:r>
            <a:r>
              <a:rPr lang="en-US" altLang="en-US" sz="2800" baseline="-50000"/>
              <a:t>(1/5 + 1/5)</a:t>
            </a:r>
          </a:p>
          <a:p>
            <a:pPr eaLnBrk="1" hangingPunct="1"/>
            <a:r>
              <a:rPr lang="en-US" altLang="en-US"/>
              <a:t>               5 -1 + 5 -1  </a:t>
            </a:r>
          </a:p>
          <a:p>
            <a:pPr eaLnBrk="1" hangingPunct="1">
              <a:spcBef>
                <a:spcPct val="50000"/>
              </a:spcBef>
            </a:pPr>
            <a:r>
              <a:rPr lang="en-US" altLang="en-US"/>
              <a:t>  = -1.4142</a:t>
            </a:r>
          </a:p>
        </p:txBody>
      </p:sp>
      <p:sp>
        <p:nvSpPr>
          <p:cNvPr id="35843" name="Line 5">
            <a:extLst>
              <a:ext uri="{FF2B5EF4-FFF2-40B4-BE49-F238E27FC236}">
                <a16:creationId xmlns:a16="http://schemas.microsoft.com/office/drawing/2014/main" id="{AC87E631-56F0-45BD-A61A-66429E8AEE51}"/>
              </a:ext>
            </a:extLst>
          </p:cNvPr>
          <p:cNvSpPr>
            <a:spLocks noChangeShapeType="1"/>
          </p:cNvSpPr>
          <p:nvPr/>
        </p:nvSpPr>
        <p:spPr bwMode="auto">
          <a:xfrm flipV="1">
            <a:off x="1600200" y="1600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4" name="Line 6">
            <a:extLst>
              <a:ext uri="{FF2B5EF4-FFF2-40B4-BE49-F238E27FC236}">
                <a16:creationId xmlns:a16="http://schemas.microsoft.com/office/drawing/2014/main" id="{50C02FAD-7FC7-408B-8363-DD07C92A3156}"/>
              </a:ext>
            </a:extLst>
          </p:cNvPr>
          <p:cNvSpPr>
            <a:spLocks noChangeShapeType="1"/>
          </p:cNvSpPr>
          <p:nvPr/>
        </p:nvSpPr>
        <p:spPr bwMode="auto">
          <a:xfrm flipV="1">
            <a:off x="1371600" y="12192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7">
            <a:extLst>
              <a:ext uri="{FF2B5EF4-FFF2-40B4-BE49-F238E27FC236}">
                <a16:creationId xmlns:a16="http://schemas.microsoft.com/office/drawing/2014/main" id="{870CCD8D-0580-4086-989F-7AE2708108EB}"/>
              </a:ext>
            </a:extLst>
          </p:cNvPr>
          <p:cNvSpPr>
            <a:spLocks noChangeShapeType="1"/>
          </p:cNvSpPr>
          <p:nvPr/>
        </p:nvSpPr>
        <p:spPr bwMode="auto">
          <a:xfrm flipH="1" flipV="1">
            <a:off x="1295400" y="15240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8">
            <a:extLst>
              <a:ext uri="{FF2B5EF4-FFF2-40B4-BE49-F238E27FC236}">
                <a16:creationId xmlns:a16="http://schemas.microsoft.com/office/drawing/2014/main" id="{0DC3997B-4ED2-47F3-BC4B-BC1B99194BD5}"/>
              </a:ext>
            </a:extLst>
          </p:cNvPr>
          <p:cNvSpPr>
            <a:spLocks noChangeShapeType="1"/>
          </p:cNvSpPr>
          <p:nvPr/>
        </p:nvSpPr>
        <p:spPr bwMode="auto">
          <a:xfrm>
            <a:off x="1600200" y="1219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7" name="Picture 9">
            <a:extLst>
              <a:ext uri="{FF2B5EF4-FFF2-40B4-BE49-F238E27FC236}">
                <a16:creationId xmlns:a16="http://schemas.microsoft.com/office/drawing/2014/main" id="{DAE48E44-637B-468E-B454-8290D4254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410200" cy="4038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48" name="Line 10">
            <a:extLst>
              <a:ext uri="{FF2B5EF4-FFF2-40B4-BE49-F238E27FC236}">
                <a16:creationId xmlns:a16="http://schemas.microsoft.com/office/drawing/2014/main" id="{82B61AC3-5837-4E11-8159-07D6BB67B7E7}"/>
              </a:ext>
            </a:extLst>
          </p:cNvPr>
          <p:cNvSpPr>
            <a:spLocks noChangeShapeType="1"/>
          </p:cNvSpPr>
          <p:nvPr/>
        </p:nvSpPr>
        <p:spPr bwMode="auto">
          <a:xfrm flipV="1">
            <a:off x="3505200" y="48006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Text Box 11">
            <a:extLst>
              <a:ext uri="{FF2B5EF4-FFF2-40B4-BE49-F238E27FC236}">
                <a16:creationId xmlns:a16="http://schemas.microsoft.com/office/drawing/2014/main" id="{D128E2DD-10C8-492F-93C7-59465E101C75}"/>
              </a:ext>
            </a:extLst>
          </p:cNvPr>
          <p:cNvSpPr txBox="1">
            <a:spLocks noChangeArrowheads="1"/>
          </p:cNvSpPr>
          <p:nvPr/>
        </p:nvSpPr>
        <p:spPr bwMode="auto">
          <a:xfrm>
            <a:off x="1524000" y="2895600"/>
            <a:ext cx="18288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t>t(8) = -1.4142</a:t>
            </a:r>
          </a:p>
          <a:p>
            <a:pPr eaLnBrk="1" hangingPunct="1">
              <a:spcBef>
                <a:spcPct val="50000"/>
              </a:spcBef>
            </a:pPr>
            <a:r>
              <a:rPr lang="en-US" altLang="en-US" sz="1400"/>
              <a:t>p = 0.0975</a:t>
            </a:r>
          </a:p>
        </p:txBody>
      </p:sp>
      <p:sp>
        <p:nvSpPr>
          <p:cNvPr id="2" name="Slide Number Placeholder 1">
            <a:extLst>
              <a:ext uri="{FF2B5EF4-FFF2-40B4-BE49-F238E27FC236}">
                <a16:creationId xmlns:a16="http://schemas.microsoft.com/office/drawing/2014/main" id="{9D41C478-98BC-4BC7-894A-DF5FBC9B672B}"/>
              </a:ext>
            </a:extLst>
          </p:cNvPr>
          <p:cNvSpPr>
            <a:spLocks noGrp="1"/>
          </p:cNvSpPr>
          <p:nvPr>
            <p:ph type="sldNum" sz="quarter" idx="12"/>
          </p:nvPr>
        </p:nvSpPr>
        <p:spPr/>
        <p:txBody>
          <a:bodyPr/>
          <a:lstStyle/>
          <a:p>
            <a:pPr>
              <a:defRPr/>
            </a:pPr>
            <a:fld id="{80F2F892-A0AA-4A33-940A-5E76CB61BCC6}"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54DA0C-1913-41C9-97B3-D1562033A70C}"/>
              </a:ext>
            </a:extLst>
          </p:cNvPr>
          <p:cNvSpPr>
            <a:spLocks noGrp="1" noChangeArrowheads="1"/>
          </p:cNvSpPr>
          <p:nvPr>
            <p:ph type="title"/>
          </p:nvPr>
        </p:nvSpPr>
        <p:spPr/>
        <p:txBody>
          <a:bodyPr/>
          <a:lstStyle/>
          <a:p>
            <a:pPr eaLnBrk="1" hangingPunct="1"/>
            <a:r>
              <a:rPr lang="en-US" altLang="en-US"/>
              <a:t>p value</a:t>
            </a:r>
          </a:p>
        </p:txBody>
      </p:sp>
      <p:sp>
        <p:nvSpPr>
          <p:cNvPr id="36867" name="Rectangle 3">
            <a:extLst>
              <a:ext uri="{FF2B5EF4-FFF2-40B4-BE49-F238E27FC236}">
                <a16:creationId xmlns:a16="http://schemas.microsoft.com/office/drawing/2014/main" id="{DD8FACBD-980D-462A-B21B-7B00055B5345}"/>
              </a:ext>
            </a:extLst>
          </p:cNvPr>
          <p:cNvSpPr>
            <a:spLocks noGrp="1" noChangeArrowheads="1"/>
          </p:cNvSpPr>
          <p:nvPr>
            <p:ph type="body" idx="1"/>
          </p:nvPr>
        </p:nvSpPr>
        <p:spPr>
          <a:xfrm>
            <a:off x="457200" y="1676400"/>
            <a:ext cx="8382000" cy="4525963"/>
          </a:xfrm>
        </p:spPr>
        <p:txBody>
          <a:bodyPr>
            <a:normAutofit/>
          </a:bodyPr>
          <a:lstStyle/>
          <a:p>
            <a:pPr eaLnBrk="1" hangingPunct="1"/>
            <a:r>
              <a:rPr lang="en-US" altLang="en-US" sz="3200" dirty="0"/>
              <a:t>one-sided = 0.0975</a:t>
            </a:r>
          </a:p>
          <a:p>
            <a:pPr eaLnBrk="1" hangingPunct="1"/>
            <a:r>
              <a:rPr lang="en-US" altLang="en-US" sz="3200" dirty="0"/>
              <a:t>two-sided = 0.0975 x 2 = 0.1950</a:t>
            </a:r>
          </a:p>
          <a:p>
            <a:pPr eaLnBrk="1" hangingPunct="1"/>
            <a:r>
              <a:rPr lang="en-US" altLang="en-US" sz="3200" dirty="0"/>
              <a:t>Fail to reject the null hypothesis at the 0.05 level</a:t>
            </a:r>
          </a:p>
        </p:txBody>
      </p:sp>
      <p:sp>
        <p:nvSpPr>
          <p:cNvPr id="2" name="Slide Number Placeholder 1">
            <a:extLst>
              <a:ext uri="{FF2B5EF4-FFF2-40B4-BE49-F238E27FC236}">
                <a16:creationId xmlns:a16="http://schemas.microsoft.com/office/drawing/2014/main" id="{EB6FEAD0-35FC-4ED1-A4AF-ADDC60B22518}"/>
              </a:ext>
            </a:extLst>
          </p:cNvPr>
          <p:cNvSpPr>
            <a:spLocks noGrp="1"/>
          </p:cNvSpPr>
          <p:nvPr>
            <p:ph type="sldNum" sz="quarter" idx="12"/>
          </p:nvPr>
        </p:nvSpPr>
        <p:spPr/>
        <p:txBody>
          <a:bodyPr/>
          <a:lstStyle/>
          <a:p>
            <a:pPr>
              <a:defRPr/>
            </a:pPr>
            <a:fld id="{73031954-898F-4FEB-917E-D827EA039160}"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F190444-32CF-4829-8484-94E3C36A66FA}"/>
              </a:ext>
            </a:extLst>
          </p:cNvPr>
          <p:cNvSpPr>
            <a:spLocks noGrp="1" noChangeArrowheads="1"/>
          </p:cNvSpPr>
          <p:nvPr>
            <p:ph type="title"/>
          </p:nvPr>
        </p:nvSpPr>
        <p:spPr>
          <a:xfrm>
            <a:off x="304800" y="457200"/>
            <a:ext cx="3695700" cy="4952492"/>
          </a:xfrm>
        </p:spPr>
        <p:txBody>
          <a:bodyPr/>
          <a:lstStyle/>
          <a:p>
            <a:pPr algn="l" eaLnBrk="1" hangingPunct="1"/>
            <a:r>
              <a:rPr lang="en-US" altLang="en-US" dirty="0"/>
              <a:t>Conclusions?</a:t>
            </a:r>
          </a:p>
        </p:txBody>
      </p:sp>
      <p:sp>
        <p:nvSpPr>
          <p:cNvPr id="37891" name="Rectangle 3">
            <a:extLst>
              <a:ext uri="{FF2B5EF4-FFF2-40B4-BE49-F238E27FC236}">
                <a16:creationId xmlns:a16="http://schemas.microsoft.com/office/drawing/2014/main" id="{821C1B63-E471-42B8-A807-DD892D921F40}"/>
              </a:ext>
            </a:extLst>
          </p:cNvPr>
          <p:cNvSpPr>
            <a:spLocks noGrp="1" noChangeArrowheads="1"/>
          </p:cNvSpPr>
          <p:nvPr>
            <p:ph type="body" idx="1"/>
          </p:nvPr>
        </p:nvSpPr>
        <p:spPr/>
        <p:txBody>
          <a:bodyPr/>
          <a:lstStyle/>
          <a:p>
            <a:pPr eaLnBrk="1" hangingPunct="1"/>
            <a:r>
              <a:rPr lang="en-US" altLang="en-US" dirty="0"/>
              <a:t>There is no difference between treatment and control, the treatment does not lower heart rate.</a:t>
            </a:r>
          </a:p>
          <a:p>
            <a:pPr eaLnBrk="1" hangingPunct="1"/>
            <a:r>
              <a:rPr lang="en-US" altLang="en-US" dirty="0"/>
              <a:t>NO! </a:t>
            </a:r>
          </a:p>
          <a:p>
            <a:pPr eaLnBrk="1" hangingPunct="1"/>
            <a:r>
              <a:rPr lang="en-US" altLang="en-US" dirty="0"/>
              <a:t>There is no evidence for a treatment effect.</a:t>
            </a:r>
          </a:p>
        </p:txBody>
      </p:sp>
      <p:sp>
        <p:nvSpPr>
          <p:cNvPr id="2" name="Slide Number Placeholder 1">
            <a:extLst>
              <a:ext uri="{FF2B5EF4-FFF2-40B4-BE49-F238E27FC236}">
                <a16:creationId xmlns:a16="http://schemas.microsoft.com/office/drawing/2014/main" id="{93ED55AB-92C8-40E7-8735-6051C9437D67}"/>
              </a:ext>
            </a:extLst>
          </p:cNvPr>
          <p:cNvSpPr>
            <a:spLocks noGrp="1"/>
          </p:cNvSpPr>
          <p:nvPr>
            <p:ph type="sldNum" sz="quarter" idx="12"/>
          </p:nvPr>
        </p:nvSpPr>
        <p:spPr/>
        <p:txBody>
          <a:bodyPr/>
          <a:lstStyle/>
          <a:p>
            <a:pPr>
              <a:defRPr/>
            </a:pPr>
            <a:fld id="{73031954-898F-4FEB-917E-D827EA039160}" type="slidenum">
              <a:rPr lang="en-US" altLang="en-US" smtClean="0"/>
              <a:pPr>
                <a:defRPr/>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A2686AB-0EA0-4F5D-BF6F-7F79C7EFE898}"/>
              </a:ext>
            </a:extLst>
          </p:cNvPr>
          <p:cNvSpPr>
            <a:spLocks noGrp="1" noChangeArrowheads="1"/>
          </p:cNvSpPr>
          <p:nvPr>
            <p:ph type="title"/>
          </p:nvPr>
        </p:nvSpPr>
        <p:spPr>
          <a:xfrm>
            <a:off x="571500" y="559678"/>
            <a:ext cx="8191500" cy="4952492"/>
          </a:xfrm>
        </p:spPr>
        <p:txBody>
          <a:bodyPr/>
          <a:lstStyle/>
          <a:p>
            <a:pPr eaLnBrk="1" hangingPunct="1"/>
            <a:r>
              <a:rPr lang="en-US" altLang="en-US" sz="4000" dirty="0"/>
              <a:t>Categorical outcome (2 categories)</a:t>
            </a:r>
          </a:p>
        </p:txBody>
      </p:sp>
      <p:sp>
        <p:nvSpPr>
          <p:cNvPr id="38915" name="Rectangle 3">
            <a:extLst>
              <a:ext uri="{FF2B5EF4-FFF2-40B4-BE49-F238E27FC236}">
                <a16:creationId xmlns:a16="http://schemas.microsoft.com/office/drawing/2014/main" id="{227F2D8E-8104-476A-ADBA-EA46B3B8E7B7}"/>
              </a:ext>
            </a:extLst>
          </p:cNvPr>
          <p:cNvSpPr>
            <a:spLocks noGrp="1" noChangeArrowheads="1"/>
          </p:cNvSpPr>
          <p:nvPr>
            <p:ph type="body" idx="1"/>
          </p:nvPr>
        </p:nvSpPr>
        <p:spPr>
          <a:xfrm>
            <a:off x="914400" y="1345830"/>
            <a:ext cx="7200900" cy="4288544"/>
          </a:xfrm>
        </p:spPr>
        <p:txBody>
          <a:bodyPr>
            <a:normAutofit/>
          </a:bodyPr>
          <a:lstStyle/>
          <a:p>
            <a:pPr eaLnBrk="1" hangingPunct="1"/>
            <a:r>
              <a:rPr lang="en-US" altLang="en-US" sz="2800" dirty="0"/>
              <a:t>Positive-negative; disease-no disease dead-alive </a:t>
            </a:r>
          </a:p>
          <a:p>
            <a:pPr eaLnBrk="1" hangingPunct="1"/>
            <a:r>
              <a:rPr lang="en-US" altLang="en-US" sz="2800" dirty="0"/>
              <a:t>Treatment A:  84 of 184 patients had a positive outcome</a:t>
            </a:r>
          </a:p>
          <a:p>
            <a:pPr eaLnBrk="1" hangingPunct="1"/>
            <a:r>
              <a:rPr lang="en-US" altLang="en-US" sz="2800" dirty="0"/>
              <a:t>Treatment B: 72 of 202 patients had a positive outcome</a:t>
            </a:r>
          </a:p>
          <a:p>
            <a:pPr eaLnBrk="1" hangingPunct="1"/>
            <a:r>
              <a:rPr lang="en-US" altLang="en-US" sz="2800" dirty="0"/>
              <a:t>Proportion of positive outcomes different for A and B?</a:t>
            </a:r>
          </a:p>
        </p:txBody>
      </p:sp>
      <p:sp>
        <p:nvSpPr>
          <p:cNvPr id="2" name="Slide Number Placeholder 1">
            <a:extLst>
              <a:ext uri="{FF2B5EF4-FFF2-40B4-BE49-F238E27FC236}">
                <a16:creationId xmlns:a16="http://schemas.microsoft.com/office/drawing/2014/main" id="{AFF49EFD-3B8D-4112-AF73-80A9EF3F6810}"/>
              </a:ext>
            </a:extLst>
          </p:cNvPr>
          <p:cNvSpPr>
            <a:spLocks noGrp="1"/>
          </p:cNvSpPr>
          <p:nvPr>
            <p:ph type="sldNum" sz="quarter" idx="12"/>
          </p:nvPr>
        </p:nvSpPr>
        <p:spPr/>
        <p:txBody>
          <a:bodyPr/>
          <a:lstStyle/>
          <a:p>
            <a:pPr>
              <a:defRPr/>
            </a:pPr>
            <a:fld id="{73031954-898F-4FEB-917E-D827EA039160}"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a:extLst>
              <a:ext uri="{FF2B5EF4-FFF2-40B4-BE49-F238E27FC236}">
                <a16:creationId xmlns:a16="http://schemas.microsoft.com/office/drawing/2014/main" id="{6C20A1C0-BBCC-4DCD-8C74-0B0EA78AD5E0}"/>
              </a:ext>
            </a:extLst>
          </p:cNvPr>
          <p:cNvSpPr txBox="1">
            <a:spLocks noChangeArrowheads="1"/>
          </p:cNvSpPr>
          <p:nvPr/>
        </p:nvSpPr>
        <p:spPr bwMode="auto">
          <a:xfrm>
            <a:off x="990600" y="1219200"/>
            <a:ext cx="70866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Proportion (A) = 84/184 = 0.457</a:t>
            </a:r>
          </a:p>
          <a:p>
            <a:pPr>
              <a:spcBef>
                <a:spcPct val="50000"/>
              </a:spcBef>
            </a:pPr>
            <a:r>
              <a:rPr lang="en-US" altLang="en-US"/>
              <a:t>standard error = </a:t>
            </a:r>
            <a:r>
              <a:rPr lang="en-US" altLang="en-US">
                <a:sym typeface="Symbol" panose="05050102010706020507" pitchFamily="18" charset="2"/>
              </a:rPr>
              <a:t></a:t>
            </a:r>
            <a:r>
              <a:rPr lang="en-US" altLang="en-US"/>
              <a:t> (0.457)*(1-0.457)/184</a:t>
            </a:r>
          </a:p>
          <a:p>
            <a:pPr>
              <a:spcBef>
                <a:spcPct val="50000"/>
              </a:spcBef>
            </a:pPr>
            <a:r>
              <a:rPr lang="en-US" altLang="en-US"/>
              <a:t>                        = 0.037</a:t>
            </a:r>
          </a:p>
          <a:p>
            <a:pPr>
              <a:spcBef>
                <a:spcPct val="50000"/>
              </a:spcBef>
            </a:pPr>
            <a:endParaRPr lang="en-US" altLang="en-US"/>
          </a:p>
          <a:p>
            <a:pPr>
              <a:spcBef>
                <a:spcPct val="50000"/>
              </a:spcBef>
            </a:pPr>
            <a:r>
              <a:rPr lang="en-US" altLang="en-US"/>
              <a:t>Proportion (B) = 72/202 = 0.356 </a:t>
            </a:r>
          </a:p>
          <a:p>
            <a:pPr>
              <a:spcBef>
                <a:spcPct val="50000"/>
              </a:spcBef>
            </a:pPr>
            <a:r>
              <a:rPr lang="en-US" altLang="en-US"/>
              <a:t>Standard error = </a:t>
            </a:r>
            <a:r>
              <a:rPr lang="en-US" altLang="en-US">
                <a:sym typeface="Symbol" panose="05050102010706020507" pitchFamily="18" charset="2"/>
              </a:rPr>
              <a:t></a:t>
            </a:r>
            <a:r>
              <a:rPr lang="en-US" altLang="en-US"/>
              <a:t> (0.356)*(1-0.356)/202</a:t>
            </a:r>
          </a:p>
          <a:p>
            <a:pPr>
              <a:spcBef>
                <a:spcPct val="50000"/>
              </a:spcBef>
            </a:pPr>
            <a:r>
              <a:rPr lang="en-US" altLang="en-US"/>
              <a:t>                        = 0.034</a:t>
            </a:r>
          </a:p>
        </p:txBody>
      </p:sp>
      <p:sp>
        <p:nvSpPr>
          <p:cNvPr id="39939" name="Line 5">
            <a:extLst>
              <a:ext uri="{FF2B5EF4-FFF2-40B4-BE49-F238E27FC236}">
                <a16:creationId xmlns:a16="http://schemas.microsoft.com/office/drawing/2014/main" id="{CC57AE2F-E7C2-49FA-B039-3F74FF08851C}"/>
              </a:ext>
            </a:extLst>
          </p:cNvPr>
          <p:cNvSpPr>
            <a:spLocks noChangeShapeType="1"/>
          </p:cNvSpPr>
          <p:nvPr/>
        </p:nvSpPr>
        <p:spPr bwMode="auto">
          <a:xfrm>
            <a:off x="2895600" y="1676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0" name="Line 6">
            <a:extLst>
              <a:ext uri="{FF2B5EF4-FFF2-40B4-BE49-F238E27FC236}">
                <a16:creationId xmlns:a16="http://schemas.microsoft.com/office/drawing/2014/main" id="{FDD1E1F1-E6D6-4508-88A6-50C4A8A92921}"/>
              </a:ext>
            </a:extLst>
          </p:cNvPr>
          <p:cNvSpPr>
            <a:spLocks noChangeShapeType="1"/>
          </p:cNvSpPr>
          <p:nvPr/>
        </p:nvSpPr>
        <p:spPr bwMode="auto">
          <a:xfrm>
            <a:off x="2971800"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E2E96920-51AD-415E-A744-0B5DA23E0431}"/>
              </a:ext>
            </a:extLst>
          </p:cNvPr>
          <p:cNvSpPr>
            <a:spLocks noGrp="1"/>
          </p:cNvSpPr>
          <p:nvPr>
            <p:ph type="sldNum" sz="quarter" idx="12"/>
          </p:nvPr>
        </p:nvSpPr>
        <p:spPr/>
        <p:txBody>
          <a:bodyPr/>
          <a:lstStyle/>
          <a:p>
            <a:pPr>
              <a:defRPr/>
            </a:pPr>
            <a:fld id="{80F2F892-A0AA-4A33-940A-5E76CB61BCC6}"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B203F7BF-5EAE-48A5-8B42-DA3E85E91FF2}"/>
              </a:ext>
            </a:extLst>
          </p:cNvPr>
          <p:cNvSpPr txBox="1">
            <a:spLocks noChangeArrowheads="1"/>
          </p:cNvSpPr>
          <p:nvPr/>
        </p:nvSpPr>
        <p:spPr bwMode="auto">
          <a:xfrm>
            <a:off x="914400" y="598486"/>
            <a:ext cx="746760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u="sng" dirty="0"/>
              <a:t>Difference in independent proportions</a:t>
            </a:r>
          </a:p>
          <a:p>
            <a:pPr eaLnBrk="1" hangingPunct="1">
              <a:spcBef>
                <a:spcPct val="50000"/>
              </a:spcBef>
            </a:pPr>
            <a:r>
              <a:rPr lang="en-US" altLang="en-US" dirty="0"/>
              <a:t>z = difference in proportions divided by standard error of difference</a:t>
            </a:r>
          </a:p>
          <a:p>
            <a:pPr eaLnBrk="1" hangingPunct="1">
              <a:spcBef>
                <a:spcPct val="50000"/>
              </a:spcBef>
            </a:pPr>
            <a:r>
              <a:rPr lang="en-US" altLang="en-US" dirty="0"/>
              <a:t>Standard error =  </a:t>
            </a:r>
            <a:r>
              <a:rPr lang="en-US" altLang="en-US" dirty="0">
                <a:sym typeface="Symbol" panose="05050102010706020507" pitchFamily="18" charset="2"/>
              </a:rPr>
              <a:t></a:t>
            </a:r>
            <a:r>
              <a:rPr lang="en-US" altLang="en-US" dirty="0"/>
              <a:t> (p*(1-p)*(1/n</a:t>
            </a:r>
            <a:r>
              <a:rPr lang="en-US" altLang="en-US" baseline="-30000" dirty="0"/>
              <a:t>1</a:t>
            </a:r>
            <a:r>
              <a:rPr lang="en-US" altLang="en-US" dirty="0"/>
              <a:t> + 1/n</a:t>
            </a:r>
            <a:r>
              <a:rPr lang="en-US" altLang="en-US" baseline="-30000" dirty="0"/>
              <a:t>2</a:t>
            </a:r>
            <a:r>
              <a:rPr lang="en-US" altLang="en-US" dirty="0"/>
              <a:t>)  where p is overall proportion</a:t>
            </a:r>
          </a:p>
          <a:p>
            <a:pPr eaLnBrk="1" hangingPunct="1">
              <a:spcBef>
                <a:spcPct val="50000"/>
              </a:spcBef>
            </a:pPr>
            <a:endParaRPr lang="en-US" altLang="en-US" dirty="0"/>
          </a:p>
          <a:p>
            <a:pPr eaLnBrk="1" hangingPunct="1">
              <a:spcBef>
                <a:spcPct val="50000"/>
              </a:spcBef>
            </a:pPr>
            <a:r>
              <a:rPr lang="en-US" altLang="en-US" dirty="0"/>
              <a:t>       </a:t>
            </a:r>
            <a:r>
              <a:rPr lang="en-US" altLang="en-US" dirty="0">
                <a:sym typeface="Symbol" panose="05050102010706020507" pitchFamily="18" charset="2"/>
              </a:rPr>
              <a:t></a:t>
            </a:r>
            <a:r>
              <a:rPr lang="en-US" altLang="en-US" dirty="0"/>
              <a:t> = 0.457(84/184) - 0.356 (72/202) = 0.1001</a:t>
            </a:r>
          </a:p>
          <a:p>
            <a:pPr eaLnBrk="1" hangingPunct="1">
              <a:spcBef>
                <a:spcPct val="50000"/>
              </a:spcBef>
            </a:pPr>
            <a:r>
              <a:rPr lang="en-US" altLang="en-US" dirty="0"/>
              <a:t>       p = 156/386 = 0.4041</a:t>
            </a:r>
          </a:p>
          <a:p>
            <a:pPr eaLnBrk="1" hangingPunct="1">
              <a:spcBef>
                <a:spcPct val="50000"/>
              </a:spcBef>
            </a:pPr>
            <a:r>
              <a:rPr lang="en-US" altLang="en-US" dirty="0"/>
              <a:t>       1 – p = 0.5959</a:t>
            </a:r>
          </a:p>
          <a:p>
            <a:pPr eaLnBrk="1" hangingPunct="1">
              <a:spcBef>
                <a:spcPct val="50000"/>
              </a:spcBef>
            </a:pPr>
            <a:r>
              <a:rPr lang="en-US" altLang="en-US" dirty="0"/>
              <a:t>       1/184 + 1/202 = 0.0104</a:t>
            </a:r>
          </a:p>
          <a:p>
            <a:pPr eaLnBrk="1" hangingPunct="1">
              <a:spcBef>
                <a:spcPct val="50000"/>
              </a:spcBef>
            </a:pPr>
            <a:r>
              <a:rPr lang="en-US" altLang="en-US" dirty="0"/>
              <a:t>                 </a:t>
            </a:r>
          </a:p>
        </p:txBody>
      </p:sp>
      <p:sp>
        <p:nvSpPr>
          <p:cNvPr id="40963" name="Line 3">
            <a:extLst>
              <a:ext uri="{FF2B5EF4-FFF2-40B4-BE49-F238E27FC236}">
                <a16:creationId xmlns:a16="http://schemas.microsoft.com/office/drawing/2014/main" id="{5E98574F-C4A6-4CFA-849D-08886680D794}"/>
              </a:ext>
            </a:extLst>
          </p:cNvPr>
          <p:cNvSpPr>
            <a:spLocks noChangeShapeType="1"/>
          </p:cNvSpPr>
          <p:nvPr/>
        </p:nvSpPr>
        <p:spPr bwMode="auto">
          <a:xfrm>
            <a:off x="2971800" y="1447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4" name="Text Box 4">
            <a:extLst>
              <a:ext uri="{FF2B5EF4-FFF2-40B4-BE49-F238E27FC236}">
                <a16:creationId xmlns:a16="http://schemas.microsoft.com/office/drawing/2014/main" id="{A34D094F-BB61-4815-B9DD-6649F3006E23}"/>
              </a:ext>
            </a:extLst>
          </p:cNvPr>
          <p:cNvSpPr txBox="1">
            <a:spLocks noChangeArrowheads="1"/>
          </p:cNvSpPr>
          <p:nvPr/>
        </p:nvSpPr>
        <p:spPr bwMode="auto">
          <a:xfrm>
            <a:off x="914400" y="4036218"/>
            <a:ext cx="777240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z = 0.1001/ </a:t>
            </a:r>
            <a:r>
              <a:rPr lang="en-US" altLang="en-US" dirty="0">
                <a:sym typeface="Symbol" panose="05050102010706020507" pitchFamily="18" charset="2"/>
              </a:rPr>
              <a:t></a:t>
            </a:r>
            <a:r>
              <a:rPr lang="en-US" altLang="en-US" dirty="0"/>
              <a:t> 0.4041*0.5959*0.0104</a:t>
            </a:r>
          </a:p>
          <a:p>
            <a:pPr eaLnBrk="1" hangingPunct="1">
              <a:spcBef>
                <a:spcPct val="50000"/>
              </a:spcBef>
            </a:pPr>
            <a:r>
              <a:rPr lang="en-US" altLang="en-US" dirty="0"/>
              <a:t>   = 2.0014, p = 0.0454 (two-sided)</a:t>
            </a:r>
          </a:p>
          <a:p>
            <a:pPr eaLnBrk="1" hangingPunct="1"/>
            <a:endParaRPr lang="en-US" altLang="en-US" dirty="0"/>
          </a:p>
          <a:p>
            <a:pPr eaLnBrk="1" hangingPunct="1"/>
            <a:r>
              <a:rPr lang="en-US" altLang="en-US" dirty="0"/>
              <a:t>Reject null hypothesis that 84/184 - 72/202 is due to sampling variability</a:t>
            </a:r>
          </a:p>
          <a:p>
            <a:pPr eaLnBrk="1" hangingPunct="1"/>
            <a:r>
              <a:rPr lang="en-US" altLang="en-US" dirty="0"/>
              <a:t>Conclusion:  Treatment A resulted in a statistically significantly greater proportion of positive outcomes than treatment B (0.457 vs. 0.356).</a:t>
            </a:r>
          </a:p>
          <a:p>
            <a:pPr eaLnBrk="1" hangingPunct="1">
              <a:spcBef>
                <a:spcPct val="50000"/>
              </a:spcBef>
            </a:pPr>
            <a:endParaRPr lang="en-US" altLang="en-US" dirty="0"/>
          </a:p>
        </p:txBody>
      </p:sp>
      <p:sp>
        <p:nvSpPr>
          <p:cNvPr id="2" name="Slide Number Placeholder 1">
            <a:extLst>
              <a:ext uri="{FF2B5EF4-FFF2-40B4-BE49-F238E27FC236}">
                <a16:creationId xmlns:a16="http://schemas.microsoft.com/office/drawing/2014/main" id="{D25EBCE2-9C8E-4734-BCE5-3D3CD7C089B1}"/>
              </a:ext>
            </a:extLst>
          </p:cNvPr>
          <p:cNvSpPr>
            <a:spLocks noGrp="1"/>
          </p:cNvSpPr>
          <p:nvPr>
            <p:ph type="sldNum" sz="quarter" idx="12"/>
          </p:nvPr>
        </p:nvSpPr>
        <p:spPr/>
        <p:txBody>
          <a:bodyPr/>
          <a:lstStyle/>
          <a:p>
            <a:pPr>
              <a:defRPr/>
            </a:pPr>
            <a:fld id="{80F2F892-A0AA-4A33-940A-5E76CB61BCC6}"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D9B9799-B744-4A1B-A9B8-667FD1EBA401}"/>
              </a:ext>
            </a:extLst>
          </p:cNvPr>
          <p:cNvSpPr>
            <a:spLocks noGrp="1" noChangeArrowheads="1"/>
          </p:cNvSpPr>
          <p:nvPr>
            <p:ph type="title"/>
          </p:nvPr>
        </p:nvSpPr>
        <p:spPr/>
        <p:txBody>
          <a:bodyPr/>
          <a:lstStyle/>
          <a:p>
            <a:pPr eaLnBrk="1" hangingPunct="1"/>
            <a:r>
              <a:rPr lang="en-US" altLang="en-US"/>
              <a:t>Chi-square</a:t>
            </a:r>
          </a:p>
        </p:txBody>
      </p:sp>
      <p:sp>
        <p:nvSpPr>
          <p:cNvPr id="41987" name="Rectangle 3">
            <a:extLst>
              <a:ext uri="{FF2B5EF4-FFF2-40B4-BE49-F238E27FC236}">
                <a16:creationId xmlns:a16="http://schemas.microsoft.com/office/drawing/2014/main" id="{0213AB56-CB74-4B73-96DC-BC6EF8FD095B}"/>
              </a:ext>
            </a:extLst>
          </p:cNvPr>
          <p:cNvSpPr>
            <a:spLocks noGrp="1" noChangeArrowheads="1"/>
          </p:cNvSpPr>
          <p:nvPr>
            <p:ph type="body" idx="1"/>
          </p:nvPr>
        </p:nvSpPr>
        <p:spPr/>
        <p:txBody>
          <a:bodyPr>
            <a:normAutofit fontScale="92500" lnSpcReduction="10000"/>
          </a:bodyPr>
          <a:lstStyle/>
          <a:p>
            <a:pPr eaLnBrk="1" hangingPunct="1"/>
            <a:r>
              <a:rPr lang="en-US" altLang="en-US" sz="2800"/>
              <a:t>Create row by column (r x c) table of treatment groups and outcomes</a:t>
            </a:r>
          </a:p>
          <a:p>
            <a:pPr eaLnBrk="1" hangingPunct="1"/>
            <a:r>
              <a:rPr lang="en-US" altLang="en-US" sz="2800"/>
              <a:t>Calculate squared difference between observed and expected frequencies, divide by expected cell frequency; sum over all cells</a:t>
            </a:r>
          </a:p>
          <a:p>
            <a:pPr eaLnBrk="1" hangingPunct="1"/>
            <a:r>
              <a:rPr lang="en-US" altLang="en-US" sz="2800"/>
              <a:t>Expected = (row total * column total)/grand total</a:t>
            </a:r>
          </a:p>
          <a:p>
            <a:pPr eaLnBrk="1" hangingPunct="1"/>
            <a:r>
              <a:rPr lang="en-US" altLang="en-US" sz="2800"/>
              <a:t>Distributed as chi-square with                              df = (r-1) * (c-1)  </a:t>
            </a:r>
          </a:p>
        </p:txBody>
      </p:sp>
      <p:sp>
        <p:nvSpPr>
          <p:cNvPr id="2" name="Slide Number Placeholder 1">
            <a:extLst>
              <a:ext uri="{FF2B5EF4-FFF2-40B4-BE49-F238E27FC236}">
                <a16:creationId xmlns:a16="http://schemas.microsoft.com/office/drawing/2014/main" id="{5E534A58-D88D-4BB5-880F-72376D4D0C08}"/>
              </a:ext>
            </a:extLst>
          </p:cNvPr>
          <p:cNvSpPr>
            <a:spLocks noGrp="1"/>
          </p:cNvSpPr>
          <p:nvPr>
            <p:ph type="sldNum" sz="quarter" idx="12"/>
          </p:nvPr>
        </p:nvSpPr>
        <p:spPr/>
        <p:txBody>
          <a:bodyPr/>
          <a:lstStyle/>
          <a:p>
            <a:pPr>
              <a:defRPr/>
            </a:pPr>
            <a:fld id="{73031954-898F-4FEB-917E-D827EA039160}"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B4EC28F4-C90F-47A3-B95B-502C8384D4F2}"/>
              </a:ext>
            </a:extLst>
          </p:cNvPr>
          <p:cNvSpPr txBox="1">
            <a:spLocks noChangeArrowheads="1"/>
          </p:cNvSpPr>
          <p:nvPr/>
        </p:nvSpPr>
        <p:spPr bwMode="auto">
          <a:xfrm>
            <a:off x="304800" y="8382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The Risk of Cardiovascular Events in Primary Care Patients Following an Episode of Severe Hypertension. (Ewen, et. al., </a:t>
            </a:r>
            <a:r>
              <a:rPr lang="en-US" altLang="en-US" sz="1600" b="1" i="1"/>
              <a:t>J. Clin. Hypertension</a:t>
            </a:r>
            <a:r>
              <a:rPr lang="en-US" altLang="en-US" sz="1600" b="1"/>
              <a:t>, 2009)</a:t>
            </a:r>
          </a:p>
        </p:txBody>
      </p:sp>
      <p:sp>
        <p:nvSpPr>
          <p:cNvPr id="7171" name="TextBox 2">
            <a:extLst>
              <a:ext uri="{FF2B5EF4-FFF2-40B4-BE49-F238E27FC236}">
                <a16:creationId xmlns:a16="http://schemas.microsoft.com/office/drawing/2014/main" id="{F704333D-223A-48D5-BEF9-5D987149520D}"/>
              </a:ext>
            </a:extLst>
          </p:cNvPr>
          <p:cNvSpPr txBox="1">
            <a:spLocks noChangeArrowheads="1"/>
          </p:cNvSpPr>
          <p:nvPr/>
        </p:nvSpPr>
        <p:spPr bwMode="auto">
          <a:xfrm>
            <a:off x="533400" y="1905000"/>
            <a:ext cx="8077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dirty="0"/>
              <a:t>Statistical Analysis</a:t>
            </a:r>
          </a:p>
          <a:p>
            <a:r>
              <a:rPr lang="en-US" altLang="en-US" sz="1600" dirty="0"/>
              <a:t>The chi-square statistic was used to compare proportions, the </a:t>
            </a:r>
            <a:r>
              <a:rPr lang="en-US" altLang="en-US" sz="1600" u="sng" dirty="0"/>
              <a:t>Kruskal-Wallis test </a:t>
            </a:r>
            <a:r>
              <a:rPr lang="en-US" altLang="en-US" sz="1600" dirty="0"/>
              <a:t>was conducted to compare means and medians, and the Bonferroni correction procedure was used for all pair-wise comparisons. </a:t>
            </a:r>
            <a:r>
              <a:rPr lang="en-US" altLang="en-US" sz="1600" u="sng" dirty="0"/>
              <a:t>Poisson and negative binomial regression </a:t>
            </a:r>
            <a:r>
              <a:rPr lang="en-US" altLang="en-US" sz="1600" dirty="0"/>
              <a:t>models were used to adjust observed incidence rates for age. The cumulative incidence of first and multiple cardiovascular events for each BP category was obtained by the Kaplan-Meier method, and differences among BP categories were evaluated using the log-rank test. Time-to-event was measured in years from the date of index until the date of cardiovascular event or censoring. </a:t>
            </a:r>
            <a:r>
              <a:rPr lang="en-US" altLang="en-US" sz="1600" u="sng" dirty="0"/>
              <a:t>Hazards ratios (HRs) were estimated from the Cox proportional hazards models </a:t>
            </a:r>
            <a:r>
              <a:rPr lang="en-US" altLang="en-US" sz="1600" dirty="0"/>
              <a:t>and adjusted for age, sex, race, diabetes status and control, hyperlipidemia, and BP category at the index date. The proportional hazard assumption was assessed for each covariate and trend tests were performed by using the median value of each BP category as a continuous variable in a proportional hazards model.  </a:t>
            </a:r>
          </a:p>
          <a:p>
            <a:r>
              <a:rPr lang="en-US" altLang="en-US" sz="1600" dirty="0"/>
              <a:t>A conditional multiple event technique was applied to account for multiple cardiovascular events and the </a:t>
            </a:r>
            <a:r>
              <a:rPr lang="en-US" altLang="en-US" sz="1600" u="sng" dirty="0"/>
              <a:t>Prentice–Williams–Peterson multiplicative hazards model </a:t>
            </a:r>
            <a:r>
              <a:rPr lang="en-US" altLang="en-US" sz="1600" dirty="0"/>
              <a:t>was used to estimate </a:t>
            </a:r>
            <a:r>
              <a:rPr lang="en-US" altLang="en-US" sz="1600" dirty="0" err="1"/>
              <a:t>HRs.</a:t>
            </a:r>
            <a:r>
              <a:rPr lang="en-US" altLang="en-US" sz="1600" dirty="0"/>
              <a:t>  </a:t>
            </a:r>
            <a:r>
              <a:rPr lang="it-IT" altLang="en-US" sz="1600" dirty="0"/>
              <a:t>Stata version 9 (Stata Corporation, College Station, </a:t>
            </a:r>
            <a:r>
              <a:rPr lang="en-US" altLang="en-US" sz="1600" dirty="0"/>
              <a:t>TX), SAS version 9.1 (SAS Institute, Cary, NC), and SPSS version 15.0 (SPSS Inc, Chicago, IL) were used for statistical analyses.</a:t>
            </a:r>
          </a:p>
          <a:p>
            <a:endParaRPr lang="en-US" altLang="en-US" sz="1600" dirty="0"/>
          </a:p>
        </p:txBody>
      </p:sp>
      <p:sp>
        <p:nvSpPr>
          <p:cNvPr id="2" name="Slide Number Placeholder 1">
            <a:extLst>
              <a:ext uri="{FF2B5EF4-FFF2-40B4-BE49-F238E27FC236}">
                <a16:creationId xmlns:a16="http://schemas.microsoft.com/office/drawing/2014/main" id="{D4C7653E-37CE-47D9-975E-48A63E37F6F1}"/>
              </a:ext>
            </a:extLst>
          </p:cNvPr>
          <p:cNvSpPr>
            <a:spLocks noGrp="1"/>
          </p:cNvSpPr>
          <p:nvPr>
            <p:ph type="sldNum" sz="quarter" idx="12"/>
          </p:nvPr>
        </p:nvSpPr>
        <p:spPr/>
        <p:txBody>
          <a:bodyPr/>
          <a:lstStyle/>
          <a:p>
            <a:pPr>
              <a:defRPr/>
            </a:pPr>
            <a:fld id="{80F2F892-A0AA-4A33-940A-5E76CB61BCC6}"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309A0659-5052-4A76-BB52-43232793BA6E}"/>
              </a:ext>
            </a:extLst>
          </p:cNvPr>
          <p:cNvSpPr>
            <a:spLocks noChangeArrowheads="1"/>
          </p:cNvSpPr>
          <p:nvPr/>
        </p:nvSpPr>
        <p:spPr bwMode="auto">
          <a:xfrm>
            <a:off x="2514600" y="1981200"/>
            <a:ext cx="32766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1" name="Line 5">
            <a:extLst>
              <a:ext uri="{FF2B5EF4-FFF2-40B4-BE49-F238E27FC236}">
                <a16:creationId xmlns:a16="http://schemas.microsoft.com/office/drawing/2014/main" id="{E2048B12-C0DD-4E07-BB58-4199F13FD215}"/>
              </a:ext>
            </a:extLst>
          </p:cNvPr>
          <p:cNvSpPr>
            <a:spLocks noChangeShapeType="1"/>
          </p:cNvSpPr>
          <p:nvPr/>
        </p:nvSpPr>
        <p:spPr bwMode="auto">
          <a:xfrm>
            <a:off x="4191000" y="19812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2" name="Line 6">
            <a:extLst>
              <a:ext uri="{FF2B5EF4-FFF2-40B4-BE49-F238E27FC236}">
                <a16:creationId xmlns:a16="http://schemas.microsoft.com/office/drawing/2014/main" id="{9E879DA0-04E5-440B-97B3-79555F3865EB}"/>
              </a:ext>
            </a:extLst>
          </p:cNvPr>
          <p:cNvSpPr>
            <a:spLocks noChangeShapeType="1"/>
          </p:cNvSpPr>
          <p:nvPr/>
        </p:nvSpPr>
        <p:spPr bwMode="auto">
          <a:xfrm>
            <a:off x="2514600" y="34290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7">
            <a:extLst>
              <a:ext uri="{FF2B5EF4-FFF2-40B4-BE49-F238E27FC236}">
                <a16:creationId xmlns:a16="http://schemas.microsoft.com/office/drawing/2014/main" id="{EA63DB6C-5D65-44A4-9D01-6F92075757FC}"/>
              </a:ext>
            </a:extLst>
          </p:cNvPr>
          <p:cNvSpPr txBox="1">
            <a:spLocks noChangeArrowheads="1"/>
          </p:cNvSpPr>
          <p:nvPr/>
        </p:nvSpPr>
        <p:spPr bwMode="auto">
          <a:xfrm>
            <a:off x="1600200" y="2590800"/>
            <a:ext cx="5334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a:t>
            </a:r>
          </a:p>
          <a:p>
            <a:pPr eaLnBrk="1" hangingPunct="1">
              <a:spcBef>
                <a:spcPct val="50000"/>
              </a:spcBef>
            </a:pPr>
            <a:endParaRPr lang="en-US" altLang="en-US"/>
          </a:p>
          <a:p>
            <a:pPr eaLnBrk="1" hangingPunct="1">
              <a:spcBef>
                <a:spcPct val="50000"/>
              </a:spcBef>
            </a:pPr>
            <a:endParaRPr lang="en-US" altLang="en-US"/>
          </a:p>
          <a:p>
            <a:pPr eaLnBrk="1" hangingPunct="1">
              <a:spcBef>
                <a:spcPct val="50000"/>
              </a:spcBef>
            </a:pPr>
            <a:r>
              <a:rPr lang="en-US" altLang="en-US"/>
              <a:t>B</a:t>
            </a:r>
          </a:p>
          <a:p>
            <a:pPr eaLnBrk="1" hangingPunct="1">
              <a:spcBef>
                <a:spcPct val="50000"/>
              </a:spcBef>
            </a:pPr>
            <a:endParaRPr lang="en-US" altLang="en-US"/>
          </a:p>
        </p:txBody>
      </p:sp>
      <p:sp>
        <p:nvSpPr>
          <p:cNvPr id="43014" name="Text Box 8">
            <a:extLst>
              <a:ext uri="{FF2B5EF4-FFF2-40B4-BE49-F238E27FC236}">
                <a16:creationId xmlns:a16="http://schemas.microsoft.com/office/drawing/2014/main" id="{D2F6295A-392B-4FF3-B028-0EB50C003500}"/>
              </a:ext>
            </a:extLst>
          </p:cNvPr>
          <p:cNvSpPr txBox="1">
            <a:spLocks noChangeArrowheads="1"/>
          </p:cNvSpPr>
          <p:nvPr/>
        </p:nvSpPr>
        <p:spPr bwMode="auto">
          <a:xfrm>
            <a:off x="2514600" y="12954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                       -</a:t>
            </a:r>
          </a:p>
        </p:txBody>
      </p:sp>
      <p:sp>
        <p:nvSpPr>
          <p:cNvPr id="43015" name="Text Box 9">
            <a:extLst>
              <a:ext uri="{FF2B5EF4-FFF2-40B4-BE49-F238E27FC236}">
                <a16:creationId xmlns:a16="http://schemas.microsoft.com/office/drawing/2014/main" id="{4B2913C9-7B15-43CF-BEC9-FBA1C19711C5}"/>
              </a:ext>
            </a:extLst>
          </p:cNvPr>
          <p:cNvSpPr txBox="1">
            <a:spLocks noChangeArrowheads="1"/>
          </p:cNvSpPr>
          <p:nvPr/>
        </p:nvSpPr>
        <p:spPr bwMode="auto">
          <a:xfrm>
            <a:off x="2895600" y="2590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84</a:t>
            </a:r>
          </a:p>
        </p:txBody>
      </p:sp>
      <p:sp>
        <p:nvSpPr>
          <p:cNvPr id="43016" name="Text Box 10">
            <a:extLst>
              <a:ext uri="{FF2B5EF4-FFF2-40B4-BE49-F238E27FC236}">
                <a16:creationId xmlns:a16="http://schemas.microsoft.com/office/drawing/2014/main" id="{29DFE30A-7433-4A89-BD1E-561BE187ACCB}"/>
              </a:ext>
            </a:extLst>
          </p:cNvPr>
          <p:cNvSpPr txBox="1">
            <a:spLocks noChangeArrowheads="1"/>
          </p:cNvSpPr>
          <p:nvPr/>
        </p:nvSpPr>
        <p:spPr bwMode="auto">
          <a:xfrm>
            <a:off x="46482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100</a:t>
            </a:r>
          </a:p>
        </p:txBody>
      </p:sp>
      <p:sp>
        <p:nvSpPr>
          <p:cNvPr id="43017" name="Text Box 11">
            <a:extLst>
              <a:ext uri="{FF2B5EF4-FFF2-40B4-BE49-F238E27FC236}">
                <a16:creationId xmlns:a16="http://schemas.microsoft.com/office/drawing/2014/main" id="{FDBB418A-1AC0-4C90-B3CC-B299EBB8E62D}"/>
              </a:ext>
            </a:extLst>
          </p:cNvPr>
          <p:cNvSpPr txBox="1">
            <a:spLocks noChangeArrowheads="1"/>
          </p:cNvSpPr>
          <p:nvPr/>
        </p:nvSpPr>
        <p:spPr bwMode="auto">
          <a:xfrm>
            <a:off x="3048000" y="39624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72</a:t>
            </a:r>
          </a:p>
        </p:txBody>
      </p:sp>
      <p:sp>
        <p:nvSpPr>
          <p:cNvPr id="43018" name="Text Box 12">
            <a:extLst>
              <a:ext uri="{FF2B5EF4-FFF2-40B4-BE49-F238E27FC236}">
                <a16:creationId xmlns:a16="http://schemas.microsoft.com/office/drawing/2014/main" id="{19FBB608-9A23-4694-9A79-338FC229B9EE}"/>
              </a:ext>
            </a:extLst>
          </p:cNvPr>
          <p:cNvSpPr txBox="1">
            <a:spLocks noChangeArrowheads="1"/>
          </p:cNvSpPr>
          <p:nvPr/>
        </p:nvSpPr>
        <p:spPr bwMode="auto">
          <a:xfrm>
            <a:off x="4648200" y="3962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130</a:t>
            </a:r>
          </a:p>
        </p:txBody>
      </p:sp>
      <p:sp>
        <p:nvSpPr>
          <p:cNvPr id="43019" name="Text Box 13">
            <a:extLst>
              <a:ext uri="{FF2B5EF4-FFF2-40B4-BE49-F238E27FC236}">
                <a16:creationId xmlns:a16="http://schemas.microsoft.com/office/drawing/2014/main" id="{796EE736-B2FE-4B53-848C-1E92650A07FE}"/>
              </a:ext>
            </a:extLst>
          </p:cNvPr>
          <p:cNvSpPr txBox="1">
            <a:spLocks noChangeArrowheads="1"/>
          </p:cNvSpPr>
          <p:nvPr/>
        </p:nvSpPr>
        <p:spPr bwMode="auto">
          <a:xfrm>
            <a:off x="60960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184</a:t>
            </a:r>
          </a:p>
        </p:txBody>
      </p:sp>
      <p:sp>
        <p:nvSpPr>
          <p:cNvPr id="43020" name="Text Box 14">
            <a:extLst>
              <a:ext uri="{FF2B5EF4-FFF2-40B4-BE49-F238E27FC236}">
                <a16:creationId xmlns:a16="http://schemas.microsoft.com/office/drawing/2014/main" id="{2A6958A7-8CC1-4F0E-91B8-B30A981ABF2C}"/>
              </a:ext>
            </a:extLst>
          </p:cNvPr>
          <p:cNvSpPr txBox="1">
            <a:spLocks noChangeArrowheads="1"/>
          </p:cNvSpPr>
          <p:nvPr/>
        </p:nvSpPr>
        <p:spPr bwMode="auto">
          <a:xfrm>
            <a:off x="6172200" y="3962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202</a:t>
            </a:r>
          </a:p>
        </p:txBody>
      </p:sp>
      <p:sp>
        <p:nvSpPr>
          <p:cNvPr id="43021" name="Text Box 15">
            <a:extLst>
              <a:ext uri="{FF2B5EF4-FFF2-40B4-BE49-F238E27FC236}">
                <a16:creationId xmlns:a16="http://schemas.microsoft.com/office/drawing/2014/main" id="{61D985A2-30E1-4265-8826-8432316772CC}"/>
              </a:ext>
            </a:extLst>
          </p:cNvPr>
          <p:cNvSpPr txBox="1">
            <a:spLocks noChangeArrowheads="1"/>
          </p:cNvSpPr>
          <p:nvPr/>
        </p:nvSpPr>
        <p:spPr bwMode="auto">
          <a:xfrm>
            <a:off x="4648200" y="5181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230</a:t>
            </a:r>
          </a:p>
        </p:txBody>
      </p:sp>
      <p:sp>
        <p:nvSpPr>
          <p:cNvPr id="43022" name="Text Box 16">
            <a:extLst>
              <a:ext uri="{FF2B5EF4-FFF2-40B4-BE49-F238E27FC236}">
                <a16:creationId xmlns:a16="http://schemas.microsoft.com/office/drawing/2014/main" id="{AF85DA2C-1CDC-4BE9-9C08-C49A16D410DF}"/>
              </a:ext>
            </a:extLst>
          </p:cNvPr>
          <p:cNvSpPr txBox="1">
            <a:spLocks noChangeArrowheads="1"/>
          </p:cNvSpPr>
          <p:nvPr/>
        </p:nvSpPr>
        <p:spPr bwMode="auto">
          <a:xfrm>
            <a:off x="2971800" y="5181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156</a:t>
            </a:r>
          </a:p>
        </p:txBody>
      </p:sp>
      <p:sp>
        <p:nvSpPr>
          <p:cNvPr id="43023" name="Line 17">
            <a:extLst>
              <a:ext uri="{FF2B5EF4-FFF2-40B4-BE49-F238E27FC236}">
                <a16:creationId xmlns:a16="http://schemas.microsoft.com/office/drawing/2014/main" id="{12B50658-419E-445D-AFAB-9AC5558A6689}"/>
              </a:ext>
            </a:extLst>
          </p:cNvPr>
          <p:cNvSpPr>
            <a:spLocks noChangeShapeType="1"/>
          </p:cNvSpPr>
          <p:nvPr/>
        </p:nvSpPr>
        <p:spPr bwMode="auto">
          <a:xfrm>
            <a:off x="5943600" y="4953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8">
            <a:extLst>
              <a:ext uri="{FF2B5EF4-FFF2-40B4-BE49-F238E27FC236}">
                <a16:creationId xmlns:a16="http://schemas.microsoft.com/office/drawing/2014/main" id="{93C6F7EB-375B-4BB0-961D-1FB4A431A28F}"/>
              </a:ext>
            </a:extLst>
          </p:cNvPr>
          <p:cNvSpPr>
            <a:spLocks noChangeShapeType="1"/>
          </p:cNvSpPr>
          <p:nvPr/>
        </p:nvSpPr>
        <p:spPr bwMode="auto">
          <a:xfrm>
            <a:off x="5943600" y="4953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Text Box 19">
            <a:extLst>
              <a:ext uri="{FF2B5EF4-FFF2-40B4-BE49-F238E27FC236}">
                <a16:creationId xmlns:a16="http://schemas.microsoft.com/office/drawing/2014/main" id="{5EC66C78-ED98-447F-B11B-1D4091DD2ACA}"/>
              </a:ext>
            </a:extLst>
          </p:cNvPr>
          <p:cNvSpPr txBox="1">
            <a:spLocks noChangeArrowheads="1"/>
          </p:cNvSpPr>
          <p:nvPr/>
        </p:nvSpPr>
        <p:spPr bwMode="auto">
          <a:xfrm>
            <a:off x="6096000" y="5181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386</a:t>
            </a:r>
          </a:p>
        </p:txBody>
      </p:sp>
      <p:sp>
        <p:nvSpPr>
          <p:cNvPr id="2" name="Slide Number Placeholder 1">
            <a:extLst>
              <a:ext uri="{FF2B5EF4-FFF2-40B4-BE49-F238E27FC236}">
                <a16:creationId xmlns:a16="http://schemas.microsoft.com/office/drawing/2014/main" id="{7FEAC23A-3ADA-46AF-B295-C06FAC8B8362}"/>
              </a:ext>
            </a:extLst>
          </p:cNvPr>
          <p:cNvSpPr>
            <a:spLocks noGrp="1"/>
          </p:cNvSpPr>
          <p:nvPr>
            <p:ph type="sldNum" sz="quarter" idx="12"/>
          </p:nvPr>
        </p:nvSpPr>
        <p:spPr/>
        <p:txBody>
          <a:bodyPr/>
          <a:lstStyle/>
          <a:p>
            <a:pPr>
              <a:defRPr/>
            </a:pPr>
            <a:fld id="{80F2F892-A0AA-4A33-940A-5E76CB61BCC6}"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EDD0CD53-25C4-4911-AA22-81F06037932A}"/>
              </a:ext>
            </a:extLst>
          </p:cNvPr>
          <p:cNvSpPr txBox="1">
            <a:spLocks noChangeArrowheads="1"/>
          </p:cNvSpPr>
          <p:nvPr/>
        </p:nvSpPr>
        <p:spPr bwMode="auto">
          <a:xfrm>
            <a:off x="1965325" y="819150"/>
            <a:ext cx="2368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Courier New" panose="02070309020205020404" pitchFamily="49" charset="0"/>
              </a:rPr>
              <a:t>A</a:t>
            </a:r>
            <a:r>
              <a:rPr lang="en-US" altLang="en-US">
                <a:latin typeface="Courier New" panose="02070309020205020404" pitchFamily="49" charset="0"/>
              </a:rPr>
              <a:t>  84  100   184</a:t>
            </a:r>
          </a:p>
          <a:p>
            <a:pPr eaLnBrk="1" hangingPunct="1"/>
            <a:r>
              <a:rPr lang="en-US" altLang="en-US" b="1">
                <a:latin typeface="Courier New" panose="02070309020205020404" pitchFamily="49" charset="0"/>
              </a:rPr>
              <a:t>B</a:t>
            </a:r>
            <a:r>
              <a:rPr lang="en-US" altLang="en-US">
                <a:latin typeface="Courier New" panose="02070309020205020404" pitchFamily="49" charset="0"/>
              </a:rPr>
              <a:t>  72  130   202</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  156  230   386</a:t>
            </a:r>
          </a:p>
        </p:txBody>
      </p:sp>
      <p:sp>
        <p:nvSpPr>
          <p:cNvPr id="44035" name="Text Box 5">
            <a:extLst>
              <a:ext uri="{FF2B5EF4-FFF2-40B4-BE49-F238E27FC236}">
                <a16:creationId xmlns:a16="http://schemas.microsoft.com/office/drawing/2014/main" id="{C64775A6-040C-4895-8992-7D96DB49F124}"/>
              </a:ext>
            </a:extLst>
          </p:cNvPr>
          <p:cNvSpPr txBox="1">
            <a:spLocks noChangeArrowheads="1"/>
          </p:cNvSpPr>
          <p:nvPr/>
        </p:nvSpPr>
        <p:spPr bwMode="auto">
          <a:xfrm>
            <a:off x="2057400" y="533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        -</a:t>
            </a:r>
          </a:p>
        </p:txBody>
      </p:sp>
      <p:sp>
        <p:nvSpPr>
          <p:cNvPr id="44036" name="Text Box 6">
            <a:extLst>
              <a:ext uri="{FF2B5EF4-FFF2-40B4-BE49-F238E27FC236}">
                <a16:creationId xmlns:a16="http://schemas.microsoft.com/office/drawing/2014/main" id="{8077F54D-4309-4C06-9412-3E2A266ADC95}"/>
              </a:ext>
            </a:extLst>
          </p:cNvPr>
          <p:cNvSpPr txBox="1">
            <a:spLocks noChangeArrowheads="1"/>
          </p:cNvSpPr>
          <p:nvPr/>
        </p:nvSpPr>
        <p:spPr bwMode="auto">
          <a:xfrm>
            <a:off x="1143000" y="2514600"/>
            <a:ext cx="70866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t>E1 = 184*156/386; E2 = 184*230/386; E3 = 202*156/386; E4 = 202*230/386</a:t>
            </a:r>
          </a:p>
          <a:p>
            <a:pPr eaLnBrk="1" hangingPunct="1">
              <a:spcBef>
                <a:spcPct val="50000"/>
              </a:spcBef>
            </a:pPr>
            <a:endParaRPr lang="en-US" altLang="en-US" sz="1600"/>
          </a:p>
          <a:p>
            <a:pPr eaLnBrk="1" hangingPunct="1">
              <a:spcBef>
                <a:spcPct val="50000"/>
              </a:spcBef>
            </a:pPr>
            <a:r>
              <a:rPr lang="en-US" altLang="en-US" sz="2800">
                <a:sym typeface="Symbol" panose="05050102010706020507" pitchFamily="18" charset="2"/>
              </a:rPr>
              <a:t></a:t>
            </a:r>
            <a:r>
              <a:rPr lang="en-US" altLang="en-US" sz="1600" baseline="40000"/>
              <a:t>2</a:t>
            </a:r>
            <a:r>
              <a:rPr lang="en-US" altLang="en-US" sz="1600"/>
              <a:t> = (84-74.4)</a:t>
            </a:r>
            <a:r>
              <a:rPr lang="en-US" altLang="en-US" sz="1600" baseline="40000"/>
              <a:t>2</a:t>
            </a:r>
            <a:r>
              <a:rPr lang="en-US" altLang="en-US" sz="1600"/>
              <a:t>  +  (100-109.6)</a:t>
            </a:r>
            <a:r>
              <a:rPr lang="en-US" altLang="en-US" sz="1600" baseline="40000"/>
              <a:t>2</a:t>
            </a:r>
            <a:r>
              <a:rPr lang="en-US" altLang="en-US" sz="1600"/>
              <a:t>  +  (72-81.6)</a:t>
            </a:r>
            <a:r>
              <a:rPr lang="en-US" altLang="en-US" sz="1600" baseline="40000"/>
              <a:t>2</a:t>
            </a:r>
            <a:r>
              <a:rPr lang="en-US" altLang="en-US" sz="1600"/>
              <a:t>  +  (130-120.4)</a:t>
            </a:r>
            <a:r>
              <a:rPr lang="en-US" altLang="en-US" sz="1600" baseline="40000"/>
              <a:t>2</a:t>
            </a:r>
          </a:p>
          <a:p>
            <a:pPr eaLnBrk="1" hangingPunct="1">
              <a:spcBef>
                <a:spcPct val="50000"/>
              </a:spcBef>
            </a:pPr>
            <a:r>
              <a:rPr lang="en-US" altLang="en-US" sz="1600"/>
              <a:t>             74.4                109.6                 81.6               120.4</a:t>
            </a:r>
          </a:p>
          <a:p>
            <a:pPr eaLnBrk="1" hangingPunct="1">
              <a:spcBef>
                <a:spcPct val="50000"/>
              </a:spcBef>
            </a:pPr>
            <a:r>
              <a:rPr lang="en-US" altLang="en-US" sz="1600"/>
              <a:t>     = </a:t>
            </a:r>
            <a:r>
              <a:rPr lang="en-US" altLang="en-US" sz="2800">
                <a:sym typeface="Symbol" panose="05050102010706020507" pitchFamily="18" charset="2"/>
              </a:rPr>
              <a:t></a:t>
            </a:r>
            <a:r>
              <a:rPr lang="en-US" altLang="en-US" baseline="40000"/>
              <a:t>2</a:t>
            </a:r>
            <a:r>
              <a:rPr lang="en-US" altLang="en-US"/>
              <a:t> </a:t>
            </a:r>
            <a:r>
              <a:rPr lang="en-US" altLang="en-US" sz="1600"/>
              <a:t>(1) = 4.005, p = 0.0454</a:t>
            </a:r>
          </a:p>
        </p:txBody>
      </p:sp>
      <p:sp>
        <p:nvSpPr>
          <p:cNvPr id="44037" name="Line 7">
            <a:extLst>
              <a:ext uri="{FF2B5EF4-FFF2-40B4-BE49-F238E27FC236}">
                <a16:creationId xmlns:a16="http://schemas.microsoft.com/office/drawing/2014/main" id="{243D23F3-0766-4A9F-86C6-B04C2BC0AFEF}"/>
              </a:ext>
            </a:extLst>
          </p:cNvPr>
          <p:cNvSpPr>
            <a:spLocks noChangeShapeType="1"/>
          </p:cNvSpPr>
          <p:nvPr/>
        </p:nvSpPr>
        <p:spPr bwMode="auto">
          <a:xfrm>
            <a:off x="17526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Line 8">
            <a:extLst>
              <a:ext uri="{FF2B5EF4-FFF2-40B4-BE49-F238E27FC236}">
                <a16:creationId xmlns:a16="http://schemas.microsoft.com/office/drawing/2014/main" id="{CA46436B-9A00-42A3-A391-DA0365F4CE0A}"/>
              </a:ext>
            </a:extLst>
          </p:cNvPr>
          <p:cNvSpPr>
            <a:spLocks noChangeShapeType="1"/>
          </p:cNvSpPr>
          <p:nvPr/>
        </p:nvSpPr>
        <p:spPr bwMode="auto">
          <a:xfrm>
            <a:off x="30480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9">
            <a:extLst>
              <a:ext uri="{FF2B5EF4-FFF2-40B4-BE49-F238E27FC236}">
                <a16:creationId xmlns:a16="http://schemas.microsoft.com/office/drawing/2014/main" id="{42A58313-4A41-4114-8BE1-18588B11C993}"/>
              </a:ext>
            </a:extLst>
          </p:cNvPr>
          <p:cNvSpPr>
            <a:spLocks noChangeShapeType="1"/>
          </p:cNvSpPr>
          <p:nvPr/>
        </p:nvSpPr>
        <p:spPr bwMode="auto">
          <a:xfrm>
            <a:off x="44196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Line 10">
            <a:extLst>
              <a:ext uri="{FF2B5EF4-FFF2-40B4-BE49-F238E27FC236}">
                <a16:creationId xmlns:a16="http://schemas.microsoft.com/office/drawing/2014/main" id="{2A9C86B8-DA14-47DD-90CE-863A8EE80AB5}"/>
              </a:ext>
            </a:extLst>
          </p:cNvPr>
          <p:cNvSpPr>
            <a:spLocks noChangeShapeType="1"/>
          </p:cNvSpPr>
          <p:nvPr/>
        </p:nvSpPr>
        <p:spPr bwMode="auto">
          <a:xfrm>
            <a:off x="57912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Text Box 11">
            <a:extLst>
              <a:ext uri="{FF2B5EF4-FFF2-40B4-BE49-F238E27FC236}">
                <a16:creationId xmlns:a16="http://schemas.microsoft.com/office/drawing/2014/main" id="{1FA3A8CC-5FB0-4CE1-A833-C274C07604CB}"/>
              </a:ext>
            </a:extLst>
          </p:cNvPr>
          <p:cNvSpPr txBox="1">
            <a:spLocks noChangeArrowheads="1"/>
          </p:cNvSpPr>
          <p:nvPr/>
        </p:nvSpPr>
        <p:spPr bwMode="auto">
          <a:xfrm>
            <a:off x="838200" y="5334000"/>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p>
        </p:txBody>
      </p:sp>
      <p:sp>
        <p:nvSpPr>
          <p:cNvPr id="2" name="Slide Number Placeholder 1">
            <a:extLst>
              <a:ext uri="{FF2B5EF4-FFF2-40B4-BE49-F238E27FC236}">
                <a16:creationId xmlns:a16="http://schemas.microsoft.com/office/drawing/2014/main" id="{6E798F3F-773A-4D14-9A8B-5859CBB50BDC}"/>
              </a:ext>
            </a:extLst>
          </p:cNvPr>
          <p:cNvSpPr>
            <a:spLocks noGrp="1"/>
          </p:cNvSpPr>
          <p:nvPr>
            <p:ph type="sldNum" sz="quarter" idx="12"/>
          </p:nvPr>
        </p:nvSpPr>
        <p:spPr/>
        <p:txBody>
          <a:bodyPr/>
          <a:lstStyle/>
          <a:p>
            <a:pPr>
              <a:defRPr/>
            </a:pPr>
            <a:fld id="{80F2F892-A0AA-4A33-940A-5E76CB61BCC6}"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354EEF31-C5C7-4B08-8A0C-5877E05DB513}"/>
              </a:ext>
            </a:extLst>
          </p:cNvPr>
          <p:cNvSpPr txBox="1">
            <a:spLocks noChangeArrowheads="1"/>
          </p:cNvSpPr>
          <p:nvPr/>
        </p:nvSpPr>
        <p:spPr bwMode="auto">
          <a:xfrm>
            <a:off x="914400" y="762000"/>
            <a:ext cx="73914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If study is prospective, calculate relative risk (RR) from 2 x 2 table:</a:t>
            </a:r>
          </a:p>
          <a:p>
            <a:pPr eaLnBrk="1" hangingPunct="1">
              <a:spcBef>
                <a:spcPct val="50000"/>
              </a:spcBef>
            </a:pPr>
            <a:r>
              <a:rPr lang="en-US" altLang="en-US"/>
              <a:t>                                      Disease      No Disease</a:t>
            </a:r>
          </a:p>
          <a:p>
            <a:pPr eaLnBrk="1" hangingPunct="1">
              <a:spcBef>
                <a:spcPct val="50000"/>
              </a:spcBef>
            </a:pPr>
            <a:r>
              <a:rPr lang="en-US" altLang="en-US"/>
              <a:t>Risk factor present             84              100              184</a:t>
            </a:r>
          </a:p>
          <a:p>
            <a:pPr eaLnBrk="1" hangingPunct="1">
              <a:spcBef>
                <a:spcPct val="50000"/>
              </a:spcBef>
            </a:pPr>
            <a:r>
              <a:rPr lang="en-US" altLang="en-US"/>
              <a:t>Risk factor absent              72               130              202</a:t>
            </a:r>
          </a:p>
          <a:p>
            <a:pPr eaLnBrk="1" hangingPunct="1">
              <a:spcBef>
                <a:spcPct val="50000"/>
              </a:spcBef>
            </a:pPr>
            <a:endParaRPr lang="en-US" altLang="en-US"/>
          </a:p>
          <a:p>
            <a:pPr eaLnBrk="1" hangingPunct="1">
              <a:spcBef>
                <a:spcPct val="50000"/>
              </a:spcBef>
            </a:pPr>
            <a:r>
              <a:rPr lang="en-US" altLang="en-US"/>
              <a:t>RR = (84/184) / (72/202)</a:t>
            </a:r>
          </a:p>
          <a:p>
            <a:pPr eaLnBrk="1" hangingPunct="1">
              <a:spcBef>
                <a:spcPct val="50000"/>
              </a:spcBef>
            </a:pPr>
            <a:r>
              <a:rPr lang="en-US" altLang="en-US"/>
              <a:t>      =  1.281</a:t>
            </a:r>
          </a:p>
          <a:p>
            <a:pPr eaLnBrk="1" hangingPunct="1">
              <a:spcBef>
                <a:spcPct val="50000"/>
              </a:spcBef>
            </a:pPr>
            <a:r>
              <a:rPr lang="en-US" altLang="en-US"/>
              <a:t>      </a:t>
            </a:r>
          </a:p>
        </p:txBody>
      </p:sp>
      <p:sp>
        <p:nvSpPr>
          <p:cNvPr id="2" name="Slide Number Placeholder 1">
            <a:extLst>
              <a:ext uri="{FF2B5EF4-FFF2-40B4-BE49-F238E27FC236}">
                <a16:creationId xmlns:a16="http://schemas.microsoft.com/office/drawing/2014/main" id="{808AA412-9C28-42D4-9E07-9CEE48E862B9}"/>
              </a:ext>
            </a:extLst>
          </p:cNvPr>
          <p:cNvSpPr>
            <a:spLocks noGrp="1"/>
          </p:cNvSpPr>
          <p:nvPr>
            <p:ph type="sldNum" sz="quarter" idx="12"/>
          </p:nvPr>
        </p:nvSpPr>
        <p:spPr/>
        <p:txBody>
          <a:bodyPr/>
          <a:lstStyle/>
          <a:p>
            <a:pPr>
              <a:defRPr/>
            </a:pPr>
            <a:fld id="{80F2F892-A0AA-4A33-940A-5E76CB61BCC6}"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a:extLst>
              <a:ext uri="{FF2B5EF4-FFF2-40B4-BE49-F238E27FC236}">
                <a16:creationId xmlns:a16="http://schemas.microsoft.com/office/drawing/2014/main" id="{9E88577A-89B8-4CB5-B052-FE3E59A11827}"/>
              </a:ext>
            </a:extLst>
          </p:cNvPr>
          <p:cNvSpPr txBox="1">
            <a:spLocks noChangeArrowheads="1"/>
          </p:cNvSpPr>
          <p:nvPr/>
        </p:nvSpPr>
        <p:spPr bwMode="auto">
          <a:xfrm>
            <a:off x="1143000" y="685800"/>
            <a:ext cx="7543800"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If study is retrospective, calculate odds ratio (OR) from 2 x 2 table:</a:t>
            </a:r>
          </a:p>
          <a:p>
            <a:pPr eaLnBrk="1" hangingPunct="1">
              <a:spcBef>
                <a:spcPct val="50000"/>
              </a:spcBef>
            </a:pPr>
            <a:endParaRPr lang="en-US" altLang="en-US"/>
          </a:p>
          <a:p>
            <a:pPr eaLnBrk="1" hangingPunct="1"/>
            <a:r>
              <a:rPr lang="en-US" altLang="en-US"/>
              <a:t>                                      Disease      No Disease</a:t>
            </a:r>
          </a:p>
          <a:p>
            <a:pPr eaLnBrk="1" hangingPunct="1"/>
            <a:r>
              <a:rPr lang="en-US" altLang="en-US"/>
              <a:t>Risk factor present             84              100              </a:t>
            </a:r>
          </a:p>
          <a:p>
            <a:pPr eaLnBrk="1" hangingPunct="1"/>
            <a:r>
              <a:rPr lang="en-US" altLang="en-US"/>
              <a:t>Risk factor absent              72               130             </a:t>
            </a:r>
          </a:p>
          <a:p>
            <a:pPr eaLnBrk="1" hangingPunct="1"/>
            <a:r>
              <a:rPr lang="en-US" altLang="en-US"/>
              <a:t> </a:t>
            </a:r>
          </a:p>
          <a:p>
            <a:pPr eaLnBrk="1" hangingPunct="1"/>
            <a:r>
              <a:rPr lang="en-US" altLang="en-US"/>
              <a:t>                                         156               230</a:t>
            </a:r>
          </a:p>
          <a:p>
            <a:pPr eaLnBrk="1" hangingPunct="1"/>
            <a:endParaRPr lang="en-US" altLang="en-US"/>
          </a:p>
          <a:p>
            <a:pPr eaLnBrk="1" hangingPunct="1"/>
            <a:r>
              <a:rPr lang="en-US" altLang="en-US"/>
              <a:t>Odds that patients with disease had risk factor = (84/156) /  (72/156)                                                   </a:t>
            </a:r>
          </a:p>
          <a:p>
            <a:pPr eaLnBrk="1" hangingPunct="1"/>
            <a:r>
              <a:rPr lang="en-US" altLang="en-US"/>
              <a:t>Odds that patients w/o disease had risk factor = (100/230) / (130/230)</a:t>
            </a:r>
          </a:p>
          <a:p>
            <a:pPr eaLnBrk="1" hangingPunct="1"/>
            <a:endParaRPr lang="en-US" altLang="en-US"/>
          </a:p>
          <a:p>
            <a:pPr eaLnBrk="1" hangingPunct="1"/>
            <a:r>
              <a:rPr lang="en-US" altLang="en-US"/>
              <a:t>OR = [(84/156) /  (72/156)] / [(100/230) / (130/230)]</a:t>
            </a:r>
          </a:p>
          <a:p>
            <a:pPr eaLnBrk="1" hangingPunct="1"/>
            <a:r>
              <a:rPr lang="en-US" altLang="en-US"/>
              <a:t>      = (84*130) / (72*100)</a:t>
            </a:r>
          </a:p>
          <a:p>
            <a:pPr eaLnBrk="1" hangingPunct="1"/>
            <a:r>
              <a:rPr lang="en-US" altLang="en-US"/>
              <a:t>      = 1.517</a:t>
            </a:r>
          </a:p>
          <a:p>
            <a:pPr eaLnBrk="1" hangingPunct="1">
              <a:spcBef>
                <a:spcPct val="50000"/>
              </a:spcBef>
            </a:pPr>
            <a:endParaRPr lang="en-US" altLang="en-US"/>
          </a:p>
        </p:txBody>
      </p:sp>
      <p:sp>
        <p:nvSpPr>
          <p:cNvPr id="2" name="Slide Number Placeholder 1">
            <a:extLst>
              <a:ext uri="{FF2B5EF4-FFF2-40B4-BE49-F238E27FC236}">
                <a16:creationId xmlns:a16="http://schemas.microsoft.com/office/drawing/2014/main" id="{55671024-B873-43D1-A052-3E4FD2236D0A}"/>
              </a:ext>
            </a:extLst>
          </p:cNvPr>
          <p:cNvSpPr>
            <a:spLocks noGrp="1"/>
          </p:cNvSpPr>
          <p:nvPr>
            <p:ph type="sldNum" sz="quarter" idx="12"/>
          </p:nvPr>
        </p:nvSpPr>
        <p:spPr/>
        <p:txBody>
          <a:bodyPr/>
          <a:lstStyle/>
          <a:p>
            <a:pPr>
              <a:defRPr/>
            </a:pPr>
            <a:fld id="{80F2F892-A0AA-4A33-940A-5E76CB61BCC6}"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6D36F58-EBC8-45E5-B63D-E8F552BBDF7B}"/>
              </a:ext>
            </a:extLst>
          </p:cNvPr>
          <p:cNvSpPr>
            <a:spLocks noGrp="1" noChangeArrowheads="1"/>
          </p:cNvSpPr>
          <p:nvPr>
            <p:ph type="title"/>
          </p:nvPr>
        </p:nvSpPr>
        <p:spPr/>
        <p:txBody>
          <a:bodyPr/>
          <a:lstStyle/>
          <a:p>
            <a:pPr eaLnBrk="1" hangingPunct="1"/>
            <a:r>
              <a:rPr lang="en-US" altLang="en-US"/>
              <a:t>RR and OR</a:t>
            </a:r>
          </a:p>
        </p:txBody>
      </p:sp>
      <p:sp>
        <p:nvSpPr>
          <p:cNvPr id="47107" name="Rectangle 3">
            <a:extLst>
              <a:ext uri="{FF2B5EF4-FFF2-40B4-BE49-F238E27FC236}">
                <a16:creationId xmlns:a16="http://schemas.microsoft.com/office/drawing/2014/main" id="{F3612EB3-8460-4E66-B0D6-B00381D2470E}"/>
              </a:ext>
            </a:extLst>
          </p:cNvPr>
          <p:cNvSpPr>
            <a:spLocks noGrp="1" noChangeArrowheads="1"/>
          </p:cNvSpPr>
          <p:nvPr>
            <p:ph type="body" idx="1"/>
          </p:nvPr>
        </p:nvSpPr>
        <p:spPr/>
        <p:txBody>
          <a:bodyPr/>
          <a:lstStyle/>
          <a:p>
            <a:pPr eaLnBrk="1" hangingPunct="1"/>
            <a:r>
              <a:rPr lang="en-US" altLang="en-US"/>
              <a:t>Prospective study estimates true incidence rate</a:t>
            </a:r>
          </a:p>
          <a:p>
            <a:pPr eaLnBrk="1" hangingPunct="1"/>
            <a:r>
              <a:rPr lang="en-US" altLang="en-US"/>
              <a:t>Retrospective study does not – samples from population of disease/no disease</a:t>
            </a:r>
          </a:p>
          <a:p>
            <a:pPr eaLnBrk="1" hangingPunct="1"/>
            <a:r>
              <a:rPr lang="en-US" altLang="en-US"/>
              <a:t>When incidence rate is small, RR and OR equal</a:t>
            </a:r>
          </a:p>
        </p:txBody>
      </p:sp>
      <p:sp>
        <p:nvSpPr>
          <p:cNvPr id="2" name="Slide Number Placeholder 1">
            <a:extLst>
              <a:ext uri="{FF2B5EF4-FFF2-40B4-BE49-F238E27FC236}">
                <a16:creationId xmlns:a16="http://schemas.microsoft.com/office/drawing/2014/main" id="{B9E1BDA1-755E-491F-A2F3-CC9D4D367AB0}"/>
              </a:ext>
            </a:extLst>
          </p:cNvPr>
          <p:cNvSpPr>
            <a:spLocks noGrp="1"/>
          </p:cNvSpPr>
          <p:nvPr>
            <p:ph type="sldNum" sz="quarter" idx="12"/>
          </p:nvPr>
        </p:nvSpPr>
        <p:spPr/>
        <p:txBody>
          <a:bodyPr/>
          <a:lstStyle/>
          <a:p>
            <a:pPr>
              <a:defRPr/>
            </a:pPr>
            <a:fld id="{73031954-898F-4FEB-917E-D827EA039160}"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D2DA3BD-5FBB-4E38-8395-5CC0F61F7D84}"/>
              </a:ext>
            </a:extLst>
          </p:cNvPr>
          <p:cNvSpPr>
            <a:spLocks noGrp="1" noChangeArrowheads="1"/>
          </p:cNvSpPr>
          <p:nvPr>
            <p:ph type="title"/>
          </p:nvPr>
        </p:nvSpPr>
        <p:spPr>
          <a:xfrm>
            <a:off x="18473" y="533400"/>
            <a:ext cx="7124700" cy="659522"/>
          </a:xfrm>
        </p:spPr>
        <p:txBody>
          <a:bodyPr/>
          <a:lstStyle/>
          <a:p>
            <a:r>
              <a:rPr lang="en-US" altLang="en-US" dirty="0"/>
              <a:t>What a p value is NOT</a:t>
            </a:r>
          </a:p>
        </p:txBody>
      </p:sp>
      <p:sp>
        <p:nvSpPr>
          <p:cNvPr id="32771" name="Content Placeholder 2">
            <a:extLst>
              <a:ext uri="{FF2B5EF4-FFF2-40B4-BE49-F238E27FC236}">
                <a16:creationId xmlns:a16="http://schemas.microsoft.com/office/drawing/2014/main" id="{F784820E-0302-4BC3-9A84-E64CD09E3EEB}"/>
              </a:ext>
            </a:extLst>
          </p:cNvPr>
          <p:cNvSpPr>
            <a:spLocks noGrp="1" noChangeArrowheads="1"/>
          </p:cNvSpPr>
          <p:nvPr>
            <p:ph idx="1"/>
          </p:nvPr>
        </p:nvSpPr>
        <p:spPr>
          <a:xfrm>
            <a:off x="563879" y="1676400"/>
            <a:ext cx="8275321" cy="4023360"/>
          </a:xfrm>
        </p:spPr>
        <p:txBody>
          <a:bodyPr>
            <a:normAutofit fontScale="92500" lnSpcReduction="10000"/>
          </a:bodyPr>
          <a:lstStyle/>
          <a:p>
            <a:r>
              <a:rPr lang="en-US" altLang="en-US" sz="2800" dirty="0"/>
              <a:t>The probability that the alternative hypothesis is “true”.</a:t>
            </a:r>
          </a:p>
          <a:p>
            <a:r>
              <a:rPr lang="en-US" altLang="en-US" sz="2800" dirty="0"/>
              <a:t>Probability that the null hypothesis is “false”.</a:t>
            </a:r>
          </a:p>
          <a:p>
            <a:r>
              <a:rPr lang="en-US" altLang="en-US" sz="2800" dirty="0"/>
              <a:t>Indication of importance, meaningfulness, relevance, etc. statistical significance vs. clinical significance.</a:t>
            </a:r>
          </a:p>
          <a:p>
            <a:r>
              <a:rPr lang="en-US" altLang="en-US" sz="2800" dirty="0"/>
              <a:t>No such thing as “Highly significant”  (p = 0.0001).                                  It is or it isn’t.</a:t>
            </a:r>
          </a:p>
          <a:p>
            <a:r>
              <a:rPr lang="en-US" altLang="en-US" sz="2800" dirty="0"/>
              <a:t>No such thing as a “trend towards significance”                                        (p = 0.06).</a:t>
            </a:r>
          </a:p>
          <a:p>
            <a:endParaRPr lang="en-US" altLang="en-US" dirty="0"/>
          </a:p>
        </p:txBody>
      </p:sp>
      <p:sp>
        <p:nvSpPr>
          <p:cNvPr id="2" name="Slide Number Placeholder 1">
            <a:extLst>
              <a:ext uri="{FF2B5EF4-FFF2-40B4-BE49-F238E27FC236}">
                <a16:creationId xmlns:a16="http://schemas.microsoft.com/office/drawing/2014/main" id="{DAA5CD10-FA5C-4CEE-9B0C-B3D4522C0560}"/>
              </a:ext>
            </a:extLst>
          </p:cNvPr>
          <p:cNvSpPr>
            <a:spLocks noGrp="1"/>
          </p:cNvSpPr>
          <p:nvPr>
            <p:ph type="sldNum" sz="quarter" idx="12"/>
          </p:nvPr>
        </p:nvSpPr>
        <p:spPr/>
        <p:txBody>
          <a:bodyPr/>
          <a:lstStyle/>
          <a:p>
            <a:pPr>
              <a:defRPr/>
            </a:pPr>
            <a:fld id="{73031954-898F-4FEB-917E-D827EA039160}"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8F7D7FE-4E5D-4579-AF6D-C2D90948D49A}"/>
              </a:ext>
            </a:extLst>
          </p:cNvPr>
          <p:cNvSpPr>
            <a:spLocks noGrp="1" noChangeArrowheads="1"/>
          </p:cNvSpPr>
          <p:nvPr>
            <p:ph type="title"/>
          </p:nvPr>
        </p:nvSpPr>
        <p:spPr>
          <a:xfrm>
            <a:off x="-11545" y="569066"/>
            <a:ext cx="2875430" cy="4952492"/>
          </a:xfrm>
        </p:spPr>
        <p:txBody>
          <a:bodyPr/>
          <a:lstStyle/>
          <a:p>
            <a:r>
              <a:rPr lang="en-US" altLang="en-US" dirty="0"/>
              <a:t>What a p value is	</a:t>
            </a:r>
          </a:p>
        </p:txBody>
      </p:sp>
      <p:sp>
        <p:nvSpPr>
          <p:cNvPr id="33795" name="Content Placeholder 2">
            <a:extLst>
              <a:ext uri="{FF2B5EF4-FFF2-40B4-BE49-F238E27FC236}">
                <a16:creationId xmlns:a16="http://schemas.microsoft.com/office/drawing/2014/main" id="{4EDA8DAD-EFEA-40DF-A94D-9FBD5B15CE05}"/>
              </a:ext>
            </a:extLst>
          </p:cNvPr>
          <p:cNvSpPr>
            <a:spLocks noGrp="1" noChangeArrowheads="1"/>
          </p:cNvSpPr>
          <p:nvPr>
            <p:ph idx="1"/>
          </p:nvPr>
        </p:nvSpPr>
        <p:spPr/>
        <p:txBody>
          <a:bodyPr>
            <a:normAutofit lnSpcReduction="10000"/>
          </a:bodyPr>
          <a:lstStyle/>
          <a:p>
            <a:r>
              <a:rPr lang="en-US" altLang="en-US" sz="3200" dirty="0"/>
              <a:t>Probability of obtaining a test statistic as large or larger than that calculated </a:t>
            </a:r>
            <a:r>
              <a:rPr lang="en-US" altLang="en-US" sz="3200" u="sng" dirty="0"/>
              <a:t>assuming the null hypothesis is true</a:t>
            </a:r>
            <a:r>
              <a:rPr lang="en-US" altLang="en-US" sz="3200" dirty="0"/>
              <a:t>.</a:t>
            </a:r>
          </a:p>
          <a:p>
            <a:r>
              <a:rPr lang="en-US" altLang="en-US" sz="3200" dirty="0"/>
              <a:t>Underlying assumption of repeated sampling.</a:t>
            </a:r>
          </a:p>
          <a:p>
            <a:r>
              <a:rPr lang="en-US" altLang="en-US" sz="3200" dirty="0"/>
              <a:t>Dependent on sample size.</a:t>
            </a:r>
          </a:p>
          <a:p>
            <a:r>
              <a:rPr lang="en-US" altLang="en-US" sz="3200" b="1" dirty="0"/>
              <a:t>Arbitrary</a:t>
            </a:r>
          </a:p>
        </p:txBody>
      </p:sp>
      <p:sp>
        <p:nvSpPr>
          <p:cNvPr id="2" name="Slide Number Placeholder 1">
            <a:extLst>
              <a:ext uri="{FF2B5EF4-FFF2-40B4-BE49-F238E27FC236}">
                <a16:creationId xmlns:a16="http://schemas.microsoft.com/office/drawing/2014/main" id="{75875DEB-3772-45BC-9159-44FDAF9A9FD1}"/>
              </a:ext>
            </a:extLst>
          </p:cNvPr>
          <p:cNvSpPr>
            <a:spLocks noGrp="1"/>
          </p:cNvSpPr>
          <p:nvPr>
            <p:ph type="sldNum" sz="quarter" idx="12"/>
          </p:nvPr>
        </p:nvSpPr>
        <p:spPr/>
        <p:txBody>
          <a:bodyPr/>
          <a:lstStyle/>
          <a:p>
            <a:pPr>
              <a:defRPr/>
            </a:pPr>
            <a:fld id="{73031954-898F-4FEB-917E-D827EA039160}"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58B3AD8-691B-409E-BB5B-D535FEE92F87}"/>
              </a:ext>
            </a:extLst>
          </p:cNvPr>
          <p:cNvSpPr>
            <a:spLocks noGrp="1" noChangeArrowheads="1"/>
          </p:cNvSpPr>
          <p:nvPr>
            <p:ph type="title"/>
          </p:nvPr>
        </p:nvSpPr>
        <p:spPr>
          <a:xfrm>
            <a:off x="571500" y="559678"/>
            <a:ext cx="6286500" cy="4952492"/>
          </a:xfrm>
        </p:spPr>
        <p:txBody>
          <a:bodyPr/>
          <a:lstStyle/>
          <a:p>
            <a:r>
              <a:rPr lang="en-US" altLang="en-US" sz="4000" b="1" dirty="0"/>
              <a:t>Basic concepts</a:t>
            </a:r>
            <a:br>
              <a:rPr lang="en-US" altLang="en-US" sz="4000" b="1" dirty="0"/>
            </a:br>
            <a:br>
              <a:rPr lang="en-US" altLang="en-US" sz="4000" b="1" dirty="0"/>
            </a:br>
            <a:br>
              <a:rPr lang="en-US" altLang="en-US" sz="4000" b="1" dirty="0"/>
            </a:br>
            <a:r>
              <a:rPr lang="en-US" altLang="en-US" sz="4000" b="1" dirty="0"/>
              <a:t>Break 10 minutes  </a:t>
            </a:r>
          </a:p>
        </p:txBody>
      </p:sp>
      <p:sp>
        <p:nvSpPr>
          <p:cNvPr id="2" name="Slide Number Placeholder 1">
            <a:extLst>
              <a:ext uri="{FF2B5EF4-FFF2-40B4-BE49-F238E27FC236}">
                <a16:creationId xmlns:a16="http://schemas.microsoft.com/office/drawing/2014/main" id="{641F2EB9-E78D-4242-8F8C-9522D8B6FB55}"/>
              </a:ext>
            </a:extLst>
          </p:cNvPr>
          <p:cNvSpPr>
            <a:spLocks noGrp="1"/>
          </p:cNvSpPr>
          <p:nvPr>
            <p:ph type="sldNum" sz="quarter" idx="12"/>
          </p:nvPr>
        </p:nvSpPr>
        <p:spPr/>
        <p:txBody>
          <a:bodyPr/>
          <a:lstStyle/>
          <a:p>
            <a:pPr>
              <a:defRPr/>
            </a:pPr>
            <a:fld id="{3B7DBDB5-B762-4A51-BAB3-82C54E454743}" type="slidenum">
              <a:rPr lang="en-US" altLang="en-US" smtClean="0"/>
              <a:pPr>
                <a:defRPr/>
              </a:pPr>
              <a:t>47</a:t>
            </a:fld>
            <a:endParaRPr lang="en-US" altLang="en-US"/>
          </a:p>
        </p:txBody>
      </p:sp>
    </p:spTree>
    <p:extLst>
      <p:ext uri="{BB962C8B-B14F-4D97-AF65-F5344CB8AC3E}">
        <p14:creationId xmlns:p14="http://schemas.microsoft.com/office/powerpoint/2010/main" val="418815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89B2D2C-2C32-4ECC-B063-5AF819A16536}"/>
              </a:ext>
            </a:extLst>
          </p:cNvPr>
          <p:cNvSpPr>
            <a:spLocks noGrp="1" noChangeArrowheads="1"/>
          </p:cNvSpPr>
          <p:nvPr>
            <p:ph type="title"/>
          </p:nvPr>
        </p:nvSpPr>
        <p:spPr>
          <a:xfrm>
            <a:off x="571500" y="559678"/>
            <a:ext cx="5676900" cy="811922"/>
          </a:xfrm>
        </p:spPr>
        <p:txBody>
          <a:bodyPr/>
          <a:lstStyle/>
          <a:p>
            <a:pPr eaLnBrk="1" hangingPunct="1"/>
            <a:r>
              <a:rPr lang="en-US" altLang="en-US" dirty="0"/>
              <a:t> </a:t>
            </a:r>
            <a:r>
              <a:rPr lang="en-US" altLang="en-US" sz="4000" dirty="0"/>
              <a:t>Statistical Methods</a:t>
            </a:r>
          </a:p>
        </p:txBody>
      </p:sp>
      <p:sp>
        <p:nvSpPr>
          <p:cNvPr id="34819" name="Rectangle 3">
            <a:extLst>
              <a:ext uri="{FF2B5EF4-FFF2-40B4-BE49-F238E27FC236}">
                <a16:creationId xmlns:a16="http://schemas.microsoft.com/office/drawing/2014/main" id="{C33A2B1B-651C-4815-B27A-C29533957023}"/>
              </a:ext>
            </a:extLst>
          </p:cNvPr>
          <p:cNvSpPr>
            <a:spLocks noGrp="1" noChangeArrowheads="1"/>
          </p:cNvSpPr>
          <p:nvPr>
            <p:ph idx="1"/>
          </p:nvPr>
        </p:nvSpPr>
        <p:spPr>
          <a:xfrm>
            <a:off x="685800" y="2190750"/>
            <a:ext cx="8001000" cy="2097088"/>
          </a:xfrm>
        </p:spPr>
        <p:txBody>
          <a:bodyPr>
            <a:normAutofit lnSpcReduction="10000"/>
          </a:bodyPr>
          <a:lstStyle/>
          <a:p>
            <a:pPr eaLnBrk="1" hangingPunct="1">
              <a:lnSpc>
                <a:spcPct val="90000"/>
              </a:lnSpc>
            </a:pPr>
            <a:r>
              <a:rPr lang="en-US" altLang="en-US" sz="3600" u="sng" dirty="0"/>
              <a:t>Parametric</a:t>
            </a:r>
            <a:r>
              <a:rPr lang="en-US" altLang="en-US" sz="3600" dirty="0"/>
              <a:t> – assume some theoretical distribution for data / test statistic </a:t>
            </a:r>
          </a:p>
          <a:p>
            <a:pPr eaLnBrk="1" hangingPunct="1">
              <a:lnSpc>
                <a:spcPct val="90000"/>
              </a:lnSpc>
            </a:pPr>
            <a:r>
              <a:rPr lang="en-US" altLang="en-US" sz="3600" u="sng" dirty="0"/>
              <a:t>Non-parametric</a:t>
            </a:r>
            <a:r>
              <a:rPr lang="en-US" altLang="en-US" sz="3600" dirty="0"/>
              <a:t> – no assumptions about distribution</a:t>
            </a:r>
          </a:p>
        </p:txBody>
      </p:sp>
      <p:sp>
        <p:nvSpPr>
          <p:cNvPr id="2" name="Slide Number Placeholder 1">
            <a:extLst>
              <a:ext uri="{FF2B5EF4-FFF2-40B4-BE49-F238E27FC236}">
                <a16:creationId xmlns:a16="http://schemas.microsoft.com/office/drawing/2014/main" id="{77B055B6-C85B-451E-96DF-800C608CA717}"/>
              </a:ext>
            </a:extLst>
          </p:cNvPr>
          <p:cNvSpPr>
            <a:spLocks noGrp="1"/>
          </p:cNvSpPr>
          <p:nvPr>
            <p:ph type="sldNum" sz="quarter" idx="12"/>
          </p:nvPr>
        </p:nvSpPr>
        <p:spPr/>
        <p:txBody>
          <a:bodyPr/>
          <a:lstStyle/>
          <a:p>
            <a:pPr>
              <a:defRPr/>
            </a:pPr>
            <a:fld id="{73031954-898F-4FEB-917E-D827EA039160}"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C5EB4F5-D215-4D51-91CB-BA132A141320}"/>
              </a:ext>
            </a:extLst>
          </p:cNvPr>
          <p:cNvSpPr>
            <a:spLocks noGrp="1" noChangeArrowheads="1"/>
          </p:cNvSpPr>
          <p:nvPr>
            <p:ph type="title"/>
          </p:nvPr>
        </p:nvSpPr>
        <p:spPr>
          <a:xfrm>
            <a:off x="457200" y="228600"/>
            <a:ext cx="8229600" cy="1066800"/>
          </a:xfrm>
        </p:spPr>
        <p:txBody>
          <a:bodyPr/>
          <a:lstStyle/>
          <a:p>
            <a:pPr algn="l"/>
            <a:r>
              <a:rPr lang="en-US" altLang="en-US" dirty="0"/>
              <a:t>Correlation</a:t>
            </a:r>
          </a:p>
        </p:txBody>
      </p:sp>
      <p:sp>
        <p:nvSpPr>
          <p:cNvPr id="3" name="Content Placeholder 2">
            <a:extLst>
              <a:ext uri="{FF2B5EF4-FFF2-40B4-BE49-F238E27FC236}">
                <a16:creationId xmlns:a16="http://schemas.microsoft.com/office/drawing/2014/main" id="{2DF50D6E-275B-4893-B54D-F4F26BA1C8E9}"/>
              </a:ext>
            </a:extLst>
          </p:cNvPr>
          <p:cNvSpPr>
            <a:spLocks noGrp="1"/>
          </p:cNvSpPr>
          <p:nvPr>
            <p:ph idx="1"/>
          </p:nvPr>
        </p:nvSpPr>
        <p:spPr>
          <a:xfrm>
            <a:off x="533400" y="1094365"/>
            <a:ext cx="8229600" cy="3477635"/>
          </a:xfrm>
          <a:ln w="38100">
            <a:solidFill>
              <a:schemeClr val="tx2">
                <a:lumMod val="90000"/>
                <a:lumOff val="10000"/>
              </a:schemeClr>
            </a:solidFill>
          </a:ln>
        </p:spPr>
        <p:txBody>
          <a:bodyPr>
            <a:normAutofit/>
          </a:bodyPr>
          <a:lstStyle/>
          <a:p>
            <a:pPr>
              <a:defRPr/>
            </a:pPr>
            <a:r>
              <a:rPr lang="en-US" dirty="0"/>
              <a:t>Virtually all medical research is concerned with correlating variables – in some form or another.</a:t>
            </a:r>
          </a:p>
          <a:p>
            <a:pPr>
              <a:defRPr/>
            </a:pPr>
            <a:r>
              <a:rPr lang="en-US" dirty="0"/>
              <a:t>At the simplest level, correlation is an assessment of the </a:t>
            </a:r>
            <a:r>
              <a:rPr lang="en-US" dirty="0">
                <a:solidFill>
                  <a:srgbClr val="FF0000"/>
                </a:solidFill>
              </a:rPr>
              <a:t>linear rank ordering</a:t>
            </a:r>
            <a:r>
              <a:rPr lang="en-US" dirty="0"/>
              <a:t> of two variables – how the values of one change in relationship to the other.</a:t>
            </a:r>
          </a:p>
          <a:p>
            <a:pPr>
              <a:defRPr/>
            </a:pPr>
            <a:r>
              <a:rPr lang="en-US" dirty="0"/>
              <a:t>Quantified by the </a:t>
            </a:r>
            <a:r>
              <a:rPr lang="en-US" dirty="0">
                <a:solidFill>
                  <a:srgbClr val="FF0000"/>
                </a:solidFill>
              </a:rPr>
              <a:t>correlation coefficient</a:t>
            </a:r>
            <a:r>
              <a:rPr lang="en-US" dirty="0"/>
              <a:t>:</a:t>
            </a:r>
          </a:p>
          <a:p>
            <a:pPr marL="0" indent="0">
              <a:buFont typeface="Wingdings" panose="05000000000000000000" pitchFamily="2" charset="2"/>
              <a:buNone/>
              <a:defRPr/>
            </a:pPr>
            <a:r>
              <a:rPr lang="en-US" dirty="0"/>
              <a:t>         </a:t>
            </a:r>
          </a:p>
        </p:txBody>
      </p:sp>
      <p:sp>
        <p:nvSpPr>
          <p:cNvPr id="35844" name="TextBox 3">
            <a:extLst>
              <a:ext uri="{FF2B5EF4-FFF2-40B4-BE49-F238E27FC236}">
                <a16:creationId xmlns:a16="http://schemas.microsoft.com/office/drawing/2014/main" id="{BA5738F8-E494-4B49-AFF7-4132B54D1A40}"/>
              </a:ext>
            </a:extLst>
          </p:cNvPr>
          <p:cNvSpPr txBox="1">
            <a:spLocks noChangeArrowheads="1"/>
          </p:cNvSpPr>
          <p:nvPr/>
        </p:nvSpPr>
        <p:spPr bwMode="auto">
          <a:xfrm>
            <a:off x="914400" y="3440545"/>
            <a:ext cx="33543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Perfect inverse relationship (-1) </a:t>
            </a:r>
          </a:p>
          <a:p>
            <a:r>
              <a:rPr lang="en-US" altLang="en-US" dirty="0"/>
              <a:t>No relationship (0) </a:t>
            </a:r>
          </a:p>
          <a:p>
            <a:r>
              <a:rPr lang="en-US" altLang="en-US" dirty="0"/>
              <a:t>Perfect positive relationship (+1)</a:t>
            </a:r>
          </a:p>
        </p:txBody>
      </p:sp>
      <p:sp>
        <p:nvSpPr>
          <p:cNvPr id="2" name="Slide Number Placeholder 1">
            <a:extLst>
              <a:ext uri="{FF2B5EF4-FFF2-40B4-BE49-F238E27FC236}">
                <a16:creationId xmlns:a16="http://schemas.microsoft.com/office/drawing/2014/main" id="{571D84B4-5E7A-4457-95A5-665B38EF6679}"/>
              </a:ext>
            </a:extLst>
          </p:cNvPr>
          <p:cNvSpPr>
            <a:spLocks noGrp="1"/>
          </p:cNvSpPr>
          <p:nvPr>
            <p:ph type="sldNum" sz="quarter" idx="12"/>
          </p:nvPr>
        </p:nvSpPr>
        <p:spPr/>
        <p:txBody>
          <a:bodyPr/>
          <a:lstStyle/>
          <a:p>
            <a:pPr>
              <a:defRPr/>
            </a:pPr>
            <a:fld id="{73031954-898F-4FEB-917E-D827EA039160}"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EC5ABCE-237A-4C54-9435-498E9195ED0F}"/>
              </a:ext>
            </a:extLst>
          </p:cNvPr>
          <p:cNvSpPr>
            <a:spLocks noGrp="1" noChangeArrowheads="1"/>
          </p:cNvSpPr>
          <p:nvPr>
            <p:ph type="title"/>
          </p:nvPr>
        </p:nvSpPr>
        <p:spPr>
          <a:xfrm>
            <a:off x="152400" y="381000"/>
            <a:ext cx="2875430" cy="4952492"/>
          </a:xfrm>
        </p:spPr>
        <p:txBody>
          <a:bodyPr/>
          <a:lstStyle/>
          <a:p>
            <a:r>
              <a:rPr lang="en-US" altLang="en-US" dirty="0"/>
              <a:t>What are statistics?</a:t>
            </a:r>
          </a:p>
        </p:txBody>
      </p:sp>
      <p:sp>
        <p:nvSpPr>
          <p:cNvPr id="3" name="Content Placeholder 2">
            <a:extLst>
              <a:ext uri="{FF2B5EF4-FFF2-40B4-BE49-F238E27FC236}">
                <a16:creationId xmlns:a16="http://schemas.microsoft.com/office/drawing/2014/main" id="{17241EA1-6A9B-4FDF-8E9B-CDA6DE312455}"/>
              </a:ext>
            </a:extLst>
          </p:cNvPr>
          <p:cNvSpPr>
            <a:spLocks noGrp="1" noChangeArrowheads="1"/>
          </p:cNvSpPr>
          <p:nvPr>
            <p:ph idx="1"/>
          </p:nvPr>
        </p:nvSpPr>
        <p:spPr/>
        <p:txBody>
          <a:bodyPr>
            <a:noAutofit/>
          </a:bodyPr>
          <a:lstStyle/>
          <a:p>
            <a:r>
              <a:rPr lang="en-US" altLang="en-US" sz="2800" dirty="0"/>
              <a:t>Summaries of individual measurements (e.g., mean)</a:t>
            </a:r>
          </a:p>
          <a:p>
            <a:r>
              <a:rPr lang="en-US" altLang="en-US" sz="2800" dirty="0"/>
              <a:t>Individual measurements implies…..? </a:t>
            </a:r>
          </a:p>
          <a:p>
            <a:r>
              <a:rPr lang="en-US" altLang="en-US" sz="2800" dirty="0"/>
              <a:t>Variability</a:t>
            </a:r>
          </a:p>
          <a:p>
            <a:r>
              <a:rPr lang="en-US" altLang="en-US" sz="2800" dirty="0"/>
              <a:t>Random variable:  blood pressure, heart rate, gender, race, SAQ quality of life scores</a:t>
            </a:r>
          </a:p>
          <a:p>
            <a:r>
              <a:rPr lang="en-US" altLang="en-US" sz="2800" dirty="0"/>
              <a:t>Summaries of random variables</a:t>
            </a:r>
          </a:p>
        </p:txBody>
      </p:sp>
      <p:sp>
        <p:nvSpPr>
          <p:cNvPr id="2" name="Slide Number Placeholder 1">
            <a:extLst>
              <a:ext uri="{FF2B5EF4-FFF2-40B4-BE49-F238E27FC236}">
                <a16:creationId xmlns:a16="http://schemas.microsoft.com/office/drawing/2014/main" id="{7A4C1AE3-38AF-414A-BBD2-FA7E39D70A15}"/>
              </a:ext>
            </a:extLst>
          </p:cNvPr>
          <p:cNvSpPr>
            <a:spLocks noGrp="1"/>
          </p:cNvSpPr>
          <p:nvPr>
            <p:ph type="sldNum" sz="quarter" idx="12"/>
          </p:nvPr>
        </p:nvSpPr>
        <p:spPr/>
        <p:txBody>
          <a:bodyPr/>
          <a:lstStyle/>
          <a:p>
            <a:pPr>
              <a:defRPr/>
            </a:pPr>
            <a:fld id="{73031954-898F-4FEB-917E-D827EA039160}"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1B0D07-E15C-4C0A-A66C-30568B087C07}"/>
              </a:ext>
            </a:extLst>
          </p:cNvPr>
          <p:cNvSpPr>
            <a:spLocks noChangeArrowheads="1"/>
          </p:cNvSpPr>
          <p:nvPr/>
        </p:nvSpPr>
        <p:spPr bwMode="auto">
          <a:xfrm>
            <a:off x="1324408" y="350838"/>
            <a:ext cx="4198938"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400" dirty="0"/>
              <a:t>                         PT   Cholesterol      Weight      Age</a:t>
            </a:r>
          </a:p>
          <a:p>
            <a:pPr algn="ctr"/>
            <a:r>
              <a:rPr lang="en-US" altLang="en-US" sz="1400" dirty="0"/>
              <a:t>                                 (mg/100 ml)       (kg)     (years)</a:t>
            </a:r>
          </a:p>
          <a:p>
            <a:pPr algn="ctr"/>
            <a:r>
              <a:rPr lang="en-US" altLang="en-US" sz="1400" dirty="0"/>
              <a:t>                       1             354            84         46</a:t>
            </a:r>
          </a:p>
          <a:p>
            <a:pPr algn="ctr"/>
            <a:r>
              <a:rPr lang="en-US" altLang="en-US" sz="1400" dirty="0"/>
              <a:t>                       2             190            73         20</a:t>
            </a:r>
          </a:p>
          <a:p>
            <a:pPr algn="ctr"/>
            <a:r>
              <a:rPr lang="en-US" altLang="en-US" sz="1400" dirty="0"/>
              <a:t>                       3             405            65         52</a:t>
            </a:r>
          </a:p>
          <a:p>
            <a:pPr algn="ctr"/>
            <a:r>
              <a:rPr lang="en-US" altLang="en-US" sz="1400" dirty="0"/>
              <a:t>                       4             263            70         30</a:t>
            </a:r>
          </a:p>
          <a:p>
            <a:pPr algn="ctr"/>
            <a:r>
              <a:rPr lang="en-US" altLang="en-US" sz="1400" dirty="0"/>
              <a:t>                       5             451            76         57</a:t>
            </a:r>
          </a:p>
          <a:p>
            <a:pPr algn="ctr"/>
            <a:r>
              <a:rPr lang="en-US" altLang="en-US" sz="1400" dirty="0"/>
              <a:t>                       6             302            69         25</a:t>
            </a:r>
          </a:p>
          <a:p>
            <a:pPr algn="ctr"/>
            <a:r>
              <a:rPr lang="en-US" altLang="en-US" sz="1400" dirty="0"/>
              <a:t>                       7             288            63         28</a:t>
            </a:r>
          </a:p>
          <a:p>
            <a:pPr algn="ctr"/>
            <a:r>
              <a:rPr lang="en-US" altLang="en-US" sz="1400" dirty="0"/>
              <a:t>                       8             385            72         36</a:t>
            </a:r>
          </a:p>
          <a:p>
            <a:pPr algn="ctr"/>
            <a:r>
              <a:rPr lang="en-US" altLang="en-US" sz="1400" dirty="0"/>
              <a:t>                       9             402            79         57</a:t>
            </a:r>
          </a:p>
          <a:p>
            <a:pPr algn="ctr"/>
            <a:r>
              <a:rPr lang="en-US" altLang="en-US" sz="1400" dirty="0"/>
              <a:t>                      10             365            75         44</a:t>
            </a:r>
          </a:p>
          <a:p>
            <a:pPr algn="ctr"/>
            <a:r>
              <a:rPr lang="en-US" altLang="en-US" sz="1400" dirty="0"/>
              <a:t>                      11             209            27         24</a:t>
            </a:r>
          </a:p>
          <a:p>
            <a:pPr algn="ctr"/>
            <a:r>
              <a:rPr lang="en-US" altLang="en-US" sz="1400" dirty="0"/>
              <a:t>                      12             290            89         31</a:t>
            </a:r>
          </a:p>
          <a:p>
            <a:pPr algn="ctr"/>
            <a:r>
              <a:rPr lang="en-US" altLang="en-US" sz="1400" dirty="0"/>
              <a:t>                      13             346            65         52</a:t>
            </a:r>
          </a:p>
          <a:p>
            <a:pPr algn="ctr"/>
            <a:r>
              <a:rPr lang="en-US" altLang="en-US" sz="1400" dirty="0"/>
              <a:t>                      14             254            57         23</a:t>
            </a:r>
          </a:p>
          <a:p>
            <a:pPr algn="ctr"/>
            <a:r>
              <a:rPr lang="en-US" altLang="en-US" sz="1400" dirty="0"/>
              <a:t>                      15             395            59         60</a:t>
            </a:r>
          </a:p>
          <a:p>
            <a:pPr algn="ctr"/>
            <a:r>
              <a:rPr lang="en-US" altLang="en-US" sz="1400" dirty="0"/>
              <a:t>                      16             434            69         48</a:t>
            </a:r>
          </a:p>
          <a:p>
            <a:pPr algn="ctr"/>
            <a:r>
              <a:rPr lang="en-US" altLang="en-US" sz="1400" dirty="0"/>
              <a:t>                      17             220            60         34</a:t>
            </a:r>
          </a:p>
          <a:p>
            <a:pPr algn="ctr"/>
            <a:r>
              <a:rPr lang="en-US" altLang="en-US" sz="1400" dirty="0"/>
              <a:t>                      18             374            79         51</a:t>
            </a:r>
          </a:p>
          <a:p>
            <a:pPr algn="ctr"/>
            <a:r>
              <a:rPr lang="en-US" altLang="en-US" sz="1400" dirty="0"/>
              <a:t>                      19             308            75         50</a:t>
            </a:r>
          </a:p>
          <a:p>
            <a:pPr algn="ctr"/>
            <a:r>
              <a:rPr lang="en-US" altLang="en-US" sz="1400" dirty="0"/>
              <a:t>                      20             220            82         34</a:t>
            </a:r>
          </a:p>
          <a:p>
            <a:pPr algn="ctr"/>
            <a:r>
              <a:rPr lang="en-US" altLang="en-US" sz="1400" dirty="0"/>
              <a:t>                      21             311            59         46</a:t>
            </a:r>
          </a:p>
          <a:p>
            <a:pPr algn="ctr"/>
            <a:r>
              <a:rPr lang="en-US" altLang="en-US" sz="1400" dirty="0"/>
              <a:t>                      22             181            67         23</a:t>
            </a:r>
          </a:p>
          <a:p>
            <a:pPr algn="ctr"/>
            <a:r>
              <a:rPr lang="en-US" altLang="en-US" sz="1400" dirty="0"/>
              <a:t>                      23             274            85         37</a:t>
            </a:r>
          </a:p>
          <a:p>
            <a:pPr algn="ctr"/>
            <a:r>
              <a:rPr lang="en-US" altLang="en-US" sz="1400" dirty="0"/>
              <a:t>                      24             303            55         40</a:t>
            </a:r>
          </a:p>
          <a:p>
            <a:pPr algn="ctr"/>
            <a:r>
              <a:rPr lang="en-US" altLang="en-US" sz="1400" dirty="0"/>
              <a:t>                      25             244            63         30</a:t>
            </a:r>
          </a:p>
        </p:txBody>
      </p:sp>
      <p:sp>
        <p:nvSpPr>
          <p:cNvPr id="36867" name="TextBox 1">
            <a:extLst>
              <a:ext uri="{FF2B5EF4-FFF2-40B4-BE49-F238E27FC236}">
                <a16:creationId xmlns:a16="http://schemas.microsoft.com/office/drawing/2014/main" id="{929971D6-9863-4763-8B33-494A9377732C}"/>
              </a:ext>
            </a:extLst>
          </p:cNvPr>
          <p:cNvSpPr txBox="1">
            <a:spLocks noChangeArrowheads="1"/>
          </p:cNvSpPr>
          <p:nvPr/>
        </p:nvSpPr>
        <p:spPr bwMode="auto">
          <a:xfrm>
            <a:off x="5562600" y="2438400"/>
            <a:ext cx="3200400" cy="830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4800"/>
              <a:t>r</a:t>
            </a:r>
            <a:r>
              <a:rPr lang="en-US" altLang="en-US" sz="2400"/>
              <a:t>chol|age </a:t>
            </a:r>
            <a:r>
              <a:rPr lang="en-US" altLang="en-US" sz="4400"/>
              <a:t>=</a:t>
            </a:r>
            <a:r>
              <a:rPr lang="en-US" altLang="en-US" sz="2400"/>
              <a:t> </a:t>
            </a:r>
            <a:r>
              <a:rPr lang="en-US" altLang="en-US" sz="4800"/>
              <a:t>0.84</a:t>
            </a:r>
          </a:p>
        </p:txBody>
      </p:sp>
      <p:sp>
        <p:nvSpPr>
          <p:cNvPr id="36868" name="Slide Number Placeholder 2">
            <a:extLst>
              <a:ext uri="{FF2B5EF4-FFF2-40B4-BE49-F238E27FC236}">
                <a16:creationId xmlns:a16="http://schemas.microsoft.com/office/drawing/2014/main" id="{75D518DC-8804-4476-9CAA-6028439655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72FD741-B142-447B-BD35-D97F7C208755}" type="slidenum">
              <a:rPr lang="en-US" altLang="en-US">
                <a:latin typeface="Arial" panose="020B0604020202020204" pitchFamily="34" charset="0"/>
              </a:rPr>
              <a:pPr/>
              <a:t>50</a:t>
            </a:fld>
            <a:endParaRPr lang="en-US" altLang="en-US">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143001" y="857250"/>
            <a:ext cx="6940017" cy="5143500"/>
          </a:xfrm>
          <a:prstGeom prst="rect">
            <a:avLst/>
          </a:prstGeom>
          <a:noFill/>
          <a:ln w="9525">
            <a:noFill/>
            <a:miter lim="800000"/>
            <a:headEnd/>
            <a:tailEnd/>
          </a:ln>
        </p:spPr>
      </p:pic>
      <p:sp>
        <p:nvSpPr>
          <p:cNvPr id="24579" name="Line 3"/>
          <p:cNvSpPr>
            <a:spLocks noChangeShapeType="1"/>
          </p:cNvSpPr>
          <p:nvPr/>
        </p:nvSpPr>
        <p:spPr bwMode="auto">
          <a:xfrm>
            <a:off x="6057900" y="1657350"/>
            <a:ext cx="0" cy="120015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0" name="Line 4"/>
          <p:cNvSpPr>
            <a:spLocks noChangeShapeType="1"/>
          </p:cNvSpPr>
          <p:nvPr/>
        </p:nvSpPr>
        <p:spPr bwMode="auto">
          <a:xfrm>
            <a:off x="6057900" y="2914650"/>
            <a:ext cx="0" cy="68580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1" name="Line 5"/>
          <p:cNvSpPr>
            <a:spLocks noChangeShapeType="1"/>
          </p:cNvSpPr>
          <p:nvPr/>
        </p:nvSpPr>
        <p:spPr bwMode="auto">
          <a:xfrm flipH="1">
            <a:off x="5829300" y="1657350"/>
            <a:ext cx="171450" cy="0"/>
          </a:xfrm>
          <a:prstGeom prst="line">
            <a:avLst/>
          </a:prstGeom>
          <a:noFill/>
          <a:ln w="9525">
            <a:solidFill>
              <a:schemeClr val="tx1"/>
            </a:solidFill>
            <a:round/>
            <a:headEnd/>
            <a:tailEnd/>
          </a:ln>
          <a:effectLst/>
        </p:spPr>
        <p:txBody>
          <a:bodyPr/>
          <a:lstStyle/>
          <a:p>
            <a:endParaRPr lang="en-US" sz="1350"/>
          </a:p>
        </p:txBody>
      </p:sp>
      <p:sp>
        <p:nvSpPr>
          <p:cNvPr id="24582" name="Line 6"/>
          <p:cNvSpPr>
            <a:spLocks noChangeShapeType="1"/>
          </p:cNvSpPr>
          <p:nvPr/>
        </p:nvSpPr>
        <p:spPr bwMode="auto">
          <a:xfrm>
            <a:off x="5772150" y="1657350"/>
            <a:ext cx="0" cy="194310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3" name="Text Box 7"/>
          <p:cNvSpPr txBox="1">
            <a:spLocks noChangeArrowheads="1"/>
          </p:cNvSpPr>
          <p:nvPr/>
        </p:nvSpPr>
        <p:spPr bwMode="auto">
          <a:xfrm rot="16200000">
            <a:off x="5109568" y="2364558"/>
            <a:ext cx="80010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Total</a:t>
            </a:r>
          </a:p>
        </p:txBody>
      </p:sp>
      <p:sp>
        <p:nvSpPr>
          <p:cNvPr id="24584" name="Text Box 8"/>
          <p:cNvSpPr txBox="1">
            <a:spLocks noChangeArrowheads="1"/>
          </p:cNvSpPr>
          <p:nvPr/>
        </p:nvSpPr>
        <p:spPr bwMode="auto">
          <a:xfrm>
            <a:off x="6057900" y="2057400"/>
            <a:ext cx="108585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error</a:t>
            </a:r>
          </a:p>
        </p:txBody>
      </p:sp>
      <p:sp>
        <p:nvSpPr>
          <p:cNvPr id="24585" name="Text Box 9"/>
          <p:cNvSpPr txBox="1">
            <a:spLocks noChangeArrowheads="1"/>
          </p:cNvSpPr>
          <p:nvPr/>
        </p:nvSpPr>
        <p:spPr bwMode="auto">
          <a:xfrm>
            <a:off x="6057900" y="3200400"/>
            <a:ext cx="120015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regression</a:t>
            </a:r>
          </a:p>
        </p:txBody>
      </p:sp>
      <p:sp>
        <p:nvSpPr>
          <p:cNvPr id="24586" name="Text Box 10"/>
          <p:cNvSpPr txBox="1">
            <a:spLocks noChangeArrowheads="1"/>
          </p:cNvSpPr>
          <p:nvPr/>
        </p:nvSpPr>
        <p:spPr bwMode="auto">
          <a:xfrm>
            <a:off x="2114550" y="1943100"/>
            <a:ext cx="2686050" cy="300082"/>
          </a:xfrm>
          <a:prstGeom prst="rect">
            <a:avLst/>
          </a:prstGeom>
          <a:noFill/>
          <a:ln w="9525">
            <a:noFill/>
            <a:miter lim="800000"/>
            <a:headEnd/>
            <a:tailEnd/>
          </a:ln>
          <a:effectLst/>
        </p:spPr>
        <p:txBody>
          <a:bodyPr>
            <a:spAutoFit/>
          </a:bodyPr>
          <a:lstStyle/>
          <a:p>
            <a:pPr>
              <a:spcBef>
                <a:spcPct val="50000"/>
              </a:spcBef>
            </a:pPr>
            <a:r>
              <a:rPr lang="en-US" sz="1350" dirty="0"/>
              <a:t>SS</a:t>
            </a:r>
            <a:r>
              <a:rPr lang="en-US" sz="1350" baseline="-25000" dirty="0"/>
              <a:t>T</a:t>
            </a:r>
            <a:r>
              <a:rPr lang="en-US" sz="1350" dirty="0"/>
              <a:t> = </a:t>
            </a:r>
            <a:r>
              <a:rPr lang="en-US" sz="1350" dirty="0" err="1"/>
              <a:t>SS</a:t>
            </a:r>
            <a:r>
              <a:rPr lang="en-US" sz="1350" baseline="-25000" dirty="0" err="1"/>
              <a:t>regression</a:t>
            </a:r>
            <a:r>
              <a:rPr lang="en-US" sz="1350" dirty="0"/>
              <a:t> + </a:t>
            </a:r>
            <a:r>
              <a:rPr lang="en-US" sz="1350" dirty="0" err="1"/>
              <a:t>SS</a:t>
            </a:r>
            <a:r>
              <a:rPr lang="en-US" sz="1350" baseline="-25000" dirty="0" err="1"/>
              <a:t>error</a:t>
            </a:r>
            <a:endParaRPr lang="en-US" sz="1350" baseline="-25000" dirty="0"/>
          </a:p>
        </p:txBody>
      </p:sp>
      <p:sp>
        <p:nvSpPr>
          <p:cNvPr id="24587" name="Text Box 11"/>
          <p:cNvSpPr txBox="1">
            <a:spLocks noChangeArrowheads="1"/>
          </p:cNvSpPr>
          <p:nvPr/>
        </p:nvSpPr>
        <p:spPr bwMode="auto">
          <a:xfrm>
            <a:off x="2400300" y="1485900"/>
            <a:ext cx="2628900" cy="300082"/>
          </a:xfrm>
          <a:prstGeom prst="rect">
            <a:avLst/>
          </a:prstGeom>
          <a:noFill/>
          <a:ln w="9525">
            <a:noFill/>
            <a:miter lim="800000"/>
            <a:headEnd/>
            <a:tailEnd/>
          </a:ln>
          <a:effectLst/>
        </p:spPr>
        <p:txBody>
          <a:bodyPr>
            <a:spAutoFit/>
          </a:bodyPr>
          <a:lstStyle/>
          <a:p>
            <a:pPr>
              <a:spcBef>
                <a:spcPct val="50000"/>
              </a:spcBef>
            </a:pPr>
            <a:r>
              <a:rPr lang="en-US" sz="1350"/>
              <a:t> </a:t>
            </a:r>
            <a:endParaRPr lang="en-US" sz="1350" baseline="40000"/>
          </a:p>
        </p:txBody>
      </p:sp>
      <p:sp>
        <p:nvSpPr>
          <p:cNvPr id="24590" name="Text Box 14"/>
          <p:cNvSpPr txBox="1">
            <a:spLocks noChangeArrowheads="1"/>
          </p:cNvSpPr>
          <p:nvPr/>
        </p:nvSpPr>
        <p:spPr bwMode="auto">
          <a:xfrm>
            <a:off x="6172200" y="1428750"/>
            <a:ext cx="40005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r>
              <a:rPr lang="en-US" sz="1350" baseline="-25000">
                <a:solidFill>
                  <a:srgbClr val="FF0000"/>
                </a:solidFill>
              </a:rPr>
              <a:t>i</a:t>
            </a:r>
          </a:p>
        </p:txBody>
      </p:sp>
      <p:sp>
        <p:nvSpPr>
          <p:cNvPr id="24591" name="Text Box 15"/>
          <p:cNvSpPr txBox="1">
            <a:spLocks noChangeArrowheads="1"/>
          </p:cNvSpPr>
          <p:nvPr/>
        </p:nvSpPr>
        <p:spPr bwMode="auto">
          <a:xfrm>
            <a:off x="6057900" y="2800350"/>
            <a:ext cx="45720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p>
        </p:txBody>
      </p:sp>
      <p:sp>
        <p:nvSpPr>
          <p:cNvPr id="24592" name="Text Box 16"/>
          <p:cNvSpPr txBox="1">
            <a:spLocks noChangeArrowheads="1"/>
          </p:cNvSpPr>
          <p:nvPr/>
        </p:nvSpPr>
        <p:spPr bwMode="auto">
          <a:xfrm>
            <a:off x="2686050" y="3314700"/>
            <a:ext cx="40005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r>
              <a:rPr lang="en-US" sz="1350" baseline="-25000"/>
              <a:t> </a:t>
            </a:r>
          </a:p>
        </p:txBody>
      </p:sp>
      <p:sp>
        <p:nvSpPr>
          <p:cNvPr id="24594" name="Text Box 18"/>
          <p:cNvSpPr txBox="1">
            <a:spLocks noChangeArrowheads="1"/>
          </p:cNvSpPr>
          <p:nvPr/>
        </p:nvSpPr>
        <p:spPr bwMode="auto">
          <a:xfrm>
            <a:off x="2114550" y="2400300"/>
            <a:ext cx="3086100" cy="611706"/>
          </a:xfrm>
          <a:prstGeom prst="rect">
            <a:avLst/>
          </a:prstGeom>
          <a:noFill/>
          <a:ln w="9525">
            <a:noFill/>
            <a:miter lim="800000"/>
            <a:headEnd/>
            <a:tailEnd/>
          </a:ln>
          <a:effectLst/>
        </p:spPr>
        <p:txBody>
          <a:bodyPr>
            <a:spAutoFit/>
          </a:bodyPr>
          <a:lstStyle/>
          <a:p>
            <a:pPr>
              <a:spcBef>
                <a:spcPct val="50000"/>
              </a:spcBef>
            </a:pPr>
            <a:r>
              <a:rPr lang="en-US" sz="1350"/>
              <a:t>R</a:t>
            </a:r>
            <a:r>
              <a:rPr lang="en-US" sz="1350" baseline="40000"/>
              <a:t>2</a:t>
            </a:r>
            <a:r>
              <a:rPr lang="en-US" sz="1350"/>
              <a:t> = SS</a:t>
            </a:r>
            <a:r>
              <a:rPr lang="en-US" sz="1350" baseline="-25000"/>
              <a:t>regression </a:t>
            </a:r>
            <a:r>
              <a:rPr lang="en-US" sz="1350"/>
              <a:t>/ (SS</a:t>
            </a:r>
            <a:r>
              <a:rPr lang="en-US" sz="1350" baseline="-25000"/>
              <a:t>regression</a:t>
            </a:r>
            <a:r>
              <a:rPr lang="en-US" sz="1350"/>
              <a:t> + SS</a:t>
            </a:r>
            <a:r>
              <a:rPr lang="en-US" sz="1350" baseline="-25000"/>
              <a:t>error</a:t>
            </a:r>
            <a:r>
              <a:rPr lang="en-US" sz="1350"/>
              <a:t>)</a:t>
            </a:r>
          </a:p>
          <a:p>
            <a:pPr>
              <a:spcBef>
                <a:spcPct val="50000"/>
              </a:spcBef>
            </a:pPr>
            <a:endParaRPr lang="en-US" sz="1350"/>
          </a:p>
        </p:txBody>
      </p:sp>
      <p:sp>
        <p:nvSpPr>
          <p:cNvPr id="24595" name="Text Box 19"/>
          <p:cNvSpPr txBox="1">
            <a:spLocks noChangeArrowheads="1"/>
          </p:cNvSpPr>
          <p:nvPr/>
        </p:nvSpPr>
        <p:spPr bwMode="auto">
          <a:xfrm>
            <a:off x="2457450" y="1143000"/>
            <a:ext cx="74295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596" name="Text Box 20"/>
          <p:cNvSpPr txBox="1">
            <a:spLocks noChangeArrowheads="1"/>
          </p:cNvSpPr>
          <p:nvPr/>
        </p:nvSpPr>
        <p:spPr bwMode="auto">
          <a:xfrm>
            <a:off x="3028950" y="1143000"/>
            <a:ext cx="114300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597" name="Text Box 21"/>
          <p:cNvSpPr txBox="1">
            <a:spLocks noChangeArrowheads="1"/>
          </p:cNvSpPr>
          <p:nvPr/>
        </p:nvSpPr>
        <p:spPr bwMode="auto">
          <a:xfrm>
            <a:off x="3829050" y="1143000"/>
            <a:ext cx="125730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600" name="Text Box 24"/>
          <p:cNvSpPr txBox="1">
            <a:spLocks noChangeArrowheads="1"/>
          </p:cNvSpPr>
          <p:nvPr/>
        </p:nvSpPr>
        <p:spPr bwMode="auto">
          <a:xfrm>
            <a:off x="4629150" y="1143000"/>
            <a:ext cx="285750" cy="230832"/>
          </a:xfrm>
          <a:prstGeom prst="rect">
            <a:avLst/>
          </a:prstGeom>
          <a:noFill/>
          <a:ln w="9525">
            <a:noFill/>
            <a:miter lim="800000"/>
            <a:headEnd/>
            <a:tailEnd/>
          </a:ln>
          <a:effectLst/>
        </p:spPr>
        <p:txBody>
          <a:bodyPr>
            <a:spAutoFit/>
          </a:bodyPr>
          <a:lstStyle/>
          <a:p>
            <a:pPr>
              <a:spcBef>
                <a:spcPct val="50000"/>
              </a:spcBef>
            </a:pPr>
            <a:r>
              <a:rPr lang="en-US" sz="1350" baseline="40000"/>
              <a:t> </a:t>
            </a:r>
          </a:p>
        </p:txBody>
      </p:sp>
      <p:sp>
        <p:nvSpPr>
          <p:cNvPr id="24601" name="Text Box 25"/>
          <p:cNvSpPr txBox="1">
            <a:spLocks noChangeArrowheads="1"/>
          </p:cNvSpPr>
          <p:nvPr/>
        </p:nvSpPr>
        <p:spPr bwMode="auto">
          <a:xfrm>
            <a:off x="2171700" y="1543050"/>
            <a:ext cx="3143250" cy="300082"/>
          </a:xfrm>
          <a:prstGeom prst="rect">
            <a:avLst/>
          </a:prstGeom>
          <a:noFill/>
          <a:ln w="9525">
            <a:noFill/>
            <a:miter lim="800000"/>
            <a:headEnd/>
            <a:tailEnd/>
          </a:ln>
          <a:effectLst/>
        </p:spPr>
        <p:txBody>
          <a:bodyPr wrap="square">
            <a:spAutoFit/>
          </a:bodyPr>
          <a:lstStyle/>
          <a:p>
            <a:pPr>
              <a:spcBef>
                <a:spcPct val="50000"/>
              </a:spcBef>
            </a:pPr>
            <a:r>
              <a:rPr lang="en-US" sz="1350" dirty="0">
                <a:sym typeface="Symbol"/>
              </a:rPr>
              <a:t></a:t>
            </a:r>
            <a:r>
              <a:rPr lang="en-US" sz="1350" dirty="0"/>
              <a:t> (</a:t>
            </a:r>
            <a:r>
              <a:rPr lang="en-US" sz="1350" dirty="0" err="1"/>
              <a:t>y</a:t>
            </a:r>
            <a:r>
              <a:rPr lang="en-US" sz="1350" baseline="-25000" dirty="0" err="1"/>
              <a:t>i</a:t>
            </a:r>
            <a:r>
              <a:rPr lang="en-US" sz="1350" dirty="0"/>
              <a:t> – Y)</a:t>
            </a:r>
            <a:r>
              <a:rPr lang="en-US" sz="1350" baseline="50000" dirty="0"/>
              <a:t>2</a:t>
            </a:r>
            <a:r>
              <a:rPr lang="en-US" sz="1350" dirty="0"/>
              <a:t> = </a:t>
            </a:r>
            <a:r>
              <a:rPr lang="en-US" sz="1350" dirty="0">
                <a:sym typeface="Symbol"/>
              </a:rPr>
              <a:t> (</a:t>
            </a:r>
            <a:r>
              <a:rPr lang="en-US" sz="1350" dirty="0"/>
              <a:t>(y’ – Y)</a:t>
            </a:r>
            <a:r>
              <a:rPr lang="en-US" sz="1350" baseline="50000" dirty="0"/>
              <a:t>2</a:t>
            </a:r>
            <a:r>
              <a:rPr lang="en-US" sz="1350" dirty="0"/>
              <a:t> + (</a:t>
            </a:r>
            <a:r>
              <a:rPr lang="en-US" sz="1350" dirty="0" err="1"/>
              <a:t>y</a:t>
            </a:r>
            <a:r>
              <a:rPr lang="en-US" sz="1350" baseline="-25000" dirty="0" err="1"/>
              <a:t>i</a:t>
            </a:r>
            <a:r>
              <a:rPr lang="en-US" sz="1350" dirty="0"/>
              <a:t> – y’)</a:t>
            </a:r>
            <a:r>
              <a:rPr lang="en-US" sz="1350" baseline="50000" dirty="0"/>
              <a:t>2</a:t>
            </a:r>
            <a:r>
              <a:rPr lang="en-US" sz="1350" dirty="0"/>
              <a:t>) </a:t>
            </a:r>
            <a:endParaRPr lang="en-US" sz="1350" baseline="40000" dirty="0"/>
          </a:p>
        </p:txBody>
      </p:sp>
      <p:sp>
        <p:nvSpPr>
          <p:cNvPr id="24605" name="Text Box 29"/>
          <p:cNvSpPr txBox="1">
            <a:spLocks noChangeArrowheads="1"/>
          </p:cNvSpPr>
          <p:nvPr/>
        </p:nvSpPr>
        <p:spPr bwMode="auto">
          <a:xfrm>
            <a:off x="2171700" y="2857500"/>
            <a:ext cx="2343150" cy="300082"/>
          </a:xfrm>
          <a:prstGeom prst="rect">
            <a:avLst/>
          </a:prstGeom>
          <a:noFill/>
          <a:ln w="9525">
            <a:noFill/>
            <a:miter lim="800000"/>
            <a:headEnd/>
            <a:tailEnd/>
          </a:ln>
          <a:effectLst/>
        </p:spPr>
        <p:txBody>
          <a:bodyPr>
            <a:spAutoFit/>
          </a:bodyPr>
          <a:lstStyle/>
          <a:p>
            <a:pPr>
              <a:spcBef>
                <a:spcPct val="50000"/>
              </a:spcBef>
            </a:pPr>
            <a:r>
              <a:rPr lang="en-US" sz="1350" baseline="-2000">
                <a:sym typeface="Symbol" pitchFamily="18" charset="2"/>
              </a:rPr>
              <a:t></a:t>
            </a:r>
            <a:r>
              <a:rPr lang="en-US" sz="1350"/>
              <a:t> R</a:t>
            </a:r>
            <a:r>
              <a:rPr lang="en-US" sz="1200" baseline="35000"/>
              <a:t>2</a:t>
            </a:r>
            <a:r>
              <a:rPr lang="en-US" sz="1350"/>
              <a:t> = abs(r)</a:t>
            </a:r>
          </a:p>
        </p:txBody>
      </p:sp>
      <p:sp>
        <p:nvSpPr>
          <p:cNvPr id="24606" name="Line 30"/>
          <p:cNvSpPr>
            <a:spLocks noChangeShapeType="1"/>
          </p:cNvSpPr>
          <p:nvPr/>
        </p:nvSpPr>
        <p:spPr bwMode="auto">
          <a:xfrm>
            <a:off x="2343150" y="2914650"/>
            <a:ext cx="228600" cy="0"/>
          </a:xfrm>
          <a:prstGeom prst="line">
            <a:avLst/>
          </a:prstGeom>
          <a:noFill/>
          <a:ln w="9525">
            <a:solidFill>
              <a:schemeClr val="tx1"/>
            </a:solidFill>
            <a:round/>
            <a:headEnd/>
            <a:tailEnd/>
          </a:ln>
          <a:effectLst/>
        </p:spPr>
        <p:txBody>
          <a:bodyPr/>
          <a:lstStyle/>
          <a:p>
            <a:endParaRPr lang="en-US" sz="1350"/>
          </a:p>
        </p:txBody>
      </p:sp>
      <p:sp>
        <p:nvSpPr>
          <p:cNvPr id="24607" name="Rectangle 31"/>
          <p:cNvSpPr>
            <a:spLocks noChangeArrowheads="1"/>
          </p:cNvSpPr>
          <p:nvPr/>
        </p:nvSpPr>
        <p:spPr bwMode="auto">
          <a:xfrm>
            <a:off x="1828800" y="5429250"/>
            <a:ext cx="6172200" cy="571500"/>
          </a:xfrm>
          <a:prstGeom prst="rect">
            <a:avLst/>
          </a:prstGeom>
          <a:solidFill>
            <a:schemeClr val="bg1"/>
          </a:solidFill>
          <a:ln w="9525">
            <a:noFill/>
            <a:miter lim="800000"/>
            <a:headEnd/>
            <a:tailEnd/>
          </a:ln>
          <a:effectLst/>
        </p:spPr>
        <p:txBody>
          <a:bodyPr wrap="none" anchor="ctr"/>
          <a:lstStyle/>
          <a:p>
            <a:endParaRPr lang="en-US" sz="1350"/>
          </a:p>
        </p:txBody>
      </p:sp>
      <p:sp>
        <p:nvSpPr>
          <p:cNvPr id="24608" name="Text Box 32"/>
          <p:cNvSpPr txBox="1">
            <a:spLocks noChangeArrowheads="1"/>
          </p:cNvSpPr>
          <p:nvPr/>
        </p:nvSpPr>
        <p:spPr bwMode="auto">
          <a:xfrm>
            <a:off x="1885950" y="5486400"/>
            <a:ext cx="6000750" cy="300082"/>
          </a:xfrm>
          <a:prstGeom prst="rect">
            <a:avLst/>
          </a:prstGeom>
          <a:noFill/>
          <a:ln w="9525">
            <a:noFill/>
            <a:miter lim="800000"/>
            <a:headEnd/>
            <a:tailEnd/>
          </a:ln>
          <a:effectLst/>
        </p:spPr>
        <p:txBody>
          <a:bodyPr>
            <a:spAutoFit/>
          </a:bodyPr>
          <a:lstStyle/>
          <a:p>
            <a:pPr marL="257175" indent="-257175">
              <a:spcBef>
                <a:spcPct val="50000"/>
              </a:spcBef>
              <a:buFontTx/>
              <a:buAutoNum type="arabicPlain" startAt="20"/>
            </a:pPr>
            <a:r>
              <a:rPr lang="en-US" sz="1350"/>
              <a:t>                       30                          40                          50                         60                   </a:t>
            </a:r>
          </a:p>
        </p:txBody>
      </p:sp>
      <p:sp>
        <p:nvSpPr>
          <p:cNvPr id="24609" name="Text Box 33"/>
          <p:cNvSpPr txBox="1">
            <a:spLocks noChangeArrowheads="1"/>
          </p:cNvSpPr>
          <p:nvPr/>
        </p:nvSpPr>
        <p:spPr bwMode="auto">
          <a:xfrm>
            <a:off x="4629150" y="5725717"/>
            <a:ext cx="571500" cy="300082"/>
          </a:xfrm>
          <a:prstGeom prst="rect">
            <a:avLst/>
          </a:prstGeom>
          <a:noFill/>
          <a:ln w="9525">
            <a:noFill/>
            <a:miter lim="800000"/>
            <a:headEnd/>
            <a:tailEnd/>
          </a:ln>
          <a:effectLst/>
        </p:spPr>
        <p:txBody>
          <a:bodyPr wrap="square">
            <a:spAutoFit/>
          </a:bodyPr>
          <a:lstStyle/>
          <a:p>
            <a:pPr>
              <a:spcBef>
                <a:spcPct val="50000"/>
              </a:spcBef>
            </a:pPr>
            <a:r>
              <a:rPr lang="en-US" sz="1350" dirty="0"/>
              <a:t>Age</a:t>
            </a:r>
          </a:p>
        </p:txBody>
      </p:sp>
      <p:sp>
        <p:nvSpPr>
          <p:cNvPr id="24610" name="Rectangle 34"/>
          <p:cNvSpPr>
            <a:spLocks noChangeArrowheads="1"/>
          </p:cNvSpPr>
          <p:nvPr/>
        </p:nvSpPr>
        <p:spPr bwMode="auto">
          <a:xfrm>
            <a:off x="387526" y="1028700"/>
            <a:ext cx="1498421" cy="4972050"/>
          </a:xfrm>
          <a:prstGeom prst="rect">
            <a:avLst/>
          </a:prstGeom>
          <a:solidFill>
            <a:schemeClr val="bg1"/>
          </a:solidFill>
          <a:ln w="9525">
            <a:noFill/>
            <a:miter lim="800000"/>
            <a:headEnd/>
            <a:tailEnd/>
          </a:ln>
          <a:effectLst/>
        </p:spPr>
        <p:txBody>
          <a:bodyPr wrap="none" anchor="ctr"/>
          <a:lstStyle/>
          <a:p>
            <a:endParaRPr lang="en-US" sz="1350"/>
          </a:p>
        </p:txBody>
      </p:sp>
      <p:sp>
        <p:nvSpPr>
          <p:cNvPr id="24611" name="Text Box 35"/>
          <p:cNvSpPr txBox="1">
            <a:spLocks noChangeArrowheads="1"/>
          </p:cNvSpPr>
          <p:nvPr/>
        </p:nvSpPr>
        <p:spPr bwMode="auto">
          <a:xfrm rot="16200000">
            <a:off x="-519707" y="3136083"/>
            <a:ext cx="4400550" cy="300082"/>
          </a:xfrm>
          <a:prstGeom prst="rect">
            <a:avLst/>
          </a:prstGeom>
          <a:noFill/>
          <a:ln w="9525">
            <a:noFill/>
            <a:miter lim="800000"/>
            <a:headEnd/>
            <a:tailEnd/>
          </a:ln>
          <a:effectLst/>
        </p:spPr>
        <p:txBody>
          <a:bodyPr>
            <a:spAutoFit/>
          </a:bodyPr>
          <a:lstStyle/>
          <a:p>
            <a:pPr>
              <a:spcBef>
                <a:spcPct val="50000"/>
              </a:spcBef>
            </a:pPr>
            <a:r>
              <a:rPr lang="en-US" sz="1350" dirty="0"/>
              <a:t>180               260               320               380              440</a:t>
            </a:r>
          </a:p>
        </p:txBody>
      </p:sp>
      <p:sp>
        <p:nvSpPr>
          <p:cNvPr id="24612" name="Text Box 36"/>
          <p:cNvSpPr txBox="1">
            <a:spLocks noChangeArrowheads="1"/>
          </p:cNvSpPr>
          <p:nvPr/>
        </p:nvSpPr>
        <p:spPr bwMode="auto">
          <a:xfrm rot="16200000">
            <a:off x="766168" y="2936058"/>
            <a:ext cx="1257300" cy="300082"/>
          </a:xfrm>
          <a:prstGeom prst="rect">
            <a:avLst/>
          </a:prstGeom>
          <a:noFill/>
          <a:ln w="9525">
            <a:noFill/>
            <a:miter lim="800000"/>
            <a:headEnd/>
            <a:tailEnd/>
          </a:ln>
          <a:effectLst/>
        </p:spPr>
        <p:txBody>
          <a:bodyPr>
            <a:spAutoFit/>
          </a:bodyPr>
          <a:lstStyle/>
          <a:p>
            <a:pPr>
              <a:spcBef>
                <a:spcPct val="50000"/>
              </a:spcBef>
            </a:pPr>
            <a:r>
              <a:rPr lang="en-US" sz="1350"/>
              <a:t>Cholesterol</a:t>
            </a:r>
          </a:p>
        </p:txBody>
      </p:sp>
      <p:sp>
        <p:nvSpPr>
          <p:cNvPr id="2" name="Rectangle 1">
            <a:extLst>
              <a:ext uri="{FF2B5EF4-FFF2-40B4-BE49-F238E27FC236}">
                <a16:creationId xmlns:a16="http://schemas.microsoft.com/office/drawing/2014/main" id="{2B0677BC-C65C-4244-B50D-E09F1D1272FD}"/>
              </a:ext>
            </a:extLst>
          </p:cNvPr>
          <p:cNvSpPr/>
          <p:nvPr/>
        </p:nvSpPr>
        <p:spPr>
          <a:xfrm>
            <a:off x="8001000" y="5486399"/>
            <a:ext cx="367766" cy="3000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9E3C4E8-F54A-4B21-B760-569188A197F5}"/>
              </a:ext>
            </a:extLst>
          </p:cNvPr>
          <p:cNvSpPr>
            <a:spLocks noGrp="1"/>
          </p:cNvSpPr>
          <p:nvPr>
            <p:ph type="sldNum" sz="quarter" idx="12"/>
          </p:nvPr>
        </p:nvSpPr>
        <p:spPr/>
        <p:txBody>
          <a:bodyPr/>
          <a:lstStyle/>
          <a:p>
            <a:pPr>
              <a:defRPr/>
            </a:pPr>
            <a:fld id="{80F2F892-A0AA-4A33-940A-5E76CB61BCC6}" type="slidenum">
              <a:rPr lang="en-US" altLang="en-US" smtClean="0"/>
              <a:pPr>
                <a:defRPr/>
              </a:pPr>
              <a:t>51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6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5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60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0" grpId="0" animBg="1"/>
      <p:bldP spid="24581" grpId="0" animBg="1"/>
      <p:bldP spid="24582" grpId="0" animBg="1"/>
      <p:bldP spid="24583" grpId="0"/>
      <p:bldP spid="24584" grpId="0"/>
      <p:bldP spid="24585" grpId="0"/>
      <p:bldP spid="24586" grpId="0"/>
      <p:bldP spid="24590" grpId="0"/>
      <p:bldP spid="24591" grpId="0"/>
      <p:bldP spid="24592" grpId="0"/>
      <p:bldP spid="24594" grpId="0"/>
      <p:bldP spid="24601" grpId="0"/>
      <p:bldP spid="246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B69CDAE8-57B2-4C51-8D83-BDB71E5EA7EC}"/>
              </a:ext>
            </a:extLst>
          </p:cNvPr>
          <p:cNvGrpSpPr>
            <a:grpSpLocks noChangeAspect="1"/>
          </p:cNvGrpSpPr>
          <p:nvPr/>
        </p:nvGrpSpPr>
        <p:grpSpPr bwMode="auto">
          <a:xfrm>
            <a:off x="-9525" y="0"/>
            <a:ext cx="9153525" cy="6870700"/>
            <a:chOff x="-3" y="-4"/>
            <a:chExt cx="5766" cy="4328"/>
          </a:xfrm>
        </p:grpSpPr>
        <p:sp>
          <p:nvSpPr>
            <p:cNvPr id="38916" name="AutoShape 3">
              <a:extLst>
                <a:ext uri="{FF2B5EF4-FFF2-40B4-BE49-F238E27FC236}">
                  <a16:creationId xmlns:a16="http://schemas.microsoft.com/office/drawing/2014/main" id="{098EB640-B55F-4AA2-B2E1-CD73480F5C59}"/>
                </a:ext>
              </a:extLst>
            </p:cNvPr>
            <p:cNvSpPr>
              <a:spLocks noChangeAspect="1" noChangeArrowheads="1" noTextEdit="1"/>
            </p:cNvSpPr>
            <p:nvPr/>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17" name="Rectangle 4">
              <a:extLst>
                <a:ext uri="{FF2B5EF4-FFF2-40B4-BE49-F238E27FC236}">
                  <a16:creationId xmlns:a16="http://schemas.microsoft.com/office/drawing/2014/main" id="{03978703-5A07-4ECE-AD80-297522824F1F}"/>
                </a:ext>
              </a:extLst>
            </p:cNvPr>
            <p:cNvSpPr>
              <a:spLocks noChangeArrowheads="1"/>
            </p:cNvSpPr>
            <p:nvPr/>
          </p:nvSpPr>
          <p:spPr bwMode="auto">
            <a:xfrm>
              <a:off x="-3" y="-4"/>
              <a:ext cx="5766" cy="4328"/>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18" name="Rectangle 5">
              <a:extLst>
                <a:ext uri="{FF2B5EF4-FFF2-40B4-BE49-F238E27FC236}">
                  <a16:creationId xmlns:a16="http://schemas.microsoft.com/office/drawing/2014/main" id="{F25E1CE3-23A5-48F0-A493-442FFEA43BF7}"/>
                </a:ext>
              </a:extLst>
            </p:cNvPr>
            <p:cNvSpPr>
              <a:spLocks noChangeArrowheads="1"/>
            </p:cNvSpPr>
            <p:nvPr/>
          </p:nvSpPr>
          <p:spPr bwMode="auto">
            <a:xfrm>
              <a:off x="0" y="4"/>
              <a:ext cx="5757" cy="4316"/>
            </a:xfrm>
            <a:prstGeom prst="rect">
              <a:avLst/>
            </a:prstGeom>
            <a:solidFill>
              <a:srgbClr val="EAF2F3"/>
            </a:solidFill>
            <a:ln w="11113">
              <a:solidFill>
                <a:srgbClr val="EAF2F3"/>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19" name="Rectangle 6">
              <a:extLst>
                <a:ext uri="{FF2B5EF4-FFF2-40B4-BE49-F238E27FC236}">
                  <a16:creationId xmlns:a16="http://schemas.microsoft.com/office/drawing/2014/main" id="{B3A6F6A2-D95A-4577-9798-9EF4E752AF96}"/>
                </a:ext>
              </a:extLst>
            </p:cNvPr>
            <p:cNvSpPr>
              <a:spLocks noChangeArrowheads="1"/>
            </p:cNvSpPr>
            <p:nvPr/>
          </p:nvSpPr>
          <p:spPr bwMode="auto">
            <a:xfrm>
              <a:off x="569" y="155"/>
              <a:ext cx="5041" cy="2988"/>
            </a:xfrm>
            <a:prstGeom prst="rect">
              <a:avLst/>
            </a:prstGeom>
            <a:solidFill>
              <a:srgbClr val="FFFFFF"/>
            </a:solidFill>
            <a:ln w="11113">
              <a:solidFill>
                <a:srgbClr val="FFFFFF"/>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0" name="Line 7">
              <a:extLst>
                <a:ext uri="{FF2B5EF4-FFF2-40B4-BE49-F238E27FC236}">
                  <a16:creationId xmlns:a16="http://schemas.microsoft.com/office/drawing/2014/main" id="{33BC9E3C-AC3E-4057-A7D0-01EA216BF88E}"/>
                </a:ext>
              </a:extLst>
            </p:cNvPr>
            <p:cNvSpPr>
              <a:spLocks noChangeShapeType="1"/>
            </p:cNvSpPr>
            <p:nvPr/>
          </p:nvSpPr>
          <p:spPr bwMode="auto">
            <a:xfrm>
              <a:off x="569" y="2851"/>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8">
              <a:extLst>
                <a:ext uri="{FF2B5EF4-FFF2-40B4-BE49-F238E27FC236}">
                  <a16:creationId xmlns:a16="http://schemas.microsoft.com/office/drawing/2014/main" id="{61600270-89C9-4E8F-904F-189DCD983D38}"/>
                </a:ext>
              </a:extLst>
            </p:cNvPr>
            <p:cNvSpPr>
              <a:spLocks noChangeShapeType="1"/>
            </p:cNvSpPr>
            <p:nvPr/>
          </p:nvSpPr>
          <p:spPr bwMode="auto">
            <a:xfrm>
              <a:off x="569" y="2333"/>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9">
              <a:extLst>
                <a:ext uri="{FF2B5EF4-FFF2-40B4-BE49-F238E27FC236}">
                  <a16:creationId xmlns:a16="http://schemas.microsoft.com/office/drawing/2014/main" id="{A9D2B7D5-25DD-4F7D-A529-3FBC16142CFC}"/>
                </a:ext>
              </a:extLst>
            </p:cNvPr>
            <p:cNvSpPr>
              <a:spLocks noChangeShapeType="1"/>
            </p:cNvSpPr>
            <p:nvPr/>
          </p:nvSpPr>
          <p:spPr bwMode="auto">
            <a:xfrm>
              <a:off x="569" y="1814"/>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10">
              <a:extLst>
                <a:ext uri="{FF2B5EF4-FFF2-40B4-BE49-F238E27FC236}">
                  <a16:creationId xmlns:a16="http://schemas.microsoft.com/office/drawing/2014/main" id="{C1E6EB78-BDF6-4090-8E70-4DB7786A5369}"/>
                </a:ext>
              </a:extLst>
            </p:cNvPr>
            <p:cNvSpPr>
              <a:spLocks noChangeShapeType="1"/>
            </p:cNvSpPr>
            <p:nvPr/>
          </p:nvSpPr>
          <p:spPr bwMode="auto">
            <a:xfrm>
              <a:off x="569" y="1296"/>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1">
              <a:extLst>
                <a:ext uri="{FF2B5EF4-FFF2-40B4-BE49-F238E27FC236}">
                  <a16:creationId xmlns:a16="http://schemas.microsoft.com/office/drawing/2014/main" id="{B042CE0C-9DA0-4E05-8B60-D10C13FC996A}"/>
                </a:ext>
              </a:extLst>
            </p:cNvPr>
            <p:cNvSpPr>
              <a:spLocks noChangeShapeType="1"/>
            </p:cNvSpPr>
            <p:nvPr/>
          </p:nvSpPr>
          <p:spPr bwMode="auto">
            <a:xfrm>
              <a:off x="569" y="778"/>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2">
              <a:extLst>
                <a:ext uri="{FF2B5EF4-FFF2-40B4-BE49-F238E27FC236}">
                  <a16:creationId xmlns:a16="http://schemas.microsoft.com/office/drawing/2014/main" id="{919D3344-DCB9-4228-9C2E-D60CAFDC4D29}"/>
                </a:ext>
              </a:extLst>
            </p:cNvPr>
            <p:cNvSpPr>
              <a:spLocks noChangeShapeType="1"/>
            </p:cNvSpPr>
            <p:nvPr/>
          </p:nvSpPr>
          <p:spPr bwMode="auto">
            <a:xfrm>
              <a:off x="569" y="259"/>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Freeform 13">
              <a:extLst>
                <a:ext uri="{FF2B5EF4-FFF2-40B4-BE49-F238E27FC236}">
                  <a16:creationId xmlns:a16="http://schemas.microsoft.com/office/drawing/2014/main" id="{A1C3AB90-D53B-4D4B-8875-DDC662356259}"/>
                </a:ext>
              </a:extLst>
            </p:cNvPr>
            <p:cNvSpPr>
              <a:spLocks/>
            </p:cNvSpPr>
            <p:nvPr/>
          </p:nvSpPr>
          <p:spPr bwMode="auto">
            <a:xfrm>
              <a:off x="660" y="551"/>
              <a:ext cx="4859" cy="2347"/>
            </a:xfrm>
            <a:custGeom>
              <a:avLst/>
              <a:gdLst>
                <a:gd name="T0" fmla="*/ 0 w 1392"/>
                <a:gd name="T1" fmla="*/ 394048 h 652"/>
                <a:gd name="T2" fmla="*/ 53892 w 1392"/>
                <a:gd name="T3" fmla="*/ 343342 h 652"/>
                <a:gd name="T4" fmla="*/ 53892 w 1392"/>
                <a:gd name="T5" fmla="*/ 341528 h 652"/>
                <a:gd name="T6" fmla="*/ 72012 w 1392"/>
                <a:gd name="T7" fmla="*/ 329451 h 652"/>
                <a:gd name="T8" fmla="*/ 90129 w 1392"/>
                <a:gd name="T9" fmla="*/ 320862 h 652"/>
                <a:gd name="T10" fmla="*/ 144011 w 1392"/>
                <a:gd name="T11" fmla="*/ 296190 h 652"/>
                <a:gd name="T12" fmla="*/ 180383 w 1392"/>
                <a:gd name="T13" fmla="*/ 278555 h 652"/>
                <a:gd name="T14" fmla="*/ 180383 w 1392"/>
                <a:gd name="T15" fmla="*/ 278555 h 652"/>
                <a:gd name="T16" fmla="*/ 198500 w 1392"/>
                <a:gd name="T17" fmla="*/ 269509 h 652"/>
                <a:gd name="T18" fmla="*/ 252396 w 1392"/>
                <a:gd name="T19" fmla="*/ 242972 h 652"/>
                <a:gd name="T20" fmla="*/ 252396 w 1392"/>
                <a:gd name="T21" fmla="*/ 241104 h 652"/>
                <a:gd name="T22" fmla="*/ 288632 w 1392"/>
                <a:gd name="T23" fmla="*/ 224171 h 652"/>
                <a:gd name="T24" fmla="*/ 306274 w 1392"/>
                <a:gd name="T25" fmla="*/ 215773 h 652"/>
                <a:gd name="T26" fmla="*/ 360763 w 1392"/>
                <a:gd name="T27" fmla="*/ 188538 h 652"/>
                <a:gd name="T28" fmla="*/ 432765 w 1392"/>
                <a:gd name="T29" fmla="*/ 149261 h 652"/>
                <a:gd name="T30" fmla="*/ 469016 w 1392"/>
                <a:gd name="T31" fmla="*/ 128127 h 652"/>
                <a:gd name="T32" fmla="*/ 469016 w 1392"/>
                <a:gd name="T33" fmla="*/ 128127 h 652"/>
                <a:gd name="T34" fmla="*/ 504777 w 1392"/>
                <a:gd name="T35" fmla="*/ 108120 h 652"/>
                <a:gd name="T36" fmla="*/ 541014 w 1392"/>
                <a:gd name="T37" fmla="*/ 89514 h 652"/>
                <a:gd name="T38" fmla="*/ 558670 w 1392"/>
                <a:gd name="T39" fmla="*/ 80921 h 652"/>
                <a:gd name="T40" fmla="*/ 576786 w 1392"/>
                <a:gd name="T41" fmla="*/ 71875 h 652"/>
                <a:gd name="T42" fmla="*/ 576786 w 1392"/>
                <a:gd name="T43" fmla="*/ 71875 h 652"/>
                <a:gd name="T44" fmla="*/ 666919 w 1392"/>
                <a:gd name="T45" fmla="*/ 29571 h 652"/>
                <a:gd name="T46" fmla="*/ 666919 w 1392"/>
                <a:gd name="T47" fmla="*/ 30878 h 652"/>
                <a:gd name="T48" fmla="*/ 721397 w 1392"/>
                <a:gd name="T49" fmla="*/ 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2" h="652">
                  <a:moveTo>
                    <a:pt x="0" y="652"/>
                  </a:moveTo>
                  <a:lnTo>
                    <a:pt x="104" y="568"/>
                  </a:lnTo>
                  <a:lnTo>
                    <a:pt x="104" y="565"/>
                  </a:lnTo>
                  <a:lnTo>
                    <a:pt x="139" y="545"/>
                  </a:lnTo>
                  <a:lnTo>
                    <a:pt x="174" y="531"/>
                  </a:lnTo>
                  <a:lnTo>
                    <a:pt x="278" y="490"/>
                  </a:lnTo>
                  <a:lnTo>
                    <a:pt x="348" y="461"/>
                  </a:lnTo>
                  <a:lnTo>
                    <a:pt x="383" y="446"/>
                  </a:lnTo>
                  <a:lnTo>
                    <a:pt x="487" y="402"/>
                  </a:lnTo>
                  <a:lnTo>
                    <a:pt x="487" y="399"/>
                  </a:lnTo>
                  <a:lnTo>
                    <a:pt x="557" y="371"/>
                  </a:lnTo>
                  <a:lnTo>
                    <a:pt x="591" y="357"/>
                  </a:lnTo>
                  <a:lnTo>
                    <a:pt x="696" y="312"/>
                  </a:lnTo>
                  <a:lnTo>
                    <a:pt x="835" y="247"/>
                  </a:lnTo>
                  <a:lnTo>
                    <a:pt x="905" y="212"/>
                  </a:lnTo>
                  <a:lnTo>
                    <a:pt x="974" y="179"/>
                  </a:lnTo>
                  <a:lnTo>
                    <a:pt x="1044" y="148"/>
                  </a:lnTo>
                  <a:lnTo>
                    <a:pt x="1078" y="134"/>
                  </a:lnTo>
                  <a:lnTo>
                    <a:pt x="1113" y="119"/>
                  </a:lnTo>
                  <a:lnTo>
                    <a:pt x="1287" y="49"/>
                  </a:lnTo>
                  <a:lnTo>
                    <a:pt x="1287" y="51"/>
                  </a:lnTo>
                  <a:lnTo>
                    <a:pt x="1392" y="0"/>
                  </a:lnTo>
                </a:path>
              </a:pathLst>
            </a:custGeom>
            <a:noFill/>
            <a:ln w="93663">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7" name="Oval 14">
              <a:extLst>
                <a:ext uri="{FF2B5EF4-FFF2-40B4-BE49-F238E27FC236}">
                  <a16:creationId xmlns:a16="http://schemas.microsoft.com/office/drawing/2014/main" id="{B18EE0F9-42E2-43DF-944A-1DCAB7EC4C34}"/>
                </a:ext>
              </a:extLst>
            </p:cNvPr>
            <p:cNvSpPr>
              <a:spLocks noChangeArrowheads="1"/>
            </p:cNvSpPr>
            <p:nvPr/>
          </p:nvSpPr>
          <p:spPr bwMode="auto">
            <a:xfrm>
              <a:off x="3788" y="1224"/>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8" name="Oval 15">
              <a:extLst>
                <a:ext uri="{FF2B5EF4-FFF2-40B4-BE49-F238E27FC236}">
                  <a16:creationId xmlns:a16="http://schemas.microsoft.com/office/drawing/2014/main" id="{46E5B086-4624-46C7-9CEB-AEEE9A40A1BD}"/>
                </a:ext>
              </a:extLst>
            </p:cNvPr>
            <p:cNvSpPr>
              <a:spLocks noChangeArrowheads="1"/>
            </p:cNvSpPr>
            <p:nvPr/>
          </p:nvSpPr>
          <p:spPr bwMode="auto">
            <a:xfrm>
              <a:off x="628" y="2920"/>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9" name="Oval 16">
              <a:extLst>
                <a:ext uri="{FF2B5EF4-FFF2-40B4-BE49-F238E27FC236}">
                  <a16:creationId xmlns:a16="http://schemas.microsoft.com/office/drawing/2014/main" id="{ECAF4727-BFD9-4DB5-83B6-E6D039938D3C}"/>
                </a:ext>
              </a:extLst>
            </p:cNvPr>
            <p:cNvSpPr>
              <a:spLocks noChangeArrowheads="1"/>
            </p:cNvSpPr>
            <p:nvPr/>
          </p:nvSpPr>
          <p:spPr bwMode="auto">
            <a:xfrm>
              <a:off x="4514" y="695"/>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0" name="Oval 17">
              <a:extLst>
                <a:ext uri="{FF2B5EF4-FFF2-40B4-BE49-F238E27FC236}">
                  <a16:creationId xmlns:a16="http://schemas.microsoft.com/office/drawing/2014/main" id="{243EAA01-A261-43EC-973B-8DC12C3ADF36}"/>
                </a:ext>
              </a:extLst>
            </p:cNvPr>
            <p:cNvSpPr>
              <a:spLocks noChangeArrowheads="1"/>
            </p:cNvSpPr>
            <p:nvPr/>
          </p:nvSpPr>
          <p:spPr bwMode="auto">
            <a:xfrm>
              <a:off x="1843" y="2164"/>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1" name="Oval 18">
              <a:extLst>
                <a:ext uri="{FF2B5EF4-FFF2-40B4-BE49-F238E27FC236}">
                  <a16:creationId xmlns:a16="http://schemas.microsoft.com/office/drawing/2014/main" id="{168C2EEF-72D3-4BEF-85EA-04DD85E0DE4F}"/>
                </a:ext>
              </a:extLst>
            </p:cNvPr>
            <p:cNvSpPr>
              <a:spLocks noChangeArrowheads="1"/>
            </p:cNvSpPr>
            <p:nvPr/>
          </p:nvSpPr>
          <p:spPr bwMode="auto">
            <a:xfrm>
              <a:off x="5121" y="216"/>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2" name="Oval 19">
              <a:extLst>
                <a:ext uri="{FF2B5EF4-FFF2-40B4-BE49-F238E27FC236}">
                  <a16:creationId xmlns:a16="http://schemas.microsoft.com/office/drawing/2014/main" id="{401869D3-7F45-44ED-87C7-B827B70D5802}"/>
                </a:ext>
              </a:extLst>
            </p:cNvPr>
            <p:cNvSpPr>
              <a:spLocks noChangeArrowheads="1"/>
            </p:cNvSpPr>
            <p:nvPr/>
          </p:nvSpPr>
          <p:spPr bwMode="auto">
            <a:xfrm>
              <a:off x="1236" y="176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3" name="Oval 20">
              <a:extLst>
                <a:ext uri="{FF2B5EF4-FFF2-40B4-BE49-F238E27FC236}">
                  <a16:creationId xmlns:a16="http://schemas.microsoft.com/office/drawing/2014/main" id="{D5E97AB9-F4D6-4312-9F0B-3269F0F8CDE4}"/>
                </a:ext>
              </a:extLst>
            </p:cNvPr>
            <p:cNvSpPr>
              <a:spLocks noChangeArrowheads="1"/>
            </p:cNvSpPr>
            <p:nvPr/>
          </p:nvSpPr>
          <p:spPr bwMode="auto">
            <a:xfrm>
              <a:off x="1599" y="1904"/>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4" name="Oval 21">
              <a:extLst>
                <a:ext uri="{FF2B5EF4-FFF2-40B4-BE49-F238E27FC236}">
                  <a16:creationId xmlns:a16="http://schemas.microsoft.com/office/drawing/2014/main" id="{CC2FEEDD-B208-4700-B9A6-8334D21EA799}"/>
                </a:ext>
              </a:extLst>
            </p:cNvPr>
            <p:cNvSpPr>
              <a:spLocks noChangeArrowheads="1"/>
            </p:cNvSpPr>
            <p:nvPr/>
          </p:nvSpPr>
          <p:spPr bwMode="auto">
            <a:xfrm>
              <a:off x="2573" y="90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5" name="Oval 22">
              <a:extLst>
                <a:ext uri="{FF2B5EF4-FFF2-40B4-BE49-F238E27FC236}">
                  <a16:creationId xmlns:a16="http://schemas.microsoft.com/office/drawing/2014/main" id="{37A7FCA5-6607-4B84-BAEC-8B7AF06E18A3}"/>
                </a:ext>
              </a:extLst>
            </p:cNvPr>
            <p:cNvSpPr>
              <a:spLocks noChangeArrowheads="1"/>
            </p:cNvSpPr>
            <p:nvPr/>
          </p:nvSpPr>
          <p:spPr bwMode="auto">
            <a:xfrm>
              <a:off x="5121" y="724"/>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6" name="Oval 23">
              <a:extLst>
                <a:ext uri="{FF2B5EF4-FFF2-40B4-BE49-F238E27FC236}">
                  <a16:creationId xmlns:a16="http://schemas.microsoft.com/office/drawing/2014/main" id="{137042F4-2E15-43BC-8BEB-F114C413B470}"/>
                </a:ext>
              </a:extLst>
            </p:cNvPr>
            <p:cNvSpPr>
              <a:spLocks noChangeArrowheads="1"/>
            </p:cNvSpPr>
            <p:nvPr/>
          </p:nvSpPr>
          <p:spPr bwMode="auto">
            <a:xfrm>
              <a:off x="3543" y="110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7" name="Oval 24">
              <a:extLst>
                <a:ext uri="{FF2B5EF4-FFF2-40B4-BE49-F238E27FC236}">
                  <a16:creationId xmlns:a16="http://schemas.microsoft.com/office/drawing/2014/main" id="{6910181C-C11D-4DCE-99C4-403BBA124043}"/>
                </a:ext>
              </a:extLst>
            </p:cNvPr>
            <p:cNvSpPr>
              <a:spLocks noChangeArrowheads="1"/>
            </p:cNvSpPr>
            <p:nvPr/>
          </p:nvSpPr>
          <p:spPr bwMode="auto">
            <a:xfrm>
              <a:off x="1114" y="2725"/>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8" name="Oval 25">
              <a:extLst>
                <a:ext uri="{FF2B5EF4-FFF2-40B4-BE49-F238E27FC236}">
                  <a16:creationId xmlns:a16="http://schemas.microsoft.com/office/drawing/2014/main" id="{6CD46E0D-4FBD-4BA0-803C-875F9FAFE29C}"/>
                </a:ext>
              </a:extLst>
            </p:cNvPr>
            <p:cNvSpPr>
              <a:spLocks noChangeArrowheads="1"/>
            </p:cNvSpPr>
            <p:nvPr/>
          </p:nvSpPr>
          <p:spPr bwMode="auto">
            <a:xfrm>
              <a:off x="1965" y="1886"/>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9" name="Oval 26">
              <a:extLst>
                <a:ext uri="{FF2B5EF4-FFF2-40B4-BE49-F238E27FC236}">
                  <a16:creationId xmlns:a16="http://schemas.microsoft.com/office/drawing/2014/main" id="{AD9E0769-8CCD-4A92-AA5E-D68DA79CAC8E}"/>
                </a:ext>
              </a:extLst>
            </p:cNvPr>
            <p:cNvSpPr>
              <a:spLocks noChangeArrowheads="1"/>
            </p:cNvSpPr>
            <p:nvPr/>
          </p:nvSpPr>
          <p:spPr bwMode="auto">
            <a:xfrm>
              <a:off x="4514" y="1303"/>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0" name="Oval 27">
              <a:extLst>
                <a:ext uri="{FF2B5EF4-FFF2-40B4-BE49-F238E27FC236}">
                  <a16:creationId xmlns:a16="http://schemas.microsoft.com/office/drawing/2014/main" id="{09BBF359-9AE0-4E8A-9415-EC419A981C45}"/>
                </a:ext>
              </a:extLst>
            </p:cNvPr>
            <p:cNvSpPr>
              <a:spLocks noChangeArrowheads="1"/>
            </p:cNvSpPr>
            <p:nvPr/>
          </p:nvSpPr>
          <p:spPr bwMode="auto">
            <a:xfrm>
              <a:off x="991" y="2257"/>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1" name="Oval 28">
              <a:extLst>
                <a:ext uri="{FF2B5EF4-FFF2-40B4-BE49-F238E27FC236}">
                  <a16:creationId xmlns:a16="http://schemas.microsoft.com/office/drawing/2014/main" id="{C22E4053-5A65-41D3-9738-B8DFAD9E07CF}"/>
                </a:ext>
              </a:extLst>
            </p:cNvPr>
            <p:cNvSpPr>
              <a:spLocks noChangeArrowheads="1"/>
            </p:cNvSpPr>
            <p:nvPr/>
          </p:nvSpPr>
          <p:spPr bwMode="auto">
            <a:xfrm>
              <a:off x="5488" y="79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2" name="Oval 29">
              <a:extLst>
                <a:ext uri="{FF2B5EF4-FFF2-40B4-BE49-F238E27FC236}">
                  <a16:creationId xmlns:a16="http://schemas.microsoft.com/office/drawing/2014/main" id="{0DC3D69E-6C58-42FD-8858-057C601B8D2D}"/>
                </a:ext>
              </a:extLst>
            </p:cNvPr>
            <p:cNvSpPr>
              <a:spLocks noChangeArrowheads="1"/>
            </p:cNvSpPr>
            <p:nvPr/>
          </p:nvSpPr>
          <p:spPr bwMode="auto">
            <a:xfrm>
              <a:off x="4029" y="392"/>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3" name="Oval 30">
              <a:extLst>
                <a:ext uri="{FF2B5EF4-FFF2-40B4-BE49-F238E27FC236}">
                  <a16:creationId xmlns:a16="http://schemas.microsoft.com/office/drawing/2014/main" id="{A1EB0873-F1CF-4AF5-BE94-11C91F0E396F}"/>
                </a:ext>
              </a:extLst>
            </p:cNvPr>
            <p:cNvSpPr>
              <a:spLocks noChangeArrowheads="1"/>
            </p:cNvSpPr>
            <p:nvPr/>
          </p:nvSpPr>
          <p:spPr bwMode="auto">
            <a:xfrm>
              <a:off x="2328" y="261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4" name="Oval 31">
              <a:extLst>
                <a:ext uri="{FF2B5EF4-FFF2-40B4-BE49-F238E27FC236}">
                  <a16:creationId xmlns:a16="http://schemas.microsoft.com/office/drawing/2014/main" id="{36BE8450-F78F-4D15-A715-E9AE68BE9B04}"/>
                </a:ext>
              </a:extLst>
            </p:cNvPr>
            <p:cNvSpPr>
              <a:spLocks noChangeArrowheads="1"/>
            </p:cNvSpPr>
            <p:nvPr/>
          </p:nvSpPr>
          <p:spPr bwMode="auto">
            <a:xfrm>
              <a:off x="4392" y="1015"/>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5" name="Oval 32">
              <a:extLst>
                <a:ext uri="{FF2B5EF4-FFF2-40B4-BE49-F238E27FC236}">
                  <a16:creationId xmlns:a16="http://schemas.microsoft.com/office/drawing/2014/main" id="{57CA5214-57B8-491C-B329-F219229401DD}"/>
                </a:ext>
              </a:extLst>
            </p:cNvPr>
            <p:cNvSpPr>
              <a:spLocks noChangeArrowheads="1"/>
            </p:cNvSpPr>
            <p:nvPr/>
          </p:nvSpPr>
          <p:spPr bwMode="auto">
            <a:xfrm>
              <a:off x="4273" y="169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6" name="Oval 33">
              <a:extLst>
                <a:ext uri="{FF2B5EF4-FFF2-40B4-BE49-F238E27FC236}">
                  <a16:creationId xmlns:a16="http://schemas.microsoft.com/office/drawing/2014/main" id="{579AE7EB-57DD-46D2-AB12-A0D6D3D789B1}"/>
                </a:ext>
              </a:extLst>
            </p:cNvPr>
            <p:cNvSpPr>
              <a:spLocks noChangeArrowheads="1"/>
            </p:cNvSpPr>
            <p:nvPr/>
          </p:nvSpPr>
          <p:spPr bwMode="auto">
            <a:xfrm>
              <a:off x="2328" y="261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7" name="Oval 34">
              <a:extLst>
                <a:ext uri="{FF2B5EF4-FFF2-40B4-BE49-F238E27FC236}">
                  <a16:creationId xmlns:a16="http://schemas.microsoft.com/office/drawing/2014/main" id="{EEBF7515-20E7-46FC-BE4D-FE9A26BBCD91}"/>
                </a:ext>
              </a:extLst>
            </p:cNvPr>
            <p:cNvSpPr>
              <a:spLocks noChangeArrowheads="1"/>
            </p:cNvSpPr>
            <p:nvPr/>
          </p:nvSpPr>
          <p:spPr bwMode="auto">
            <a:xfrm>
              <a:off x="3788" y="1667"/>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8" name="Oval 35">
              <a:extLst>
                <a:ext uri="{FF2B5EF4-FFF2-40B4-BE49-F238E27FC236}">
                  <a16:creationId xmlns:a16="http://schemas.microsoft.com/office/drawing/2014/main" id="{0918C8DC-803A-4BFB-BD05-D6551C2CEE26}"/>
                </a:ext>
              </a:extLst>
            </p:cNvPr>
            <p:cNvSpPr>
              <a:spLocks noChangeArrowheads="1"/>
            </p:cNvSpPr>
            <p:nvPr/>
          </p:nvSpPr>
          <p:spPr bwMode="auto">
            <a:xfrm>
              <a:off x="991" y="3013"/>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9" name="Oval 36">
              <a:extLst>
                <a:ext uri="{FF2B5EF4-FFF2-40B4-BE49-F238E27FC236}">
                  <a16:creationId xmlns:a16="http://schemas.microsoft.com/office/drawing/2014/main" id="{BA2CC9A8-0F39-42F2-A351-24893F0D3AE3}"/>
                </a:ext>
              </a:extLst>
            </p:cNvPr>
            <p:cNvSpPr>
              <a:spLocks noChangeArrowheads="1"/>
            </p:cNvSpPr>
            <p:nvPr/>
          </p:nvSpPr>
          <p:spPr bwMode="auto">
            <a:xfrm>
              <a:off x="2691" y="2052"/>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0" name="Oval 37">
              <a:extLst>
                <a:ext uri="{FF2B5EF4-FFF2-40B4-BE49-F238E27FC236}">
                  <a16:creationId xmlns:a16="http://schemas.microsoft.com/office/drawing/2014/main" id="{27E9AF1D-C41B-45B9-96A0-02BD1B89EE9D}"/>
                </a:ext>
              </a:extLst>
            </p:cNvPr>
            <p:cNvSpPr>
              <a:spLocks noChangeArrowheads="1"/>
            </p:cNvSpPr>
            <p:nvPr/>
          </p:nvSpPr>
          <p:spPr bwMode="auto">
            <a:xfrm>
              <a:off x="3058" y="1750"/>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1" name="Oval 38">
              <a:extLst>
                <a:ext uri="{FF2B5EF4-FFF2-40B4-BE49-F238E27FC236}">
                  <a16:creationId xmlns:a16="http://schemas.microsoft.com/office/drawing/2014/main" id="{41587263-0EFB-428D-B1CF-21D196C54145}"/>
                </a:ext>
              </a:extLst>
            </p:cNvPr>
            <p:cNvSpPr>
              <a:spLocks noChangeArrowheads="1"/>
            </p:cNvSpPr>
            <p:nvPr/>
          </p:nvSpPr>
          <p:spPr bwMode="auto">
            <a:xfrm>
              <a:off x="1843" y="2362"/>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2" name="Freeform 39">
              <a:extLst>
                <a:ext uri="{FF2B5EF4-FFF2-40B4-BE49-F238E27FC236}">
                  <a16:creationId xmlns:a16="http://schemas.microsoft.com/office/drawing/2014/main" id="{D7B2977D-4C4B-4472-B635-6073E13BC06C}"/>
                </a:ext>
              </a:extLst>
            </p:cNvPr>
            <p:cNvSpPr>
              <a:spLocks/>
            </p:cNvSpPr>
            <p:nvPr/>
          </p:nvSpPr>
          <p:spPr bwMode="auto">
            <a:xfrm>
              <a:off x="660" y="551"/>
              <a:ext cx="4859" cy="2207"/>
            </a:xfrm>
            <a:custGeom>
              <a:avLst/>
              <a:gdLst>
                <a:gd name="T0" fmla="*/ 0 w 1392"/>
                <a:gd name="T1" fmla="*/ 370826 h 613"/>
                <a:gd name="T2" fmla="*/ 360763 w 1392"/>
                <a:gd name="T3" fmla="*/ 185647 h 613"/>
                <a:gd name="T4" fmla="*/ 721397 w 1392"/>
                <a:gd name="T5" fmla="*/ 0 h 613"/>
                <a:gd name="T6" fmla="*/ 0 60000 65536"/>
                <a:gd name="T7" fmla="*/ 0 60000 65536"/>
                <a:gd name="T8" fmla="*/ 0 60000 65536"/>
              </a:gdLst>
              <a:ahLst/>
              <a:cxnLst>
                <a:cxn ang="T6">
                  <a:pos x="T0" y="T1"/>
                </a:cxn>
                <a:cxn ang="T7">
                  <a:pos x="T2" y="T3"/>
                </a:cxn>
                <a:cxn ang="T8">
                  <a:pos x="T4" y="T5"/>
                </a:cxn>
              </a:cxnLst>
              <a:rect l="0" t="0" r="r" b="b"/>
              <a:pathLst>
                <a:path w="1392" h="613">
                  <a:moveTo>
                    <a:pt x="0" y="613"/>
                  </a:moveTo>
                  <a:lnTo>
                    <a:pt x="696" y="307"/>
                  </a:lnTo>
                  <a:lnTo>
                    <a:pt x="1392"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3" name="Line 40">
              <a:extLst>
                <a:ext uri="{FF2B5EF4-FFF2-40B4-BE49-F238E27FC236}">
                  <a16:creationId xmlns:a16="http://schemas.microsoft.com/office/drawing/2014/main" id="{FEFCAE2F-0A9B-4939-B07C-C2313085E8F7}"/>
                </a:ext>
              </a:extLst>
            </p:cNvPr>
            <p:cNvSpPr>
              <a:spLocks noChangeShapeType="1"/>
            </p:cNvSpPr>
            <p:nvPr/>
          </p:nvSpPr>
          <p:spPr bwMode="auto">
            <a:xfrm flipV="1">
              <a:off x="569" y="155"/>
              <a:ext cx="1" cy="29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4" name="Line 41">
              <a:extLst>
                <a:ext uri="{FF2B5EF4-FFF2-40B4-BE49-F238E27FC236}">
                  <a16:creationId xmlns:a16="http://schemas.microsoft.com/office/drawing/2014/main" id="{9B5E2490-52A0-4947-A0F9-3E87F2EF58C5}"/>
                </a:ext>
              </a:extLst>
            </p:cNvPr>
            <p:cNvSpPr>
              <a:spLocks noChangeShapeType="1"/>
            </p:cNvSpPr>
            <p:nvPr/>
          </p:nvSpPr>
          <p:spPr bwMode="auto">
            <a:xfrm flipH="1">
              <a:off x="510" y="2851"/>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5" name="Rectangle 42">
              <a:extLst>
                <a:ext uri="{FF2B5EF4-FFF2-40B4-BE49-F238E27FC236}">
                  <a16:creationId xmlns:a16="http://schemas.microsoft.com/office/drawing/2014/main" id="{1400BEDE-A6FC-4A55-9A73-A3F3826C675E}"/>
                </a:ext>
              </a:extLst>
            </p:cNvPr>
            <p:cNvSpPr>
              <a:spLocks noChangeArrowheads="1"/>
            </p:cNvSpPr>
            <p:nvPr/>
          </p:nvSpPr>
          <p:spPr bwMode="auto">
            <a:xfrm rot="-5400000">
              <a:off x="267" y="2786"/>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200</a:t>
              </a:r>
              <a:endParaRPr lang="en-US" altLang="en-US"/>
            </a:p>
          </p:txBody>
        </p:sp>
        <p:sp>
          <p:nvSpPr>
            <p:cNvPr id="38956" name="Line 43">
              <a:extLst>
                <a:ext uri="{FF2B5EF4-FFF2-40B4-BE49-F238E27FC236}">
                  <a16:creationId xmlns:a16="http://schemas.microsoft.com/office/drawing/2014/main" id="{2F085C68-52E9-4C2B-8179-F0AA1115EBDB}"/>
                </a:ext>
              </a:extLst>
            </p:cNvPr>
            <p:cNvSpPr>
              <a:spLocks noChangeShapeType="1"/>
            </p:cNvSpPr>
            <p:nvPr/>
          </p:nvSpPr>
          <p:spPr bwMode="auto">
            <a:xfrm flipH="1">
              <a:off x="510" y="2333"/>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7" name="Rectangle 44">
              <a:extLst>
                <a:ext uri="{FF2B5EF4-FFF2-40B4-BE49-F238E27FC236}">
                  <a16:creationId xmlns:a16="http://schemas.microsoft.com/office/drawing/2014/main" id="{E3B12D48-87A9-47B5-8797-96C66ECAE14B}"/>
                </a:ext>
              </a:extLst>
            </p:cNvPr>
            <p:cNvSpPr>
              <a:spLocks noChangeArrowheads="1"/>
            </p:cNvSpPr>
            <p:nvPr/>
          </p:nvSpPr>
          <p:spPr bwMode="auto">
            <a:xfrm rot="-5400000">
              <a:off x="267" y="2268"/>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250</a:t>
              </a:r>
              <a:endParaRPr lang="en-US" altLang="en-US"/>
            </a:p>
          </p:txBody>
        </p:sp>
        <p:sp>
          <p:nvSpPr>
            <p:cNvPr id="38958" name="Line 45">
              <a:extLst>
                <a:ext uri="{FF2B5EF4-FFF2-40B4-BE49-F238E27FC236}">
                  <a16:creationId xmlns:a16="http://schemas.microsoft.com/office/drawing/2014/main" id="{13DB46DE-A9C3-4B75-9AA3-CDA6E7E6F39E}"/>
                </a:ext>
              </a:extLst>
            </p:cNvPr>
            <p:cNvSpPr>
              <a:spLocks noChangeShapeType="1"/>
            </p:cNvSpPr>
            <p:nvPr/>
          </p:nvSpPr>
          <p:spPr bwMode="auto">
            <a:xfrm flipH="1">
              <a:off x="510" y="1814"/>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9" name="Rectangle 46">
              <a:extLst>
                <a:ext uri="{FF2B5EF4-FFF2-40B4-BE49-F238E27FC236}">
                  <a16:creationId xmlns:a16="http://schemas.microsoft.com/office/drawing/2014/main" id="{CCF1E250-1CA7-45B4-B4A8-5B3187B9A19E}"/>
                </a:ext>
              </a:extLst>
            </p:cNvPr>
            <p:cNvSpPr>
              <a:spLocks noChangeArrowheads="1"/>
            </p:cNvSpPr>
            <p:nvPr/>
          </p:nvSpPr>
          <p:spPr bwMode="auto">
            <a:xfrm rot="-5400000">
              <a:off x="267" y="1749"/>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300</a:t>
              </a:r>
              <a:endParaRPr lang="en-US" altLang="en-US"/>
            </a:p>
          </p:txBody>
        </p:sp>
        <p:sp>
          <p:nvSpPr>
            <p:cNvPr id="38960" name="Line 47">
              <a:extLst>
                <a:ext uri="{FF2B5EF4-FFF2-40B4-BE49-F238E27FC236}">
                  <a16:creationId xmlns:a16="http://schemas.microsoft.com/office/drawing/2014/main" id="{9DEF3D5F-61ED-4DF6-8CBF-FCF0FEDA2545}"/>
                </a:ext>
              </a:extLst>
            </p:cNvPr>
            <p:cNvSpPr>
              <a:spLocks noChangeShapeType="1"/>
            </p:cNvSpPr>
            <p:nvPr/>
          </p:nvSpPr>
          <p:spPr bwMode="auto">
            <a:xfrm flipH="1">
              <a:off x="510" y="1296"/>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1" name="Rectangle 48">
              <a:extLst>
                <a:ext uri="{FF2B5EF4-FFF2-40B4-BE49-F238E27FC236}">
                  <a16:creationId xmlns:a16="http://schemas.microsoft.com/office/drawing/2014/main" id="{19AA7D71-CAFB-4BDE-86FD-6837DE04F265}"/>
                </a:ext>
              </a:extLst>
            </p:cNvPr>
            <p:cNvSpPr>
              <a:spLocks noChangeArrowheads="1"/>
            </p:cNvSpPr>
            <p:nvPr/>
          </p:nvSpPr>
          <p:spPr bwMode="auto">
            <a:xfrm rot="-5400000">
              <a:off x="267" y="1231"/>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350</a:t>
              </a:r>
              <a:endParaRPr lang="en-US" altLang="en-US"/>
            </a:p>
          </p:txBody>
        </p:sp>
        <p:sp>
          <p:nvSpPr>
            <p:cNvPr id="38962" name="Line 49">
              <a:extLst>
                <a:ext uri="{FF2B5EF4-FFF2-40B4-BE49-F238E27FC236}">
                  <a16:creationId xmlns:a16="http://schemas.microsoft.com/office/drawing/2014/main" id="{118D3265-24C2-44A4-A7FF-17129341CE6F}"/>
                </a:ext>
              </a:extLst>
            </p:cNvPr>
            <p:cNvSpPr>
              <a:spLocks noChangeShapeType="1"/>
            </p:cNvSpPr>
            <p:nvPr/>
          </p:nvSpPr>
          <p:spPr bwMode="auto">
            <a:xfrm flipH="1">
              <a:off x="510" y="778"/>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3" name="Rectangle 50">
              <a:extLst>
                <a:ext uri="{FF2B5EF4-FFF2-40B4-BE49-F238E27FC236}">
                  <a16:creationId xmlns:a16="http://schemas.microsoft.com/office/drawing/2014/main" id="{B1DBC63A-7B94-4428-A830-1BCB0D25D4DB}"/>
                </a:ext>
              </a:extLst>
            </p:cNvPr>
            <p:cNvSpPr>
              <a:spLocks noChangeArrowheads="1"/>
            </p:cNvSpPr>
            <p:nvPr/>
          </p:nvSpPr>
          <p:spPr bwMode="auto">
            <a:xfrm rot="-5400000">
              <a:off x="269" y="713"/>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400</a:t>
              </a:r>
              <a:endParaRPr lang="en-US" altLang="en-US"/>
            </a:p>
          </p:txBody>
        </p:sp>
        <p:sp>
          <p:nvSpPr>
            <p:cNvPr id="38964" name="Line 51">
              <a:extLst>
                <a:ext uri="{FF2B5EF4-FFF2-40B4-BE49-F238E27FC236}">
                  <a16:creationId xmlns:a16="http://schemas.microsoft.com/office/drawing/2014/main" id="{CC303777-A0F6-4898-9B20-476AE667671D}"/>
                </a:ext>
              </a:extLst>
            </p:cNvPr>
            <p:cNvSpPr>
              <a:spLocks noChangeShapeType="1"/>
            </p:cNvSpPr>
            <p:nvPr/>
          </p:nvSpPr>
          <p:spPr bwMode="auto">
            <a:xfrm flipH="1">
              <a:off x="510" y="259"/>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5" name="Rectangle 52">
              <a:extLst>
                <a:ext uri="{FF2B5EF4-FFF2-40B4-BE49-F238E27FC236}">
                  <a16:creationId xmlns:a16="http://schemas.microsoft.com/office/drawing/2014/main" id="{056AB684-3792-4005-B942-B71423CC49CA}"/>
                </a:ext>
              </a:extLst>
            </p:cNvPr>
            <p:cNvSpPr>
              <a:spLocks noChangeArrowheads="1"/>
            </p:cNvSpPr>
            <p:nvPr/>
          </p:nvSpPr>
          <p:spPr bwMode="auto">
            <a:xfrm rot="-5400000">
              <a:off x="269" y="192"/>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450</a:t>
              </a:r>
              <a:endParaRPr lang="en-US" altLang="en-US"/>
            </a:p>
          </p:txBody>
        </p:sp>
        <p:sp>
          <p:nvSpPr>
            <p:cNvPr id="38966" name="Rectangle 53">
              <a:extLst>
                <a:ext uri="{FF2B5EF4-FFF2-40B4-BE49-F238E27FC236}">
                  <a16:creationId xmlns:a16="http://schemas.microsoft.com/office/drawing/2014/main" id="{1185839F-0BA2-4D55-9BC7-516072F3A34C}"/>
                </a:ext>
              </a:extLst>
            </p:cNvPr>
            <p:cNvSpPr>
              <a:spLocks noChangeArrowheads="1"/>
            </p:cNvSpPr>
            <p:nvPr/>
          </p:nvSpPr>
          <p:spPr bwMode="auto">
            <a:xfrm rot="-5400000">
              <a:off x="-537" y="1559"/>
              <a:ext cx="1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Cholesterol (ng/100ml)</a:t>
              </a:r>
              <a:endParaRPr lang="en-US" altLang="en-US"/>
            </a:p>
          </p:txBody>
        </p:sp>
        <p:sp>
          <p:nvSpPr>
            <p:cNvPr id="38967" name="Line 54">
              <a:extLst>
                <a:ext uri="{FF2B5EF4-FFF2-40B4-BE49-F238E27FC236}">
                  <a16:creationId xmlns:a16="http://schemas.microsoft.com/office/drawing/2014/main" id="{E03309BC-B0A1-4890-82DE-44B90C30BD43}"/>
                </a:ext>
              </a:extLst>
            </p:cNvPr>
            <p:cNvSpPr>
              <a:spLocks noChangeShapeType="1"/>
            </p:cNvSpPr>
            <p:nvPr/>
          </p:nvSpPr>
          <p:spPr bwMode="auto">
            <a:xfrm>
              <a:off x="569" y="3143"/>
              <a:ext cx="504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8" name="Line 55">
              <a:extLst>
                <a:ext uri="{FF2B5EF4-FFF2-40B4-BE49-F238E27FC236}">
                  <a16:creationId xmlns:a16="http://schemas.microsoft.com/office/drawing/2014/main" id="{AF05461D-315A-4B04-9968-76D987667B3B}"/>
                </a:ext>
              </a:extLst>
            </p:cNvPr>
            <p:cNvSpPr>
              <a:spLocks noChangeShapeType="1"/>
            </p:cNvSpPr>
            <p:nvPr/>
          </p:nvSpPr>
          <p:spPr bwMode="auto">
            <a:xfrm>
              <a:off x="660"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9" name="Rectangle 56">
              <a:extLst>
                <a:ext uri="{FF2B5EF4-FFF2-40B4-BE49-F238E27FC236}">
                  <a16:creationId xmlns:a16="http://schemas.microsoft.com/office/drawing/2014/main" id="{CEF74613-2277-4009-A1C8-BFF84E7B35FD}"/>
                </a:ext>
              </a:extLst>
            </p:cNvPr>
            <p:cNvSpPr>
              <a:spLocks noChangeArrowheads="1"/>
            </p:cNvSpPr>
            <p:nvPr/>
          </p:nvSpPr>
          <p:spPr bwMode="auto">
            <a:xfrm>
              <a:off x="547"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a:t>
              </a:r>
              <a:endParaRPr lang="en-US" altLang="en-US"/>
            </a:p>
          </p:txBody>
        </p:sp>
        <p:sp>
          <p:nvSpPr>
            <p:cNvPr id="38970" name="Line 57">
              <a:extLst>
                <a:ext uri="{FF2B5EF4-FFF2-40B4-BE49-F238E27FC236}">
                  <a16:creationId xmlns:a16="http://schemas.microsoft.com/office/drawing/2014/main" id="{A9784A87-4031-4F09-B4AD-16816FE678C7}"/>
                </a:ext>
              </a:extLst>
            </p:cNvPr>
            <p:cNvSpPr>
              <a:spLocks noChangeShapeType="1"/>
            </p:cNvSpPr>
            <p:nvPr/>
          </p:nvSpPr>
          <p:spPr bwMode="auto">
            <a:xfrm>
              <a:off x="1875"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1" name="Rectangle 58">
              <a:extLst>
                <a:ext uri="{FF2B5EF4-FFF2-40B4-BE49-F238E27FC236}">
                  <a16:creationId xmlns:a16="http://schemas.microsoft.com/office/drawing/2014/main" id="{1838A8E1-C032-4697-9DCC-88F6E27F8EC5}"/>
                </a:ext>
              </a:extLst>
            </p:cNvPr>
            <p:cNvSpPr>
              <a:spLocks noChangeArrowheads="1"/>
            </p:cNvSpPr>
            <p:nvPr/>
          </p:nvSpPr>
          <p:spPr bwMode="auto">
            <a:xfrm>
              <a:off x="1762"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a:t>
              </a:r>
              <a:endParaRPr lang="en-US" altLang="en-US"/>
            </a:p>
          </p:txBody>
        </p:sp>
        <p:sp>
          <p:nvSpPr>
            <p:cNvPr id="38972" name="Line 59">
              <a:extLst>
                <a:ext uri="{FF2B5EF4-FFF2-40B4-BE49-F238E27FC236}">
                  <a16:creationId xmlns:a16="http://schemas.microsoft.com/office/drawing/2014/main" id="{6EC6B084-6A72-497B-95AF-CA7139B8925C}"/>
                </a:ext>
              </a:extLst>
            </p:cNvPr>
            <p:cNvSpPr>
              <a:spLocks noChangeShapeType="1"/>
            </p:cNvSpPr>
            <p:nvPr/>
          </p:nvSpPr>
          <p:spPr bwMode="auto">
            <a:xfrm>
              <a:off x="3089"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3" name="Rectangle 60">
              <a:extLst>
                <a:ext uri="{FF2B5EF4-FFF2-40B4-BE49-F238E27FC236}">
                  <a16:creationId xmlns:a16="http://schemas.microsoft.com/office/drawing/2014/main" id="{ED158546-6853-492E-8D2D-809F36CCE647}"/>
                </a:ext>
              </a:extLst>
            </p:cNvPr>
            <p:cNvSpPr>
              <a:spLocks noChangeArrowheads="1"/>
            </p:cNvSpPr>
            <p:nvPr/>
          </p:nvSpPr>
          <p:spPr bwMode="auto">
            <a:xfrm>
              <a:off x="2976"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a:t>
              </a:r>
              <a:endParaRPr lang="en-US" altLang="en-US"/>
            </a:p>
          </p:txBody>
        </p:sp>
        <p:sp>
          <p:nvSpPr>
            <p:cNvPr id="38974" name="Line 61">
              <a:extLst>
                <a:ext uri="{FF2B5EF4-FFF2-40B4-BE49-F238E27FC236}">
                  <a16:creationId xmlns:a16="http://schemas.microsoft.com/office/drawing/2014/main" id="{F63FC584-52FF-49F4-A054-73AFFF6252C2}"/>
                </a:ext>
              </a:extLst>
            </p:cNvPr>
            <p:cNvSpPr>
              <a:spLocks noChangeShapeType="1"/>
            </p:cNvSpPr>
            <p:nvPr/>
          </p:nvSpPr>
          <p:spPr bwMode="auto">
            <a:xfrm>
              <a:off x="4304"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5" name="Rectangle 62">
              <a:extLst>
                <a:ext uri="{FF2B5EF4-FFF2-40B4-BE49-F238E27FC236}">
                  <a16:creationId xmlns:a16="http://schemas.microsoft.com/office/drawing/2014/main" id="{E4E9EE2A-BE23-4A96-AB91-1271E0147755}"/>
                </a:ext>
              </a:extLst>
            </p:cNvPr>
            <p:cNvSpPr>
              <a:spLocks noChangeArrowheads="1"/>
            </p:cNvSpPr>
            <p:nvPr/>
          </p:nvSpPr>
          <p:spPr bwMode="auto">
            <a:xfrm>
              <a:off x="4191"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a:t>
              </a:r>
              <a:endParaRPr lang="en-US" altLang="en-US"/>
            </a:p>
          </p:txBody>
        </p:sp>
        <p:sp>
          <p:nvSpPr>
            <p:cNvPr id="38976" name="Line 63">
              <a:extLst>
                <a:ext uri="{FF2B5EF4-FFF2-40B4-BE49-F238E27FC236}">
                  <a16:creationId xmlns:a16="http://schemas.microsoft.com/office/drawing/2014/main" id="{E909A416-FD94-4416-BBDD-0BB662E604B2}"/>
                </a:ext>
              </a:extLst>
            </p:cNvPr>
            <p:cNvSpPr>
              <a:spLocks noChangeShapeType="1"/>
            </p:cNvSpPr>
            <p:nvPr/>
          </p:nvSpPr>
          <p:spPr bwMode="auto">
            <a:xfrm>
              <a:off x="5519"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7" name="Rectangle 64">
              <a:extLst>
                <a:ext uri="{FF2B5EF4-FFF2-40B4-BE49-F238E27FC236}">
                  <a16:creationId xmlns:a16="http://schemas.microsoft.com/office/drawing/2014/main" id="{EF465F81-1688-4629-9396-0AEB7336C325}"/>
                </a:ext>
              </a:extLst>
            </p:cNvPr>
            <p:cNvSpPr>
              <a:spLocks noChangeArrowheads="1"/>
            </p:cNvSpPr>
            <p:nvPr/>
          </p:nvSpPr>
          <p:spPr bwMode="auto">
            <a:xfrm>
              <a:off x="5406"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60</a:t>
              </a:r>
              <a:endParaRPr lang="en-US" altLang="en-US"/>
            </a:p>
          </p:txBody>
        </p:sp>
        <p:sp>
          <p:nvSpPr>
            <p:cNvPr id="38978" name="Rectangle 65">
              <a:extLst>
                <a:ext uri="{FF2B5EF4-FFF2-40B4-BE49-F238E27FC236}">
                  <a16:creationId xmlns:a16="http://schemas.microsoft.com/office/drawing/2014/main" id="{C1A0348A-F34A-4117-A938-2BA89A956B97}"/>
                </a:ext>
              </a:extLst>
            </p:cNvPr>
            <p:cNvSpPr>
              <a:spLocks noChangeArrowheads="1"/>
            </p:cNvSpPr>
            <p:nvPr/>
          </p:nvSpPr>
          <p:spPr bwMode="auto">
            <a:xfrm>
              <a:off x="2681" y="3377"/>
              <a:ext cx="7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Age (years)</a:t>
              </a:r>
              <a:endParaRPr lang="en-US" altLang="en-US"/>
            </a:p>
          </p:txBody>
        </p:sp>
        <p:sp>
          <p:nvSpPr>
            <p:cNvPr id="38979" name="Rectangle 66">
              <a:extLst>
                <a:ext uri="{FF2B5EF4-FFF2-40B4-BE49-F238E27FC236}">
                  <a16:creationId xmlns:a16="http://schemas.microsoft.com/office/drawing/2014/main" id="{4CCD67DE-AED4-4556-A975-501575E65A8B}"/>
                </a:ext>
              </a:extLst>
            </p:cNvPr>
            <p:cNvSpPr>
              <a:spLocks noChangeArrowheads="1"/>
            </p:cNvSpPr>
            <p:nvPr/>
          </p:nvSpPr>
          <p:spPr bwMode="auto">
            <a:xfrm>
              <a:off x="1861" y="3629"/>
              <a:ext cx="2454" cy="489"/>
            </a:xfrm>
            <a:prstGeom prst="rect">
              <a:avLst/>
            </a:prstGeom>
            <a:solidFill>
              <a:srgbClr val="FFFFFF"/>
            </a:solidFill>
            <a:ln w="11113">
              <a:solidFill>
                <a:srgbClr val="000000"/>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80" name="Line 67">
              <a:extLst>
                <a:ext uri="{FF2B5EF4-FFF2-40B4-BE49-F238E27FC236}">
                  <a16:creationId xmlns:a16="http://schemas.microsoft.com/office/drawing/2014/main" id="{DD811B4B-4C3C-415E-9F3A-9A18812C8E44}"/>
                </a:ext>
              </a:extLst>
            </p:cNvPr>
            <p:cNvSpPr>
              <a:spLocks noChangeShapeType="1"/>
            </p:cNvSpPr>
            <p:nvPr/>
          </p:nvSpPr>
          <p:spPr bwMode="auto">
            <a:xfrm>
              <a:off x="1923" y="3769"/>
              <a:ext cx="545" cy="1"/>
            </a:xfrm>
            <a:prstGeom prst="line">
              <a:avLst/>
            </a:prstGeom>
            <a:noFill/>
            <a:ln w="9366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1" name="Oval 68">
              <a:extLst>
                <a:ext uri="{FF2B5EF4-FFF2-40B4-BE49-F238E27FC236}">
                  <a16:creationId xmlns:a16="http://schemas.microsoft.com/office/drawing/2014/main" id="{58E5BF58-9DAE-4C85-A089-421386602FB2}"/>
                </a:ext>
              </a:extLst>
            </p:cNvPr>
            <p:cNvSpPr>
              <a:spLocks noChangeArrowheads="1"/>
            </p:cNvSpPr>
            <p:nvPr/>
          </p:nvSpPr>
          <p:spPr bwMode="auto">
            <a:xfrm>
              <a:off x="3826" y="3737"/>
              <a:ext cx="63" cy="65"/>
            </a:xfrm>
            <a:prstGeom prst="ellipse">
              <a:avLst/>
            </a:prstGeom>
            <a:solidFill>
              <a:schemeClr val="bg1"/>
            </a:solidFill>
            <a:ln w="22225">
              <a:solidFill>
                <a:schemeClr val="bg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82" name="Line 69">
              <a:extLst>
                <a:ext uri="{FF2B5EF4-FFF2-40B4-BE49-F238E27FC236}">
                  <a16:creationId xmlns:a16="http://schemas.microsoft.com/office/drawing/2014/main" id="{03812CCF-4AE5-4E56-9B5B-45D7656B3364}"/>
                </a:ext>
              </a:extLst>
            </p:cNvPr>
            <p:cNvSpPr>
              <a:spLocks noChangeShapeType="1"/>
            </p:cNvSpPr>
            <p:nvPr/>
          </p:nvSpPr>
          <p:spPr bwMode="auto">
            <a:xfrm>
              <a:off x="1906" y="3737"/>
              <a:ext cx="54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3" name="Rectangle 70">
              <a:extLst>
                <a:ext uri="{FF2B5EF4-FFF2-40B4-BE49-F238E27FC236}">
                  <a16:creationId xmlns:a16="http://schemas.microsoft.com/office/drawing/2014/main" id="{B19D8CA8-22CD-4E7E-980F-4F3A5D1CC95C}"/>
                </a:ext>
              </a:extLst>
            </p:cNvPr>
            <p:cNvSpPr>
              <a:spLocks noChangeArrowheads="1"/>
            </p:cNvSpPr>
            <p:nvPr/>
          </p:nvSpPr>
          <p:spPr bwMode="auto">
            <a:xfrm>
              <a:off x="2555" y="3690"/>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38984" name="Rectangle 71">
              <a:extLst>
                <a:ext uri="{FF2B5EF4-FFF2-40B4-BE49-F238E27FC236}">
                  <a16:creationId xmlns:a16="http://schemas.microsoft.com/office/drawing/2014/main" id="{B5BB3C3C-AC88-4172-9D6B-F915C9351F4B}"/>
                </a:ext>
              </a:extLst>
            </p:cNvPr>
            <p:cNvSpPr>
              <a:spLocks noChangeArrowheads="1"/>
            </p:cNvSpPr>
            <p:nvPr/>
          </p:nvSpPr>
          <p:spPr bwMode="auto">
            <a:xfrm>
              <a:off x="3980" y="3690"/>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38985" name="Rectangle 72">
              <a:extLst>
                <a:ext uri="{FF2B5EF4-FFF2-40B4-BE49-F238E27FC236}">
                  <a16:creationId xmlns:a16="http://schemas.microsoft.com/office/drawing/2014/main" id="{195B5ADB-9CBD-4456-BFD2-989D6E112756}"/>
                </a:ext>
              </a:extLst>
            </p:cNvPr>
            <p:cNvSpPr>
              <a:spLocks noChangeArrowheads="1"/>
            </p:cNvSpPr>
            <p:nvPr/>
          </p:nvSpPr>
          <p:spPr bwMode="auto">
            <a:xfrm>
              <a:off x="2499" y="3647"/>
              <a:ext cx="169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Fitted values</a:t>
              </a:r>
            </a:p>
            <a:p>
              <a:r>
                <a:rPr lang="en-US" altLang="en-US" sz="1900" b="1">
                  <a:solidFill>
                    <a:srgbClr val="FF0000"/>
                  </a:solidFill>
                </a:rPr>
                <a:t>chol = 102.6 + 5.3 * age </a:t>
              </a:r>
              <a:endParaRPr lang="en-US" altLang="en-US" b="1">
                <a:solidFill>
                  <a:srgbClr val="FF0000"/>
                </a:solidFill>
              </a:endParaRPr>
            </a:p>
          </p:txBody>
        </p:sp>
      </p:grpSp>
      <p:sp>
        <p:nvSpPr>
          <p:cNvPr id="38915" name="Slide Number Placeholder 1">
            <a:extLst>
              <a:ext uri="{FF2B5EF4-FFF2-40B4-BE49-F238E27FC236}">
                <a16:creationId xmlns:a16="http://schemas.microsoft.com/office/drawing/2014/main" id="{7E866C0A-FCD7-4C0F-8451-33422BCAA6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DF72E9D-4617-4E4D-9413-029CBFDA6EB2}" type="slidenum">
              <a:rPr lang="en-US" altLang="en-US">
                <a:latin typeface="Arial" panose="020B0604020202020204" pitchFamily="34" charset="0"/>
              </a:rPr>
              <a:pPr/>
              <a:t>52</a:t>
            </a:fld>
            <a:endParaRPr lang="en-US" altLang="en-US">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3">
            <a:extLst>
              <a:ext uri="{FF2B5EF4-FFF2-40B4-BE49-F238E27FC236}">
                <a16:creationId xmlns:a16="http://schemas.microsoft.com/office/drawing/2014/main" id="{D3F2E7D1-28D6-41C6-B687-58D35A60792A}"/>
              </a:ext>
            </a:extLst>
          </p:cNvPr>
          <p:cNvSpPr>
            <a:spLocks noChangeAspect="1" noChangeArrowheads="1" noTextEdit="1"/>
          </p:cNvSpPr>
          <p:nvPr/>
        </p:nvSpPr>
        <p:spPr bwMode="auto">
          <a:xfrm>
            <a:off x="4763" y="635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3" name="Rectangle 4">
            <a:extLst>
              <a:ext uri="{FF2B5EF4-FFF2-40B4-BE49-F238E27FC236}">
                <a16:creationId xmlns:a16="http://schemas.microsoft.com/office/drawing/2014/main" id="{43B421F2-032D-4136-9ACF-59812DD2598C}"/>
              </a:ext>
            </a:extLst>
          </p:cNvPr>
          <p:cNvSpPr>
            <a:spLocks noChangeArrowheads="1"/>
          </p:cNvSpPr>
          <p:nvPr/>
        </p:nvSpPr>
        <p:spPr bwMode="auto">
          <a:xfrm>
            <a:off x="0" y="0"/>
            <a:ext cx="9305925" cy="6870700"/>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4" name="Rectangle 5">
            <a:extLst>
              <a:ext uri="{FF2B5EF4-FFF2-40B4-BE49-F238E27FC236}">
                <a16:creationId xmlns:a16="http://schemas.microsoft.com/office/drawing/2014/main" id="{1788AB18-375D-4749-8658-E70993847E75}"/>
              </a:ext>
            </a:extLst>
          </p:cNvPr>
          <p:cNvSpPr>
            <a:spLocks noChangeArrowheads="1"/>
          </p:cNvSpPr>
          <p:nvPr/>
        </p:nvSpPr>
        <p:spPr bwMode="auto">
          <a:xfrm>
            <a:off x="4763" y="12700"/>
            <a:ext cx="9291637" cy="6851650"/>
          </a:xfrm>
          <a:prstGeom prst="rect">
            <a:avLst/>
          </a:prstGeom>
          <a:solidFill>
            <a:srgbClr val="EAF2F3"/>
          </a:solidFill>
          <a:ln w="11113">
            <a:solidFill>
              <a:srgbClr val="EAF2F3"/>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5" name="Rectangle 6">
            <a:extLst>
              <a:ext uri="{FF2B5EF4-FFF2-40B4-BE49-F238E27FC236}">
                <a16:creationId xmlns:a16="http://schemas.microsoft.com/office/drawing/2014/main" id="{12F6374E-F2B1-4D0B-8F4C-5106DA825B3E}"/>
              </a:ext>
            </a:extLst>
          </p:cNvPr>
          <p:cNvSpPr>
            <a:spLocks noChangeArrowheads="1"/>
          </p:cNvSpPr>
          <p:nvPr/>
        </p:nvSpPr>
        <p:spPr bwMode="auto">
          <a:xfrm>
            <a:off x="923925" y="252413"/>
            <a:ext cx="8134350" cy="4743450"/>
          </a:xfrm>
          <a:prstGeom prst="rect">
            <a:avLst/>
          </a:prstGeom>
          <a:solidFill>
            <a:srgbClr val="FFFFFF"/>
          </a:solidFill>
          <a:ln w="11113">
            <a:solidFill>
              <a:srgbClr val="FFFFFF"/>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6" name="Line 7">
            <a:extLst>
              <a:ext uri="{FF2B5EF4-FFF2-40B4-BE49-F238E27FC236}">
                <a16:creationId xmlns:a16="http://schemas.microsoft.com/office/drawing/2014/main" id="{993280F2-99C4-43A6-99F7-743490C7FDEF}"/>
              </a:ext>
            </a:extLst>
          </p:cNvPr>
          <p:cNvSpPr>
            <a:spLocks noChangeShapeType="1"/>
          </p:cNvSpPr>
          <p:nvPr/>
        </p:nvSpPr>
        <p:spPr bwMode="auto">
          <a:xfrm>
            <a:off x="923925" y="4503738"/>
            <a:ext cx="8134350" cy="1587"/>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8">
            <a:extLst>
              <a:ext uri="{FF2B5EF4-FFF2-40B4-BE49-F238E27FC236}">
                <a16:creationId xmlns:a16="http://schemas.microsoft.com/office/drawing/2014/main" id="{B045DEBB-60F0-49CD-A2A1-7BC63FFB6234}"/>
              </a:ext>
            </a:extLst>
          </p:cNvPr>
          <p:cNvSpPr>
            <a:spLocks noChangeShapeType="1"/>
          </p:cNvSpPr>
          <p:nvPr/>
        </p:nvSpPr>
        <p:spPr bwMode="auto">
          <a:xfrm>
            <a:off x="923925" y="3138488"/>
            <a:ext cx="8134350" cy="1587"/>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9">
            <a:extLst>
              <a:ext uri="{FF2B5EF4-FFF2-40B4-BE49-F238E27FC236}">
                <a16:creationId xmlns:a16="http://schemas.microsoft.com/office/drawing/2014/main" id="{0024A7B4-2417-42AB-B55F-521A5845AE47}"/>
              </a:ext>
            </a:extLst>
          </p:cNvPr>
          <p:cNvSpPr>
            <a:spLocks noChangeShapeType="1"/>
          </p:cNvSpPr>
          <p:nvPr/>
        </p:nvSpPr>
        <p:spPr bwMode="auto">
          <a:xfrm>
            <a:off x="923925" y="1771650"/>
            <a:ext cx="8134350" cy="1588"/>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10">
            <a:extLst>
              <a:ext uri="{FF2B5EF4-FFF2-40B4-BE49-F238E27FC236}">
                <a16:creationId xmlns:a16="http://schemas.microsoft.com/office/drawing/2014/main" id="{0F7BBA64-3EA6-49A8-A4D9-3BF03C139209}"/>
              </a:ext>
            </a:extLst>
          </p:cNvPr>
          <p:cNvSpPr>
            <a:spLocks noChangeShapeType="1"/>
          </p:cNvSpPr>
          <p:nvPr/>
        </p:nvSpPr>
        <p:spPr bwMode="auto">
          <a:xfrm>
            <a:off x="923925" y="400050"/>
            <a:ext cx="8134350" cy="1588"/>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Oval 11">
            <a:extLst>
              <a:ext uri="{FF2B5EF4-FFF2-40B4-BE49-F238E27FC236}">
                <a16:creationId xmlns:a16="http://schemas.microsoft.com/office/drawing/2014/main" id="{9CE25E1F-0626-4B17-8000-257AEF6B04CC}"/>
              </a:ext>
            </a:extLst>
          </p:cNvPr>
          <p:cNvSpPr>
            <a:spLocks noChangeArrowheads="1"/>
          </p:cNvSpPr>
          <p:nvPr/>
        </p:nvSpPr>
        <p:spPr bwMode="auto">
          <a:xfrm>
            <a:off x="6118225" y="2349500"/>
            <a:ext cx="100013"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1" name="Oval 12">
            <a:extLst>
              <a:ext uri="{FF2B5EF4-FFF2-40B4-BE49-F238E27FC236}">
                <a16:creationId xmlns:a16="http://schemas.microsoft.com/office/drawing/2014/main" id="{E5CA23BB-01D8-456F-B164-518C7635A414}"/>
              </a:ext>
            </a:extLst>
          </p:cNvPr>
          <p:cNvSpPr>
            <a:spLocks noChangeArrowheads="1"/>
          </p:cNvSpPr>
          <p:nvPr/>
        </p:nvSpPr>
        <p:spPr bwMode="auto">
          <a:xfrm>
            <a:off x="1019175" y="458946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2" name="Oval 13">
            <a:extLst>
              <a:ext uri="{FF2B5EF4-FFF2-40B4-BE49-F238E27FC236}">
                <a16:creationId xmlns:a16="http://schemas.microsoft.com/office/drawing/2014/main" id="{56019D41-F91E-43EA-A9DF-BBE9B4BC0031}"/>
              </a:ext>
            </a:extLst>
          </p:cNvPr>
          <p:cNvSpPr>
            <a:spLocks noChangeArrowheads="1"/>
          </p:cNvSpPr>
          <p:nvPr/>
        </p:nvSpPr>
        <p:spPr bwMode="auto">
          <a:xfrm>
            <a:off x="7289800" y="165258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3" name="Oval 14">
            <a:extLst>
              <a:ext uri="{FF2B5EF4-FFF2-40B4-BE49-F238E27FC236}">
                <a16:creationId xmlns:a16="http://schemas.microsoft.com/office/drawing/2014/main" id="{A9C3E4A9-C347-4561-8FE4-9E809B6F984F}"/>
              </a:ext>
            </a:extLst>
          </p:cNvPr>
          <p:cNvSpPr>
            <a:spLocks noChangeArrowheads="1"/>
          </p:cNvSpPr>
          <p:nvPr/>
        </p:nvSpPr>
        <p:spPr bwMode="auto">
          <a:xfrm>
            <a:off x="2979738" y="35893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4" name="Oval 15">
            <a:extLst>
              <a:ext uri="{FF2B5EF4-FFF2-40B4-BE49-F238E27FC236}">
                <a16:creationId xmlns:a16="http://schemas.microsoft.com/office/drawing/2014/main" id="{5BB1AEFB-DD25-45BF-9C8C-8BEBCF9F08D5}"/>
              </a:ext>
            </a:extLst>
          </p:cNvPr>
          <p:cNvSpPr>
            <a:spLocks noChangeArrowheads="1"/>
          </p:cNvSpPr>
          <p:nvPr/>
        </p:nvSpPr>
        <p:spPr bwMode="auto">
          <a:xfrm>
            <a:off x="8269288" y="10239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5" name="Oval 16">
            <a:extLst>
              <a:ext uri="{FF2B5EF4-FFF2-40B4-BE49-F238E27FC236}">
                <a16:creationId xmlns:a16="http://schemas.microsoft.com/office/drawing/2014/main" id="{063963E5-1C47-4E2D-AEFE-7E26BA47DBE5}"/>
              </a:ext>
            </a:extLst>
          </p:cNvPr>
          <p:cNvSpPr>
            <a:spLocks noChangeArrowheads="1"/>
          </p:cNvSpPr>
          <p:nvPr/>
        </p:nvSpPr>
        <p:spPr bwMode="auto">
          <a:xfrm>
            <a:off x="2000250" y="305752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6" name="Oval 17">
            <a:extLst>
              <a:ext uri="{FF2B5EF4-FFF2-40B4-BE49-F238E27FC236}">
                <a16:creationId xmlns:a16="http://schemas.microsoft.com/office/drawing/2014/main" id="{E8B97F1C-B9E2-4CD9-9BA4-463BDAD043E4}"/>
              </a:ext>
            </a:extLst>
          </p:cNvPr>
          <p:cNvSpPr>
            <a:spLocks noChangeArrowheads="1"/>
          </p:cNvSpPr>
          <p:nvPr/>
        </p:nvSpPr>
        <p:spPr bwMode="auto">
          <a:xfrm>
            <a:off x="2586038" y="32464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7" name="Oval 18">
            <a:extLst>
              <a:ext uri="{FF2B5EF4-FFF2-40B4-BE49-F238E27FC236}">
                <a16:creationId xmlns:a16="http://schemas.microsoft.com/office/drawing/2014/main" id="{47C9540A-013D-4A06-8FE0-95F79F49A54E}"/>
              </a:ext>
            </a:extLst>
          </p:cNvPr>
          <p:cNvSpPr>
            <a:spLocks noChangeArrowheads="1"/>
          </p:cNvSpPr>
          <p:nvPr/>
        </p:nvSpPr>
        <p:spPr bwMode="auto">
          <a:xfrm>
            <a:off x="4157663" y="192087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8" name="Oval 19">
            <a:extLst>
              <a:ext uri="{FF2B5EF4-FFF2-40B4-BE49-F238E27FC236}">
                <a16:creationId xmlns:a16="http://schemas.microsoft.com/office/drawing/2014/main" id="{9E03A9E9-FCC3-4FF6-8C12-DFA6AB36BAE4}"/>
              </a:ext>
            </a:extLst>
          </p:cNvPr>
          <p:cNvSpPr>
            <a:spLocks noChangeArrowheads="1"/>
          </p:cNvSpPr>
          <p:nvPr/>
        </p:nvSpPr>
        <p:spPr bwMode="auto">
          <a:xfrm>
            <a:off x="8269288" y="169227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9" name="Oval 20">
            <a:extLst>
              <a:ext uri="{FF2B5EF4-FFF2-40B4-BE49-F238E27FC236}">
                <a16:creationId xmlns:a16="http://schemas.microsoft.com/office/drawing/2014/main" id="{BA7A8041-D94F-4373-90F1-DCF2A636EAF3}"/>
              </a:ext>
            </a:extLst>
          </p:cNvPr>
          <p:cNvSpPr>
            <a:spLocks noChangeArrowheads="1"/>
          </p:cNvSpPr>
          <p:nvPr/>
        </p:nvSpPr>
        <p:spPr bwMode="auto">
          <a:xfrm>
            <a:off x="5722938" y="21955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0" name="Oval 21">
            <a:extLst>
              <a:ext uri="{FF2B5EF4-FFF2-40B4-BE49-F238E27FC236}">
                <a16:creationId xmlns:a16="http://schemas.microsoft.com/office/drawing/2014/main" id="{F27F4255-F638-4A95-AB3D-AD7CB6E734F7}"/>
              </a:ext>
            </a:extLst>
          </p:cNvPr>
          <p:cNvSpPr>
            <a:spLocks noChangeArrowheads="1"/>
          </p:cNvSpPr>
          <p:nvPr/>
        </p:nvSpPr>
        <p:spPr bwMode="auto">
          <a:xfrm>
            <a:off x="1803400" y="4327525"/>
            <a:ext cx="100013"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1" name="Oval 22">
            <a:extLst>
              <a:ext uri="{FF2B5EF4-FFF2-40B4-BE49-F238E27FC236}">
                <a16:creationId xmlns:a16="http://schemas.microsoft.com/office/drawing/2014/main" id="{1A9FAF24-8EF6-4773-AF1C-16350D34CAAA}"/>
              </a:ext>
            </a:extLst>
          </p:cNvPr>
          <p:cNvSpPr>
            <a:spLocks noChangeArrowheads="1"/>
          </p:cNvSpPr>
          <p:nvPr/>
        </p:nvSpPr>
        <p:spPr bwMode="auto">
          <a:xfrm>
            <a:off x="3176588" y="32242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2" name="Oval 23">
            <a:extLst>
              <a:ext uri="{FF2B5EF4-FFF2-40B4-BE49-F238E27FC236}">
                <a16:creationId xmlns:a16="http://schemas.microsoft.com/office/drawing/2014/main" id="{1D52E4D2-CD44-4001-B956-8D8644A6FD2B}"/>
              </a:ext>
            </a:extLst>
          </p:cNvPr>
          <p:cNvSpPr>
            <a:spLocks noChangeArrowheads="1"/>
          </p:cNvSpPr>
          <p:nvPr/>
        </p:nvSpPr>
        <p:spPr bwMode="auto">
          <a:xfrm>
            <a:off x="7289800" y="24574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3" name="Oval 24">
            <a:extLst>
              <a:ext uri="{FF2B5EF4-FFF2-40B4-BE49-F238E27FC236}">
                <a16:creationId xmlns:a16="http://schemas.microsoft.com/office/drawing/2014/main" id="{5989E77A-B3B3-4C1A-9564-AB114734D18B}"/>
              </a:ext>
            </a:extLst>
          </p:cNvPr>
          <p:cNvSpPr>
            <a:spLocks noChangeArrowheads="1"/>
          </p:cNvSpPr>
          <p:nvPr/>
        </p:nvSpPr>
        <p:spPr bwMode="auto">
          <a:xfrm>
            <a:off x="1604963" y="37147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4" name="Oval 25">
            <a:extLst>
              <a:ext uri="{FF2B5EF4-FFF2-40B4-BE49-F238E27FC236}">
                <a16:creationId xmlns:a16="http://schemas.microsoft.com/office/drawing/2014/main" id="{FAAF41E9-7947-414D-AEBC-E7D9EC91D202}"/>
              </a:ext>
            </a:extLst>
          </p:cNvPr>
          <p:cNvSpPr>
            <a:spLocks noChangeArrowheads="1"/>
          </p:cNvSpPr>
          <p:nvPr/>
        </p:nvSpPr>
        <p:spPr bwMode="auto">
          <a:xfrm>
            <a:off x="8861425" y="1784350"/>
            <a:ext cx="101600"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5" name="Oval 26">
            <a:extLst>
              <a:ext uri="{FF2B5EF4-FFF2-40B4-BE49-F238E27FC236}">
                <a16:creationId xmlns:a16="http://schemas.microsoft.com/office/drawing/2014/main" id="{8CF666A8-BDC3-4FE5-9D98-3D7E51656DBC}"/>
              </a:ext>
            </a:extLst>
          </p:cNvPr>
          <p:cNvSpPr>
            <a:spLocks noChangeArrowheads="1"/>
          </p:cNvSpPr>
          <p:nvPr/>
        </p:nvSpPr>
        <p:spPr bwMode="auto">
          <a:xfrm>
            <a:off x="6507163" y="1252538"/>
            <a:ext cx="100012"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6" name="Oval 27">
            <a:extLst>
              <a:ext uri="{FF2B5EF4-FFF2-40B4-BE49-F238E27FC236}">
                <a16:creationId xmlns:a16="http://schemas.microsoft.com/office/drawing/2014/main" id="{56075BEE-6CCB-418D-A7C2-64D5E4B23428}"/>
              </a:ext>
            </a:extLst>
          </p:cNvPr>
          <p:cNvSpPr>
            <a:spLocks noChangeArrowheads="1"/>
          </p:cNvSpPr>
          <p:nvPr/>
        </p:nvSpPr>
        <p:spPr bwMode="auto">
          <a:xfrm>
            <a:off x="3762375" y="417830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7" name="Oval 28">
            <a:extLst>
              <a:ext uri="{FF2B5EF4-FFF2-40B4-BE49-F238E27FC236}">
                <a16:creationId xmlns:a16="http://schemas.microsoft.com/office/drawing/2014/main" id="{EEC354CF-835B-4221-A7B4-C3128A6AD353}"/>
              </a:ext>
            </a:extLst>
          </p:cNvPr>
          <p:cNvSpPr>
            <a:spLocks noChangeArrowheads="1"/>
          </p:cNvSpPr>
          <p:nvPr/>
        </p:nvSpPr>
        <p:spPr bwMode="auto">
          <a:xfrm>
            <a:off x="7092950" y="2074863"/>
            <a:ext cx="100013"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8" name="Oval 29">
            <a:extLst>
              <a:ext uri="{FF2B5EF4-FFF2-40B4-BE49-F238E27FC236}">
                <a16:creationId xmlns:a16="http://schemas.microsoft.com/office/drawing/2014/main" id="{FAFE2398-0A23-4C6F-B39E-6DB270170C71}"/>
              </a:ext>
            </a:extLst>
          </p:cNvPr>
          <p:cNvSpPr>
            <a:spLocks noChangeArrowheads="1"/>
          </p:cNvSpPr>
          <p:nvPr/>
        </p:nvSpPr>
        <p:spPr bwMode="auto">
          <a:xfrm>
            <a:off x="6900863" y="29781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9" name="Oval 30">
            <a:extLst>
              <a:ext uri="{FF2B5EF4-FFF2-40B4-BE49-F238E27FC236}">
                <a16:creationId xmlns:a16="http://schemas.microsoft.com/office/drawing/2014/main" id="{0F08CD42-D233-4D60-8D88-8D9DADBF8C95}"/>
              </a:ext>
            </a:extLst>
          </p:cNvPr>
          <p:cNvSpPr>
            <a:spLocks noChangeArrowheads="1"/>
          </p:cNvSpPr>
          <p:nvPr/>
        </p:nvSpPr>
        <p:spPr bwMode="auto">
          <a:xfrm>
            <a:off x="3762375" y="417830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0" name="Oval 31">
            <a:extLst>
              <a:ext uri="{FF2B5EF4-FFF2-40B4-BE49-F238E27FC236}">
                <a16:creationId xmlns:a16="http://schemas.microsoft.com/office/drawing/2014/main" id="{B90C96B9-5C4D-42ED-8F4B-F579470DB370}"/>
              </a:ext>
            </a:extLst>
          </p:cNvPr>
          <p:cNvSpPr>
            <a:spLocks noChangeArrowheads="1"/>
          </p:cNvSpPr>
          <p:nvPr/>
        </p:nvSpPr>
        <p:spPr bwMode="auto">
          <a:xfrm>
            <a:off x="6118225" y="2932113"/>
            <a:ext cx="100013"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1" name="Oval 32">
            <a:extLst>
              <a:ext uri="{FF2B5EF4-FFF2-40B4-BE49-F238E27FC236}">
                <a16:creationId xmlns:a16="http://schemas.microsoft.com/office/drawing/2014/main" id="{0D78B195-48FB-4C62-AE24-B1841FF649DE}"/>
              </a:ext>
            </a:extLst>
          </p:cNvPr>
          <p:cNvSpPr>
            <a:spLocks noChangeArrowheads="1"/>
          </p:cNvSpPr>
          <p:nvPr/>
        </p:nvSpPr>
        <p:spPr bwMode="auto">
          <a:xfrm>
            <a:off x="1604963" y="47101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2" name="Oval 33">
            <a:extLst>
              <a:ext uri="{FF2B5EF4-FFF2-40B4-BE49-F238E27FC236}">
                <a16:creationId xmlns:a16="http://schemas.microsoft.com/office/drawing/2014/main" id="{B045E082-6204-490B-914B-D8A4D5235DCC}"/>
              </a:ext>
            </a:extLst>
          </p:cNvPr>
          <p:cNvSpPr>
            <a:spLocks noChangeArrowheads="1"/>
          </p:cNvSpPr>
          <p:nvPr/>
        </p:nvSpPr>
        <p:spPr bwMode="auto">
          <a:xfrm>
            <a:off x="4348163" y="3441700"/>
            <a:ext cx="101600"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3" name="Oval 34">
            <a:extLst>
              <a:ext uri="{FF2B5EF4-FFF2-40B4-BE49-F238E27FC236}">
                <a16:creationId xmlns:a16="http://schemas.microsoft.com/office/drawing/2014/main" id="{95F45D25-C380-444D-B8F1-11273D8D394F}"/>
              </a:ext>
            </a:extLst>
          </p:cNvPr>
          <p:cNvSpPr>
            <a:spLocks noChangeArrowheads="1"/>
          </p:cNvSpPr>
          <p:nvPr/>
        </p:nvSpPr>
        <p:spPr bwMode="auto">
          <a:xfrm>
            <a:off x="4940300" y="30464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4" name="Oval 35">
            <a:extLst>
              <a:ext uri="{FF2B5EF4-FFF2-40B4-BE49-F238E27FC236}">
                <a16:creationId xmlns:a16="http://schemas.microsoft.com/office/drawing/2014/main" id="{B64047B9-F4A7-42DE-A0F6-AAFC4E517401}"/>
              </a:ext>
            </a:extLst>
          </p:cNvPr>
          <p:cNvSpPr>
            <a:spLocks noChangeArrowheads="1"/>
          </p:cNvSpPr>
          <p:nvPr/>
        </p:nvSpPr>
        <p:spPr bwMode="auto">
          <a:xfrm>
            <a:off x="2979738" y="385286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5" name="Freeform 36">
            <a:extLst>
              <a:ext uri="{FF2B5EF4-FFF2-40B4-BE49-F238E27FC236}">
                <a16:creationId xmlns:a16="http://schemas.microsoft.com/office/drawing/2014/main" id="{A6629825-0443-4057-8832-1EF18AC8580A}"/>
              </a:ext>
            </a:extLst>
          </p:cNvPr>
          <p:cNvSpPr>
            <a:spLocks/>
          </p:cNvSpPr>
          <p:nvPr/>
        </p:nvSpPr>
        <p:spPr bwMode="auto">
          <a:xfrm>
            <a:off x="1069975" y="1470025"/>
            <a:ext cx="7842250" cy="2908300"/>
          </a:xfrm>
          <a:custGeom>
            <a:avLst/>
            <a:gdLst>
              <a:gd name="T0" fmla="*/ 0 w 1392"/>
              <a:gd name="T1" fmla="*/ 2147483646 h 509"/>
              <a:gd name="T2" fmla="*/ 2147483646 w 1392"/>
              <a:gd name="T3" fmla="*/ 2147483646 h 509"/>
              <a:gd name="T4" fmla="*/ 2147483646 w 1392"/>
              <a:gd name="T5" fmla="*/ 0 h 509"/>
              <a:gd name="T6" fmla="*/ 0 60000 65536"/>
              <a:gd name="T7" fmla="*/ 0 60000 65536"/>
              <a:gd name="T8" fmla="*/ 0 60000 65536"/>
            </a:gdLst>
            <a:ahLst/>
            <a:cxnLst>
              <a:cxn ang="T6">
                <a:pos x="T0" y="T1"/>
              </a:cxn>
              <a:cxn ang="T7">
                <a:pos x="T2" y="T3"/>
              </a:cxn>
              <a:cxn ang="T8">
                <a:pos x="T4" y="T5"/>
              </a:cxn>
            </a:cxnLst>
            <a:rect l="0" t="0" r="r" b="b"/>
            <a:pathLst>
              <a:path w="1392" h="509">
                <a:moveTo>
                  <a:pt x="0" y="509"/>
                </a:moveTo>
                <a:lnTo>
                  <a:pt x="696" y="255"/>
                </a:lnTo>
                <a:lnTo>
                  <a:pt x="1392" y="0"/>
                </a:lnTo>
              </a:path>
            </a:pathLst>
          </a:custGeom>
          <a:noFill/>
          <a:ln w="22225">
            <a:solidFill>
              <a:srgbClr val="90353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6" name="Freeform 37">
            <a:extLst>
              <a:ext uri="{FF2B5EF4-FFF2-40B4-BE49-F238E27FC236}">
                <a16:creationId xmlns:a16="http://schemas.microsoft.com/office/drawing/2014/main" id="{C73A0033-E093-4504-9100-4E27612573DF}"/>
              </a:ext>
            </a:extLst>
          </p:cNvPr>
          <p:cNvSpPr>
            <a:spLocks/>
          </p:cNvSpPr>
          <p:nvPr/>
        </p:nvSpPr>
        <p:spPr bwMode="auto">
          <a:xfrm>
            <a:off x="1069975" y="977900"/>
            <a:ext cx="7842250" cy="3863975"/>
          </a:xfrm>
          <a:custGeom>
            <a:avLst/>
            <a:gdLst>
              <a:gd name="T0" fmla="*/ 2147483646 w 1392"/>
              <a:gd name="T1" fmla="*/ 2147483646 h 676"/>
              <a:gd name="T2" fmla="*/ 2147483646 w 1392"/>
              <a:gd name="T3" fmla="*/ 2147483646 h 676"/>
              <a:gd name="T4" fmla="*/ 2147483646 w 1392"/>
              <a:gd name="T5" fmla="*/ 2147483646 h 676"/>
              <a:gd name="T6" fmla="*/ 2147483646 w 1392"/>
              <a:gd name="T7" fmla="*/ 2147483646 h 676"/>
              <a:gd name="T8" fmla="*/ 2147483646 w 1392"/>
              <a:gd name="T9" fmla="*/ 2147483646 h 676"/>
              <a:gd name="T10" fmla="*/ 2147483646 w 1392"/>
              <a:gd name="T11" fmla="*/ 2147483646 h 676"/>
              <a:gd name="T12" fmla="*/ 2147483646 w 1392"/>
              <a:gd name="T13" fmla="*/ 2147483646 h 676"/>
              <a:gd name="T14" fmla="*/ 2147483646 w 1392"/>
              <a:gd name="T15" fmla="*/ 2147483646 h 676"/>
              <a:gd name="T16" fmla="*/ 2147483646 w 1392"/>
              <a:gd name="T17" fmla="*/ 2147483646 h 676"/>
              <a:gd name="T18" fmla="*/ 2147483646 w 1392"/>
              <a:gd name="T19" fmla="*/ 2147483646 h 676"/>
              <a:gd name="T20" fmla="*/ 2147483646 w 1392"/>
              <a:gd name="T21" fmla="*/ 2147483646 h 676"/>
              <a:gd name="T22" fmla="*/ 2147483646 w 1392"/>
              <a:gd name="T23" fmla="*/ 2147483646 h 676"/>
              <a:gd name="T24" fmla="*/ 2147483646 w 1392"/>
              <a:gd name="T25" fmla="*/ 2147483646 h 676"/>
              <a:gd name="T26" fmla="*/ 2147483646 w 1392"/>
              <a:gd name="T27" fmla="*/ 2147483646 h 676"/>
              <a:gd name="T28" fmla="*/ 2147483646 w 1392"/>
              <a:gd name="T29" fmla="*/ 2147483646 h 676"/>
              <a:gd name="T30" fmla="*/ 2147483646 w 1392"/>
              <a:gd name="T31" fmla="*/ 2147483646 h 676"/>
              <a:gd name="T32" fmla="*/ 2147483646 w 1392"/>
              <a:gd name="T33" fmla="*/ 2147483646 h 676"/>
              <a:gd name="T34" fmla="*/ 2147483646 w 1392"/>
              <a:gd name="T35" fmla="*/ 2147483646 h 676"/>
              <a:gd name="T36" fmla="*/ 2147483646 w 1392"/>
              <a:gd name="T37" fmla="*/ 2147483646 h 676"/>
              <a:gd name="T38" fmla="*/ 2147483646 w 1392"/>
              <a:gd name="T39" fmla="*/ 2147483646 h 676"/>
              <a:gd name="T40" fmla="*/ 2147483646 w 1392"/>
              <a:gd name="T41" fmla="*/ 2147483646 h 676"/>
              <a:gd name="T42" fmla="*/ 2147483646 w 1392"/>
              <a:gd name="T43" fmla="*/ 2147483646 h 676"/>
              <a:gd name="T44" fmla="*/ 2147483646 w 1392"/>
              <a:gd name="T45" fmla="*/ 2147483646 h 676"/>
              <a:gd name="T46" fmla="*/ 2147483646 w 1392"/>
              <a:gd name="T47" fmla="*/ 2147483646 h 676"/>
              <a:gd name="T48" fmla="*/ 2147483646 w 1392"/>
              <a:gd name="T49" fmla="*/ 2147483646 h 676"/>
              <a:gd name="T50" fmla="*/ 2147483646 w 1392"/>
              <a:gd name="T51" fmla="*/ 2147483646 h 676"/>
              <a:gd name="T52" fmla="*/ 2147483646 w 1392"/>
              <a:gd name="T53" fmla="*/ 2147483646 h 676"/>
              <a:gd name="T54" fmla="*/ 2147483646 w 1392"/>
              <a:gd name="T55" fmla="*/ 2147483646 h 676"/>
              <a:gd name="T56" fmla="*/ 2147483646 w 1392"/>
              <a:gd name="T57" fmla="*/ 2147483646 h 676"/>
              <a:gd name="T58" fmla="*/ 2147483646 w 1392"/>
              <a:gd name="T59" fmla="*/ 2147483646 h 676"/>
              <a:gd name="T60" fmla="*/ 2147483646 w 1392"/>
              <a:gd name="T61" fmla="*/ 2147483646 h 676"/>
              <a:gd name="T62" fmla="*/ 2147483646 w 1392"/>
              <a:gd name="T63" fmla="*/ 2147483646 h 676"/>
              <a:gd name="T64" fmla="*/ 2147483646 w 1392"/>
              <a:gd name="T65" fmla="*/ 2147483646 h 676"/>
              <a:gd name="T66" fmla="*/ 2147483646 w 1392"/>
              <a:gd name="T67" fmla="*/ 2147483646 h 676"/>
              <a:gd name="T68" fmla="*/ 2147483646 w 1392"/>
              <a:gd name="T69" fmla="*/ 2147483646 h 676"/>
              <a:gd name="T70" fmla="*/ 2147483646 w 1392"/>
              <a:gd name="T71" fmla="*/ 2147483646 h 676"/>
              <a:gd name="T72" fmla="*/ 2147483646 w 1392"/>
              <a:gd name="T73" fmla="*/ 2147483646 h 676"/>
              <a:gd name="T74" fmla="*/ 2147483646 w 1392"/>
              <a:gd name="T75" fmla="*/ 2147483646 h 676"/>
              <a:gd name="T76" fmla="*/ 2147483646 w 1392"/>
              <a:gd name="T77" fmla="*/ 2147483646 h 676"/>
              <a:gd name="T78" fmla="*/ 2147483646 w 1392"/>
              <a:gd name="T79" fmla="*/ 2147483646 h 676"/>
              <a:gd name="T80" fmla="*/ 2147483646 w 1392"/>
              <a:gd name="T81" fmla="*/ 2147483646 h 676"/>
              <a:gd name="T82" fmla="*/ 2147483646 w 1392"/>
              <a:gd name="T83" fmla="*/ 2147483646 h 676"/>
              <a:gd name="T84" fmla="*/ 2147483646 w 1392"/>
              <a:gd name="T85" fmla="*/ 2147483646 h 676"/>
              <a:gd name="T86" fmla="*/ 2147483646 w 1392"/>
              <a:gd name="T87" fmla="*/ 2147483646 h 676"/>
              <a:gd name="T88" fmla="*/ 2147483646 w 1392"/>
              <a:gd name="T89" fmla="*/ 2147483646 h 676"/>
              <a:gd name="T90" fmla="*/ 2147483646 w 1392"/>
              <a:gd name="T91" fmla="*/ 2147483646 h 676"/>
              <a:gd name="T92" fmla="*/ 2147483646 w 1392"/>
              <a:gd name="T93" fmla="*/ 2147483646 h 676"/>
              <a:gd name="T94" fmla="*/ 2147483646 w 1392"/>
              <a:gd name="T95" fmla="*/ 2147483646 h 676"/>
              <a:gd name="T96" fmla="*/ 2147483646 w 1392"/>
              <a:gd name="T97" fmla="*/ 2147483646 h 676"/>
              <a:gd name="T98" fmla="*/ 2147483646 w 1392"/>
              <a:gd name="T99" fmla="*/ 2147483646 h 67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392" h="676">
                <a:moveTo>
                  <a:pt x="0" y="676"/>
                </a:moveTo>
                <a:lnTo>
                  <a:pt x="0" y="676"/>
                </a:lnTo>
                <a:lnTo>
                  <a:pt x="14" y="670"/>
                </a:lnTo>
                <a:lnTo>
                  <a:pt x="28" y="664"/>
                </a:lnTo>
                <a:lnTo>
                  <a:pt x="42" y="657"/>
                </a:lnTo>
                <a:lnTo>
                  <a:pt x="56" y="651"/>
                </a:lnTo>
                <a:lnTo>
                  <a:pt x="70" y="645"/>
                </a:lnTo>
                <a:lnTo>
                  <a:pt x="84" y="638"/>
                </a:lnTo>
                <a:lnTo>
                  <a:pt x="98" y="632"/>
                </a:lnTo>
                <a:lnTo>
                  <a:pt x="113" y="626"/>
                </a:lnTo>
                <a:lnTo>
                  <a:pt x="127" y="619"/>
                </a:lnTo>
                <a:lnTo>
                  <a:pt x="141" y="613"/>
                </a:lnTo>
                <a:lnTo>
                  <a:pt x="155" y="607"/>
                </a:lnTo>
                <a:lnTo>
                  <a:pt x="169" y="600"/>
                </a:lnTo>
                <a:lnTo>
                  <a:pt x="183" y="594"/>
                </a:lnTo>
                <a:lnTo>
                  <a:pt x="197" y="588"/>
                </a:lnTo>
                <a:lnTo>
                  <a:pt x="211" y="582"/>
                </a:lnTo>
                <a:lnTo>
                  <a:pt x="225" y="576"/>
                </a:lnTo>
                <a:lnTo>
                  <a:pt x="239" y="569"/>
                </a:lnTo>
                <a:lnTo>
                  <a:pt x="253" y="563"/>
                </a:lnTo>
                <a:lnTo>
                  <a:pt x="267" y="557"/>
                </a:lnTo>
                <a:lnTo>
                  <a:pt x="281" y="551"/>
                </a:lnTo>
                <a:lnTo>
                  <a:pt x="295" y="545"/>
                </a:lnTo>
                <a:lnTo>
                  <a:pt x="309" y="539"/>
                </a:lnTo>
                <a:lnTo>
                  <a:pt x="323" y="533"/>
                </a:lnTo>
                <a:lnTo>
                  <a:pt x="337" y="527"/>
                </a:lnTo>
                <a:lnTo>
                  <a:pt x="352" y="521"/>
                </a:lnTo>
                <a:lnTo>
                  <a:pt x="366" y="515"/>
                </a:lnTo>
                <a:lnTo>
                  <a:pt x="380" y="509"/>
                </a:lnTo>
                <a:lnTo>
                  <a:pt x="394" y="503"/>
                </a:lnTo>
                <a:lnTo>
                  <a:pt x="408" y="497"/>
                </a:lnTo>
                <a:lnTo>
                  <a:pt x="422" y="491"/>
                </a:lnTo>
                <a:lnTo>
                  <a:pt x="436" y="485"/>
                </a:lnTo>
                <a:lnTo>
                  <a:pt x="450" y="479"/>
                </a:lnTo>
                <a:lnTo>
                  <a:pt x="464" y="473"/>
                </a:lnTo>
                <a:lnTo>
                  <a:pt x="478" y="468"/>
                </a:lnTo>
                <a:lnTo>
                  <a:pt x="492" y="462"/>
                </a:lnTo>
                <a:lnTo>
                  <a:pt x="506" y="456"/>
                </a:lnTo>
                <a:lnTo>
                  <a:pt x="520" y="451"/>
                </a:lnTo>
                <a:lnTo>
                  <a:pt x="534" y="445"/>
                </a:lnTo>
                <a:lnTo>
                  <a:pt x="548" y="440"/>
                </a:lnTo>
                <a:lnTo>
                  <a:pt x="562" y="434"/>
                </a:lnTo>
                <a:lnTo>
                  <a:pt x="576" y="429"/>
                </a:lnTo>
                <a:lnTo>
                  <a:pt x="590" y="423"/>
                </a:lnTo>
                <a:lnTo>
                  <a:pt x="604" y="418"/>
                </a:lnTo>
                <a:lnTo>
                  <a:pt x="619" y="412"/>
                </a:lnTo>
                <a:lnTo>
                  <a:pt x="633" y="407"/>
                </a:lnTo>
                <a:lnTo>
                  <a:pt x="647" y="402"/>
                </a:lnTo>
                <a:lnTo>
                  <a:pt x="661" y="397"/>
                </a:lnTo>
                <a:lnTo>
                  <a:pt x="675" y="392"/>
                </a:lnTo>
                <a:lnTo>
                  <a:pt x="689" y="387"/>
                </a:lnTo>
                <a:lnTo>
                  <a:pt x="703" y="381"/>
                </a:lnTo>
                <a:lnTo>
                  <a:pt x="717" y="376"/>
                </a:lnTo>
                <a:lnTo>
                  <a:pt x="731" y="372"/>
                </a:lnTo>
                <a:lnTo>
                  <a:pt x="745" y="367"/>
                </a:lnTo>
                <a:lnTo>
                  <a:pt x="759" y="362"/>
                </a:lnTo>
                <a:lnTo>
                  <a:pt x="773" y="357"/>
                </a:lnTo>
                <a:lnTo>
                  <a:pt x="787" y="352"/>
                </a:lnTo>
                <a:lnTo>
                  <a:pt x="801" y="347"/>
                </a:lnTo>
                <a:lnTo>
                  <a:pt x="815" y="343"/>
                </a:lnTo>
                <a:lnTo>
                  <a:pt x="829" y="338"/>
                </a:lnTo>
                <a:lnTo>
                  <a:pt x="843" y="334"/>
                </a:lnTo>
                <a:lnTo>
                  <a:pt x="857" y="329"/>
                </a:lnTo>
                <a:lnTo>
                  <a:pt x="872" y="325"/>
                </a:lnTo>
                <a:lnTo>
                  <a:pt x="886" y="320"/>
                </a:lnTo>
                <a:lnTo>
                  <a:pt x="900" y="316"/>
                </a:lnTo>
                <a:lnTo>
                  <a:pt x="914" y="311"/>
                </a:lnTo>
                <a:lnTo>
                  <a:pt x="928" y="307"/>
                </a:lnTo>
                <a:lnTo>
                  <a:pt x="942" y="302"/>
                </a:lnTo>
                <a:lnTo>
                  <a:pt x="956" y="298"/>
                </a:lnTo>
                <a:lnTo>
                  <a:pt x="970" y="294"/>
                </a:lnTo>
                <a:lnTo>
                  <a:pt x="984" y="290"/>
                </a:lnTo>
                <a:lnTo>
                  <a:pt x="998" y="285"/>
                </a:lnTo>
                <a:lnTo>
                  <a:pt x="1012" y="281"/>
                </a:lnTo>
                <a:lnTo>
                  <a:pt x="1026" y="277"/>
                </a:lnTo>
                <a:lnTo>
                  <a:pt x="1040" y="273"/>
                </a:lnTo>
                <a:lnTo>
                  <a:pt x="1054" y="269"/>
                </a:lnTo>
                <a:lnTo>
                  <a:pt x="1068" y="264"/>
                </a:lnTo>
                <a:lnTo>
                  <a:pt x="1082" y="260"/>
                </a:lnTo>
                <a:lnTo>
                  <a:pt x="1096" y="256"/>
                </a:lnTo>
                <a:lnTo>
                  <a:pt x="1110" y="252"/>
                </a:lnTo>
                <a:lnTo>
                  <a:pt x="1125" y="248"/>
                </a:lnTo>
                <a:lnTo>
                  <a:pt x="1139" y="244"/>
                </a:lnTo>
                <a:lnTo>
                  <a:pt x="1153" y="240"/>
                </a:lnTo>
                <a:lnTo>
                  <a:pt x="1167" y="236"/>
                </a:lnTo>
                <a:lnTo>
                  <a:pt x="1181" y="232"/>
                </a:lnTo>
                <a:lnTo>
                  <a:pt x="1195" y="228"/>
                </a:lnTo>
                <a:lnTo>
                  <a:pt x="1209" y="224"/>
                </a:lnTo>
                <a:lnTo>
                  <a:pt x="1223" y="220"/>
                </a:lnTo>
                <a:lnTo>
                  <a:pt x="1237" y="216"/>
                </a:lnTo>
                <a:lnTo>
                  <a:pt x="1251" y="212"/>
                </a:lnTo>
                <a:lnTo>
                  <a:pt x="1265" y="208"/>
                </a:lnTo>
                <a:lnTo>
                  <a:pt x="1279" y="204"/>
                </a:lnTo>
                <a:lnTo>
                  <a:pt x="1293" y="200"/>
                </a:lnTo>
                <a:lnTo>
                  <a:pt x="1307" y="196"/>
                </a:lnTo>
                <a:lnTo>
                  <a:pt x="1321" y="192"/>
                </a:lnTo>
                <a:lnTo>
                  <a:pt x="1335" y="188"/>
                </a:lnTo>
                <a:lnTo>
                  <a:pt x="1349" y="184"/>
                </a:lnTo>
                <a:lnTo>
                  <a:pt x="1363" y="180"/>
                </a:lnTo>
                <a:lnTo>
                  <a:pt x="1378" y="177"/>
                </a:lnTo>
                <a:lnTo>
                  <a:pt x="1392" y="173"/>
                </a:lnTo>
                <a:lnTo>
                  <a:pt x="1392" y="0"/>
                </a:lnTo>
                <a:lnTo>
                  <a:pt x="1378" y="6"/>
                </a:lnTo>
                <a:lnTo>
                  <a:pt x="1363" y="13"/>
                </a:lnTo>
                <a:lnTo>
                  <a:pt x="1349" y="19"/>
                </a:lnTo>
                <a:lnTo>
                  <a:pt x="1335" y="26"/>
                </a:lnTo>
                <a:lnTo>
                  <a:pt x="1321" y="32"/>
                </a:lnTo>
                <a:lnTo>
                  <a:pt x="1307" y="38"/>
                </a:lnTo>
                <a:lnTo>
                  <a:pt x="1293" y="45"/>
                </a:lnTo>
                <a:lnTo>
                  <a:pt x="1279" y="51"/>
                </a:lnTo>
                <a:lnTo>
                  <a:pt x="1265" y="57"/>
                </a:lnTo>
                <a:lnTo>
                  <a:pt x="1251" y="64"/>
                </a:lnTo>
                <a:lnTo>
                  <a:pt x="1237" y="70"/>
                </a:lnTo>
                <a:lnTo>
                  <a:pt x="1223" y="76"/>
                </a:lnTo>
                <a:lnTo>
                  <a:pt x="1209" y="83"/>
                </a:lnTo>
                <a:lnTo>
                  <a:pt x="1195" y="89"/>
                </a:lnTo>
                <a:lnTo>
                  <a:pt x="1181" y="95"/>
                </a:lnTo>
                <a:lnTo>
                  <a:pt x="1167" y="101"/>
                </a:lnTo>
                <a:lnTo>
                  <a:pt x="1153" y="108"/>
                </a:lnTo>
                <a:lnTo>
                  <a:pt x="1139" y="114"/>
                </a:lnTo>
                <a:lnTo>
                  <a:pt x="1125" y="120"/>
                </a:lnTo>
                <a:lnTo>
                  <a:pt x="1110" y="126"/>
                </a:lnTo>
                <a:lnTo>
                  <a:pt x="1096" y="133"/>
                </a:lnTo>
                <a:lnTo>
                  <a:pt x="1082" y="139"/>
                </a:lnTo>
                <a:lnTo>
                  <a:pt x="1068" y="145"/>
                </a:lnTo>
                <a:lnTo>
                  <a:pt x="1054" y="151"/>
                </a:lnTo>
                <a:lnTo>
                  <a:pt x="1040" y="157"/>
                </a:lnTo>
                <a:lnTo>
                  <a:pt x="1026" y="163"/>
                </a:lnTo>
                <a:lnTo>
                  <a:pt x="1012" y="169"/>
                </a:lnTo>
                <a:lnTo>
                  <a:pt x="998" y="175"/>
                </a:lnTo>
                <a:lnTo>
                  <a:pt x="984" y="181"/>
                </a:lnTo>
                <a:lnTo>
                  <a:pt x="970" y="187"/>
                </a:lnTo>
                <a:lnTo>
                  <a:pt x="956" y="193"/>
                </a:lnTo>
                <a:lnTo>
                  <a:pt x="942" y="199"/>
                </a:lnTo>
                <a:lnTo>
                  <a:pt x="928" y="205"/>
                </a:lnTo>
                <a:lnTo>
                  <a:pt x="914" y="211"/>
                </a:lnTo>
                <a:lnTo>
                  <a:pt x="900" y="217"/>
                </a:lnTo>
                <a:lnTo>
                  <a:pt x="886" y="223"/>
                </a:lnTo>
                <a:lnTo>
                  <a:pt x="872" y="229"/>
                </a:lnTo>
                <a:lnTo>
                  <a:pt x="857" y="234"/>
                </a:lnTo>
                <a:lnTo>
                  <a:pt x="843" y="240"/>
                </a:lnTo>
                <a:lnTo>
                  <a:pt x="829" y="246"/>
                </a:lnTo>
                <a:lnTo>
                  <a:pt x="815" y="251"/>
                </a:lnTo>
                <a:lnTo>
                  <a:pt x="801" y="257"/>
                </a:lnTo>
                <a:lnTo>
                  <a:pt x="787" y="263"/>
                </a:lnTo>
                <a:lnTo>
                  <a:pt x="773" y="268"/>
                </a:lnTo>
                <a:lnTo>
                  <a:pt x="759" y="274"/>
                </a:lnTo>
                <a:lnTo>
                  <a:pt x="745" y="279"/>
                </a:lnTo>
                <a:lnTo>
                  <a:pt x="731" y="284"/>
                </a:lnTo>
                <a:lnTo>
                  <a:pt x="717" y="290"/>
                </a:lnTo>
                <a:lnTo>
                  <a:pt x="703" y="295"/>
                </a:lnTo>
                <a:lnTo>
                  <a:pt x="689" y="300"/>
                </a:lnTo>
                <a:lnTo>
                  <a:pt x="675" y="306"/>
                </a:lnTo>
                <a:lnTo>
                  <a:pt x="661" y="311"/>
                </a:lnTo>
                <a:lnTo>
                  <a:pt x="647" y="316"/>
                </a:lnTo>
                <a:lnTo>
                  <a:pt x="633" y="321"/>
                </a:lnTo>
                <a:lnTo>
                  <a:pt x="619" y="326"/>
                </a:lnTo>
                <a:lnTo>
                  <a:pt x="604" y="331"/>
                </a:lnTo>
                <a:lnTo>
                  <a:pt x="590" y="336"/>
                </a:lnTo>
                <a:lnTo>
                  <a:pt x="576" y="341"/>
                </a:lnTo>
                <a:lnTo>
                  <a:pt x="562" y="345"/>
                </a:lnTo>
                <a:lnTo>
                  <a:pt x="548" y="350"/>
                </a:lnTo>
                <a:lnTo>
                  <a:pt x="534" y="355"/>
                </a:lnTo>
                <a:lnTo>
                  <a:pt x="520" y="360"/>
                </a:lnTo>
                <a:lnTo>
                  <a:pt x="506" y="364"/>
                </a:lnTo>
                <a:lnTo>
                  <a:pt x="492" y="369"/>
                </a:lnTo>
                <a:lnTo>
                  <a:pt x="478" y="373"/>
                </a:lnTo>
                <a:lnTo>
                  <a:pt x="464" y="378"/>
                </a:lnTo>
                <a:lnTo>
                  <a:pt x="450" y="382"/>
                </a:lnTo>
                <a:lnTo>
                  <a:pt x="436" y="387"/>
                </a:lnTo>
                <a:lnTo>
                  <a:pt x="422" y="391"/>
                </a:lnTo>
                <a:lnTo>
                  <a:pt x="408" y="396"/>
                </a:lnTo>
                <a:lnTo>
                  <a:pt x="394" y="400"/>
                </a:lnTo>
                <a:lnTo>
                  <a:pt x="380" y="404"/>
                </a:lnTo>
                <a:lnTo>
                  <a:pt x="366" y="409"/>
                </a:lnTo>
                <a:lnTo>
                  <a:pt x="352" y="413"/>
                </a:lnTo>
                <a:lnTo>
                  <a:pt x="337" y="417"/>
                </a:lnTo>
                <a:lnTo>
                  <a:pt x="323" y="422"/>
                </a:lnTo>
                <a:lnTo>
                  <a:pt x="309" y="426"/>
                </a:lnTo>
                <a:lnTo>
                  <a:pt x="295" y="430"/>
                </a:lnTo>
                <a:lnTo>
                  <a:pt x="281" y="434"/>
                </a:lnTo>
                <a:lnTo>
                  <a:pt x="267" y="438"/>
                </a:lnTo>
                <a:lnTo>
                  <a:pt x="253" y="442"/>
                </a:lnTo>
                <a:lnTo>
                  <a:pt x="239" y="447"/>
                </a:lnTo>
                <a:lnTo>
                  <a:pt x="225" y="451"/>
                </a:lnTo>
                <a:lnTo>
                  <a:pt x="211" y="455"/>
                </a:lnTo>
                <a:lnTo>
                  <a:pt x="197" y="459"/>
                </a:lnTo>
                <a:lnTo>
                  <a:pt x="183" y="463"/>
                </a:lnTo>
                <a:lnTo>
                  <a:pt x="169" y="467"/>
                </a:lnTo>
                <a:lnTo>
                  <a:pt x="155" y="471"/>
                </a:lnTo>
                <a:lnTo>
                  <a:pt x="141" y="475"/>
                </a:lnTo>
                <a:lnTo>
                  <a:pt x="127" y="479"/>
                </a:lnTo>
                <a:lnTo>
                  <a:pt x="113" y="483"/>
                </a:lnTo>
                <a:lnTo>
                  <a:pt x="98" y="487"/>
                </a:lnTo>
                <a:lnTo>
                  <a:pt x="84" y="491"/>
                </a:lnTo>
                <a:lnTo>
                  <a:pt x="70" y="495"/>
                </a:lnTo>
                <a:lnTo>
                  <a:pt x="56" y="499"/>
                </a:lnTo>
                <a:lnTo>
                  <a:pt x="42" y="503"/>
                </a:lnTo>
                <a:lnTo>
                  <a:pt x="28" y="507"/>
                </a:lnTo>
                <a:lnTo>
                  <a:pt x="14" y="511"/>
                </a:lnTo>
                <a:lnTo>
                  <a:pt x="0" y="514"/>
                </a:lnTo>
                <a:lnTo>
                  <a:pt x="0" y="676"/>
                </a:lnTo>
              </a:path>
            </a:pathLst>
          </a:custGeom>
          <a:noFill/>
          <a:ln w="2857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7" name="Freeform 38">
            <a:extLst>
              <a:ext uri="{FF2B5EF4-FFF2-40B4-BE49-F238E27FC236}">
                <a16:creationId xmlns:a16="http://schemas.microsoft.com/office/drawing/2014/main" id="{1884393A-47D8-4620-8553-F36790BAF10F}"/>
              </a:ext>
            </a:extLst>
          </p:cNvPr>
          <p:cNvSpPr>
            <a:spLocks/>
          </p:cNvSpPr>
          <p:nvPr/>
        </p:nvSpPr>
        <p:spPr bwMode="auto">
          <a:xfrm>
            <a:off x="1069975" y="1470025"/>
            <a:ext cx="7842250" cy="2908300"/>
          </a:xfrm>
          <a:custGeom>
            <a:avLst/>
            <a:gdLst>
              <a:gd name="T0" fmla="*/ 2147483646 w 1392"/>
              <a:gd name="T1" fmla="*/ 2147483646 h 509"/>
              <a:gd name="T2" fmla="*/ 2147483646 w 1392"/>
              <a:gd name="T3" fmla="*/ 2147483646 h 509"/>
              <a:gd name="T4" fmla="*/ 2147483646 w 1392"/>
              <a:gd name="T5" fmla="*/ 2147483646 h 509"/>
              <a:gd name="T6" fmla="*/ 2147483646 w 1392"/>
              <a:gd name="T7" fmla="*/ 2147483646 h 509"/>
              <a:gd name="T8" fmla="*/ 2147483646 w 1392"/>
              <a:gd name="T9" fmla="*/ 2147483646 h 509"/>
              <a:gd name="T10" fmla="*/ 2147483646 w 1392"/>
              <a:gd name="T11" fmla="*/ 2147483646 h 509"/>
              <a:gd name="T12" fmla="*/ 2147483646 w 1392"/>
              <a:gd name="T13" fmla="*/ 2147483646 h 509"/>
              <a:gd name="T14" fmla="*/ 2147483646 w 1392"/>
              <a:gd name="T15" fmla="*/ 2147483646 h 509"/>
              <a:gd name="T16" fmla="*/ 2147483646 w 1392"/>
              <a:gd name="T17" fmla="*/ 2147483646 h 509"/>
              <a:gd name="T18" fmla="*/ 2147483646 w 1392"/>
              <a:gd name="T19" fmla="*/ 2147483646 h 509"/>
              <a:gd name="T20" fmla="*/ 2147483646 w 1392"/>
              <a:gd name="T21" fmla="*/ 2147483646 h 509"/>
              <a:gd name="T22" fmla="*/ 2147483646 w 1392"/>
              <a:gd name="T23" fmla="*/ 2147483646 h 509"/>
              <a:gd name="T24" fmla="*/ 2147483646 w 1392"/>
              <a:gd name="T25" fmla="*/ 2147483646 h 509"/>
              <a:gd name="T26" fmla="*/ 2147483646 w 1392"/>
              <a:gd name="T27" fmla="*/ 2147483646 h 509"/>
              <a:gd name="T28" fmla="*/ 2147483646 w 1392"/>
              <a:gd name="T29" fmla="*/ 2147483646 h 509"/>
              <a:gd name="T30" fmla="*/ 2147483646 w 1392"/>
              <a:gd name="T31" fmla="*/ 2147483646 h 509"/>
              <a:gd name="T32" fmla="*/ 2147483646 w 1392"/>
              <a:gd name="T33" fmla="*/ 2147483646 h 509"/>
              <a:gd name="T34" fmla="*/ 2147483646 w 1392"/>
              <a:gd name="T35" fmla="*/ 2147483646 h 509"/>
              <a:gd name="T36" fmla="*/ 2147483646 w 1392"/>
              <a:gd name="T37" fmla="*/ 2147483646 h 509"/>
              <a:gd name="T38" fmla="*/ 2147483646 w 1392"/>
              <a:gd name="T39" fmla="*/ 2147483646 h 509"/>
              <a:gd name="T40" fmla="*/ 2147483646 w 1392"/>
              <a:gd name="T41" fmla="*/ 2147483646 h 509"/>
              <a:gd name="T42" fmla="*/ 2147483646 w 1392"/>
              <a:gd name="T43" fmla="*/ 2147483646 h 509"/>
              <a:gd name="T44" fmla="*/ 2147483646 w 1392"/>
              <a:gd name="T45" fmla="*/ 2147483646 h 509"/>
              <a:gd name="T46" fmla="*/ 2147483646 w 1392"/>
              <a:gd name="T47" fmla="*/ 2147483646 h 509"/>
              <a:gd name="T48" fmla="*/ 2147483646 w 1392"/>
              <a:gd name="T49" fmla="*/ 2147483646 h 509"/>
              <a:gd name="T50" fmla="*/ 2147483646 w 1392"/>
              <a:gd name="T51" fmla="*/ 2147483646 h 509"/>
              <a:gd name="T52" fmla="*/ 2147483646 w 1392"/>
              <a:gd name="T53" fmla="*/ 2147483646 h 509"/>
              <a:gd name="T54" fmla="*/ 2147483646 w 1392"/>
              <a:gd name="T55" fmla="*/ 2147483646 h 509"/>
              <a:gd name="T56" fmla="*/ 2147483646 w 1392"/>
              <a:gd name="T57" fmla="*/ 2147483646 h 509"/>
              <a:gd name="T58" fmla="*/ 2147483646 w 1392"/>
              <a:gd name="T59" fmla="*/ 2147483646 h 509"/>
              <a:gd name="T60" fmla="*/ 2147483646 w 1392"/>
              <a:gd name="T61" fmla="*/ 2147483646 h 509"/>
              <a:gd name="T62" fmla="*/ 2147483646 w 1392"/>
              <a:gd name="T63" fmla="*/ 2147483646 h 509"/>
              <a:gd name="T64" fmla="*/ 2147483646 w 1392"/>
              <a:gd name="T65" fmla="*/ 2147483646 h 509"/>
              <a:gd name="T66" fmla="*/ 2147483646 w 1392"/>
              <a:gd name="T67" fmla="*/ 2147483646 h 509"/>
              <a:gd name="T68" fmla="*/ 2147483646 w 1392"/>
              <a:gd name="T69" fmla="*/ 2147483646 h 509"/>
              <a:gd name="T70" fmla="*/ 2147483646 w 1392"/>
              <a:gd name="T71" fmla="*/ 2147483646 h 509"/>
              <a:gd name="T72" fmla="*/ 2147483646 w 1392"/>
              <a:gd name="T73" fmla="*/ 2147483646 h 509"/>
              <a:gd name="T74" fmla="*/ 2147483646 w 1392"/>
              <a:gd name="T75" fmla="*/ 2147483646 h 509"/>
              <a:gd name="T76" fmla="*/ 2147483646 w 1392"/>
              <a:gd name="T77" fmla="*/ 2147483646 h 509"/>
              <a:gd name="T78" fmla="*/ 2147483646 w 1392"/>
              <a:gd name="T79" fmla="*/ 2147483646 h 509"/>
              <a:gd name="T80" fmla="*/ 2147483646 w 1392"/>
              <a:gd name="T81" fmla="*/ 2147483646 h 509"/>
              <a:gd name="T82" fmla="*/ 2147483646 w 1392"/>
              <a:gd name="T83" fmla="*/ 2147483646 h 509"/>
              <a:gd name="T84" fmla="*/ 2147483646 w 1392"/>
              <a:gd name="T85" fmla="*/ 2147483646 h 509"/>
              <a:gd name="T86" fmla="*/ 2147483646 w 1392"/>
              <a:gd name="T87" fmla="*/ 2147483646 h 509"/>
              <a:gd name="T88" fmla="*/ 2147483646 w 1392"/>
              <a:gd name="T89" fmla="*/ 2147483646 h 509"/>
              <a:gd name="T90" fmla="*/ 2147483646 w 1392"/>
              <a:gd name="T91" fmla="*/ 2147483646 h 509"/>
              <a:gd name="T92" fmla="*/ 2147483646 w 1392"/>
              <a:gd name="T93" fmla="*/ 2147483646 h 509"/>
              <a:gd name="T94" fmla="*/ 2147483646 w 1392"/>
              <a:gd name="T95" fmla="*/ 2147483646 h 509"/>
              <a:gd name="T96" fmla="*/ 2147483646 w 1392"/>
              <a:gd name="T97" fmla="*/ 2147483646 h 509"/>
              <a:gd name="T98" fmla="*/ 2147483646 w 1392"/>
              <a:gd name="T99" fmla="*/ 0 h 5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392" h="509">
                <a:moveTo>
                  <a:pt x="0" y="509"/>
                </a:moveTo>
                <a:lnTo>
                  <a:pt x="14" y="504"/>
                </a:lnTo>
                <a:lnTo>
                  <a:pt x="28" y="499"/>
                </a:lnTo>
                <a:lnTo>
                  <a:pt x="42" y="494"/>
                </a:lnTo>
                <a:lnTo>
                  <a:pt x="56" y="489"/>
                </a:lnTo>
                <a:lnTo>
                  <a:pt x="70" y="484"/>
                </a:lnTo>
                <a:lnTo>
                  <a:pt x="84" y="479"/>
                </a:lnTo>
                <a:lnTo>
                  <a:pt x="98" y="473"/>
                </a:lnTo>
                <a:lnTo>
                  <a:pt x="113" y="468"/>
                </a:lnTo>
                <a:lnTo>
                  <a:pt x="127" y="463"/>
                </a:lnTo>
                <a:lnTo>
                  <a:pt x="141" y="458"/>
                </a:lnTo>
                <a:lnTo>
                  <a:pt x="155" y="453"/>
                </a:lnTo>
                <a:lnTo>
                  <a:pt x="169" y="448"/>
                </a:lnTo>
                <a:lnTo>
                  <a:pt x="183" y="443"/>
                </a:lnTo>
                <a:lnTo>
                  <a:pt x="197" y="437"/>
                </a:lnTo>
                <a:lnTo>
                  <a:pt x="211" y="432"/>
                </a:lnTo>
                <a:lnTo>
                  <a:pt x="225" y="427"/>
                </a:lnTo>
                <a:lnTo>
                  <a:pt x="239" y="422"/>
                </a:lnTo>
                <a:lnTo>
                  <a:pt x="253" y="417"/>
                </a:lnTo>
                <a:lnTo>
                  <a:pt x="267" y="412"/>
                </a:lnTo>
                <a:lnTo>
                  <a:pt x="281" y="407"/>
                </a:lnTo>
                <a:lnTo>
                  <a:pt x="295" y="401"/>
                </a:lnTo>
                <a:lnTo>
                  <a:pt x="309" y="396"/>
                </a:lnTo>
                <a:lnTo>
                  <a:pt x="323" y="391"/>
                </a:lnTo>
                <a:lnTo>
                  <a:pt x="337" y="386"/>
                </a:lnTo>
                <a:lnTo>
                  <a:pt x="351" y="381"/>
                </a:lnTo>
                <a:lnTo>
                  <a:pt x="366" y="376"/>
                </a:lnTo>
                <a:lnTo>
                  <a:pt x="380" y="371"/>
                </a:lnTo>
                <a:lnTo>
                  <a:pt x="394" y="365"/>
                </a:lnTo>
                <a:lnTo>
                  <a:pt x="408" y="360"/>
                </a:lnTo>
                <a:lnTo>
                  <a:pt x="422" y="355"/>
                </a:lnTo>
                <a:lnTo>
                  <a:pt x="436" y="350"/>
                </a:lnTo>
                <a:lnTo>
                  <a:pt x="450" y="345"/>
                </a:lnTo>
                <a:lnTo>
                  <a:pt x="464" y="340"/>
                </a:lnTo>
                <a:lnTo>
                  <a:pt x="478" y="335"/>
                </a:lnTo>
                <a:lnTo>
                  <a:pt x="492" y="329"/>
                </a:lnTo>
                <a:lnTo>
                  <a:pt x="506" y="324"/>
                </a:lnTo>
                <a:lnTo>
                  <a:pt x="520" y="319"/>
                </a:lnTo>
                <a:lnTo>
                  <a:pt x="534" y="314"/>
                </a:lnTo>
                <a:lnTo>
                  <a:pt x="548" y="309"/>
                </a:lnTo>
                <a:lnTo>
                  <a:pt x="562" y="304"/>
                </a:lnTo>
                <a:lnTo>
                  <a:pt x="576" y="299"/>
                </a:lnTo>
                <a:lnTo>
                  <a:pt x="590" y="293"/>
                </a:lnTo>
                <a:lnTo>
                  <a:pt x="604" y="288"/>
                </a:lnTo>
                <a:lnTo>
                  <a:pt x="619" y="283"/>
                </a:lnTo>
                <a:lnTo>
                  <a:pt x="633" y="278"/>
                </a:lnTo>
                <a:lnTo>
                  <a:pt x="647" y="273"/>
                </a:lnTo>
                <a:lnTo>
                  <a:pt x="661" y="268"/>
                </a:lnTo>
                <a:lnTo>
                  <a:pt x="675" y="263"/>
                </a:lnTo>
                <a:lnTo>
                  <a:pt x="689" y="257"/>
                </a:lnTo>
                <a:lnTo>
                  <a:pt x="703" y="252"/>
                </a:lnTo>
                <a:lnTo>
                  <a:pt x="717" y="247"/>
                </a:lnTo>
                <a:lnTo>
                  <a:pt x="731" y="242"/>
                </a:lnTo>
                <a:lnTo>
                  <a:pt x="745" y="237"/>
                </a:lnTo>
                <a:lnTo>
                  <a:pt x="759" y="232"/>
                </a:lnTo>
                <a:lnTo>
                  <a:pt x="773" y="227"/>
                </a:lnTo>
                <a:lnTo>
                  <a:pt x="787" y="221"/>
                </a:lnTo>
                <a:lnTo>
                  <a:pt x="801" y="216"/>
                </a:lnTo>
                <a:lnTo>
                  <a:pt x="815" y="211"/>
                </a:lnTo>
                <a:lnTo>
                  <a:pt x="829" y="206"/>
                </a:lnTo>
                <a:lnTo>
                  <a:pt x="843" y="201"/>
                </a:lnTo>
                <a:lnTo>
                  <a:pt x="857" y="196"/>
                </a:lnTo>
                <a:lnTo>
                  <a:pt x="872" y="191"/>
                </a:lnTo>
                <a:lnTo>
                  <a:pt x="886" y="185"/>
                </a:lnTo>
                <a:lnTo>
                  <a:pt x="900" y="180"/>
                </a:lnTo>
                <a:lnTo>
                  <a:pt x="914" y="175"/>
                </a:lnTo>
                <a:lnTo>
                  <a:pt x="928" y="170"/>
                </a:lnTo>
                <a:lnTo>
                  <a:pt x="942" y="165"/>
                </a:lnTo>
                <a:lnTo>
                  <a:pt x="956" y="160"/>
                </a:lnTo>
                <a:lnTo>
                  <a:pt x="970" y="155"/>
                </a:lnTo>
                <a:lnTo>
                  <a:pt x="984" y="149"/>
                </a:lnTo>
                <a:lnTo>
                  <a:pt x="998" y="144"/>
                </a:lnTo>
                <a:lnTo>
                  <a:pt x="1012" y="139"/>
                </a:lnTo>
                <a:lnTo>
                  <a:pt x="1026" y="134"/>
                </a:lnTo>
                <a:lnTo>
                  <a:pt x="1040" y="129"/>
                </a:lnTo>
                <a:lnTo>
                  <a:pt x="1054" y="124"/>
                </a:lnTo>
                <a:lnTo>
                  <a:pt x="1068" y="119"/>
                </a:lnTo>
                <a:lnTo>
                  <a:pt x="1082" y="113"/>
                </a:lnTo>
                <a:lnTo>
                  <a:pt x="1096" y="108"/>
                </a:lnTo>
                <a:lnTo>
                  <a:pt x="1110" y="103"/>
                </a:lnTo>
                <a:lnTo>
                  <a:pt x="1125" y="98"/>
                </a:lnTo>
                <a:lnTo>
                  <a:pt x="1139" y="93"/>
                </a:lnTo>
                <a:lnTo>
                  <a:pt x="1153" y="88"/>
                </a:lnTo>
                <a:lnTo>
                  <a:pt x="1167" y="83"/>
                </a:lnTo>
                <a:lnTo>
                  <a:pt x="1181" y="77"/>
                </a:lnTo>
                <a:lnTo>
                  <a:pt x="1195" y="72"/>
                </a:lnTo>
                <a:lnTo>
                  <a:pt x="1209" y="67"/>
                </a:lnTo>
                <a:lnTo>
                  <a:pt x="1223" y="62"/>
                </a:lnTo>
                <a:lnTo>
                  <a:pt x="1237" y="57"/>
                </a:lnTo>
                <a:lnTo>
                  <a:pt x="1251" y="52"/>
                </a:lnTo>
                <a:lnTo>
                  <a:pt x="1265" y="47"/>
                </a:lnTo>
                <a:lnTo>
                  <a:pt x="1279" y="42"/>
                </a:lnTo>
                <a:lnTo>
                  <a:pt x="1293" y="36"/>
                </a:lnTo>
                <a:lnTo>
                  <a:pt x="1307" y="31"/>
                </a:lnTo>
                <a:lnTo>
                  <a:pt x="1321" y="26"/>
                </a:lnTo>
                <a:lnTo>
                  <a:pt x="1335" y="21"/>
                </a:lnTo>
                <a:lnTo>
                  <a:pt x="1349" y="16"/>
                </a:lnTo>
                <a:lnTo>
                  <a:pt x="1363" y="11"/>
                </a:lnTo>
                <a:lnTo>
                  <a:pt x="1377" y="5"/>
                </a:lnTo>
                <a:lnTo>
                  <a:pt x="1392"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8" name="Line 39">
            <a:extLst>
              <a:ext uri="{FF2B5EF4-FFF2-40B4-BE49-F238E27FC236}">
                <a16:creationId xmlns:a16="http://schemas.microsoft.com/office/drawing/2014/main" id="{403544BC-5BEF-4466-B8D6-7A6AC2A282A3}"/>
              </a:ext>
            </a:extLst>
          </p:cNvPr>
          <p:cNvSpPr>
            <a:spLocks noChangeShapeType="1"/>
          </p:cNvSpPr>
          <p:nvPr/>
        </p:nvSpPr>
        <p:spPr bwMode="auto">
          <a:xfrm flipV="1">
            <a:off x="923925" y="252413"/>
            <a:ext cx="1588" cy="47434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9" name="Line 40">
            <a:extLst>
              <a:ext uri="{FF2B5EF4-FFF2-40B4-BE49-F238E27FC236}">
                <a16:creationId xmlns:a16="http://schemas.microsoft.com/office/drawing/2014/main" id="{46B8E109-123E-404D-986C-4A929F608530}"/>
              </a:ext>
            </a:extLst>
          </p:cNvPr>
          <p:cNvSpPr>
            <a:spLocks noChangeShapeType="1"/>
          </p:cNvSpPr>
          <p:nvPr/>
        </p:nvSpPr>
        <p:spPr bwMode="auto">
          <a:xfrm flipH="1">
            <a:off x="828675" y="4503738"/>
            <a:ext cx="952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0" name="Rectangle 41">
            <a:extLst>
              <a:ext uri="{FF2B5EF4-FFF2-40B4-BE49-F238E27FC236}">
                <a16:creationId xmlns:a16="http://schemas.microsoft.com/office/drawing/2014/main" id="{75EED7B1-B66C-45BD-9341-2BFBB1D3C1F5}"/>
              </a:ext>
            </a:extLst>
          </p:cNvPr>
          <p:cNvSpPr>
            <a:spLocks noChangeArrowheads="1"/>
          </p:cNvSpPr>
          <p:nvPr/>
        </p:nvSpPr>
        <p:spPr bwMode="auto">
          <a:xfrm rot="-5400000">
            <a:off x="437357" y="4399756"/>
            <a:ext cx="404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200</a:t>
            </a:r>
            <a:endParaRPr lang="en-US" altLang="en-US"/>
          </a:p>
        </p:txBody>
      </p:sp>
      <p:sp>
        <p:nvSpPr>
          <p:cNvPr id="41001" name="Line 42">
            <a:extLst>
              <a:ext uri="{FF2B5EF4-FFF2-40B4-BE49-F238E27FC236}">
                <a16:creationId xmlns:a16="http://schemas.microsoft.com/office/drawing/2014/main" id="{119224D8-8502-497A-B38A-4D1336717203}"/>
              </a:ext>
            </a:extLst>
          </p:cNvPr>
          <p:cNvSpPr>
            <a:spLocks noChangeShapeType="1"/>
          </p:cNvSpPr>
          <p:nvPr/>
        </p:nvSpPr>
        <p:spPr bwMode="auto">
          <a:xfrm flipH="1">
            <a:off x="828675" y="3138488"/>
            <a:ext cx="952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Rectangle 43">
            <a:extLst>
              <a:ext uri="{FF2B5EF4-FFF2-40B4-BE49-F238E27FC236}">
                <a16:creationId xmlns:a16="http://schemas.microsoft.com/office/drawing/2014/main" id="{78F9B6EF-0530-4D48-B8ED-6BE027BDFDCA}"/>
              </a:ext>
            </a:extLst>
          </p:cNvPr>
          <p:cNvSpPr>
            <a:spLocks noChangeArrowheads="1"/>
          </p:cNvSpPr>
          <p:nvPr/>
        </p:nvSpPr>
        <p:spPr bwMode="auto">
          <a:xfrm rot="-5400000">
            <a:off x="437357" y="3034506"/>
            <a:ext cx="404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300</a:t>
            </a:r>
            <a:endParaRPr lang="en-US" altLang="en-US"/>
          </a:p>
        </p:txBody>
      </p:sp>
      <p:sp>
        <p:nvSpPr>
          <p:cNvPr id="41003" name="Line 44">
            <a:extLst>
              <a:ext uri="{FF2B5EF4-FFF2-40B4-BE49-F238E27FC236}">
                <a16:creationId xmlns:a16="http://schemas.microsoft.com/office/drawing/2014/main" id="{FA5F88AB-B51A-4B99-8C0F-C62185E9ED5D}"/>
              </a:ext>
            </a:extLst>
          </p:cNvPr>
          <p:cNvSpPr>
            <a:spLocks noChangeShapeType="1"/>
          </p:cNvSpPr>
          <p:nvPr/>
        </p:nvSpPr>
        <p:spPr bwMode="auto">
          <a:xfrm flipH="1">
            <a:off x="828675" y="1771650"/>
            <a:ext cx="9525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Rectangle 45">
            <a:extLst>
              <a:ext uri="{FF2B5EF4-FFF2-40B4-BE49-F238E27FC236}">
                <a16:creationId xmlns:a16="http://schemas.microsoft.com/office/drawing/2014/main" id="{36BCAE38-E55B-4371-B2E8-A59AC622FE5A}"/>
              </a:ext>
            </a:extLst>
          </p:cNvPr>
          <p:cNvSpPr>
            <a:spLocks noChangeArrowheads="1"/>
          </p:cNvSpPr>
          <p:nvPr/>
        </p:nvSpPr>
        <p:spPr bwMode="auto">
          <a:xfrm rot="-5400000">
            <a:off x="437356" y="1667669"/>
            <a:ext cx="4048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400</a:t>
            </a:r>
            <a:endParaRPr lang="en-US" altLang="en-US"/>
          </a:p>
        </p:txBody>
      </p:sp>
      <p:sp>
        <p:nvSpPr>
          <p:cNvPr id="41005" name="Line 46">
            <a:extLst>
              <a:ext uri="{FF2B5EF4-FFF2-40B4-BE49-F238E27FC236}">
                <a16:creationId xmlns:a16="http://schemas.microsoft.com/office/drawing/2014/main" id="{2C0A053A-824F-45B6-9AF7-85ED3357FD98}"/>
              </a:ext>
            </a:extLst>
          </p:cNvPr>
          <p:cNvSpPr>
            <a:spLocks noChangeShapeType="1"/>
          </p:cNvSpPr>
          <p:nvPr/>
        </p:nvSpPr>
        <p:spPr bwMode="auto">
          <a:xfrm flipH="1">
            <a:off x="828675" y="400050"/>
            <a:ext cx="9525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Rectangle 47">
            <a:extLst>
              <a:ext uri="{FF2B5EF4-FFF2-40B4-BE49-F238E27FC236}">
                <a16:creationId xmlns:a16="http://schemas.microsoft.com/office/drawing/2014/main" id="{5A138B19-AC2C-4D67-85CE-249916B3E214}"/>
              </a:ext>
            </a:extLst>
          </p:cNvPr>
          <p:cNvSpPr>
            <a:spLocks noChangeArrowheads="1"/>
          </p:cNvSpPr>
          <p:nvPr/>
        </p:nvSpPr>
        <p:spPr bwMode="auto">
          <a:xfrm rot="-5400000">
            <a:off x="442119" y="292894"/>
            <a:ext cx="4048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500</a:t>
            </a:r>
            <a:endParaRPr lang="en-US" altLang="en-US"/>
          </a:p>
        </p:txBody>
      </p:sp>
      <p:sp>
        <p:nvSpPr>
          <p:cNvPr id="41007" name="Rectangle 48">
            <a:extLst>
              <a:ext uri="{FF2B5EF4-FFF2-40B4-BE49-F238E27FC236}">
                <a16:creationId xmlns:a16="http://schemas.microsoft.com/office/drawing/2014/main" id="{B25E6F8A-F509-4741-B5F8-62FB0FE7F2B8}"/>
              </a:ext>
            </a:extLst>
          </p:cNvPr>
          <p:cNvSpPr>
            <a:spLocks noChangeArrowheads="1"/>
          </p:cNvSpPr>
          <p:nvPr/>
        </p:nvSpPr>
        <p:spPr bwMode="auto">
          <a:xfrm rot="-5400000">
            <a:off x="-841374" y="2479675"/>
            <a:ext cx="2451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Cholesterol (ng/100ml)</a:t>
            </a:r>
            <a:endParaRPr lang="en-US" altLang="en-US"/>
          </a:p>
        </p:txBody>
      </p:sp>
      <p:sp>
        <p:nvSpPr>
          <p:cNvPr id="41008" name="Line 49">
            <a:extLst>
              <a:ext uri="{FF2B5EF4-FFF2-40B4-BE49-F238E27FC236}">
                <a16:creationId xmlns:a16="http://schemas.microsoft.com/office/drawing/2014/main" id="{441C8D1B-F83A-4FA9-BF90-AF5E96CDB957}"/>
              </a:ext>
            </a:extLst>
          </p:cNvPr>
          <p:cNvSpPr>
            <a:spLocks noChangeShapeType="1"/>
          </p:cNvSpPr>
          <p:nvPr/>
        </p:nvSpPr>
        <p:spPr bwMode="auto">
          <a:xfrm>
            <a:off x="923925" y="4995863"/>
            <a:ext cx="81343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Line 50">
            <a:extLst>
              <a:ext uri="{FF2B5EF4-FFF2-40B4-BE49-F238E27FC236}">
                <a16:creationId xmlns:a16="http://schemas.microsoft.com/office/drawing/2014/main" id="{2C90C908-AB2E-4E45-B231-5CD5BA0DBB32}"/>
              </a:ext>
            </a:extLst>
          </p:cNvPr>
          <p:cNvSpPr>
            <a:spLocks noChangeShapeType="1"/>
          </p:cNvSpPr>
          <p:nvPr/>
        </p:nvSpPr>
        <p:spPr bwMode="auto">
          <a:xfrm>
            <a:off x="1069975" y="4995863"/>
            <a:ext cx="1588"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Rectangle 51">
            <a:extLst>
              <a:ext uri="{FF2B5EF4-FFF2-40B4-BE49-F238E27FC236}">
                <a16:creationId xmlns:a16="http://schemas.microsoft.com/office/drawing/2014/main" id="{9A5239FD-CF7C-458B-912B-A3951C371CC8}"/>
              </a:ext>
            </a:extLst>
          </p:cNvPr>
          <p:cNvSpPr>
            <a:spLocks noChangeArrowheads="1"/>
          </p:cNvSpPr>
          <p:nvPr/>
        </p:nvSpPr>
        <p:spPr bwMode="auto">
          <a:xfrm>
            <a:off x="887413"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a:t>
            </a:r>
            <a:endParaRPr lang="en-US" altLang="en-US"/>
          </a:p>
        </p:txBody>
      </p:sp>
      <p:sp>
        <p:nvSpPr>
          <p:cNvPr id="41011" name="Line 52">
            <a:extLst>
              <a:ext uri="{FF2B5EF4-FFF2-40B4-BE49-F238E27FC236}">
                <a16:creationId xmlns:a16="http://schemas.microsoft.com/office/drawing/2014/main" id="{3B3B28B3-5857-4441-A333-D33382BD673B}"/>
              </a:ext>
            </a:extLst>
          </p:cNvPr>
          <p:cNvSpPr>
            <a:spLocks noChangeShapeType="1"/>
          </p:cNvSpPr>
          <p:nvPr/>
        </p:nvSpPr>
        <p:spPr bwMode="auto">
          <a:xfrm>
            <a:off x="3030538"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Rectangle 53">
            <a:extLst>
              <a:ext uri="{FF2B5EF4-FFF2-40B4-BE49-F238E27FC236}">
                <a16:creationId xmlns:a16="http://schemas.microsoft.com/office/drawing/2014/main" id="{F7E80AAC-D77A-408C-9774-5A2CD0C4FB5C}"/>
              </a:ext>
            </a:extLst>
          </p:cNvPr>
          <p:cNvSpPr>
            <a:spLocks noChangeArrowheads="1"/>
          </p:cNvSpPr>
          <p:nvPr/>
        </p:nvSpPr>
        <p:spPr bwMode="auto">
          <a:xfrm>
            <a:off x="2847975"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a:t>
            </a:r>
            <a:endParaRPr lang="en-US" altLang="en-US"/>
          </a:p>
        </p:txBody>
      </p:sp>
      <p:sp>
        <p:nvSpPr>
          <p:cNvPr id="41013" name="Line 54">
            <a:extLst>
              <a:ext uri="{FF2B5EF4-FFF2-40B4-BE49-F238E27FC236}">
                <a16:creationId xmlns:a16="http://schemas.microsoft.com/office/drawing/2014/main" id="{89B3B650-248A-4975-BFE4-790B2D6AF997}"/>
              </a:ext>
            </a:extLst>
          </p:cNvPr>
          <p:cNvSpPr>
            <a:spLocks noChangeShapeType="1"/>
          </p:cNvSpPr>
          <p:nvPr/>
        </p:nvSpPr>
        <p:spPr bwMode="auto">
          <a:xfrm>
            <a:off x="4989513"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Rectangle 55">
            <a:extLst>
              <a:ext uri="{FF2B5EF4-FFF2-40B4-BE49-F238E27FC236}">
                <a16:creationId xmlns:a16="http://schemas.microsoft.com/office/drawing/2014/main" id="{46CA8AFD-D107-4621-8AE9-8009215CBBAB}"/>
              </a:ext>
            </a:extLst>
          </p:cNvPr>
          <p:cNvSpPr>
            <a:spLocks noChangeArrowheads="1"/>
          </p:cNvSpPr>
          <p:nvPr/>
        </p:nvSpPr>
        <p:spPr bwMode="auto">
          <a:xfrm>
            <a:off x="4808538"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a:t>
            </a:r>
            <a:endParaRPr lang="en-US" altLang="en-US"/>
          </a:p>
        </p:txBody>
      </p:sp>
      <p:sp>
        <p:nvSpPr>
          <p:cNvPr id="41015" name="Line 56">
            <a:extLst>
              <a:ext uri="{FF2B5EF4-FFF2-40B4-BE49-F238E27FC236}">
                <a16:creationId xmlns:a16="http://schemas.microsoft.com/office/drawing/2014/main" id="{1961BB7E-38C2-4BE5-9E03-B14AC277EF3D}"/>
              </a:ext>
            </a:extLst>
          </p:cNvPr>
          <p:cNvSpPr>
            <a:spLocks noChangeShapeType="1"/>
          </p:cNvSpPr>
          <p:nvPr/>
        </p:nvSpPr>
        <p:spPr bwMode="auto">
          <a:xfrm>
            <a:off x="6951663"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Rectangle 57">
            <a:extLst>
              <a:ext uri="{FF2B5EF4-FFF2-40B4-BE49-F238E27FC236}">
                <a16:creationId xmlns:a16="http://schemas.microsoft.com/office/drawing/2014/main" id="{4023D7AF-CE5A-428A-8581-66B415AEF8D6}"/>
              </a:ext>
            </a:extLst>
          </p:cNvPr>
          <p:cNvSpPr>
            <a:spLocks noChangeArrowheads="1"/>
          </p:cNvSpPr>
          <p:nvPr/>
        </p:nvSpPr>
        <p:spPr bwMode="auto">
          <a:xfrm>
            <a:off x="6769100"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a:t>
            </a:r>
            <a:endParaRPr lang="en-US" altLang="en-US"/>
          </a:p>
        </p:txBody>
      </p:sp>
      <p:sp>
        <p:nvSpPr>
          <p:cNvPr id="41017" name="Line 58">
            <a:extLst>
              <a:ext uri="{FF2B5EF4-FFF2-40B4-BE49-F238E27FC236}">
                <a16:creationId xmlns:a16="http://schemas.microsoft.com/office/drawing/2014/main" id="{A098CDB6-FFCA-4B49-8640-B31AE5894384}"/>
              </a:ext>
            </a:extLst>
          </p:cNvPr>
          <p:cNvSpPr>
            <a:spLocks noChangeShapeType="1"/>
          </p:cNvSpPr>
          <p:nvPr/>
        </p:nvSpPr>
        <p:spPr bwMode="auto">
          <a:xfrm>
            <a:off x="8912225" y="4995863"/>
            <a:ext cx="1588"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Rectangle 59">
            <a:extLst>
              <a:ext uri="{FF2B5EF4-FFF2-40B4-BE49-F238E27FC236}">
                <a16:creationId xmlns:a16="http://schemas.microsoft.com/office/drawing/2014/main" id="{5853CF12-0301-4B1F-ADE0-B88D8EEE880E}"/>
              </a:ext>
            </a:extLst>
          </p:cNvPr>
          <p:cNvSpPr>
            <a:spLocks noChangeArrowheads="1"/>
          </p:cNvSpPr>
          <p:nvPr/>
        </p:nvSpPr>
        <p:spPr bwMode="auto">
          <a:xfrm>
            <a:off x="8729663"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60</a:t>
            </a:r>
            <a:endParaRPr lang="en-US" altLang="en-US"/>
          </a:p>
        </p:txBody>
      </p:sp>
      <p:sp>
        <p:nvSpPr>
          <p:cNvPr id="41019" name="Rectangle 60">
            <a:extLst>
              <a:ext uri="{FF2B5EF4-FFF2-40B4-BE49-F238E27FC236}">
                <a16:creationId xmlns:a16="http://schemas.microsoft.com/office/drawing/2014/main" id="{AFEBC0CF-AF0C-4343-8CAD-A1661A9D0170}"/>
              </a:ext>
            </a:extLst>
          </p:cNvPr>
          <p:cNvSpPr>
            <a:spLocks noChangeArrowheads="1"/>
          </p:cNvSpPr>
          <p:nvPr/>
        </p:nvSpPr>
        <p:spPr bwMode="auto">
          <a:xfrm>
            <a:off x="4325938" y="5367338"/>
            <a:ext cx="8302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Age</a:t>
            </a:r>
            <a:endParaRPr lang="en-US" altLang="en-US"/>
          </a:p>
        </p:txBody>
      </p:sp>
      <p:sp>
        <p:nvSpPr>
          <p:cNvPr id="41020" name="Rectangle 61">
            <a:extLst>
              <a:ext uri="{FF2B5EF4-FFF2-40B4-BE49-F238E27FC236}">
                <a16:creationId xmlns:a16="http://schemas.microsoft.com/office/drawing/2014/main" id="{E9BBD122-ECBE-4D49-9CE7-9CFDC34A8C71}"/>
              </a:ext>
            </a:extLst>
          </p:cNvPr>
          <p:cNvSpPr>
            <a:spLocks noChangeArrowheads="1"/>
          </p:cNvSpPr>
          <p:nvPr/>
        </p:nvSpPr>
        <p:spPr bwMode="auto">
          <a:xfrm>
            <a:off x="2624138" y="5767388"/>
            <a:ext cx="4727575" cy="776287"/>
          </a:xfrm>
          <a:prstGeom prst="rect">
            <a:avLst/>
          </a:prstGeom>
          <a:solidFill>
            <a:srgbClr val="FFFFFF"/>
          </a:solidFill>
          <a:ln w="11113">
            <a:solidFill>
              <a:srgbClr val="000000"/>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21" name="Oval 62">
            <a:extLst>
              <a:ext uri="{FF2B5EF4-FFF2-40B4-BE49-F238E27FC236}">
                <a16:creationId xmlns:a16="http://schemas.microsoft.com/office/drawing/2014/main" id="{B346F561-87F4-4C4C-A6A7-B4443D8CF7BD}"/>
              </a:ext>
            </a:extLst>
          </p:cNvPr>
          <p:cNvSpPr>
            <a:spLocks noChangeArrowheads="1"/>
          </p:cNvSpPr>
          <p:nvPr/>
        </p:nvSpPr>
        <p:spPr bwMode="auto">
          <a:xfrm>
            <a:off x="3114675" y="5938838"/>
            <a:ext cx="101600" cy="103187"/>
          </a:xfrm>
          <a:prstGeom prst="ellipse">
            <a:avLst/>
          </a:prstGeom>
          <a:solidFill>
            <a:schemeClr val="bg1"/>
          </a:solidFill>
          <a:ln w="22225">
            <a:solidFill>
              <a:schemeClr val="bg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22" name="Line 63">
            <a:extLst>
              <a:ext uri="{FF2B5EF4-FFF2-40B4-BE49-F238E27FC236}">
                <a16:creationId xmlns:a16="http://schemas.microsoft.com/office/drawing/2014/main" id="{C2277191-12D2-4897-BFB6-9D9F626679B2}"/>
              </a:ext>
            </a:extLst>
          </p:cNvPr>
          <p:cNvSpPr>
            <a:spLocks noChangeShapeType="1"/>
          </p:cNvSpPr>
          <p:nvPr/>
        </p:nvSpPr>
        <p:spPr bwMode="auto">
          <a:xfrm>
            <a:off x="4860925" y="5989638"/>
            <a:ext cx="873125" cy="1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Rectangle 64">
            <a:extLst>
              <a:ext uri="{FF2B5EF4-FFF2-40B4-BE49-F238E27FC236}">
                <a16:creationId xmlns:a16="http://schemas.microsoft.com/office/drawing/2014/main" id="{9012F8F6-79BD-4061-932B-27E222A4AB07}"/>
              </a:ext>
            </a:extLst>
          </p:cNvPr>
          <p:cNvSpPr>
            <a:spLocks noChangeArrowheads="1"/>
          </p:cNvSpPr>
          <p:nvPr/>
        </p:nvSpPr>
        <p:spPr bwMode="auto">
          <a:xfrm>
            <a:off x="2725738" y="6200775"/>
            <a:ext cx="879475" cy="241300"/>
          </a:xfrm>
          <a:prstGeom prst="rect">
            <a:avLst/>
          </a:prstGeom>
          <a:solidFill>
            <a:schemeClr val="bg1"/>
          </a:solidFill>
          <a:ln w="22225">
            <a:solidFill>
              <a:schemeClr val="bg1"/>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 </a:t>
            </a:r>
          </a:p>
        </p:txBody>
      </p:sp>
      <p:sp>
        <p:nvSpPr>
          <p:cNvPr id="41024" name="Line 65">
            <a:extLst>
              <a:ext uri="{FF2B5EF4-FFF2-40B4-BE49-F238E27FC236}">
                <a16:creationId xmlns:a16="http://schemas.microsoft.com/office/drawing/2014/main" id="{E6013221-1304-4F9F-B7D7-7FBECB9E94F2}"/>
              </a:ext>
            </a:extLst>
          </p:cNvPr>
          <p:cNvSpPr>
            <a:spLocks noChangeShapeType="1"/>
          </p:cNvSpPr>
          <p:nvPr/>
        </p:nvSpPr>
        <p:spPr bwMode="auto">
          <a:xfrm>
            <a:off x="4860925" y="6321425"/>
            <a:ext cx="873125"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Rectangle 66">
            <a:extLst>
              <a:ext uri="{FF2B5EF4-FFF2-40B4-BE49-F238E27FC236}">
                <a16:creationId xmlns:a16="http://schemas.microsoft.com/office/drawing/2014/main" id="{BE8DDE74-228E-4E27-BECA-1A7B3CEA9589}"/>
              </a:ext>
            </a:extLst>
          </p:cNvPr>
          <p:cNvSpPr>
            <a:spLocks noChangeArrowheads="1"/>
          </p:cNvSpPr>
          <p:nvPr/>
        </p:nvSpPr>
        <p:spPr bwMode="auto">
          <a:xfrm>
            <a:off x="3746500" y="5864225"/>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41026" name="Rectangle 67">
            <a:extLst>
              <a:ext uri="{FF2B5EF4-FFF2-40B4-BE49-F238E27FC236}">
                <a16:creationId xmlns:a16="http://schemas.microsoft.com/office/drawing/2014/main" id="{27A127BF-C47E-4006-B61C-6751D3FECB34}"/>
              </a:ext>
            </a:extLst>
          </p:cNvPr>
          <p:cNvSpPr>
            <a:spLocks noChangeArrowheads="1"/>
          </p:cNvSpPr>
          <p:nvPr/>
        </p:nvSpPr>
        <p:spPr bwMode="auto">
          <a:xfrm>
            <a:off x="5876925" y="5864225"/>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41027" name="Rectangle 68">
            <a:extLst>
              <a:ext uri="{FF2B5EF4-FFF2-40B4-BE49-F238E27FC236}">
                <a16:creationId xmlns:a16="http://schemas.microsoft.com/office/drawing/2014/main" id="{9906951E-FA10-4844-ACCB-7BECA2C1A5C7}"/>
              </a:ext>
            </a:extLst>
          </p:cNvPr>
          <p:cNvSpPr>
            <a:spLocks noChangeArrowheads="1"/>
          </p:cNvSpPr>
          <p:nvPr/>
        </p:nvSpPr>
        <p:spPr bwMode="auto">
          <a:xfrm>
            <a:off x="3746500" y="6196013"/>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95% CI</a:t>
            </a:r>
            <a:endParaRPr lang="en-US" altLang="en-US"/>
          </a:p>
        </p:txBody>
      </p:sp>
      <p:sp>
        <p:nvSpPr>
          <p:cNvPr id="41028" name="Rectangle 69">
            <a:extLst>
              <a:ext uri="{FF2B5EF4-FFF2-40B4-BE49-F238E27FC236}">
                <a16:creationId xmlns:a16="http://schemas.microsoft.com/office/drawing/2014/main" id="{9C0B0D65-9588-4C6C-8498-D48FDE274215}"/>
              </a:ext>
            </a:extLst>
          </p:cNvPr>
          <p:cNvSpPr>
            <a:spLocks noChangeArrowheads="1"/>
          </p:cNvSpPr>
          <p:nvPr/>
        </p:nvSpPr>
        <p:spPr bwMode="auto">
          <a:xfrm>
            <a:off x="5876925" y="6196013"/>
            <a:ext cx="1371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Fitted values</a:t>
            </a:r>
            <a:endParaRPr lang="en-US" altLang="en-US"/>
          </a:p>
        </p:txBody>
      </p:sp>
      <p:sp>
        <p:nvSpPr>
          <p:cNvPr id="41029" name="Line 70">
            <a:extLst>
              <a:ext uri="{FF2B5EF4-FFF2-40B4-BE49-F238E27FC236}">
                <a16:creationId xmlns:a16="http://schemas.microsoft.com/office/drawing/2014/main" id="{3AAD39EA-C8CE-488B-9D40-4D35B0B26BF0}"/>
              </a:ext>
            </a:extLst>
          </p:cNvPr>
          <p:cNvSpPr>
            <a:spLocks noChangeShapeType="1"/>
          </p:cNvSpPr>
          <p:nvPr/>
        </p:nvSpPr>
        <p:spPr bwMode="auto">
          <a:xfrm>
            <a:off x="2743200" y="6324600"/>
            <a:ext cx="8382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0" name="Slide Number Placeholder 1">
            <a:extLst>
              <a:ext uri="{FF2B5EF4-FFF2-40B4-BE49-F238E27FC236}">
                <a16:creationId xmlns:a16="http://schemas.microsoft.com/office/drawing/2014/main" id="{EF8DF7C2-8A0A-403A-ADF8-527E5C16D9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57FC1E5-3BAE-4802-8D9D-625FB0F91DE7}" type="slidenum">
              <a:rPr lang="en-US" altLang="en-US">
                <a:latin typeface="Arial" panose="020B0604020202020204" pitchFamily="34" charset="0"/>
              </a:rPr>
              <a:pPr/>
              <a:t>53</a:t>
            </a:fld>
            <a:endParaRPr lang="en-US" altLang="en-US">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B098AF1-5980-46EE-903E-CF1B66A52E2D}"/>
              </a:ext>
            </a:extLst>
          </p:cNvPr>
          <p:cNvSpPr>
            <a:spLocks noGrp="1" noChangeArrowheads="1"/>
          </p:cNvSpPr>
          <p:nvPr>
            <p:ph type="title"/>
          </p:nvPr>
        </p:nvSpPr>
        <p:spPr>
          <a:xfrm>
            <a:off x="381000" y="551795"/>
            <a:ext cx="7658100" cy="735722"/>
          </a:xfrm>
        </p:spPr>
        <p:txBody>
          <a:bodyPr/>
          <a:lstStyle/>
          <a:p>
            <a:r>
              <a:rPr lang="en-US" altLang="en-US" b="1" dirty="0"/>
              <a:t>General Linear Model (GLM)</a:t>
            </a:r>
            <a:endParaRPr lang="en-US" altLang="en-US" dirty="0"/>
          </a:p>
        </p:txBody>
      </p:sp>
      <p:sp>
        <p:nvSpPr>
          <p:cNvPr id="4" name="TextBox 3">
            <a:extLst>
              <a:ext uri="{FF2B5EF4-FFF2-40B4-BE49-F238E27FC236}">
                <a16:creationId xmlns:a16="http://schemas.microsoft.com/office/drawing/2014/main" id="{FC576BA2-4119-450E-BF9B-CC683370BB8C}"/>
              </a:ext>
            </a:extLst>
          </p:cNvPr>
          <p:cNvSpPr txBox="1"/>
          <p:nvPr/>
        </p:nvSpPr>
        <p:spPr>
          <a:xfrm>
            <a:off x="495300" y="1371600"/>
            <a:ext cx="8153400" cy="4401205"/>
          </a:xfrm>
          <a:prstGeom prst="rect">
            <a:avLst/>
          </a:prstGeom>
          <a:noFill/>
          <a:ln w="38100">
            <a:solidFill>
              <a:schemeClr val="tx2">
                <a:lumMod val="90000"/>
                <a:lumOff val="10000"/>
              </a:schemeClr>
            </a:solidFill>
          </a:ln>
        </p:spPr>
        <p:txBody>
          <a:bodyPr>
            <a:spAutoFit/>
          </a:bodyPr>
          <a:lstStyle/>
          <a:p>
            <a:pPr>
              <a:defRPr/>
            </a:pPr>
            <a:r>
              <a:rPr lang="en-US" sz="2000" b="1" dirty="0">
                <a:solidFill>
                  <a:srgbClr val="FF0000"/>
                </a:solidFill>
              </a:rPr>
              <a:t>dependent variable ~ independent variable(s)</a:t>
            </a:r>
          </a:p>
          <a:p>
            <a:pPr>
              <a:defRPr/>
            </a:pPr>
            <a:endParaRPr lang="en-US" sz="2000" b="1" dirty="0">
              <a:solidFill>
                <a:srgbClr val="FF0000"/>
              </a:solidFill>
            </a:endParaRPr>
          </a:p>
          <a:p>
            <a:pPr>
              <a:defRPr/>
            </a:pPr>
            <a:r>
              <a:rPr lang="en-US" sz="2000" b="1" dirty="0">
                <a:solidFill>
                  <a:srgbClr val="FF0000"/>
                </a:solidFill>
              </a:rPr>
              <a:t>Y = b</a:t>
            </a:r>
            <a:r>
              <a:rPr lang="en-US" sz="2000" b="1" baseline="-25000" dirty="0">
                <a:solidFill>
                  <a:srgbClr val="FF0000"/>
                </a:solidFill>
              </a:rPr>
              <a:t>0</a:t>
            </a:r>
            <a:r>
              <a:rPr lang="en-US" sz="2000" b="1" dirty="0">
                <a:solidFill>
                  <a:srgbClr val="FF0000"/>
                </a:solidFill>
              </a:rPr>
              <a:t> + b</a:t>
            </a:r>
            <a:r>
              <a:rPr lang="en-US" sz="2000" b="1" baseline="-25000" dirty="0">
                <a:solidFill>
                  <a:srgbClr val="FF0000"/>
                </a:solidFill>
              </a:rPr>
              <a:t>1</a:t>
            </a:r>
            <a:r>
              <a:rPr lang="en-US" sz="2000" b="1" dirty="0">
                <a:solidFill>
                  <a:srgbClr val="FF0000"/>
                </a:solidFill>
              </a:rPr>
              <a:t>X</a:t>
            </a:r>
            <a:r>
              <a:rPr lang="en-US" sz="2000" b="1" baseline="-25000" dirty="0">
                <a:solidFill>
                  <a:srgbClr val="FF0000"/>
                </a:solidFill>
              </a:rPr>
              <a:t>1</a:t>
            </a:r>
            <a:r>
              <a:rPr lang="en-US" sz="2000" b="1" dirty="0">
                <a:solidFill>
                  <a:srgbClr val="FF0000"/>
                </a:solidFill>
              </a:rPr>
              <a:t> + b</a:t>
            </a:r>
            <a:r>
              <a:rPr lang="en-US" sz="2000" b="1" baseline="-25000" dirty="0">
                <a:solidFill>
                  <a:srgbClr val="FF0000"/>
                </a:solidFill>
              </a:rPr>
              <a:t>2</a:t>
            </a:r>
            <a:r>
              <a:rPr lang="en-US" sz="2000" b="1" dirty="0">
                <a:solidFill>
                  <a:srgbClr val="FF0000"/>
                </a:solidFill>
              </a:rPr>
              <a:t>X</a:t>
            </a:r>
            <a:r>
              <a:rPr lang="en-US" sz="2000" b="1" baseline="-25000" dirty="0">
                <a:solidFill>
                  <a:srgbClr val="FF0000"/>
                </a:solidFill>
              </a:rPr>
              <a:t>2</a:t>
            </a:r>
            <a:r>
              <a:rPr lang="en-US" sz="2000" b="1" dirty="0">
                <a:solidFill>
                  <a:srgbClr val="FF0000"/>
                </a:solidFill>
              </a:rPr>
              <a:t> + b</a:t>
            </a:r>
            <a:r>
              <a:rPr lang="en-US" sz="2000" b="1" baseline="-25000" dirty="0">
                <a:solidFill>
                  <a:srgbClr val="FF0000"/>
                </a:solidFill>
              </a:rPr>
              <a:t>3</a:t>
            </a:r>
            <a:r>
              <a:rPr lang="en-US" sz="2000" b="1" dirty="0">
                <a:solidFill>
                  <a:srgbClr val="FF0000"/>
                </a:solidFill>
              </a:rPr>
              <a:t>X</a:t>
            </a:r>
            <a:r>
              <a:rPr lang="en-US" sz="2000" b="1" baseline="-25000" dirty="0">
                <a:solidFill>
                  <a:srgbClr val="FF0000"/>
                </a:solidFill>
              </a:rPr>
              <a:t>3</a:t>
            </a:r>
            <a:r>
              <a:rPr lang="en-US" sz="2000" b="1" dirty="0">
                <a:solidFill>
                  <a:srgbClr val="FF0000"/>
                </a:solidFill>
              </a:rPr>
              <a:t> + . . .  </a:t>
            </a:r>
            <a:r>
              <a:rPr lang="en-US" sz="2000" b="1" dirty="0"/>
              <a:t>where Y is a continuous outcome (dependent variable)</a:t>
            </a:r>
          </a:p>
          <a:p>
            <a:pPr>
              <a:defRPr/>
            </a:pPr>
            <a:r>
              <a:rPr lang="en-US" sz="2000" b="1" dirty="0"/>
              <a:t>X’s are the covariates (independents)</a:t>
            </a:r>
          </a:p>
          <a:p>
            <a:pPr>
              <a:defRPr/>
            </a:pPr>
            <a:r>
              <a:rPr lang="en-US" sz="2000" b="1" dirty="0"/>
              <a:t>b’s are the estimated regression coefficients.</a:t>
            </a:r>
            <a:endParaRPr lang="en-US" sz="2000" dirty="0"/>
          </a:p>
          <a:p>
            <a:pPr>
              <a:defRPr/>
            </a:pPr>
            <a:endParaRPr lang="en-US" sz="2000" b="1" dirty="0"/>
          </a:p>
          <a:p>
            <a:pPr>
              <a:defRPr/>
            </a:pPr>
            <a:r>
              <a:rPr lang="en-US" sz="2000" b="1" dirty="0"/>
              <a:t>b is the change in Y for every unit increase (decrease if b is negative) in X adjusted for all other X’s in the model.</a:t>
            </a:r>
            <a:endParaRPr lang="en-US" sz="2000" dirty="0"/>
          </a:p>
          <a:p>
            <a:pPr>
              <a:defRPr/>
            </a:pPr>
            <a:endParaRPr lang="en-US" sz="2000" b="1" dirty="0"/>
          </a:p>
          <a:p>
            <a:pPr>
              <a:defRPr/>
            </a:pPr>
            <a:r>
              <a:rPr lang="en-US" sz="2000" b="1" dirty="0"/>
              <a:t>X’s can be a mix of continuous, ordinal or categorical variables.</a:t>
            </a:r>
          </a:p>
          <a:p>
            <a:pPr>
              <a:defRPr/>
            </a:pPr>
            <a:r>
              <a:rPr lang="en-US" sz="2000" b="1" dirty="0"/>
              <a:t> </a:t>
            </a:r>
            <a:endParaRPr lang="en-US" sz="2000" dirty="0"/>
          </a:p>
          <a:p>
            <a:pPr>
              <a:defRPr/>
            </a:pPr>
            <a:r>
              <a:rPr lang="en-US" sz="2000" b="1" dirty="0"/>
              <a:t>The “statistical test” is whether the regression coefficients are different from zero.</a:t>
            </a:r>
            <a:endParaRPr lang="en-US" sz="2000" dirty="0"/>
          </a:p>
        </p:txBody>
      </p:sp>
      <p:sp>
        <p:nvSpPr>
          <p:cNvPr id="2" name="Slide Number Placeholder 1">
            <a:extLst>
              <a:ext uri="{FF2B5EF4-FFF2-40B4-BE49-F238E27FC236}">
                <a16:creationId xmlns:a16="http://schemas.microsoft.com/office/drawing/2014/main" id="{1F6071ED-36D0-45C4-9A87-EB5A50936CE9}"/>
              </a:ext>
            </a:extLst>
          </p:cNvPr>
          <p:cNvSpPr>
            <a:spLocks noGrp="1"/>
          </p:cNvSpPr>
          <p:nvPr>
            <p:ph type="sldNum" sz="quarter" idx="12"/>
          </p:nvPr>
        </p:nvSpPr>
        <p:spPr/>
        <p:txBody>
          <a:bodyPr/>
          <a:lstStyle/>
          <a:p>
            <a:pPr>
              <a:defRPr/>
            </a:pPr>
            <a:fld id="{3B7DBDB5-B762-4A51-BAB3-82C54E454743}"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C7249ED-7BE8-4E24-88A3-A77F1D4CB142}"/>
              </a:ext>
            </a:extLst>
          </p:cNvPr>
          <p:cNvSpPr>
            <a:spLocks noGrp="1" noChangeArrowheads="1"/>
          </p:cNvSpPr>
          <p:nvPr>
            <p:ph type="title"/>
          </p:nvPr>
        </p:nvSpPr>
        <p:spPr>
          <a:xfrm>
            <a:off x="571500" y="559678"/>
            <a:ext cx="7277100" cy="659522"/>
          </a:xfrm>
        </p:spPr>
        <p:txBody>
          <a:bodyPr/>
          <a:lstStyle/>
          <a:p>
            <a:pPr algn="l"/>
            <a:r>
              <a:rPr lang="en-US" altLang="en-US" b="1" dirty="0"/>
              <a:t>GLM special cases</a:t>
            </a:r>
          </a:p>
        </p:txBody>
      </p:sp>
      <p:sp>
        <p:nvSpPr>
          <p:cNvPr id="4" name="TextBox 3">
            <a:extLst>
              <a:ext uri="{FF2B5EF4-FFF2-40B4-BE49-F238E27FC236}">
                <a16:creationId xmlns:a16="http://schemas.microsoft.com/office/drawing/2014/main" id="{1C480A75-5A49-4F02-AE51-5EA79809D782}"/>
              </a:ext>
            </a:extLst>
          </p:cNvPr>
          <p:cNvSpPr txBox="1"/>
          <p:nvPr/>
        </p:nvSpPr>
        <p:spPr>
          <a:xfrm>
            <a:off x="566882" y="1676400"/>
            <a:ext cx="8305800" cy="1938992"/>
          </a:xfrm>
          <a:prstGeom prst="rect">
            <a:avLst/>
          </a:prstGeom>
          <a:noFill/>
          <a:ln w="38100">
            <a:solidFill>
              <a:schemeClr val="tx2">
                <a:lumMod val="90000"/>
                <a:lumOff val="10000"/>
              </a:schemeClr>
            </a:solidFill>
          </a:ln>
        </p:spPr>
        <p:txBody>
          <a:bodyPr>
            <a:spAutoFit/>
          </a:bodyPr>
          <a:lstStyle/>
          <a:p>
            <a:pPr>
              <a:defRPr/>
            </a:pPr>
            <a:r>
              <a:rPr lang="en-US" sz="2400" b="1" dirty="0">
                <a:solidFill>
                  <a:srgbClr val="FF0000"/>
                </a:solidFill>
              </a:rPr>
              <a:t>Y = b</a:t>
            </a:r>
            <a:r>
              <a:rPr lang="en-US" sz="2400" b="1" baseline="-25000" dirty="0">
                <a:solidFill>
                  <a:srgbClr val="FF0000"/>
                </a:solidFill>
              </a:rPr>
              <a:t>0</a:t>
            </a:r>
            <a:r>
              <a:rPr lang="en-US" sz="2400" b="1" dirty="0">
                <a:solidFill>
                  <a:srgbClr val="FF0000"/>
                </a:solidFill>
              </a:rPr>
              <a:t> + b</a:t>
            </a:r>
            <a:r>
              <a:rPr lang="en-US" sz="2400" b="1" baseline="-25000" dirty="0">
                <a:solidFill>
                  <a:srgbClr val="FF0000"/>
                </a:solidFill>
              </a:rPr>
              <a:t>1</a:t>
            </a:r>
            <a:r>
              <a:rPr lang="en-US" sz="2400" b="1" dirty="0">
                <a:solidFill>
                  <a:srgbClr val="FF0000"/>
                </a:solidFill>
              </a:rPr>
              <a:t>X</a:t>
            </a:r>
            <a:r>
              <a:rPr lang="en-US" sz="2400" b="1" baseline="-25000" dirty="0">
                <a:solidFill>
                  <a:srgbClr val="FF0000"/>
                </a:solidFill>
              </a:rPr>
              <a:t>1 </a:t>
            </a:r>
            <a:r>
              <a:rPr lang="en-US" sz="2400" b="1" baseline="-25000" dirty="0"/>
              <a:t> </a:t>
            </a:r>
            <a:r>
              <a:rPr lang="en-US" sz="2400" b="1" dirty="0"/>
              <a:t>is a</a:t>
            </a:r>
            <a:r>
              <a:rPr lang="en-US" sz="2400" b="1" baseline="-25000" dirty="0"/>
              <a:t> </a:t>
            </a:r>
            <a:r>
              <a:rPr lang="en-US" sz="2400" b="1" dirty="0"/>
              <a:t>t-test if X is dichotomous (1/0).</a:t>
            </a:r>
            <a:r>
              <a:rPr lang="en-US" sz="2400" b="1" baseline="-25000" dirty="0"/>
              <a:t> </a:t>
            </a:r>
          </a:p>
          <a:p>
            <a:pPr>
              <a:defRPr/>
            </a:pPr>
            <a:endParaRPr lang="en-US" sz="2400" dirty="0"/>
          </a:p>
          <a:p>
            <a:pPr>
              <a:defRPr/>
            </a:pPr>
            <a:r>
              <a:rPr lang="en-US" sz="2400" b="1" dirty="0">
                <a:solidFill>
                  <a:srgbClr val="FF0000"/>
                </a:solidFill>
              </a:rPr>
              <a:t>Y = b</a:t>
            </a:r>
            <a:r>
              <a:rPr lang="en-US" sz="2400" b="1" baseline="-25000" dirty="0">
                <a:solidFill>
                  <a:srgbClr val="FF0000"/>
                </a:solidFill>
              </a:rPr>
              <a:t>0</a:t>
            </a:r>
            <a:r>
              <a:rPr lang="en-US" sz="2400" b="1" dirty="0">
                <a:solidFill>
                  <a:srgbClr val="FF0000"/>
                </a:solidFill>
              </a:rPr>
              <a:t> + b</a:t>
            </a:r>
            <a:r>
              <a:rPr lang="en-US" sz="2400" b="1" baseline="-25000" dirty="0">
                <a:solidFill>
                  <a:srgbClr val="FF0000"/>
                </a:solidFill>
              </a:rPr>
              <a:t>1</a:t>
            </a:r>
            <a:r>
              <a:rPr lang="en-US" sz="2400" b="1" dirty="0">
                <a:solidFill>
                  <a:srgbClr val="FF0000"/>
                </a:solidFill>
              </a:rPr>
              <a:t>X</a:t>
            </a:r>
            <a:r>
              <a:rPr lang="en-US" sz="2400" b="1" baseline="-25000" dirty="0">
                <a:solidFill>
                  <a:srgbClr val="FF0000"/>
                </a:solidFill>
              </a:rPr>
              <a:t>1</a:t>
            </a:r>
            <a:r>
              <a:rPr lang="en-US" sz="2400" b="1" dirty="0">
                <a:solidFill>
                  <a:srgbClr val="FF0000"/>
                </a:solidFill>
              </a:rPr>
              <a:t> + b</a:t>
            </a:r>
            <a:r>
              <a:rPr lang="en-US" sz="2400" b="1" baseline="-25000" dirty="0">
                <a:solidFill>
                  <a:srgbClr val="FF0000"/>
                </a:solidFill>
              </a:rPr>
              <a:t>2</a:t>
            </a:r>
            <a:r>
              <a:rPr lang="en-US" sz="2400" b="1" dirty="0">
                <a:solidFill>
                  <a:srgbClr val="FF0000"/>
                </a:solidFill>
              </a:rPr>
              <a:t>X</a:t>
            </a:r>
            <a:r>
              <a:rPr lang="en-US" sz="2400" b="1" baseline="-25000" dirty="0">
                <a:solidFill>
                  <a:srgbClr val="FF0000"/>
                </a:solidFill>
              </a:rPr>
              <a:t>2</a:t>
            </a:r>
            <a:r>
              <a:rPr lang="en-US" sz="2400" b="1" dirty="0">
                <a:solidFill>
                  <a:srgbClr val="FF0000"/>
                </a:solidFill>
              </a:rPr>
              <a:t> + b</a:t>
            </a:r>
            <a:r>
              <a:rPr lang="en-US" sz="2400" b="1" baseline="-25000" dirty="0">
                <a:solidFill>
                  <a:srgbClr val="FF0000"/>
                </a:solidFill>
              </a:rPr>
              <a:t>3</a:t>
            </a:r>
            <a:r>
              <a:rPr lang="en-US" sz="2400" b="1" dirty="0">
                <a:solidFill>
                  <a:srgbClr val="FF0000"/>
                </a:solidFill>
              </a:rPr>
              <a:t>X</a:t>
            </a:r>
            <a:r>
              <a:rPr lang="en-US" sz="2400" b="1" baseline="-25000" dirty="0">
                <a:solidFill>
                  <a:srgbClr val="FF0000"/>
                </a:solidFill>
              </a:rPr>
              <a:t>3</a:t>
            </a:r>
            <a:r>
              <a:rPr lang="en-US" sz="2400" b="1" baseline="-25000" dirty="0"/>
              <a:t> </a:t>
            </a:r>
            <a:r>
              <a:rPr lang="en-US" sz="2400" b="1" dirty="0"/>
              <a:t>is analysis of variance (ANOVA) if X’s are categorical.  </a:t>
            </a:r>
          </a:p>
          <a:p>
            <a:pPr>
              <a:defRPr/>
            </a:pPr>
            <a:r>
              <a:rPr lang="en-US" sz="2400" b="1" dirty="0"/>
              <a:t>If some X’s continuous – analysis of covariance (ANCOVA)</a:t>
            </a:r>
            <a:endParaRPr lang="en-US" sz="2400" dirty="0"/>
          </a:p>
        </p:txBody>
      </p:sp>
      <p:sp>
        <p:nvSpPr>
          <p:cNvPr id="2" name="Slide Number Placeholder 1">
            <a:extLst>
              <a:ext uri="{FF2B5EF4-FFF2-40B4-BE49-F238E27FC236}">
                <a16:creationId xmlns:a16="http://schemas.microsoft.com/office/drawing/2014/main" id="{70D737CB-4AEC-4457-8C5E-0D7257FD43C9}"/>
              </a:ext>
            </a:extLst>
          </p:cNvPr>
          <p:cNvSpPr>
            <a:spLocks noGrp="1"/>
          </p:cNvSpPr>
          <p:nvPr>
            <p:ph type="sldNum" sz="quarter" idx="12"/>
          </p:nvPr>
        </p:nvSpPr>
        <p:spPr/>
        <p:txBody>
          <a:bodyPr/>
          <a:lstStyle/>
          <a:p>
            <a:pPr>
              <a:defRPr/>
            </a:pPr>
            <a:fld id="{3B7DBDB5-B762-4A51-BAB3-82C54E454743}"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924A92C-535E-4BCC-A1AB-2AD974A9B218}"/>
              </a:ext>
            </a:extLst>
          </p:cNvPr>
          <p:cNvSpPr>
            <a:spLocks noGrp="1" noChangeArrowheads="1"/>
          </p:cNvSpPr>
          <p:nvPr>
            <p:ph type="title"/>
          </p:nvPr>
        </p:nvSpPr>
        <p:spPr>
          <a:xfrm>
            <a:off x="571500" y="559678"/>
            <a:ext cx="7734300" cy="659522"/>
          </a:xfrm>
        </p:spPr>
        <p:txBody>
          <a:bodyPr/>
          <a:lstStyle/>
          <a:p>
            <a:pPr algn="l"/>
            <a:r>
              <a:rPr lang="en-US" altLang="en-US" b="1" dirty="0"/>
              <a:t>Generalized Linear Model</a:t>
            </a:r>
            <a:endParaRPr lang="en-US" altLang="en-US" dirty="0"/>
          </a:p>
        </p:txBody>
      </p:sp>
      <p:sp>
        <p:nvSpPr>
          <p:cNvPr id="4" name="TextBox 3">
            <a:extLst>
              <a:ext uri="{FF2B5EF4-FFF2-40B4-BE49-F238E27FC236}">
                <a16:creationId xmlns:a16="http://schemas.microsoft.com/office/drawing/2014/main" id="{B66D35FC-E128-4674-B341-FD8EE442E355}"/>
              </a:ext>
            </a:extLst>
          </p:cNvPr>
          <p:cNvSpPr txBox="1"/>
          <p:nvPr/>
        </p:nvSpPr>
        <p:spPr>
          <a:xfrm>
            <a:off x="594591" y="1247787"/>
            <a:ext cx="8153400" cy="4524375"/>
          </a:xfrm>
          <a:prstGeom prst="rect">
            <a:avLst/>
          </a:prstGeom>
          <a:noFill/>
          <a:ln w="38100">
            <a:solidFill>
              <a:schemeClr val="tx2">
                <a:lumMod val="90000"/>
                <a:lumOff val="10000"/>
              </a:schemeClr>
            </a:solidFill>
          </a:ln>
        </p:spPr>
        <p:txBody>
          <a:bodyPr>
            <a:spAutoFit/>
          </a:bodyPr>
          <a:lstStyle/>
          <a:p>
            <a:pPr>
              <a:defRPr/>
            </a:pPr>
            <a:r>
              <a:rPr lang="en-US" b="1" dirty="0">
                <a:solidFill>
                  <a:srgbClr val="FF0000"/>
                </a:solidFill>
              </a:rPr>
              <a:t>Dichotomous outcome:</a:t>
            </a:r>
            <a:r>
              <a:rPr lang="en-US" b="1" dirty="0"/>
              <a:t>  success-failure; dead-alive; positive-negative</a:t>
            </a:r>
          </a:p>
          <a:p>
            <a:pPr>
              <a:defRPr/>
            </a:pPr>
            <a:r>
              <a:rPr lang="en-US" b="1" dirty="0">
                <a:solidFill>
                  <a:srgbClr val="FF0000"/>
                </a:solidFill>
              </a:rPr>
              <a:t>Logistic regression</a:t>
            </a:r>
            <a:r>
              <a:rPr lang="en-US" b="1" dirty="0"/>
              <a:t>  (logistic distribution – S curve)</a:t>
            </a:r>
            <a:endParaRPr lang="en-US" dirty="0"/>
          </a:p>
          <a:p>
            <a:pPr>
              <a:defRPr/>
            </a:pPr>
            <a:endParaRPr lang="en-US" dirty="0"/>
          </a:p>
          <a:p>
            <a:pPr>
              <a:defRPr/>
            </a:pPr>
            <a:r>
              <a:rPr lang="en-US" b="1" dirty="0"/>
              <a:t>Model the probability of one of the dichotomies:</a:t>
            </a:r>
            <a:endParaRPr lang="en-US" dirty="0"/>
          </a:p>
          <a:p>
            <a:pPr>
              <a:defRPr/>
            </a:pPr>
            <a:r>
              <a:rPr lang="en-US" b="1" dirty="0"/>
              <a:t>           P = EXP(Y) / (1 + EXP(Y)) where</a:t>
            </a:r>
          </a:p>
          <a:p>
            <a:pPr>
              <a:defRPr/>
            </a:pPr>
            <a:endParaRPr lang="en-US" dirty="0"/>
          </a:p>
          <a:p>
            <a:pPr>
              <a:defRPr/>
            </a:pPr>
            <a:r>
              <a:rPr lang="en-US" b="1" dirty="0"/>
              <a:t>           Y = b</a:t>
            </a:r>
            <a:r>
              <a:rPr lang="en-US" b="1" baseline="-25000" dirty="0"/>
              <a:t>0</a:t>
            </a:r>
            <a:r>
              <a:rPr lang="en-US" b="1" dirty="0"/>
              <a:t> + b</a:t>
            </a:r>
            <a:r>
              <a:rPr lang="en-US" b="1" baseline="-25000" dirty="0"/>
              <a:t>1</a:t>
            </a:r>
            <a:r>
              <a:rPr lang="en-US" b="1" dirty="0"/>
              <a:t>X</a:t>
            </a:r>
            <a:r>
              <a:rPr lang="en-US" b="1" baseline="-25000" dirty="0"/>
              <a:t>1</a:t>
            </a:r>
            <a:r>
              <a:rPr lang="en-US" b="1" dirty="0"/>
              <a:t> + b</a:t>
            </a:r>
            <a:r>
              <a:rPr lang="en-US" b="1" baseline="-25000" dirty="0"/>
              <a:t>2</a:t>
            </a:r>
            <a:r>
              <a:rPr lang="en-US" b="1" dirty="0"/>
              <a:t>X</a:t>
            </a:r>
            <a:r>
              <a:rPr lang="en-US" b="1" baseline="-25000" dirty="0"/>
              <a:t>2</a:t>
            </a:r>
            <a:r>
              <a:rPr lang="en-US" b="1" dirty="0"/>
              <a:t> + b</a:t>
            </a:r>
            <a:r>
              <a:rPr lang="en-US" b="1" baseline="-25000" dirty="0"/>
              <a:t>3</a:t>
            </a:r>
            <a:r>
              <a:rPr lang="en-US" b="1" dirty="0"/>
              <a:t>X</a:t>
            </a:r>
            <a:r>
              <a:rPr lang="en-US" b="1" baseline="-25000" dirty="0"/>
              <a:t>3</a:t>
            </a:r>
            <a:r>
              <a:rPr lang="en-US" b="1" dirty="0"/>
              <a:t> + . . . </a:t>
            </a:r>
          </a:p>
          <a:p>
            <a:pPr>
              <a:defRPr/>
            </a:pPr>
            <a:endParaRPr lang="en-US" dirty="0"/>
          </a:p>
          <a:p>
            <a:pPr>
              <a:defRPr/>
            </a:pPr>
            <a:r>
              <a:rPr lang="en-US" b="1" dirty="0" err="1"/>
              <a:t>exp</a:t>
            </a:r>
            <a:r>
              <a:rPr lang="en-US" b="1" dirty="0"/>
              <a:t>(b</a:t>
            </a:r>
            <a:r>
              <a:rPr lang="en-US" b="1" baseline="-25000" dirty="0"/>
              <a:t>i</a:t>
            </a:r>
            <a:r>
              <a:rPr lang="en-US" b="1" dirty="0"/>
              <a:t>) = odds ratio (OR) adjusted for all other X’s in the model if design is retrospective.  </a:t>
            </a:r>
          </a:p>
          <a:p>
            <a:pPr>
              <a:defRPr/>
            </a:pPr>
            <a:endParaRPr lang="en-US" b="1" dirty="0"/>
          </a:p>
          <a:p>
            <a:pPr>
              <a:defRPr/>
            </a:pPr>
            <a:r>
              <a:rPr lang="en-US" b="1" dirty="0"/>
              <a:t>Risk ratio (RR) if design is prospective.</a:t>
            </a:r>
          </a:p>
          <a:p>
            <a:pPr>
              <a:defRPr/>
            </a:pPr>
            <a:endParaRPr lang="en-US" b="1" dirty="0"/>
          </a:p>
          <a:p>
            <a:pPr>
              <a:defRPr/>
            </a:pPr>
            <a:r>
              <a:rPr lang="en-US" b="1" dirty="0"/>
              <a:t>Test is whether the odds ratios are different from 1. </a:t>
            </a:r>
          </a:p>
          <a:p>
            <a:pPr>
              <a:defRPr/>
            </a:pPr>
            <a:r>
              <a:rPr lang="en-US" b="1" dirty="0"/>
              <a:t>The 95% CI will include 1 if the odds of the event are statistically the same for values or categories of a given covariate.</a:t>
            </a:r>
            <a:endParaRPr lang="en-US" dirty="0"/>
          </a:p>
        </p:txBody>
      </p:sp>
      <p:sp>
        <p:nvSpPr>
          <p:cNvPr id="2" name="Slide Number Placeholder 1">
            <a:extLst>
              <a:ext uri="{FF2B5EF4-FFF2-40B4-BE49-F238E27FC236}">
                <a16:creationId xmlns:a16="http://schemas.microsoft.com/office/drawing/2014/main" id="{56DBE1B8-95FC-4841-99D2-E2E0741B8B8D}"/>
              </a:ext>
            </a:extLst>
          </p:cNvPr>
          <p:cNvSpPr>
            <a:spLocks noGrp="1"/>
          </p:cNvSpPr>
          <p:nvPr>
            <p:ph type="sldNum" sz="quarter" idx="12"/>
          </p:nvPr>
        </p:nvSpPr>
        <p:spPr/>
        <p:txBody>
          <a:bodyPr/>
          <a:lstStyle/>
          <a:p>
            <a:pPr>
              <a:defRPr/>
            </a:pPr>
            <a:fld id="{3B7DBDB5-B762-4A51-BAB3-82C54E454743}"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B61D0D8-2106-414C-844E-52B4AE1A9178}"/>
              </a:ext>
            </a:extLst>
          </p:cNvPr>
          <p:cNvSpPr>
            <a:spLocks noGrp="1" noChangeArrowheads="1"/>
          </p:cNvSpPr>
          <p:nvPr>
            <p:ph type="title"/>
          </p:nvPr>
        </p:nvSpPr>
        <p:spPr>
          <a:xfrm>
            <a:off x="571500" y="559678"/>
            <a:ext cx="8115300" cy="659522"/>
          </a:xfrm>
        </p:spPr>
        <p:txBody>
          <a:bodyPr/>
          <a:lstStyle/>
          <a:p>
            <a:r>
              <a:rPr lang="en-US" altLang="en-US" dirty="0"/>
              <a:t>Special case of logistic regression</a:t>
            </a:r>
          </a:p>
        </p:txBody>
      </p:sp>
      <p:sp>
        <p:nvSpPr>
          <p:cNvPr id="4" name="TextBox 3">
            <a:extLst>
              <a:ext uri="{FF2B5EF4-FFF2-40B4-BE49-F238E27FC236}">
                <a16:creationId xmlns:a16="http://schemas.microsoft.com/office/drawing/2014/main" id="{A55709B9-6164-435A-AB90-A3ABB47412D6}"/>
              </a:ext>
            </a:extLst>
          </p:cNvPr>
          <p:cNvSpPr txBox="1"/>
          <p:nvPr/>
        </p:nvSpPr>
        <p:spPr>
          <a:xfrm>
            <a:off x="1447800" y="1858962"/>
            <a:ext cx="5486400" cy="3140075"/>
          </a:xfrm>
          <a:prstGeom prst="rect">
            <a:avLst/>
          </a:prstGeom>
          <a:noFill/>
          <a:ln w="38100">
            <a:solidFill>
              <a:schemeClr val="tx2">
                <a:lumMod val="90000"/>
                <a:lumOff val="10000"/>
              </a:schemeClr>
            </a:solidFill>
          </a:ln>
        </p:spPr>
        <p:txBody>
          <a:bodyPr>
            <a:spAutoFit/>
          </a:bodyPr>
          <a:lstStyle/>
          <a:p>
            <a:pPr>
              <a:defRPr/>
            </a:pPr>
            <a:r>
              <a:rPr lang="en-US" b="1" dirty="0">
                <a:solidFill>
                  <a:srgbClr val="FF0000"/>
                </a:solidFill>
              </a:rPr>
              <a:t>Y = b</a:t>
            </a:r>
            <a:r>
              <a:rPr lang="en-US" b="1" baseline="-25000" dirty="0">
                <a:solidFill>
                  <a:srgbClr val="FF0000"/>
                </a:solidFill>
              </a:rPr>
              <a:t>0</a:t>
            </a:r>
            <a:r>
              <a:rPr lang="en-US" b="1" dirty="0">
                <a:solidFill>
                  <a:srgbClr val="FF0000"/>
                </a:solidFill>
              </a:rPr>
              <a:t> + b</a:t>
            </a:r>
            <a:r>
              <a:rPr lang="en-US" b="1" baseline="-25000" dirty="0">
                <a:solidFill>
                  <a:srgbClr val="FF0000"/>
                </a:solidFill>
              </a:rPr>
              <a:t>1</a:t>
            </a:r>
            <a:r>
              <a:rPr lang="en-US" b="1" dirty="0">
                <a:solidFill>
                  <a:srgbClr val="FF0000"/>
                </a:solidFill>
              </a:rPr>
              <a:t>X</a:t>
            </a:r>
            <a:r>
              <a:rPr lang="en-US" b="1" baseline="-25000" dirty="0">
                <a:solidFill>
                  <a:srgbClr val="FF0000"/>
                </a:solidFill>
              </a:rPr>
              <a:t>1   </a:t>
            </a:r>
            <a:endParaRPr lang="en-US" dirty="0">
              <a:solidFill>
                <a:srgbClr val="FF0000"/>
              </a:solidFill>
            </a:endParaRPr>
          </a:p>
          <a:p>
            <a:pPr>
              <a:defRPr/>
            </a:pPr>
            <a:endParaRPr lang="en-US" b="1" dirty="0"/>
          </a:p>
          <a:p>
            <a:pPr>
              <a:defRPr/>
            </a:pPr>
            <a:r>
              <a:rPr lang="en-US" b="1" dirty="0"/>
              <a:t>If X is also dichotomous, 2 x 2 contingency table.</a:t>
            </a:r>
          </a:p>
          <a:p>
            <a:pPr>
              <a:defRPr/>
            </a:pPr>
            <a:endParaRPr lang="en-US" dirty="0"/>
          </a:p>
          <a:p>
            <a:pPr>
              <a:defRPr/>
            </a:pPr>
            <a:r>
              <a:rPr lang="en-US" b="1" dirty="0"/>
              <a:t>                                         Outcome</a:t>
            </a:r>
            <a:endParaRPr lang="en-US" dirty="0"/>
          </a:p>
          <a:p>
            <a:pPr>
              <a:defRPr/>
            </a:pPr>
            <a:r>
              <a:rPr lang="en-US" b="1" dirty="0"/>
              <a:t>                                          +            -</a:t>
            </a:r>
            <a:endParaRPr lang="en-US" dirty="0"/>
          </a:p>
          <a:p>
            <a:pPr>
              <a:defRPr/>
            </a:pPr>
            <a:r>
              <a:rPr lang="en-US" b="1" dirty="0"/>
              <a:t>           Treatment A      </a:t>
            </a:r>
            <a:r>
              <a:rPr lang="en-US" b="1" dirty="0" err="1"/>
              <a:t>a</a:t>
            </a:r>
            <a:r>
              <a:rPr lang="en-US" b="1" dirty="0"/>
              <a:t>            b</a:t>
            </a:r>
            <a:endParaRPr lang="en-US" dirty="0"/>
          </a:p>
          <a:p>
            <a:pPr>
              <a:defRPr/>
            </a:pPr>
            <a:r>
              <a:rPr lang="en-US" b="1" dirty="0"/>
              <a:t>  </a:t>
            </a:r>
            <a:endParaRPr lang="en-US" dirty="0"/>
          </a:p>
          <a:p>
            <a:pPr>
              <a:defRPr/>
            </a:pPr>
            <a:r>
              <a:rPr lang="en-US" b="1" dirty="0"/>
              <a:t>           Treatment B      c            d</a:t>
            </a:r>
            <a:endParaRPr lang="en-US" dirty="0"/>
          </a:p>
          <a:p>
            <a:pPr>
              <a:defRPr/>
            </a:pPr>
            <a:r>
              <a:rPr lang="en-US" b="1" dirty="0"/>
              <a:t> </a:t>
            </a:r>
            <a:endParaRPr lang="en-US" dirty="0"/>
          </a:p>
          <a:p>
            <a:pPr>
              <a:defRPr/>
            </a:pPr>
            <a:r>
              <a:rPr lang="en-US" b="1" dirty="0"/>
              <a:t>                                       OR = ad/</a:t>
            </a:r>
            <a:r>
              <a:rPr lang="en-US" b="1" dirty="0" err="1"/>
              <a:t>bc</a:t>
            </a:r>
            <a:endParaRPr lang="en-US" dirty="0"/>
          </a:p>
        </p:txBody>
      </p:sp>
      <p:sp>
        <p:nvSpPr>
          <p:cNvPr id="2" name="Slide Number Placeholder 1">
            <a:extLst>
              <a:ext uri="{FF2B5EF4-FFF2-40B4-BE49-F238E27FC236}">
                <a16:creationId xmlns:a16="http://schemas.microsoft.com/office/drawing/2014/main" id="{A487376E-21A8-41AE-B498-EA727FABF25C}"/>
              </a:ext>
            </a:extLst>
          </p:cNvPr>
          <p:cNvSpPr>
            <a:spLocks noGrp="1"/>
          </p:cNvSpPr>
          <p:nvPr>
            <p:ph type="sldNum" sz="quarter" idx="12"/>
          </p:nvPr>
        </p:nvSpPr>
        <p:spPr/>
        <p:txBody>
          <a:bodyPr/>
          <a:lstStyle/>
          <a:p>
            <a:pPr>
              <a:defRPr/>
            </a:pPr>
            <a:fld id="{3B7DBDB5-B762-4A51-BAB3-82C54E454743}"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4836-438B-4F3C-81D9-49D10772AB3A}"/>
              </a:ext>
            </a:extLst>
          </p:cNvPr>
          <p:cNvSpPr>
            <a:spLocks noGrp="1"/>
          </p:cNvSpPr>
          <p:nvPr>
            <p:ph type="title"/>
          </p:nvPr>
        </p:nvSpPr>
        <p:spPr>
          <a:xfrm>
            <a:off x="457200" y="609600"/>
            <a:ext cx="8229600" cy="1143000"/>
          </a:xfrm>
        </p:spPr>
        <p:txBody>
          <a:bodyPr>
            <a:normAutofit/>
          </a:bodyPr>
          <a:lstStyle/>
          <a:p>
            <a:pPr algn="l">
              <a:defRPr/>
            </a:pPr>
            <a:r>
              <a:rPr lang="en-US" b="1" dirty="0"/>
              <a:t>Generalized Linear Model (continued)</a:t>
            </a:r>
            <a:endParaRPr lang="en-US" dirty="0"/>
          </a:p>
        </p:txBody>
      </p:sp>
      <p:sp>
        <p:nvSpPr>
          <p:cNvPr id="46083" name="TextBox 3">
            <a:extLst>
              <a:ext uri="{FF2B5EF4-FFF2-40B4-BE49-F238E27FC236}">
                <a16:creationId xmlns:a16="http://schemas.microsoft.com/office/drawing/2014/main" id="{5FF0DCC7-4CE1-42AD-9D02-B3F76863F215}"/>
              </a:ext>
            </a:extLst>
          </p:cNvPr>
          <p:cNvSpPr txBox="1">
            <a:spLocks noChangeArrowheads="1"/>
          </p:cNvSpPr>
          <p:nvPr/>
        </p:nvSpPr>
        <p:spPr bwMode="auto">
          <a:xfrm>
            <a:off x="609600" y="2057400"/>
            <a:ext cx="8077200" cy="28623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000" b="1" dirty="0">
                <a:solidFill>
                  <a:srgbClr val="FF0000"/>
                </a:solidFill>
              </a:rPr>
              <a:t>Ordered logistic regression:</a:t>
            </a:r>
            <a:r>
              <a:rPr lang="en-US" altLang="en-US" sz="2000" b="1" dirty="0"/>
              <a:t>  Y is ordinal</a:t>
            </a:r>
          </a:p>
          <a:p>
            <a:r>
              <a:rPr lang="en-US" altLang="en-US" sz="2000" b="1" dirty="0"/>
              <a:t>cancer stage:  I, II, III, IV</a:t>
            </a:r>
          </a:p>
          <a:p>
            <a:endParaRPr lang="en-US" altLang="en-US" sz="2000" dirty="0"/>
          </a:p>
          <a:p>
            <a:r>
              <a:rPr lang="en-US" altLang="en-US" sz="2000" b="1" dirty="0">
                <a:solidFill>
                  <a:srgbClr val="FF0000"/>
                </a:solidFill>
              </a:rPr>
              <a:t>Multinomial logistic regression:</a:t>
            </a:r>
            <a:r>
              <a:rPr lang="en-US" altLang="en-US" sz="2000" b="1" dirty="0"/>
              <a:t>  Y is nominal</a:t>
            </a:r>
          </a:p>
          <a:p>
            <a:r>
              <a:rPr lang="en-US" altLang="en-US" sz="2000" b="1" dirty="0"/>
              <a:t>Delivery:  vaginal, vaginal-assisted, cesarean</a:t>
            </a:r>
          </a:p>
          <a:p>
            <a:endParaRPr lang="en-US" altLang="en-US" sz="2000" b="1" dirty="0"/>
          </a:p>
          <a:p>
            <a:r>
              <a:rPr lang="en-US" altLang="en-US" sz="2000" b="1" dirty="0">
                <a:solidFill>
                  <a:srgbClr val="FF0000"/>
                </a:solidFill>
              </a:rPr>
              <a:t>Poisson regression: </a:t>
            </a:r>
            <a:r>
              <a:rPr lang="en-US" altLang="en-US" sz="2000" b="1" dirty="0"/>
              <a:t>Y is a count within/over some time period.  </a:t>
            </a:r>
          </a:p>
          <a:p>
            <a:r>
              <a:rPr lang="en-US" altLang="en-US" sz="2000" b="1" dirty="0"/>
              <a:t>Number of ICU infections from 1/1/2021 – 3/31/2021</a:t>
            </a:r>
          </a:p>
          <a:p>
            <a:r>
              <a:rPr lang="en-US" altLang="en-US" sz="2000" b="1" dirty="0"/>
              <a:t>Exponentiated regression coefficients are incident rate ratios (IRR). </a:t>
            </a:r>
            <a:endParaRPr lang="en-US" altLang="en-US" sz="2000" dirty="0"/>
          </a:p>
        </p:txBody>
      </p:sp>
      <p:sp>
        <p:nvSpPr>
          <p:cNvPr id="3" name="Slide Number Placeholder 2">
            <a:extLst>
              <a:ext uri="{FF2B5EF4-FFF2-40B4-BE49-F238E27FC236}">
                <a16:creationId xmlns:a16="http://schemas.microsoft.com/office/drawing/2014/main" id="{C09F2045-D803-49F6-9911-7011328A28DA}"/>
              </a:ext>
            </a:extLst>
          </p:cNvPr>
          <p:cNvSpPr>
            <a:spLocks noGrp="1"/>
          </p:cNvSpPr>
          <p:nvPr>
            <p:ph type="sldNum" sz="quarter" idx="12"/>
          </p:nvPr>
        </p:nvSpPr>
        <p:spPr/>
        <p:txBody>
          <a:bodyPr/>
          <a:lstStyle/>
          <a:p>
            <a:pPr>
              <a:defRPr/>
            </a:pPr>
            <a:fld id="{3B7DBDB5-B762-4A51-BAB3-82C54E454743}"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CB72C36-8C5E-4423-9741-C051EB337ADD}"/>
              </a:ext>
            </a:extLst>
          </p:cNvPr>
          <p:cNvSpPr>
            <a:spLocks noGrp="1" noChangeArrowheads="1"/>
          </p:cNvSpPr>
          <p:nvPr>
            <p:ph type="title"/>
          </p:nvPr>
        </p:nvSpPr>
        <p:spPr>
          <a:xfrm>
            <a:off x="457200" y="304800"/>
            <a:ext cx="8229600" cy="1143000"/>
          </a:xfrm>
        </p:spPr>
        <p:txBody>
          <a:bodyPr/>
          <a:lstStyle/>
          <a:p>
            <a:pPr algn="l"/>
            <a:r>
              <a:rPr lang="en-US" altLang="en-US" b="1" dirty="0"/>
              <a:t>Time-to-event models</a:t>
            </a:r>
          </a:p>
        </p:txBody>
      </p:sp>
      <p:sp>
        <p:nvSpPr>
          <p:cNvPr id="4" name="TextBox 3">
            <a:extLst>
              <a:ext uri="{FF2B5EF4-FFF2-40B4-BE49-F238E27FC236}">
                <a16:creationId xmlns:a16="http://schemas.microsoft.com/office/drawing/2014/main" id="{F5C642DA-BAE0-46DE-8CCA-DEE3D9373126}"/>
              </a:ext>
            </a:extLst>
          </p:cNvPr>
          <p:cNvSpPr txBox="1"/>
          <p:nvPr/>
        </p:nvSpPr>
        <p:spPr>
          <a:xfrm>
            <a:off x="609600" y="1166812"/>
            <a:ext cx="7924800" cy="4524375"/>
          </a:xfrm>
          <a:prstGeom prst="rect">
            <a:avLst/>
          </a:prstGeom>
          <a:noFill/>
          <a:ln w="28575">
            <a:solidFill>
              <a:schemeClr val="tx2">
                <a:lumMod val="90000"/>
                <a:lumOff val="10000"/>
              </a:schemeClr>
            </a:solidFill>
          </a:ln>
        </p:spPr>
        <p:txBody>
          <a:bodyPr>
            <a:spAutoFit/>
          </a:bodyPr>
          <a:lstStyle/>
          <a:p>
            <a:pPr>
              <a:defRPr/>
            </a:pPr>
            <a:r>
              <a:rPr lang="en-US" b="1" u="sng" dirty="0">
                <a:solidFill>
                  <a:srgbClr val="FF0000"/>
                </a:solidFill>
              </a:rPr>
              <a:t>Event</a:t>
            </a:r>
            <a:r>
              <a:rPr lang="en-US" b="1" dirty="0">
                <a:solidFill>
                  <a:srgbClr val="FF0000"/>
                </a:solidFill>
              </a:rPr>
              <a:t>: dichotomous (death, failure, recurrence)</a:t>
            </a:r>
          </a:p>
          <a:p>
            <a:pPr>
              <a:defRPr/>
            </a:pPr>
            <a:r>
              <a:rPr lang="en-US" b="1" u="sng" dirty="0">
                <a:solidFill>
                  <a:srgbClr val="FF0000"/>
                </a:solidFill>
              </a:rPr>
              <a:t>Time to event</a:t>
            </a:r>
            <a:r>
              <a:rPr lang="en-US" b="1" dirty="0">
                <a:solidFill>
                  <a:srgbClr val="FF0000"/>
                </a:solidFill>
              </a:rPr>
              <a:t>:  from a point of origin to a terminal event </a:t>
            </a:r>
            <a:r>
              <a:rPr lang="en-US" dirty="0"/>
              <a:t>(e.g., date of diagnosis of disease to date of death from disease).  </a:t>
            </a:r>
          </a:p>
          <a:p>
            <a:pPr>
              <a:defRPr/>
            </a:pPr>
            <a:r>
              <a:rPr lang="en-US" dirty="0"/>
              <a:t>The terminal event occurs after the starting event. </a:t>
            </a:r>
          </a:p>
          <a:p>
            <a:pPr>
              <a:defRPr/>
            </a:pPr>
            <a:endParaRPr lang="en-US" dirty="0"/>
          </a:p>
          <a:p>
            <a:pPr>
              <a:defRPr/>
            </a:pPr>
            <a:r>
              <a:rPr lang="en-US" b="1" dirty="0">
                <a:solidFill>
                  <a:srgbClr val="FF0000"/>
                </a:solidFill>
              </a:rPr>
              <a:t>Censoring</a:t>
            </a:r>
            <a:r>
              <a:rPr lang="en-US" dirty="0"/>
              <a:t> - exact survival times not known (e.g., lost to follow-up).</a:t>
            </a:r>
          </a:p>
          <a:p>
            <a:pPr>
              <a:defRPr/>
            </a:pPr>
            <a:r>
              <a:rPr lang="en-US" b="1" dirty="0">
                <a:solidFill>
                  <a:srgbClr val="FF0000"/>
                </a:solidFill>
              </a:rPr>
              <a:t>Survival function, S(t) </a:t>
            </a:r>
            <a:r>
              <a:rPr lang="en-US" dirty="0"/>
              <a:t>- the probability that a patient survives from the time of origin to some point beyond t.</a:t>
            </a:r>
          </a:p>
          <a:p>
            <a:pPr>
              <a:defRPr/>
            </a:pPr>
            <a:r>
              <a:rPr lang="en-US" b="1" dirty="0">
                <a:solidFill>
                  <a:srgbClr val="FF0000"/>
                </a:solidFill>
              </a:rPr>
              <a:t>Hazard rate </a:t>
            </a:r>
            <a:r>
              <a:rPr lang="en-US" dirty="0"/>
              <a:t>- the probability that a patient dies at time t conditional on having survived to time t (i.e., the instantaneous death rate for a patient that survived to time t.  </a:t>
            </a:r>
          </a:p>
          <a:p>
            <a:pPr>
              <a:defRPr/>
            </a:pPr>
            <a:r>
              <a:rPr lang="en-US" dirty="0"/>
              <a:t>       </a:t>
            </a:r>
          </a:p>
          <a:p>
            <a:pPr>
              <a:defRPr/>
            </a:pPr>
            <a:r>
              <a:rPr lang="en-US" dirty="0"/>
              <a:t>Hazard function:   -H(t) = -log(S(t)) </a:t>
            </a:r>
          </a:p>
          <a:p>
            <a:pPr>
              <a:defRPr/>
            </a:pPr>
            <a:r>
              <a:rPr lang="en-US" dirty="0"/>
              <a:t>Survival function:    S(t) = </a:t>
            </a:r>
            <a:r>
              <a:rPr lang="en-US" dirty="0" err="1"/>
              <a:t>exp</a:t>
            </a:r>
            <a:r>
              <a:rPr lang="en-US" dirty="0"/>
              <a:t>(-H(t))</a:t>
            </a:r>
          </a:p>
          <a:p>
            <a:pPr>
              <a:defRPr/>
            </a:pPr>
            <a:endParaRPr lang="en-US" dirty="0"/>
          </a:p>
          <a:p>
            <a:pPr>
              <a:defRPr/>
            </a:pPr>
            <a:r>
              <a:rPr lang="en-US" dirty="0"/>
              <a:t>Median survival time - time at which the survival rate is 50%.        </a:t>
            </a:r>
          </a:p>
        </p:txBody>
      </p:sp>
      <p:sp>
        <p:nvSpPr>
          <p:cNvPr id="2" name="Slide Number Placeholder 1">
            <a:extLst>
              <a:ext uri="{FF2B5EF4-FFF2-40B4-BE49-F238E27FC236}">
                <a16:creationId xmlns:a16="http://schemas.microsoft.com/office/drawing/2014/main" id="{CE008C3D-21A2-4167-A818-EC0FEFAC89B5}"/>
              </a:ext>
            </a:extLst>
          </p:cNvPr>
          <p:cNvSpPr>
            <a:spLocks noGrp="1"/>
          </p:cNvSpPr>
          <p:nvPr>
            <p:ph type="sldNum" sz="quarter" idx="12"/>
          </p:nvPr>
        </p:nvSpPr>
        <p:spPr/>
        <p:txBody>
          <a:bodyPr/>
          <a:lstStyle/>
          <a:p>
            <a:pPr>
              <a:defRPr/>
            </a:pPr>
            <a:fld id="{3B7DBDB5-B762-4A51-BAB3-82C54E454743}"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15D5C22-30BC-4FF7-A668-E7A994B67126}"/>
              </a:ext>
            </a:extLst>
          </p:cNvPr>
          <p:cNvSpPr>
            <a:spLocks noGrp="1" noChangeArrowheads="1"/>
          </p:cNvSpPr>
          <p:nvPr>
            <p:ph type="title"/>
          </p:nvPr>
        </p:nvSpPr>
        <p:spPr/>
        <p:txBody>
          <a:bodyPr/>
          <a:lstStyle/>
          <a:p>
            <a:r>
              <a:rPr lang="en-US" altLang="en-US" dirty="0"/>
              <a:t>Estimating statistics</a:t>
            </a:r>
          </a:p>
        </p:txBody>
      </p:sp>
      <p:sp>
        <p:nvSpPr>
          <p:cNvPr id="3" name="Content Placeholder 2">
            <a:extLst>
              <a:ext uri="{FF2B5EF4-FFF2-40B4-BE49-F238E27FC236}">
                <a16:creationId xmlns:a16="http://schemas.microsoft.com/office/drawing/2014/main" id="{401B3AFF-1F4E-4A15-9D6A-9BCE5E681C50}"/>
              </a:ext>
            </a:extLst>
          </p:cNvPr>
          <p:cNvSpPr>
            <a:spLocks noGrp="1" noChangeArrowheads="1"/>
          </p:cNvSpPr>
          <p:nvPr>
            <p:ph idx="1"/>
          </p:nvPr>
        </p:nvSpPr>
        <p:spPr/>
        <p:txBody>
          <a:bodyPr>
            <a:normAutofit/>
          </a:bodyPr>
          <a:lstStyle/>
          <a:p>
            <a:r>
              <a:rPr lang="en-US" altLang="en-US" sz="2800" dirty="0"/>
              <a:t>What does estimation imply?</a:t>
            </a:r>
          </a:p>
          <a:p>
            <a:r>
              <a:rPr lang="en-US" altLang="en-US" sz="2800" dirty="0"/>
              <a:t>Uncertainty</a:t>
            </a:r>
          </a:p>
          <a:p>
            <a:r>
              <a:rPr lang="en-US" altLang="en-US" sz="2800" b="1" dirty="0"/>
              <a:t>Think of statistics as the measurement (quantification) of uncertainty</a:t>
            </a:r>
          </a:p>
        </p:txBody>
      </p:sp>
      <p:sp>
        <p:nvSpPr>
          <p:cNvPr id="2" name="Slide Number Placeholder 1">
            <a:extLst>
              <a:ext uri="{FF2B5EF4-FFF2-40B4-BE49-F238E27FC236}">
                <a16:creationId xmlns:a16="http://schemas.microsoft.com/office/drawing/2014/main" id="{EC7F900A-54E7-452D-B1E0-BD82AD9A33C0}"/>
              </a:ext>
            </a:extLst>
          </p:cNvPr>
          <p:cNvSpPr>
            <a:spLocks noGrp="1"/>
          </p:cNvSpPr>
          <p:nvPr>
            <p:ph type="sldNum" sz="quarter" idx="12"/>
          </p:nvPr>
        </p:nvSpPr>
        <p:spPr/>
        <p:txBody>
          <a:bodyPr/>
          <a:lstStyle/>
          <a:p>
            <a:pPr>
              <a:defRPr/>
            </a:pPr>
            <a:fld id="{73031954-898F-4FEB-917E-D827EA039160}" type="slidenum">
              <a:rPr lang="en-US" altLang="en-US" smtClean="0"/>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9AC3B00-1094-4CF5-9433-6735FA2372CC}"/>
              </a:ext>
            </a:extLst>
          </p:cNvPr>
          <p:cNvSpPr>
            <a:spLocks noGrp="1" noChangeArrowheads="1"/>
          </p:cNvSpPr>
          <p:nvPr>
            <p:ph type="title"/>
          </p:nvPr>
        </p:nvSpPr>
        <p:spPr>
          <a:xfrm>
            <a:off x="152400" y="457200"/>
            <a:ext cx="7886700" cy="735722"/>
          </a:xfrm>
        </p:spPr>
        <p:txBody>
          <a:bodyPr/>
          <a:lstStyle/>
          <a:p>
            <a:r>
              <a:rPr lang="en-US" altLang="en-US" dirty="0"/>
              <a:t>Kaplan-Meier survival functions</a:t>
            </a:r>
          </a:p>
        </p:txBody>
      </p:sp>
      <p:sp>
        <p:nvSpPr>
          <p:cNvPr id="4" name="TextBox 3">
            <a:extLst>
              <a:ext uri="{FF2B5EF4-FFF2-40B4-BE49-F238E27FC236}">
                <a16:creationId xmlns:a16="http://schemas.microsoft.com/office/drawing/2014/main" id="{5393D12C-DE51-48E3-AF1A-60E5FDB62CFE}"/>
              </a:ext>
            </a:extLst>
          </p:cNvPr>
          <p:cNvSpPr txBox="1"/>
          <p:nvPr/>
        </p:nvSpPr>
        <p:spPr>
          <a:xfrm>
            <a:off x="457200" y="1905000"/>
            <a:ext cx="8305800" cy="3170238"/>
          </a:xfrm>
          <a:prstGeom prst="rect">
            <a:avLst/>
          </a:prstGeom>
          <a:noFill/>
          <a:ln w="28575">
            <a:solidFill>
              <a:schemeClr val="tx2">
                <a:lumMod val="90000"/>
                <a:lumOff val="10000"/>
              </a:schemeClr>
            </a:solidFill>
          </a:ln>
        </p:spPr>
        <p:txBody>
          <a:bodyPr>
            <a:spAutoFit/>
          </a:bodyPr>
          <a:lstStyle/>
          <a:p>
            <a:pPr>
              <a:defRPr/>
            </a:pPr>
            <a:endParaRPr lang="en-US" dirty="0"/>
          </a:p>
          <a:p>
            <a:pPr>
              <a:defRPr/>
            </a:pPr>
            <a:r>
              <a:rPr lang="en-US" sz="1400" b="1" dirty="0">
                <a:latin typeface="Courier New" pitchFamily="49" charset="0"/>
                <a:cs typeface="Courier New" pitchFamily="49" charset="0"/>
              </a:rPr>
              <a:t>         Survival                                  Proportion   Cumulative</a:t>
            </a:r>
          </a:p>
          <a:p>
            <a:pPr>
              <a:defRPr/>
            </a:pPr>
            <a:r>
              <a:rPr lang="en-US" sz="1400" b="1" dirty="0">
                <a:latin typeface="Courier New" pitchFamily="49" charset="0"/>
                <a:cs typeface="Courier New" pitchFamily="49" charset="0"/>
              </a:rPr>
              <a:t>         Time(mos)  Patients    Deaths   Censored  surviving    Survival</a:t>
            </a:r>
          </a:p>
          <a:p>
            <a:pPr>
              <a:defRPr/>
            </a:pP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0         74          0         0      1.0000      1.0000</a:t>
            </a:r>
          </a:p>
          <a:p>
            <a:pPr>
              <a:defRPr/>
            </a:pPr>
            <a:r>
              <a:rPr lang="en-US" sz="1400" b="1" dirty="0">
                <a:latin typeface="Courier New" pitchFamily="49" charset="0"/>
                <a:cs typeface="Courier New" pitchFamily="49" charset="0"/>
              </a:rPr>
              <a:t>             7         74          1         0       .9865       .9865</a:t>
            </a:r>
          </a:p>
          <a:p>
            <a:pPr>
              <a:defRPr/>
            </a:pPr>
            <a:r>
              <a:rPr lang="en-US" sz="1400" b="1" dirty="0">
                <a:latin typeface="Courier New" pitchFamily="49" charset="0"/>
                <a:cs typeface="Courier New" pitchFamily="49" charset="0"/>
              </a:rPr>
              <a:t>            11         73          1         0       .9863       .9730</a:t>
            </a:r>
          </a:p>
          <a:p>
            <a:pPr>
              <a:defRPr/>
            </a:pPr>
            <a:r>
              <a:rPr lang="en-US" sz="1400" b="1" dirty="0">
                <a:latin typeface="Courier New" pitchFamily="49" charset="0"/>
                <a:cs typeface="Courier New" pitchFamily="49" charset="0"/>
              </a:rPr>
              <a:t>            12         72          1         0       .9861       .9595</a:t>
            </a:r>
          </a:p>
          <a:p>
            <a:pPr>
              <a:defRPr/>
            </a:pPr>
            <a:r>
              <a:rPr lang="en-US" sz="1400" b="1" dirty="0">
                <a:latin typeface="Courier New" pitchFamily="49" charset="0"/>
                <a:cs typeface="Courier New" pitchFamily="49" charset="0"/>
              </a:rPr>
              <a:t>            18         71          3         0       .9577       .9190</a:t>
            </a:r>
          </a:p>
          <a:p>
            <a:pPr>
              <a:defRPr/>
            </a:pPr>
            <a:r>
              <a:rPr lang="en-US" sz="1400" b="1" dirty="0">
                <a:latin typeface="Courier New" pitchFamily="49" charset="0"/>
                <a:cs typeface="Courier New" pitchFamily="49" charset="0"/>
              </a:rPr>
              <a:t>            20         68          5         0       .9265       .8514</a:t>
            </a:r>
          </a:p>
          <a:p>
            <a:pPr>
              <a:defRPr/>
            </a:pPr>
            <a:r>
              <a:rPr lang="en-US" sz="1400" b="1" dirty="0">
                <a:latin typeface="Courier New" pitchFamily="49" charset="0"/>
                <a:cs typeface="Courier New" pitchFamily="49" charset="0"/>
              </a:rPr>
              <a:t>            25         63          0         2      1.0000       .8514</a:t>
            </a:r>
          </a:p>
          <a:p>
            <a:pPr>
              <a:defRPr/>
            </a:pPr>
            <a:r>
              <a:rPr lang="en-US" sz="1400" b="1" dirty="0">
                <a:latin typeface="Courier New" pitchFamily="49" charset="0"/>
                <a:cs typeface="Courier New" pitchFamily="49" charset="0"/>
              </a:rPr>
              <a:t>            28         61          4         1       .9344       .7956</a:t>
            </a:r>
          </a:p>
          <a:p>
            <a:pPr>
              <a:defRPr/>
            </a:pPr>
            <a:r>
              <a:rPr lang="en-US" sz="1400" b="1" dirty="0">
                <a:latin typeface="Courier New" pitchFamily="49" charset="0"/>
                <a:cs typeface="Courier New" pitchFamily="49" charset="0"/>
              </a:rPr>
              <a:t>            36         56 </a:t>
            </a:r>
          </a:p>
          <a:p>
            <a:pPr>
              <a:defRPr/>
            </a:pPr>
            <a:endParaRPr lang="en-US" sz="1400" dirty="0">
              <a:latin typeface="Courier New" pitchFamily="49" charset="0"/>
              <a:cs typeface="Courier New" pitchFamily="49" charset="0"/>
            </a:endParaRPr>
          </a:p>
        </p:txBody>
      </p:sp>
      <p:sp>
        <p:nvSpPr>
          <p:cNvPr id="2" name="Slide Number Placeholder 1">
            <a:extLst>
              <a:ext uri="{FF2B5EF4-FFF2-40B4-BE49-F238E27FC236}">
                <a16:creationId xmlns:a16="http://schemas.microsoft.com/office/drawing/2014/main" id="{1DCDF42C-9916-471A-9AC2-CA252AE0FC99}"/>
              </a:ext>
            </a:extLst>
          </p:cNvPr>
          <p:cNvSpPr>
            <a:spLocks noGrp="1"/>
          </p:cNvSpPr>
          <p:nvPr>
            <p:ph type="sldNum" sz="quarter" idx="12"/>
          </p:nvPr>
        </p:nvSpPr>
        <p:spPr/>
        <p:txBody>
          <a:bodyPr/>
          <a:lstStyle/>
          <a:p>
            <a:pPr>
              <a:defRPr/>
            </a:pPr>
            <a:fld id="{3B7DBDB5-B762-4A51-BAB3-82C54E454743}"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a:extLst>
              <a:ext uri="{FF2B5EF4-FFF2-40B4-BE49-F238E27FC236}">
                <a16:creationId xmlns:a16="http://schemas.microsoft.com/office/drawing/2014/main" id="{22BECF62-2354-4FD0-90EE-F3E36F484D0B}"/>
              </a:ext>
            </a:extLst>
          </p:cNvPr>
          <p:cNvSpPr>
            <a:spLocks noGrp="1" noChangeArrowheads="1"/>
          </p:cNvSpPr>
          <p:nvPr>
            <p:ph type="title"/>
          </p:nvPr>
        </p:nvSpPr>
        <p:spPr/>
        <p:txBody>
          <a:bodyPr/>
          <a:lstStyle/>
          <a:p>
            <a:r>
              <a:rPr lang="en-US" altLang="en-US"/>
              <a:t> </a:t>
            </a:r>
          </a:p>
        </p:txBody>
      </p:sp>
      <p:pic>
        <p:nvPicPr>
          <p:cNvPr id="49155" name="Picture 2">
            <a:extLst>
              <a:ext uri="{FF2B5EF4-FFF2-40B4-BE49-F238E27FC236}">
                <a16:creationId xmlns:a16="http://schemas.microsoft.com/office/drawing/2014/main" id="{D4DF7577-6661-4497-B04C-098CB74B0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 y="16580"/>
            <a:ext cx="8839136" cy="661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3">
            <a:extLst>
              <a:ext uri="{FF2B5EF4-FFF2-40B4-BE49-F238E27FC236}">
                <a16:creationId xmlns:a16="http://schemas.microsoft.com/office/drawing/2014/main" id="{559DCB4C-9B55-4809-897F-ADE53B1460AF}"/>
              </a:ext>
            </a:extLst>
          </p:cNvPr>
          <p:cNvSpPr txBox="1">
            <a:spLocks noChangeArrowheads="1"/>
          </p:cNvSpPr>
          <p:nvPr/>
        </p:nvSpPr>
        <p:spPr bwMode="auto">
          <a:xfrm>
            <a:off x="1600200" y="5410200"/>
            <a:ext cx="4419600" cy="3698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a:solidFill>
                  <a:schemeClr val="bg1"/>
                </a:solidFill>
              </a:rPr>
              <a:t>Kaplan-Meier survival curve with 95% CI</a:t>
            </a:r>
          </a:p>
        </p:txBody>
      </p:sp>
      <p:sp>
        <p:nvSpPr>
          <p:cNvPr id="2" name="Slide Number Placeholder 1">
            <a:extLst>
              <a:ext uri="{FF2B5EF4-FFF2-40B4-BE49-F238E27FC236}">
                <a16:creationId xmlns:a16="http://schemas.microsoft.com/office/drawing/2014/main" id="{88C001C2-A1A0-4B8C-9C97-64A5C2E407CD}"/>
              </a:ext>
            </a:extLst>
          </p:cNvPr>
          <p:cNvSpPr>
            <a:spLocks noGrp="1"/>
          </p:cNvSpPr>
          <p:nvPr>
            <p:ph type="sldNum" sz="quarter" idx="12"/>
          </p:nvPr>
        </p:nvSpPr>
        <p:spPr/>
        <p:txBody>
          <a:bodyPr/>
          <a:lstStyle/>
          <a:p>
            <a:pPr>
              <a:defRPr/>
            </a:pPr>
            <a:fld id="{3B7DBDB5-B762-4A51-BAB3-82C54E454743}"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D3299F2-6EBE-4B75-AC77-91CCF3E53E6F}"/>
              </a:ext>
            </a:extLst>
          </p:cNvPr>
          <p:cNvSpPr>
            <a:spLocks noGrp="1" noChangeArrowheads="1"/>
          </p:cNvSpPr>
          <p:nvPr>
            <p:ph type="title"/>
          </p:nvPr>
        </p:nvSpPr>
        <p:spPr>
          <a:xfrm>
            <a:off x="571500" y="559678"/>
            <a:ext cx="7658100" cy="659522"/>
          </a:xfrm>
        </p:spPr>
        <p:txBody>
          <a:bodyPr/>
          <a:lstStyle/>
          <a:p>
            <a:pPr algn="l"/>
            <a:r>
              <a:rPr lang="en-US" altLang="en-US" dirty="0"/>
              <a:t>Multivariable survival models</a:t>
            </a:r>
          </a:p>
        </p:txBody>
      </p:sp>
      <p:sp>
        <p:nvSpPr>
          <p:cNvPr id="38915" name="TextBox 3">
            <a:extLst>
              <a:ext uri="{FF2B5EF4-FFF2-40B4-BE49-F238E27FC236}">
                <a16:creationId xmlns:a16="http://schemas.microsoft.com/office/drawing/2014/main" id="{BE17BF20-FC8D-45C7-A8C8-7C81EE821E08}"/>
              </a:ext>
            </a:extLst>
          </p:cNvPr>
          <p:cNvSpPr txBox="1">
            <a:spLocks noChangeArrowheads="1"/>
          </p:cNvSpPr>
          <p:nvPr/>
        </p:nvSpPr>
        <p:spPr bwMode="auto">
          <a:xfrm>
            <a:off x="580736" y="1676400"/>
            <a:ext cx="8001000" cy="3416300"/>
          </a:xfrm>
          <a:prstGeom prst="rect">
            <a:avLst/>
          </a:prstGeom>
          <a:noFill/>
          <a:ln w="38100">
            <a:solidFill>
              <a:schemeClr val="tx2">
                <a:lumMod val="90000"/>
                <a:lumOff val="10000"/>
              </a:schemeClr>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altLang="en-US" b="1" dirty="0"/>
              <a:t> Cox Proportional Hazards Regression</a:t>
            </a:r>
            <a:endParaRPr lang="en-US" altLang="en-US" dirty="0"/>
          </a:p>
          <a:p>
            <a:pPr>
              <a:defRPr/>
            </a:pPr>
            <a:r>
              <a:rPr lang="en-US" altLang="en-US" dirty="0"/>
              <a:t> </a:t>
            </a:r>
          </a:p>
          <a:p>
            <a:pPr>
              <a:defRPr/>
            </a:pPr>
            <a:r>
              <a:rPr lang="en-US" altLang="en-US" dirty="0"/>
              <a:t> Model - given a pattern of covariate values </a:t>
            </a:r>
            <a:r>
              <a:rPr lang="en-US" altLang="en-US" b="1" dirty="0"/>
              <a:t>z</a:t>
            </a:r>
            <a:r>
              <a:rPr lang="en-US" altLang="en-US" dirty="0"/>
              <a:t>, the survival function is:</a:t>
            </a:r>
          </a:p>
          <a:p>
            <a:pPr>
              <a:defRPr/>
            </a:pPr>
            <a:r>
              <a:rPr lang="en-US" altLang="en-US" dirty="0"/>
              <a:t>                              S(</a:t>
            </a:r>
            <a:r>
              <a:rPr lang="en-US" altLang="en-US" dirty="0" err="1"/>
              <a:t>t,z</a:t>
            </a:r>
            <a:r>
              <a:rPr lang="en-US" altLang="en-US" dirty="0"/>
              <a:t>) = [S0(t)]exp(</a:t>
            </a:r>
            <a:r>
              <a:rPr lang="en-US" altLang="en-US" b="1" dirty="0">
                <a:sym typeface="Symbol" pitchFamily="18" charset="2"/>
              </a:rPr>
              <a:t></a:t>
            </a:r>
            <a:r>
              <a:rPr lang="en-US" altLang="en-US" b="1" dirty="0"/>
              <a:t>z</a:t>
            </a:r>
            <a:r>
              <a:rPr lang="en-US" altLang="en-US" dirty="0"/>
              <a:t>) </a:t>
            </a:r>
          </a:p>
          <a:p>
            <a:pPr>
              <a:defRPr/>
            </a:pPr>
            <a:r>
              <a:rPr lang="en-US" altLang="en-US" dirty="0"/>
              <a:t>where S0(t) is the baseline survival function corresponding to </a:t>
            </a:r>
            <a:r>
              <a:rPr lang="en-US" altLang="en-US" b="1" dirty="0"/>
              <a:t>z</a:t>
            </a:r>
            <a:r>
              <a:rPr lang="en-US" altLang="en-US" dirty="0"/>
              <a:t> = 0, i.e., no effect of covariates.  </a:t>
            </a:r>
          </a:p>
          <a:p>
            <a:pPr>
              <a:defRPr/>
            </a:pPr>
            <a:r>
              <a:rPr lang="en-US" altLang="en-US" b="1" dirty="0">
                <a:sym typeface="Symbol" pitchFamily="18" charset="2"/>
              </a:rPr>
              <a:t></a:t>
            </a:r>
            <a:r>
              <a:rPr lang="en-US" altLang="en-US" dirty="0"/>
              <a:t> is a vector of regression coefficients, one for each covariate.  </a:t>
            </a:r>
          </a:p>
          <a:p>
            <a:pPr>
              <a:defRPr/>
            </a:pPr>
            <a:r>
              <a:rPr lang="en-US" altLang="en-US" b="1" dirty="0"/>
              <a:t>(Y = b</a:t>
            </a:r>
            <a:r>
              <a:rPr lang="en-US" altLang="en-US" b="1" baseline="-25000" dirty="0"/>
              <a:t>0</a:t>
            </a:r>
            <a:r>
              <a:rPr lang="en-US" altLang="en-US" b="1" dirty="0"/>
              <a:t> + b</a:t>
            </a:r>
            <a:r>
              <a:rPr lang="en-US" altLang="en-US" b="1" baseline="-25000" dirty="0"/>
              <a:t>1</a:t>
            </a:r>
            <a:r>
              <a:rPr lang="en-US" altLang="en-US" b="1" dirty="0"/>
              <a:t>X</a:t>
            </a:r>
            <a:r>
              <a:rPr lang="en-US" altLang="en-US" b="1" baseline="-25000" dirty="0"/>
              <a:t>1</a:t>
            </a:r>
            <a:r>
              <a:rPr lang="en-US" altLang="en-US" b="1" dirty="0"/>
              <a:t> + b</a:t>
            </a:r>
            <a:r>
              <a:rPr lang="en-US" altLang="en-US" b="1" baseline="-25000" dirty="0"/>
              <a:t>2</a:t>
            </a:r>
            <a:r>
              <a:rPr lang="en-US" altLang="en-US" b="1" dirty="0"/>
              <a:t>X</a:t>
            </a:r>
            <a:r>
              <a:rPr lang="en-US" altLang="en-US" b="1" baseline="-25000" dirty="0"/>
              <a:t>2</a:t>
            </a:r>
            <a:r>
              <a:rPr lang="en-US" altLang="en-US" b="1" dirty="0"/>
              <a:t> + b</a:t>
            </a:r>
            <a:r>
              <a:rPr lang="en-US" altLang="en-US" b="1" baseline="-25000" dirty="0"/>
              <a:t>3</a:t>
            </a:r>
            <a:r>
              <a:rPr lang="en-US" altLang="en-US" b="1" dirty="0"/>
              <a:t>X</a:t>
            </a:r>
            <a:r>
              <a:rPr lang="en-US" altLang="en-US" b="1" baseline="-25000" dirty="0"/>
              <a:t>3</a:t>
            </a:r>
            <a:r>
              <a:rPr lang="en-US" altLang="en-US" b="1" dirty="0"/>
              <a:t> + . . . )</a:t>
            </a:r>
            <a:endParaRPr lang="en-US" altLang="en-US" dirty="0"/>
          </a:p>
          <a:p>
            <a:pPr>
              <a:defRPr/>
            </a:pPr>
            <a:endParaRPr lang="en-US" altLang="en-US" dirty="0"/>
          </a:p>
          <a:p>
            <a:pPr>
              <a:defRPr/>
            </a:pPr>
            <a:r>
              <a:rPr lang="en-US" altLang="en-US" dirty="0"/>
              <a:t>In the following example, survival of </a:t>
            </a:r>
            <a:r>
              <a:rPr lang="en-US" altLang="en-US" dirty="0" err="1"/>
              <a:t>colo</a:t>
            </a:r>
            <a:r>
              <a:rPr lang="en-US" altLang="en-US" dirty="0"/>
              <a:t>-rectal cancer patients is modeled as a function of tumor GSH level to normal GSH level.</a:t>
            </a:r>
          </a:p>
          <a:p>
            <a:pPr>
              <a:defRPr/>
            </a:pPr>
            <a:r>
              <a:rPr lang="en-US" altLang="en-US" dirty="0"/>
              <a:t>Model:  S(t) = [S0(t)]exp(</a:t>
            </a:r>
            <a:r>
              <a:rPr lang="en-US" altLang="en-US" b="1" dirty="0">
                <a:sym typeface="Symbol" pitchFamily="18" charset="2"/>
              </a:rPr>
              <a:t></a:t>
            </a:r>
            <a:r>
              <a:rPr lang="en-US" altLang="en-US" b="1" dirty="0"/>
              <a:t>1(GSH)</a:t>
            </a:r>
            <a:r>
              <a:rPr lang="en-US" altLang="en-US" dirty="0"/>
              <a:t>)</a:t>
            </a:r>
          </a:p>
        </p:txBody>
      </p:sp>
      <p:sp>
        <p:nvSpPr>
          <p:cNvPr id="2" name="Slide Number Placeholder 1">
            <a:extLst>
              <a:ext uri="{FF2B5EF4-FFF2-40B4-BE49-F238E27FC236}">
                <a16:creationId xmlns:a16="http://schemas.microsoft.com/office/drawing/2014/main" id="{0E654596-AFDE-4902-A47B-10C8CBE47788}"/>
              </a:ext>
            </a:extLst>
          </p:cNvPr>
          <p:cNvSpPr>
            <a:spLocks noGrp="1"/>
          </p:cNvSpPr>
          <p:nvPr>
            <p:ph type="sldNum" sz="quarter" idx="12"/>
          </p:nvPr>
        </p:nvSpPr>
        <p:spPr/>
        <p:txBody>
          <a:bodyPr/>
          <a:lstStyle/>
          <a:p>
            <a:pPr>
              <a:defRPr/>
            </a:pPr>
            <a:fld id="{3B7DBDB5-B762-4A51-BAB3-82C54E454743}"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80549745-0D91-4007-93C4-EA6C068CC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914400"/>
            <a:ext cx="70389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Box 2">
            <a:extLst>
              <a:ext uri="{FF2B5EF4-FFF2-40B4-BE49-F238E27FC236}">
                <a16:creationId xmlns:a16="http://schemas.microsoft.com/office/drawing/2014/main" id="{056D31F8-42C2-4528-B997-0AA99FFEE589}"/>
              </a:ext>
            </a:extLst>
          </p:cNvPr>
          <p:cNvSpPr txBox="1">
            <a:spLocks noChangeArrowheads="1"/>
          </p:cNvSpPr>
          <p:nvPr/>
        </p:nvSpPr>
        <p:spPr bwMode="auto">
          <a:xfrm>
            <a:off x="1905000" y="5137150"/>
            <a:ext cx="6477000" cy="3698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chemeClr val="bg1"/>
                </a:solidFill>
              </a:rPr>
              <a:t>Cox regression of GSH on survival for colo-rectal cancer patients</a:t>
            </a:r>
          </a:p>
        </p:txBody>
      </p:sp>
      <p:sp>
        <p:nvSpPr>
          <p:cNvPr id="2" name="Slide Number Placeholder 1">
            <a:extLst>
              <a:ext uri="{FF2B5EF4-FFF2-40B4-BE49-F238E27FC236}">
                <a16:creationId xmlns:a16="http://schemas.microsoft.com/office/drawing/2014/main" id="{0F2A9D81-161A-45D7-92A7-F4B5BE9D1994}"/>
              </a:ext>
            </a:extLst>
          </p:cNvPr>
          <p:cNvSpPr>
            <a:spLocks noGrp="1"/>
          </p:cNvSpPr>
          <p:nvPr>
            <p:ph type="sldNum" sz="quarter" idx="12"/>
          </p:nvPr>
        </p:nvSpPr>
        <p:spPr/>
        <p:txBody>
          <a:bodyPr/>
          <a:lstStyle/>
          <a:p>
            <a:pPr>
              <a:defRPr/>
            </a:pPr>
            <a:fld id="{80F2F892-A0AA-4A33-940A-5E76CB61BCC6}"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8F97C70-78C1-48D0-B469-E80A36BB7FBE}"/>
              </a:ext>
            </a:extLst>
          </p:cNvPr>
          <p:cNvSpPr>
            <a:spLocks noGrp="1" noChangeArrowheads="1"/>
          </p:cNvSpPr>
          <p:nvPr>
            <p:ph type="title"/>
          </p:nvPr>
        </p:nvSpPr>
        <p:spPr>
          <a:xfrm>
            <a:off x="457200" y="228600"/>
            <a:ext cx="8229600" cy="1143000"/>
          </a:xfrm>
        </p:spPr>
        <p:txBody>
          <a:bodyPr/>
          <a:lstStyle/>
          <a:p>
            <a:pPr algn="l"/>
            <a:r>
              <a:rPr lang="en-US" altLang="en-US" b="1" dirty="0"/>
              <a:t>Nonparametric statistics</a:t>
            </a:r>
          </a:p>
        </p:txBody>
      </p:sp>
      <p:sp>
        <p:nvSpPr>
          <p:cNvPr id="3" name="Content Placeholder 2">
            <a:extLst>
              <a:ext uri="{FF2B5EF4-FFF2-40B4-BE49-F238E27FC236}">
                <a16:creationId xmlns:a16="http://schemas.microsoft.com/office/drawing/2014/main" id="{5F2817D7-4C6E-47A0-AC9E-53566C1A9A3B}"/>
              </a:ext>
            </a:extLst>
          </p:cNvPr>
          <p:cNvSpPr>
            <a:spLocks noGrp="1"/>
          </p:cNvSpPr>
          <p:nvPr>
            <p:ph idx="1"/>
          </p:nvPr>
        </p:nvSpPr>
        <p:spPr>
          <a:xfrm>
            <a:off x="457200" y="1447800"/>
            <a:ext cx="8229600" cy="4267200"/>
          </a:xfrm>
          <a:ln w="38100">
            <a:solidFill>
              <a:schemeClr val="tx2">
                <a:lumMod val="90000"/>
                <a:lumOff val="10000"/>
              </a:schemeClr>
            </a:solidFill>
          </a:ln>
        </p:spPr>
        <p:txBody>
          <a:bodyPr>
            <a:normAutofit/>
          </a:bodyPr>
          <a:lstStyle/>
          <a:p>
            <a:pPr>
              <a:defRPr/>
            </a:pPr>
            <a:r>
              <a:rPr lang="en-US" sz="2400" dirty="0"/>
              <a:t>Distribution-free</a:t>
            </a:r>
          </a:p>
          <a:p>
            <a:pPr>
              <a:defRPr/>
            </a:pPr>
            <a:r>
              <a:rPr lang="en-US" sz="2400" dirty="0">
                <a:solidFill>
                  <a:srgbClr val="FF0000"/>
                </a:solidFill>
              </a:rPr>
              <a:t>No assumption is made about the distribution of the outcome variable.</a:t>
            </a:r>
          </a:p>
          <a:p>
            <a:pPr>
              <a:defRPr/>
            </a:pPr>
            <a:r>
              <a:rPr lang="en-US" sz="2400" dirty="0"/>
              <a:t>Mann-Whitney U test (t-test)</a:t>
            </a:r>
          </a:p>
          <a:p>
            <a:pPr>
              <a:defRPr/>
            </a:pPr>
            <a:r>
              <a:rPr lang="en-US" sz="2400" dirty="0"/>
              <a:t>Wilcoxon matched-pairs signed-ranks test</a:t>
            </a:r>
          </a:p>
          <a:p>
            <a:pPr>
              <a:defRPr/>
            </a:pPr>
            <a:r>
              <a:rPr lang="en-US" sz="2400" dirty="0"/>
              <a:t>Kruskal-Wallis (one-way analysis of variance)</a:t>
            </a:r>
          </a:p>
          <a:p>
            <a:pPr>
              <a:defRPr/>
            </a:pPr>
            <a:r>
              <a:rPr lang="en-US" sz="2400" dirty="0"/>
              <a:t>Spearman / Kendall correlation</a:t>
            </a:r>
          </a:p>
          <a:p>
            <a:pPr>
              <a:defRPr/>
            </a:pPr>
            <a:r>
              <a:rPr lang="en-US" sz="2400" dirty="0"/>
              <a:t>McNemar test for correlated proportions</a:t>
            </a:r>
          </a:p>
        </p:txBody>
      </p:sp>
      <p:sp>
        <p:nvSpPr>
          <p:cNvPr id="2" name="Slide Number Placeholder 1">
            <a:extLst>
              <a:ext uri="{FF2B5EF4-FFF2-40B4-BE49-F238E27FC236}">
                <a16:creationId xmlns:a16="http://schemas.microsoft.com/office/drawing/2014/main" id="{5DFF8C6D-59B7-491C-826A-D3B25C8A04F2}"/>
              </a:ext>
            </a:extLst>
          </p:cNvPr>
          <p:cNvSpPr>
            <a:spLocks noGrp="1"/>
          </p:cNvSpPr>
          <p:nvPr>
            <p:ph type="sldNum" sz="quarter" idx="12"/>
          </p:nvPr>
        </p:nvSpPr>
        <p:spPr/>
        <p:txBody>
          <a:bodyPr/>
          <a:lstStyle/>
          <a:p>
            <a:pPr>
              <a:defRPr/>
            </a:pPr>
            <a:fld id="{73031954-898F-4FEB-917E-D827EA039160}"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19D-6AED-4416-8DC1-D3E2BD222557}"/>
              </a:ext>
            </a:extLst>
          </p:cNvPr>
          <p:cNvSpPr>
            <a:spLocks noGrp="1"/>
          </p:cNvSpPr>
          <p:nvPr>
            <p:ph type="title"/>
          </p:nvPr>
        </p:nvSpPr>
        <p:spPr>
          <a:xfrm>
            <a:off x="304800" y="559678"/>
            <a:ext cx="8305800" cy="4952492"/>
          </a:xfrm>
        </p:spPr>
        <p:txBody>
          <a:bodyPr>
            <a:normAutofit/>
          </a:bodyPr>
          <a:lstStyle/>
          <a:p>
            <a:pPr algn="l">
              <a:defRPr/>
            </a:pPr>
            <a:r>
              <a:rPr lang="en-US" dirty="0"/>
              <a:t>Nonparametric statistics (continued)</a:t>
            </a:r>
          </a:p>
        </p:txBody>
      </p:sp>
      <p:sp>
        <p:nvSpPr>
          <p:cNvPr id="53251" name="Content Placeholder 3">
            <a:extLst>
              <a:ext uri="{FF2B5EF4-FFF2-40B4-BE49-F238E27FC236}">
                <a16:creationId xmlns:a16="http://schemas.microsoft.com/office/drawing/2014/main" id="{04795DBE-44C6-4D4E-9A20-8F4EB807F6C9}"/>
              </a:ext>
            </a:extLst>
          </p:cNvPr>
          <p:cNvSpPr>
            <a:spLocks noGrp="1" noChangeArrowheads="1"/>
          </p:cNvSpPr>
          <p:nvPr>
            <p:ph idx="1"/>
          </p:nvPr>
        </p:nvSpPr>
        <p:spPr>
          <a:xfrm>
            <a:off x="558800" y="1828800"/>
            <a:ext cx="7125820" cy="1793134"/>
          </a:xfrm>
        </p:spPr>
        <p:txBody>
          <a:bodyPr>
            <a:normAutofit/>
          </a:bodyPr>
          <a:lstStyle/>
          <a:p>
            <a:r>
              <a:rPr lang="en-US" altLang="en-US" sz="2800" dirty="0">
                <a:solidFill>
                  <a:srgbClr val="FF0000"/>
                </a:solidFill>
              </a:rPr>
              <a:t>Bootstrap</a:t>
            </a:r>
            <a:r>
              <a:rPr lang="en-US" altLang="en-US" sz="2800" dirty="0"/>
              <a:t> – randomly select an observation from sample data </a:t>
            </a:r>
            <a:r>
              <a:rPr lang="en-US" altLang="en-US" sz="2800" dirty="0">
                <a:solidFill>
                  <a:srgbClr val="FF0000"/>
                </a:solidFill>
              </a:rPr>
              <a:t>with replacement.</a:t>
            </a:r>
          </a:p>
          <a:p>
            <a:r>
              <a:rPr lang="en-US" altLang="en-US" sz="2800" dirty="0">
                <a:solidFill>
                  <a:srgbClr val="FF0000"/>
                </a:solidFill>
              </a:rPr>
              <a:t>Jackknife </a:t>
            </a:r>
            <a:r>
              <a:rPr lang="en-US" altLang="en-US" sz="2800" dirty="0"/>
              <a:t>– leave-out-one</a:t>
            </a:r>
          </a:p>
        </p:txBody>
      </p:sp>
      <p:sp>
        <p:nvSpPr>
          <p:cNvPr id="3" name="Slide Number Placeholder 2">
            <a:extLst>
              <a:ext uri="{FF2B5EF4-FFF2-40B4-BE49-F238E27FC236}">
                <a16:creationId xmlns:a16="http://schemas.microsoft.com/office/drawing/2014/main" id="{CCE76ECB-C3C1-4179-8379-423A6D83EC2E}"/>
              </a:ext>
            </a:extLst>
          </p:cNvPr>
          <p:cNvSpPr>
            <a:spLocks noGrp="1"/>
          </p:cNvSpPr>
          <p:nvPr>
            <p:ph type="sldNum" sz="quarter" idx="12"/>
          </p:nvPr>
        </p:nvSpPr>
        <p:spPr/>
        <p:txBody>
          <a:bodyPr/>
          <a:lstStyle/>
          <a:p>
            <a:pPr>
              <a:defRPr/>
            </a:pPr>
            <a:fld id="{73031954-898F-4FEB-917E-D827EA039160}"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2">
            <a:extLst>
              <a:ext uri="{FF2B5EF4-FFF2-40B4-BE49-F238E27FC236}">
                <a16:creationId xmlns:a16="http://schemas.microsoft.com/office/drawing/2014/main" id="{DB1CD616-8B5F-415F-B7AF-6FED99D0A2C8}"/>
              </a:ext>
            </a:extLst>
          </p:cNvPr>
          <p:cNvSpPr txBox="1">
            <a:spLocks noChangeArrowheads="1"/>
          </p:cNvSpPr>
          <p:nvPr/>
        </p:nvSpPr>
        <p:spPr bwMode="auto">
          <a:xfrm>
            <a:off x="1219200" y="515938"/>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sample                                                        </a:t>
            </a:r>
          </a:p>
        </p:txBody>
      </p:sp>
      <p:sp>
        <p:nvSpPr>
          <p:cNvPr id="4" name="Oval 3">
            <a:extLst>
              <a:ext uri="{FF2B5EF4-FFF2-40B4-BE49-F238E27FC236}">
                <a16:creationId xmlns:a16="http://schemas.microsoft.com/office/drawing/2014/main" id="{38E1AD11-6C57-4CD8-AEF6-CB58E1CADA06}"/>
              </a:ext>
            </a:extLst>
          </p:cNvPr>
          <p:cNvSpPr/>
          <p:nvPr/>
        </p:nvSpPr>
        <p:spPr>
          <a:xfrm>
            <a:off x="1433513" y="990600"/>
            <a:ext cx="457200" cy="457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2D0A708F-7B9B-4485-B1A3-F63D9D52D3B4}"/>
              </a:ext>
            </a:extLst>
          </p:cNvPr>
          <p:cNvSpPr/>
          <p:nvPr/>
        </p:nvSpPr>
        <p:spPr>
          <a:xfrm>
            <a:off x="6705600" y="2036763"/>
            <a:ext cx="457200" cy="4572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329F1903-1A3B-4A28-9780-2EEE8BE7CE20}"/>
              </a:ext>
            </a:extLst>
          </p:cNvPr>
          <p:cNvCxnSpPr/>
          <p:nvPr/>
        </p:nvCxnSpPr>
        <p:spPr>
          <a:xfrm>
            <a:off x="1828800" y="1219200"/>
            <a:ext cx="480060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7F7D3B4-33BF-40F8-BB75-AF1408E3B2B7}"/>
              </a:ext>
            </a:extLst>
          </p:cNvPr>
          <p:cNvSpPr/>
          <p:nvPr/>
        </p:nvSpPr>
        <p:spPr>
          <a:xfrm>
            <a:off x="6400800" y="2660650"/>
            <a:ext cx="457200" cy="457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5FC61913-6319-423D-949E-6BD666236211}"/>
              </a:ext>
            </a:extLst>
          </p:cNvPr>
          <p:cNvSpPr/>
          <p:nvPr/>
        </p:nvSpPr>
        <p:spPr>
          <a:xfrm>
            <a:off x="533400" y="4464050"/>
            <a:ext cx="457200" cy="45720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B66475D2-F560-44A9-9F35-157CC0884641}"/>
              </a:ext>
            </a:extLst>
          </p:cNvPr>
          <p:cNvSpPr/>
          <p:nvPr/>
        </p:nvSpPr>
        <p:spPr>
          <a:xfrm>
            <a:off x="1066800" y="4914900"/>
            <a:ext cx="457200" cy="457200"/>
          </a:xfrm>
          <a:prstGeom prst="ellipse">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81E07A2C-E71C-4A91-BE6B-ED5892D11FC3}"/>
              </a:ext>
            </a:extLst>
          </p:cNvPr>
          <p:cNvSpPr/>
          <p:nvPr/>
        </p:nvSpPr>
        <p:spPr>
          <a:xfrm>
            <a:off x="6096000" y="3200400"/>
            <a:ext cx="457200" cy="45720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CF298B23-4A8F-4E18-BAC7-103F50FC2F20}"/>
              </a:ext>
            </a:extLst>
          </p:cNvPr>
          <p:cNvSpPr/>
          <p:nvPr/>
        </p:nvSpPr>
        <p:spPr>
          <a:xfrm>
            <a:off x="1905000" y="5143500"/>
            <a:ext cx="457200" cy="457200"/>
          </a:xfrm>
          <a:prstGeom prst="ellipse">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558EFBDE-E5D3-4CA5-99E4-2B525C59F7F5}"/>
              </a:ext>
            </a:extLst>
          </p:cNvPr>
          <p:cNvSpPr/>
          <p:nvPr/>
        </p:nvSpPr>
        <p:spPr>
          <a:xfrm>
            <a:off x="2743200" y="5143500"/>
            <a:ext cx="457200" cy="457200"/>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352A48D2-7C0F-490F-9058-9DE826C259CD}"/>
              </a:ext>
            </a:extLst>
          </p:cNvPr>
          <p:cNvSpPr/>
          <p:nvPr/>
        </p:nvSpPr>
        <p:spPr>
          <a:xfrm>
            <a:off x="3709988" y="5029200"/>
            <a:ext cx="457200" cy="45720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B272BCF9-78FD-445C-8A01-F9E659074440}"/>
              </a:ext>
            </a:extLst>
          </p:cNvPr>
          <p:cNvSpPr/>
          <p:nvPr/>
        </p:nvSpPr>
        <p:spPr>
          <a:xfrm>
            <a:off x="4481513" y="4572000"/>
            <a:ext cx="457200" cy="457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88F4C783-491E-457A-B608-6E3B19D3A3DB}"/>
              </a:ext>
            </a:extLst>
          </p:cNvPr>
          <p:cNvSpPr/>
          <p:nvPr/>
        </p:nvSpPr>
        <p:spPr>
          <a:xfrm>
            <a:off x="5105400" y="4114800"/>
            <a:ext cx="457200" cy="457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9C382DC7-F823-4FCB-92C3-DE8566B42898}"/>
              </a:ext>
            </a:extLst>
          </p:cNvPr>
          <p:cNvSpPr/>
          <p:nvPr/>
        </p:nvSpPr>
        <p:spPr>
          <a:xfrm>
            <a:off x="5564188" y="3657600"/>
            <a:ext cx="457200" cy="457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a:extLst>
              <a:ext uri="{FF2B5EF4-FFF2-40B4-BE49-F238E27FC236}">
                <a16:creationId xmlns:a16="http://schemas.microsoft.com/office/drawing/2014/main" id="{320682A4-07B8-40FF-A1CE-600F13583952}"/>
              </a:ext>
            </a:extLst>
          </p:cNvPr>
          <p:cNvCxnSpPr/>
          <p:nvPr/>
        </p:nvCxnSpPr>
        <p:spPr>
          <a:xfrm>
            <a:off x="1662113" y="1295400"/>
            <a:ext cx="4662487" cy="150495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C5EC248-9419-4462-8503-6C90B9DEA0BC}"/>
              </a:ext>
            </a:extLst>
          </p:cNvPr>
          <p:cNvCxnSpPr/>
          <p:nvPr/>
        </p:nvCxnSpPr>
        <p:spPr>
          <a:xfrm>
            <a:off x="1752600" y="1219200"/>
            <a:ext cx="4343400" cy="207486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DF258F-5AE7-4742-B325-29EAE8A0E97F}"/>
              </a:ext>
            </a:extLst>
          </p:cNvPr>
          <p:cNvCxnSpPr/>
          <p:nvPr/>
        </p:nvCxnSpPr>
        <p:spPr>
          <a:xfrm>
            <a:off x="1752600" y="1295400"/>
            <a:ext cx="3810000" cy="23622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C3FD8B-4639-4EAC-88C4-122B2AA7A239}"/>
              </a:ext>
            </a:extLst>
          </p:cNvPr>
          <p:cNvCxnSpPr/>
          <p:nvPr/>
        </p:nvCxnSpPr>
        <p:spPr>
          <a:xfrm>
            <a:off x="1752600" y="1143000"/>
            <a:ext cx="3429000" cy="2971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9DECC1-ED0A-4CAC-8903-67FF488C4181}"/>
              </a:ext>
            </a:extLst>
          </p:cNvPr>
          <p:cNvCxnSpPr/>
          <p:nvPr/>
        </p:nvCxnSpPr>
        <p:spPr>
          <a:xfrm>
            <a:off x="1524000" y="1143000"/>
            <a:ext cx="3048000" cy="34290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9E59E4-A095-40A9-AA9B-639A97E26F9F}"/>
              </a:ext>
            </a:extLst>
          </p:cNvPr>
          <p:cNvCxnSpPr/>
          <p:nvPr/>
        </p:nvCxnSpPr>
        <p:spPr>
          <a:xfrm>
            <a:off x="1662113" y="1143000"/>
            <a:ext cx="2224087" cy="377825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2B67245-B783-4213-A0F0-9455E56F4E83}"/>
              </a:ext>
            </a:extLst>
          </p:cNvPr>
          <p:cNvCxnSpPr/>
          <p:nvPr/>
        </p:nvCxnSpPr>
        <p:spPr>
          <a:xfrm>
            <a:off x="1662113" y="1295400"/>
            <a:ext cx="1309687" cy="3733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3B8D86-7AB3-4AEE-9328-88FD27AB7F85}"/>
              </a:ext>
            </a:extLst>
          </p:cNvPr>
          <p:cNvCxnSpPr/>
          <p:nvPr/>
        </p:nvCxnSpPr>
        <p:spPr>
          <a:xfrm>
            <a:off x="1524000" y="1219200"/>
            <a:ext cx="685800" cy="380206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95CC42A-48E1-4DDC-9A37-B81971C3B743}"/>
              </a:ext>
            </a:extLst>
          </p:cNvPr>
          <p:cNvCxnSpPr>
            <a:stCxn id="4" idx="7"/>
          </p:cNvCxnSpPr>
          <p:nvPr/>
        </p:nvCxnSpPr>
        <p:spPr>
          <a:xfrm flipH="1">
            <a:off x="1295400" y="1057275"/>
            <a:ext cx="528638" cy="3743325"/>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EAF409-EAE7-4C19-A191-E4310211F8D9}"/>
              </a:ext>
            </a:extLst>
          </p:cNvPr>
          <p:cNvCxnSpPr>
            <a:stCxn id="4" idx="0"/>
          </p:cNvCxnSpPr>
          <p:nvPr/>
        </p:nvCxnSpPr>
        <p:spPr>
          <a:xfrm flipH="1">
            <a:off x="838200" y="990600"/>
            <a:ext cx="823913" cy="3352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4298" name="TextBox 51">
            <a:extLst>
              <a:ext uri="{FF2B5EF4-FFF2-40B4-BE49-F238E27FC236}">
                <a16:creationId xmlns:a16="http://schemas.microsoft.com/office/drawing/2014/main" id="{F7190210-9706-4C42-AD45-F220C9FD1C87}"/>
              </a:ext>
            </a:extLst>
          </p:cNvPr>
          <p:cNvSpPr txBox="1">
            <a:spLocks noChangeArrowheads="1"/>
          </p:cNvSpPr>
          <p:nvPr/>
        </p:nvSpPr>
        <p:spPr bwMode="auto">
          <a:xfrm rot="20291200">
            <a:off x="3181334" y="5264729"/>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Bootstrap replicates</a:t>
            </a:r>
          </a:p>
        </p:txBody>
      </p:sp>
      <p:sp>
        <p:nvSpPr>
          <p:cNvPr id="55" name="TextBox 54">
            <a:extLst>
              <a:ext uri="{FF2B5EF4-FFF2-40B4-BE49-F238E27FC236}">
                <a16:creationId xmlns:a16="http://schemas.microsoft.com/office/drawing/2014/main" id="{B75F3A1F-1E16-4D99-B7C4-306416B16AC8}"/>
              </a:ext>
            </a:extLst>
          </p:cNvPr>
          <p:cNvSpPr txBox="1">
            <a:spLocks noRot="1" noChangeAspect="1" noMove="1" noResize="1" noEditPoints="1" noAdjustHandles="1" noChangeArrowheads="1" noChangeShapeType="1" noTextEdit="1"/>
          </p:cNvSpPr>
          <p:nvPr/>
        </p:nvSpPr>
        <p:spPr>
          <a:xfrm>
            <a:off x="4969056" y="798731"/>
            <a:ext cx="3367008" cy="646331"/>
          </a:xfrm>
          <a:prstGeom prst="rect">
            <a:avLst/>
          </a:prstGeom>
          <a:blipFill rotWithShape="1">
            <a:blip r:embed="rId2"/>
            <a:stretch>
              <a:fillRect b="-2703"/>
            </a:stretch>
          </a:blipFill>
          <a:ln w="28575">
            <a:solidFill>
              <a:schemeClr val="tx1"/>
            </a:solidFill>
          </a:ln>
        </p:spPr>
        <p:txBody>
          <a:bodyPr/>
          <a:lstStyle/>
          <a:p>
            <a:pPr>
              <a:defRPr/>
            </a:pPr>
            <a:r>
              <a:rPr lang="en-US">
                <a:noFill/>
              </a:rPr>
              <a:t> </a:t>
            </a:r>
          </a:p>
        </p:txBody>
      </p:sp>
      <p:sp>
        <p:nvSpPr>
          <p:cNvPr id="56" name="TextBox 55">
            <a:extLst>
              <a:ext uri="{FF2B5EF4-FFF2-40B4-BE49-F238E27FC236}">
                <a16:creationId xmlns:a16="http://schemas.microsoft.com/office/drawing/2014/main" id="{FBDDCCE9-0FE4-42BA-A4AB-D593D21AC05B}"/>
              </a:ext>
            </a:extLst>
          </p:cNvPr>
          <p:cNvSpPr txBox="1"/>
          <p:nvPr/>
        </p:nvSpPr>
        <p:spPr>
          <a:xfrm>
            <a:off x="5792788" y="4332288"/>
            <a:ext cx="3198812" cy="1477962"/>
          </a:xfrm>
          <a:prstGeom prst="rect">
            <a:avLst/>
          </a:prstGeom>
          <a:noFill/>
          <a:ln w="28575">
            <a:solidFill>
              <a:schemeClr val="tx2">
                <a:lumMod val="90000"/>
                <a:lumOff val="10000"/>
              </a:schemeClr>
            </a:solidFill>
          </a:ln>
        </p:spPr>
        <p:txBody>
          <a:bodyPr>
            <a:spAutoFit/>
          </a:bodyPr>
          <a:lstStyle/>
          <a:p>
            <a:pPr>
              <a:defRPr/>
            </a:pPr>
            <a:r>
              <a:rPr lang="en-US" b="1" dirty="0"/>
              <a:t>Statistic (e.g., mean) of each replicate form a sampling distribution.</a:t>
            </a:r>
          </a:p>
          <a:p>
            <a:pPr>
              <a:defRPr/>
            </a:pPr>
            <a:r>
              <a:rPr lang="en-US" b="1" dirty="0"/>
              <a:t>Calculate confidence intervals,  test hypothesis</a:t>
            </a:r>
          </a:p>
        </p:txBody>
      </p:sp>
      <p:sp>
        <p:nvSpPr>
          <p:cNvPr id="30" name="Oval 29">
            <a:extLst>
              <a:ext uri="{FF2B5EF4-FFF2-40B4-BE49-F238E27FC236}">
                <a16:creationId xmlns:a16="http://schemas.microsoft.com/office/drawing/2014/main" id="{7C5B87E9-8D54-41DA-A4AC-525D70206FA7}"/>
              </a:ext>
            </a:extLst>
          </p:cNvPr>
          <p:cNvSpPr/>
          <p:nvPr/>
        </p:nvSpPr>
        <p:spPr>
          <a:xfrm>
            <a:off x="533400" y="4454525"/>
            <a:ext cx="457200" cy="457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6AE25942-9687-4943-A003-CB84E2597679}"/>
              </a:ext>
            </a:extLst>
          </p:cNvPr>
          <p:cNvSpPr>
            <a:spLocks noGrp="1"/>
          </p:cNvSpPr>
          <p:nvPr>
            <p:ph type="sldNum" sz="quarter" idx="12"/>
          </p:nvPr>
        </p:nvSpPr>
        <p:spPr/>
        <p:txBody>
          <a:bodyPr/>
          <a:lstStyle/>
          <a:p>
            <a:pPr>
              <a:defRPr/>
            </a:pPr>
            <a:fld id="{80F2F892-A0AA-4A33-940A-5E76CB61BCC6}"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2E7BFCA-776A-4E05-8369-24C2FC8F0D5B}"/>
              </a:ext>
            </a:extLst>
          </p:cNvPr>
          <p:cNvSpPr/>
          <p:nvPr/>
        </p:nvSpPr>
        <p:spPr>
          <a:xfrm>
            <a:off x="1143000" y="99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a:extLst>
              <a:ext uri="{FF2B5EF4-FFF2-40B4-BE49-F238E27FC236}">
                <a16:creationId xmlns:a16="http://schemas.microsoft.com/office/drawing/2014/main" id="{2367E910-9ACB-42C8-A1D4-C3B74A4110F9}"/>
              </a:ext>
            </a:extLst>
          </p:cNvPr>
          <p:cNvSpPr/>
          <p:nvPr/>
        </p:nvSpPr>
        <p:spPr>
          <a:xfrm>
            <a:off x="11430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a:extLst>
              <a:ext uri="{FF2B5EF4-FFF2-40B4-BE49-F238E27FC236}">
                <a16:creationId xmlns:a16="http://schemas.microsoft.com/office/drawing/2014/main" id="{C4BA61AB-244F-42A9-8F38-41F861CFB493}"/>
              </a:ext>
            </a:extLst>
          </p:cNvPr>
          <p:cNvSpPr/>
          <p:nvPr/>
        </p:nvSpPr>
        <p:spPr>
          <a:xfrm>
            <a:off x="1143000" y="14493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a:extLst>
              <a:ext uri="{FF2B5EF4-FFF2-40B4-BE49-F238E27FC236}">
                <a16:creationId xmlns:a16="http://schemas.microsoft.com/office/drawing/2014/main" id="{521E74C4-8B5F-491C-89DE-0062AEDE51A5}"/>
              </a:ext>
            </a:extLst>
          </p:cNvPr>
          <p:cNvSpPr/>
          <p:nvPr/>
        </p:nvSpPr>
        <p:spPr>
          <a:xfrm>
            <a:off x="1143000" y="1697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CA670677-DC0D-4E84-A938-B3D7AAE33DF9}"/>
              </a:ext>
            </a:extLst>
          </p:cNvPr>
          <p:cNvSpPr/>
          <p:nvPr/>
        </p:nvSpPr>
        <p:spPr>
          <a:xfrm>
            <a:off x="11430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a:extLst>
              <a:ext uri="{FF2B5EF4-FFF2-40B4-BE49-F238E27FC236}">
                <a16:creationId xmlns:a16="http://schemas.microsoft.com/office/drawing/2014/main" id="{C68AE4C2-7D22-4CAD-8583-61DA1CE7C288}"/>
              </a:ext>
            </a:extLst>
          </p:cNvPr>
          <p:cNvSpPr/>
          <p:nvPr/>
        </p:nvSpPr>
        <p:spPr>
          <a:xfrm>
            <a:off x="1143000" y="2209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a:extLst>
              <a:ext uri="{FF2B5EF4-FFF2-40B4-BE49-F238E27FC236}">
                <a16:creationId xmlns:a16="http://schemas.microsoft.com/office/drawing/2014/main" id="{616A45BB-BA3C-4263-9F6F-6C56573CA326}"/>
              </a:ext>
            </a:extLst>
          </p:cNvPr>
          <p:cNvSpPr/>
          <p:nvPr/>
        </p:nvSpPr>
        <p:spPr>
          <a:xfrm>
            <a:off x="1143000" y="2482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a:extLst>
              <a:ext uri="{FF2B5EF4-FFF2-40B4-BE49-F238E27FC236}">
                <a16:creationId xmlns:a16="http://schemas.microsoft.com/office/drawing/2014/main" id="{9661B23A-BCC0-4CA3-B4A5-1F31AD9E061D}"/>
              </a:ext>
            </a:extLst>
          </p:cNvPr>
          <p:cNvSpPr/>
          <p:nvPr/>
        </p:nvSpPr>
        <p:spPr>
          <a:xfrm>
            <a:off x="1143000" y="273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a:extLst>
              <a:ext uri="{FF2B5EF4-FFF2-40B4-BE49-F238E27FC236}">
                <a16:creationId xmlns:a16="http://schemas.microsoft.com/office/drawing/2014/main" id="{4039795F-0A6A-48A4-BD6C-8583DE726330}"/>
              </a:ext>
            </a:extLst>
          </p:cNvPr>
          <p:cNvSpPr/>
          <p:nvPr/>
        </p:nvSpPr>
        <p:spPr>
          <a:xfrm>
            <a:off x="1143000" y="29591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a:extLst>
              <a:ext uri="{FF2B5EF4-FFF2-40B4-BE49-F238E27FC236}">
                <a16:creationId xmlns:a16="http://schemas.microsoft.com/office/drawing/2014/main" id="{60A95185-17C7-479A-8E5F-BE52E0656A05}"/>
              </a:ext>
            </a:extLst>
          </p:cNvPr>
          <p:cNvSpPr/>
          <p:nvPr/>
        </p:nvSpPr>
        <p:spPr>
          <a:xfrm flipH="1">
            <a:off x="1143000"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TextBox 50">
            <a:extLst>
              <a:ext uri="{FF2B5EF4-FFF2-40B4-BE49-F238E27FC236}">
                <a16:creationId xmlns:a16="http://schemas.microsoft.com/office/drawing/2014/main" id="{62EE83BD-A675-4D01-831F-6D4B12AE3CC6}"/>
              </a:ext>
            </a:extLst>
          </p:cNvPr>
          <p:cNvSpPr txBox="1"/>
          <p:nvPr/>
        </p:nvSpPr>
        <p:spPr>
          <a:xfrm>
            <a:off x="1044575" y="3505200"/>
            <a:ext cx="4441825" cy="369888"/>
          </a:xfrm>
          <a:prstGeom prst="rect">
            <a:avLst/>
          </a:prstGeom>
          <a:noFill/>
          <a:ln w="38100">
            <a:solidFill>
              <a:schemeClr val="tx2">
                <a:lumMod val="75000"/>
              </a:schemeClr>
            </a:solidFill>
          </a:ln>
        </p:spPr>
        <p:txBody>
          <a:bodyPr>
            <a:spAutoFit/>
          </a:bodyPr>
          <a:lstStyle/>
          <a:p>
            <a:pPr>
              <a:defRPr/>
            </a:pPr>
            <a:r>
              <a:rPr lang="en-US" dirty="0"/>
              <a:t>X   x</a:t>
            </a:r>
            <a:r>
              <a:rPr lang="en-US" baseline="-25000" dirty="0"/>
              <a:t>1   </a:t>
            </a:r>
            <a:r>
              <a:rPr lang="en-US" dirty="0"/>
              <a:t>x</a:t>
            </a:r>
            <a:r>
              <a:rPr lang="en-US" baseline="-25000" dirty="0"/>
              <a:t>2</a:t>
            </a:r>
            <a:r>
              <a:rPr lang="en-US" dirty="0"/>
              <a:t>   x</a:t>
            </a:r>
            <a:r>
              <a:rPr lang="en-US" baseline="-25000" dirty="0"/>
              <a:t>3        </a:t>
            </a:r>
            <a:r>
              <a:rPr lang="en-US" dirty="0"/>
              <a:t>x</a:t>
            </a:r>
            <a:r>
              <a:rPr lang="en-US" baseline="-25000" dirty="0"/>
              <a:t>4        </a:t>
            </a:r>
            <a:r>
              <a:rPr lang="en-US" dirty="0"/>
              <a:t>x</a:t>
            </a:r>
            <a:r>
              <a:rPr lang="en-US" baseline="-25000" dirty="0"/>
              <a:t>5</a:t>
            </a:r>
            <a:r>
              <a:rPr lang="en-US" dirty="0"/>
              <a:t>     x</a:t>
            </a:r>
            <a:r>
              <a:rPr lang="en-US" baseline="-25000" dirty="0"/>
              <a:t>6        </a:t>
            </a:r>
            <a:r>
              <a:rPr lang="en-US" dirty="0"/>
              <a:t>x</a:t>
            </a:r>
            <a:r>
              <a:rPr lang="en-US" baseline="-25000" dirty="0"/>
              <a:t>7         </a:t>
            </a:r>
            <a:r>
              <a:rPr lang="en-US" dirty="0"/>
              <a:t>x</a:t>
            </a:r>
            <a:r>
              <a:rPr lang="en-US" baseline="-25000" dirty="0"/>
              <a:t>8</a:t>
            </a:r>
            <a:r>
              <a:rPr lang="en-US" dirty="0"/>
              <a:t>      x</a:t>
            </a:r>
            <a:r>
              <a:rPr lang="en-US" baseline="-25000" dirty="0"/>
              <a:t>9     </a:t>
            </a:r>
            <a:r>
              <a:rPr lang="en-US" dirty="0"/>
              <a:t> x</a:t>
            </a:r>
            <a:r>
              <a:rPr lang="en-US" baseline="-25000" dirty="0"/>
              <a:t>10</a:t>
            </a:r>
            <a:r>
              <a:rPr lang="en-US" dirty="0"/>
              <a:t>  </a:t>
            </a:r>
          </a:p>
        </p:txBody>
      </p:sp>
      <p:cxnSp>
        <p:nvCxnSpPr>
          <p:cNvPr id="53" name="Straight Connector 52">
            <a:extLst>
              <a:ext uri="{FF2B5EF4-FFF2-40B4-BE49-F238E27FC236}">
                <a16:creationId xmlns:a16="http://schemas.microsoft.com/office/drawing/2014/main" id="{2ED1DB02-4AF8-44CD-805F-39EEFCB78629}"/>
              </a:ext>
            </a:extLst>
          </p:cNvPr>
          <p:cNvCxnSpPr>
            <a:stCxn id="51" idx="0"/>
            <a:endCxn id="51" idx="0"/>
          </p:cNvCxnSpPr>
          <p:nvPr/>
        </p:nvCxnSpPr>
        <p:spPr>
          <a:xfrm>
            <a:off x="3265488" y="35052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C313978C-A22D-4EDB-97D0-343E9E37DDEA}"/>
              </a:ext>
            </a:extLst>
          </p:cNvPr>
          <p:cNvSpPr/>
          <p:nvPr/>
        </p:nvSpPr>
        <p:spPr>
          <a:xfrm>
            <a:off x="1408113" y="9985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Oval 62">
            <a:extLst>
              <a:ext uri="{FF2B5EF4-FFF2-40B4-BE49-F238E27FC236}">
                <a16:creationId xmlns:a16="http://schemas.microsoft.com/office/drawing/2014/main" id="{5431631F-C033-4440-A661-BC58FDC19E70}"/>
              </a:ext>
            </a:extLst>
          </p:cNvPr>
          <p:cNvSpPr/>
          <p:nvPr/>
        </p:nvSpPr>
        <p:spPr>
          <a:xfrm>
            <a:off x="1408113" y="1227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a:extLst>
              <a:ext uri="{FF2B5EF4-FFF2-40B4-BE49-F238E27FC236}">
                <a16:creationId xmlns:a16="http://schemas.microsoft.com/office/drawing/2014/main" id="{B02A73A4-1500-4D22-A70D-ECD056E5C605}"/>
              </a:ext>
            </a:extLst>
          </p:cNvPr>
          <p:cNvSpPr/>
          <p:nvPr/>
        </p:nvSpPr>
        <p:spPr>
          <a:xfrm>
            <a:off x="1408113" y="1457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a:extLst>
              <a:ext uri="{FF2B5EF4-FFF2-40B4-BE49-F238E27FC236}">
                <a16:creationId xmlns:a16="http://schemas.microsoft.com/office/drawing/2014/main" id="{F85DF243-0175-48F8-A78A-E6A88B8ACCF4}"/>
              </a:ext>
            </a:extLst>
          </p:cNvPr>
          <p:cNvSpPr/>
          <p:nvPr/>
        </p:nvSpPr>
        <p:spPr>
          <a:xfrm>
            <a:off x="1408113" y="17049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a:extLst>
              <a:ext uri="{FF2B5EF4-FFF2-40B4-BE49-F238E27FC236}">
                <a16:creationId xmlns:a16="http://schemas.microsoft.com/office/drawing/2014/main" id="{5506729F-8961-415D-ADD7-C2370544C0B2}"/>
              </a:ext>
            </a:extLst>
          </p:cNvPr>
          <p:cNvSpPr/>
          <p:nvPr/>
        </p:nvSpPr>
        <p:spPr>
          <a:xfrm>
            <a:off x="1408113" y="1973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a:extLst>
              <a:ext uri="{FF2B5EF4-FFF2-40B4-BE49-F238E27FC236}">
                <a16:creationId xmlns:a16="http://schemas.microsoft.com/office/drawing/2014/main" id="{24AE65A1-37B2-44F7-BA15-97BD253E8BC4}"/>
              </a:ext>
            </a:extLst>
          </p:cNvPr>
          <p:cNvSpPr/>
          <p:nvPr/>
        </p:nvSpPr>
        <p:spPr>
          <a:xfrm>
            <a:off x="1408113" y="2217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a:extLst>
              <a:ext uri="{FF2B5EF4-FFF2-40B4-BE49-F238E27FC236}">
                <a16:creationId xmlns:a16="http://schemas.microsoft.com/office/drawing/2014/main" id="{1CA94B16-EA40-4215-8922-AF34236588B8}"/>
              </a:ext>
            </a:extLst>
          </p:cNvPr>
          <p:cNvSpPr/>
          <p:nvPr/>
        </p:nvSpPr>
        <p:spPr>
          <a:xfrm>
            <a:off x="1408113" y="2490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a:extLst>
              <a:ext uri="{FF2B5EF4-FFF2-40B4-BE49-F238E27FC236}">
                <a16:creationId xmlns:a16="http://schemas.microsoft.com/office/drawing/2014/main" id="{5D1E06A2-D85D-4094-90BB-1705CA4E48D6}"/>
              </a:ext>
            </a:extLst>
          </p:cNvPr>
          <p:cNvSpPr/>
          <p:nvPr/>
        </p:nvSpPr>
        <p:spPr>
          <a:xfrm>
            <a:off x="1408113" y="27400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a:extLst>
              <a:ext uri="{FF2B5EF4-FFF2-40B4-BE49-F238E27FC236}">
                <a16:creationId xmlns:a16="http://schemas.microsoft.com/office/drawing/2014/main" id="{1444ECCA-375D-41D0-8200-348B930712CB}"/>
              </a:ext>
            </a:extLst>
          </p:cNvPr>
          <p:cNvSpPr/>
          <p:nvPr/>
        </p:nvSpPr>
        <p:spPr>
          <a:xfrm>
            <a:off x="1408113" y="2967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a:extLst>
              <a:ext uri="{FF2B5EF4-FFF2-40B4-BE49-F238E27FC236}">
                <a16:creationId xmlns:a16="http://schemas.microsoft.com/office/drawing/2014/main" id="{0B3C3EE4-BE83-4568-9512-BD39B4247754}"/>
              </a:ext>
            </a:extLst>
          </p:cNvPr>
          <p:cNvSpPr/>
          <p:nvPr/>
        </p:nvSpPr>
        <p:spPr>
          <a:xfrm>
            <a:off x="1676400" y="10080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a:extLst>
              <a:ext uri="{FF2B5EF4-FFF2-40B4-BE49-F238E27FC236}">
                <a16:creationId xmlns:a16="http://schemas.microsoft.com/office/drawing/2014/main" id="{E58D5BCE-4811-46F9-9035-FFF96C7564D8}"/>
              </a:ext>
            </a:extLst>
          </p:cNvPr>
          <p:cNvSpPr/>
          <p:nvPr/>
        </p:nvSpPr>
        <p:spPr>
          <a:xfrm>
            <a:off x="1676400" y="1236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Oval 73">
            <a:extLst>
              <a:ext uri="{FF2B5EF4-FFF2-40B4-BE49-F238E27FC236}">
                <a16:creationId xmlns:a16="http://schemas.microsoft.com/office/drawing/2014/main" id="{345FBD39-91D8-4671-BA51-F7F83A8231CD}"/>
              </a:ext>
            </a:extLst>
          </p:cNvPr>
          <p:cNvSpPr/>
          <p:nvPr/>
        </p:nvSpPr>
        <p:spPr>
          <a:xfrm>
            <a:off x="1676400" y="1466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Oval 74">
            <a:extLst>
              <a:ext uri="{FF2B5EF4-FFF2-40B4-BE49-F238E27FC236}">
                <a16:creationId xmlns:a16="http://schemas.microsoft.com/office/drawing/2014/main" id="{15EF8F35-9A28-4132-842E-E20BC5DC9CDF}"/>
              </a:ext>
            </a:extLst>
          </p:cNvPr>
          <p:cNvSpPr/>
          <p:nvPr/>
        </p:nvSpPr>
        <p:spPr>
          <a:xfrm>
            <a:off x="16764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a:extLst>
              <a:ext uri="{FF2B5EF4-FFF2-40B4-BE49-F238E27FC236}">
                <a16:creationId xmlns:a16="http://schemas.microsoft.com/office/drawing/2014/main" id="{60669B00-5F23-4745-A5BE-0556FE93C94F}"/>
              </a:ext>
            </a:extLst>
          </p:cNvPr>
          <p:cNvSpPr/>
          <p:nvPr/>
        </p:nvSpPr>
        <p:spPr>
          <a:xfrm>
            <a:off x="1676400" y="19843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a:extLst>
              <a:ext uri="{FF2B5EF4-FFF2-40B4-BE49-F238E27FC236}">
                <a16:creationId xmlns:a16="http://schemas.microsoft.com/office/drawing/2014/main" id="{96CF7FB5-43CA-4EB8-A3D6-8516DBD774E1}"/>
              </a:ext>
            </a:extLst>
          </p:cNvPr>
          <p:cNvSpPr/>
          <p:nvPr/>
        </p:nvSpPr>
        <p:spPr>
          <a:xfrm>
            <a:off x="1676400" y="2227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a:extLst>
              <a:ext uri="{FF2B5EF4-FFF2-40B4-BE49-F238E27FC236}">
                <a16:creationId xmlns:a16="http://schemas.microsoft.com/office/drawing/2014/main" id="{E8294C33-8443-47DE-85FD-AFD20AE2E036}"/>
              </a:ext>
            </a:extLst>
          </p:cNvPr>
          <p:cNvSpPr/>
          <p:nvPr/>
        </p:nvSpPr>
        <p:spPr>
          <a:xfrm>
            <a:off x="1676400" y="250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a:extLst>
              <a:ext uri="{FF2B5EF4-FFF2-40B4-BE49-F238E27FC236}">
                <a16:creationId xmlns:a16="http://schemas.microsoft.com/office/drawing/2014/main" id="{FB3CC784-04E4-47EE-B374-2F6FA69AD374}"/>
              </a:ext>
            </a:extLst>
          </p:cNvPr>
          <p:cNvSpPr/>
          <p:nvPr/>
        </p:nvSpPr>
        <p:spPr>
          <a:xfrm>
            <a:off x="1676400" y="27495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a:extLst>
              <a:ext uri="{FF2B5EF4-FFF2-40B4-BE49-F238E27FC236}">
                <a16:creationId xmlns:a16="http://schemas.microsoft.com/office/drawing/2014/main" id="{EABE3BC3-A157-4453-9A9E-0DF2F614F0FC}"/>
              </a:ext>
            </a:extLst>
          </p:cNvPr>
          <p:cNvSpPr/>
          <p:nvPr/>
        </p:nvSpPr>
        <p:spPr>
          <a:xfrm>
            <a:off x="1662113"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a:extLst>
              <a:ext uri="{FF2B5EF4-FFF2-40B4-BE49-F238E27FC236}">
                <a16:creationId xmlns:a16="http://schemas.microsoft.com/office/drawing/2014/main" id="{6500BBBC-C97F-4F92-924D-88129B02C293}"/>
              </a:ext>
            </a:extLst>
          </p:cNvPr>
          <p:cNvSpPr/>
          <p:nvPr/>
        </p:nvSpPr>
        <p:spPr>
          <a:xfrm>
            <a:off x="1993900" y="10080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a:extLst>
              <a:ext uri="{FF2B5EF4-FFF2-40B4-BE49-F238E27FC236}">
                <a16:creationId xmlns:a16="http://schemas.microsoft.com/office/drawing/2014/main" id="{93BBBD4F-62A4-4103-9A2C-F7E44F4C0B8C}"/>
              </a:ext>
            </a:extLst>
          </p:cNvPr>
          <p:cNvSpPr/>
          <p:nvPr/>
        </p:nvSpPr>
        <p:spPr>
          <a:xfrm>
            <a:off x="1993900" y="1236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a:extLst>
              <a:ext uri="{FF2B5EF4-FFF2-40B4-BE49-F238E27FC236}">
                <a16:creationId xmlns:a16="http://schemas.microsoft.com/office/drawing/2014/main" id="{27A83FBD-675F-41EC-8800-9B9CB55AAB82}"/>
              </a:ext>
            </a:extLst>
          </p:cNvPr>
          <p:cNvSpPr/>
          <p:nvPr/>
        </p:nvSpPr>
        <p:spPr>
          <a:xfrm>
            <a:off x="1993900" y="1466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Oval 83">
            <a:extLst>
              <a:ext uri="{FF2B5EF4-FFF2-40B4-BE49-F238E27FC236}">
                <a16:creationId xmlns:a16="http://schemas.microsoft.com/office/drawing/2014/main" id="{EB4A767E-F69F-4D15-A335-DD0E70794726}"/>
              </a:ext>
            </a:extLst>
          </p:cNvPr>
          <p:cNvSpPr/>
          <p:nvPr/>
        </p:nvSpPr>
        <p:spPr>
          <a:xfrm>
            <a:off x="19939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a:extLst>
              <a:ext uri="{FF2B5EF4-FFF2-40B4-BE49-F238E27FC236}">
                <a16:creationId xmlns:a16="http://schemas.microsoft.com/office/drawing/2014/main" id="{315F9819-2FE0-417B-81CB-256381945B07}"/>
              </a:ext>
            </a:extLst>
          </p:cNvPr>
          <p:cNvSpPr/>
          <p:nvPr/>
        </p:nvSpPr>
        <p:spPr>
          <a:xfrm>
            <a:off x="1993900" y="19843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Oval 85">
            <a:extLst>
              <a:ext uri="{FF2B5EF4-FFF2-40B4-BE49-F238E27FC236}">
                <a16:creationId xmlns:a16="http://schemas.microsoft.com/office/drawing/2014/main" id="{171C8623-22F0-470C-88B6-5EFFA99C5440}"/>
              </a:ext>
            </a:extLst>
          </p:cNvPr>
          <p:cNvSpPr/>
          <p:nvPr/>
        </p:nvSpPr>
        <p:spPr>
          <a:xfrm>
            <a:off x="1993900" y="2227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Oval 86">
            <a:extLst>
              <a:ext uri="{FF2B5EF4-FFF2-40B4-BE49-F238E27FC236}">
                <a16:creationId xmlns:a16="http://schemas.microsoft.com/office/drawing/2014/main" id="{150045A3-12CF-4058-928C-741551210953}"/>
              </a:ext>
            </a:extLst>
          </p:cNvPr>
          <p:cNvSpPr/>
          <p:nvPr/>
        </p:nvSpPr>
        <p:spPr>
          <a:xfrm>
            <a:off x="1993900" y="250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a:extLst>
              <a:ext uri="{FF2B5EF4-FFF2-40B4-BE49-F238E27FC236}">
                <a16:creationId xmlns:a16="http://schemas.microsoft.com/office/drawing/2014/main" id="{CB051593-E018-492E-82E7-87A40F0ACC62}"/>
              </a:ext>
            </a:extLst>
          </p:cNvPr>
          <p:cNvSpPr/>
          <p:nvPr/>
        </p:nvSpPr>
        <p:spPr>
          <a:xfrm>
            <a:off x="1987550" y="2947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a:extLst>
              <a:ext uri="{FF2B5EF4-FFF2-40B4-BE49-F238E27FC236}">
                <a16:creationId xmlns:a16="http://schemas.microsoft.com/office/drawing/2014/main" id="{1100C173-4701-497D-982F-1C839DCFA3B1}"/>
              </a:ext>
            </a:extLst>
          </p:cNvPr>
          <p:cNvSpPr/>
          <p:nvPr/>
        </p:nvSpPr>
        <p:spPr>
          <a:xfrm>
            <a:off x="1979613"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a:extLst>
              <a:ext uri="{FF2B5EF4-FFF2-40B4-BE49-F238E27FC236}">
                <a16:creationId xmlns:a16="http://schemas.microsoft.com/office/drawing/2014/main" id="{11B78340-83C4-4B2B-ADAA-750B6033EDF2}"/>
              </a:ext>
            </a:extLst>
          </p:cNvPr>
          <p:cNvSpPr/>
          <p:nvPr/>
        </p:nvSpPr>
        <p:spPr>
          <a:xfrm>
            <a:off x="2438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a:extLst>
              <a:ext uri="{FF2B5EF4-FFF2-40B4-BE49-F238E27FC236}">
                <a16:creationId xmlns:a16="http://schemas.microsoft.com/office/drawing/2014/main" id="{8470F576-2327-4CA6-8FDE-FB4BAF3946FF}"/>
              </a:ext>
            </a:extLst>
          </p:cNvPr>
          <p:cNvSpPr/>
          <p:nvPr/>
        </p:nvSpPr>
        <p:spPr>
          <a:xfrm>
            <a:off x="2438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a:extLst>
              <a:ext uri="{FF2B5EF4-FFF2-40B4-BE49-F238E27FC236}">
                <a16:creationId xmlns:a16="http://schemas.microsoft.com/office/drawing/2014/main" id="{211D4AAF-47DC-4814-8120-DDD88BBCBFD7}"/>
              </a:ext>
            </a:extLst>
          </p:cNvPr>
          <p:cNvSpPr/>
          <p:nvPr/>
        </p:nvSpPr>
        <p:spPr>
          <a:xfrm>
            <a:off x="2438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a:extLst>
              <a:ext uri="{FF2B5EF4-FFF2-40B4-BE49-F238E27FC236}">
                <a16:creationId xmlns:a16="http://schemas.microsoft.com/office/drawing/2014/main" id="{4829E56A-D537-44F5-8802-457885853DD9}"/>
              </a:ext>
            </a:extLst>
          </p:cNvPr>
          <p:cNvSpPr/>
          <p:nvPr/>
        </p:nvSpPr>
        <p:spPr>
          <a:xfrm>
            <a:off x="2438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3296ABBE-0C20-42C4-BBC4-2A77A040E416}"/>
              </a:ext>
            </a:extLst>
          </p:cNvPr>
          <p:cNvSpPr/>
          <p:nvPr/>
        </p:nvSpPr>
        <p:spPr>
          <a:xfrm>
            <a:off x="2438400" y="1998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06447EEC-F8BC-4B0A-B73F-2C8FFE383B6D}"/>
              </a:ext>
            </a:extLst>
          </p:cNvPr>
          <p:cNvSpPr/>
          <p:nvPr/>
        </p:nvSpPr>
        <p:spPr>
          <a:xfrm>
            <a:off x="2438400" y="22415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991AC838-54D1-4A1B-8B5F-6B6FBC124AA5}"/>
              </a:ext>
            </a:extLst>
          </p:cNvPr>
          <p:cNvSpPr/>
          <p:nvPr/>
        </p:nvSpPr>
        <p:spPr>
          <a:xfrm>
            <a:off x="2438400" y="2725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C95F2FED-70B6-46C8-9E6F-77431DDF2C54}"/>
              </a:ext>
            </a:extLst>
          </p:cNvPr>
          <p:cNvSpPr/>
          <p:nvPr/>
        </p:nvSpPr>
        <p:spPr>
          <a:xfrm>
            <a:off x="2432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6294A76E-6814-42F0-A70B-06B3B3A19975}"/>
              </a:ext>
            </a:extLst>
          </p:cNvPr>
          <p:cNvSpPr/>
          <p:nvPr/>
        </p:nvSpPr>
        <p:spPr>
          <a:xfrm>
            <a:off x="2424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4A2F6D40-BDF2-4E93-81C9-843EF69B7951}"/>
              </a:ext>
            </a:extLst>
          </p:cNvPr>
          <p:cNvSpPr/>
          <p:nvPr/>
        </p:nvSpPr>
        <p:spPr>
          <a:xfrm>
            <a:off x="2819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ECC97DE2-5BCA-41B9-A351-A5804605D2B6}"/>
              </a:ext>
            </a:extLst>
          </p:cNvPr>
          <p:cNvSpPr/>
          <p:nvPr/>
        </p:nvSpPr>
        <p:spPr>
          <a:xfrm>
            <a:off x="2819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5ABA087-4CFA-4E79-9F10-1365D6FF5A1C}"/>
              </a:ext>
            </a:extLst>
          </p:cNvPr>
          <p:cNvSpPr/>
          <p:nvPr/>
        </p:nvSpPr>
        <p:spPr>
          <a:xfrm>
            <a:off x="2819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a:extLst>
              <a:ext uri="{FF2B5EF4-FFF2-40B4-BE49-F238E27FC236}">
                <a16:creationId xmlns:a16="http://schemas.microsoft.com/office/drawing/2014/main" id="{E7402FAD-34CB-41EB-943B-5D877CCB3B67}"/>
              </a:ext>
            </a:extLst>
          </p:cNvPr>
          <p:cNvSpPr/>
          <p:nvPr/>
        </p:nvSpPr>
        <p:spPr>
          <a:xfrm>
            <a:off x="2819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a:extLst>
              <a:ext uri="{FF2B5EF4-FFF2-40B4-BE49-F238E27FC236}">
                <a16:creationId xmlns:a16="http://schemas.microsoft.com/office/drawing/2014/main" id="{B360D79A-C552-4B40-8834-43D84BA772DD}"/>
              </a:ext>
            </a:extLst>
          </p:cNvPr>
          <p:cNvSpPr/>
          <p:nvPr/>
        </p:nvSpPr>
        <p:spPr>
          <a:xfrm>
            <a:off x="2819400" y="1998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a:extLst>
              <a:ext uri="{FF2B5EF4-FFF2-40B4-BE49-F238E27FC236}">
                <a16:creationId xmlns:a16="http://schemas.microsoft.com/office/drawing/2014/main" id="{28CB7EBA-A66D-41E1-8A7D-1244F77595B7}"/>
              </a:ext>
            </a:extLst>
          </p:cNvPr>
          <p:cNvSpPr/>
          <p:nvPr/>
        </p:nvSpPr>
        <p:spPr>
          <a:xfrm>
            <a:off x="2819400" y="2439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a:extLst>
              <a:ext uri="{FF2B5EF4-FFF2-40B4-BE49-F238E27FC236}">
                <a16:creationId xmlns:a16="http://schemas.microsoft.com/office/drawing/2014/main" id="{42F003CB-B51E-4FE9-BE00-4639064554FA}"/>
              </a:ext>
            </a:extLst>
          </p:cNvPr>
          <p:cNvSpPr/>
          <p:nvPr/>
        </p:nvSpPr>
        <p:spPr>
          <a:xfrm>
            <a:off x="28194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a:extLst>
              <a:ext uri="{FF2B5EF4-FFF2-40B4-BE49-F238E27FC236}">
                <a16:creationId xmlns:a16="http://schemas.microsoft.com/office/drawing/2014/main" id="{1D1791BB-EF2E-488B-BC6E-8F4C8162A99A}"/>
              </a:ext>
            </a:extLst>
          </p:cNvPr>
          <p:cNvSpPr/>
          <p:nvPr/>
        </p:nvSpPr>
        <p:spPr>
          <a:xfrm>
            <a:off x="2813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a:extLst>
              <a:ext uri="{FF2B5EF4-FFF2-40B4-BE49-F238E27FC236}">
                <a16:creationId xmlns:a16="http://schemas.microsoft.com/office/drawing/2014/main" id="{1CA576E4-BDAA-4E41-9397-BE8E13702FA5}"/>
              </a:ext>
            </a:extLst>
          </p:cNvPr>
          <p:cNvSpPr/>
          <p:nvPr/>
        </p:nvSpPr>
        <p:spPr>
          <a:xfrm>
            <a:off x="2805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Oval 107">
            <a:extLst>
              <a:ext uri="{FF2B5EF4-FFF2-40B4-BE49-F238E27FC236}">
                <a16:creationId xmlns:a16="http://schemas.microsoft.com/office/drawing/2014/main" id="{47185721-C603-48FE-B2EB-F658FF2C11D7}"/>
              </a:ext>
            </a:extLst>
          </p:cNvPr>
          <p:cNvSpPr/>
          <p:nvPr/>
        </p:nvSpPr>
        <p:spPr>
          <a:xfrm>
            <a:off x="3200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a:extLst>
              <a:ext uri="{FF2B5EF4-FFF2-40B4-BE49-F238E27FC236}">
                <a16:creationId xmlns:a16="http://schemas.microsoft.com/office/drawing/2014/main" id="{CEEB816B-E338-4F0B-8CC2-3643C57E732D}"/>
              </a:ext>
            </a:extLst>
          </p:cNvPr>
          <p:cNvSpPr/>
          <p:nvPr/>
        </p:nvSpPr>
        <p:spPr>
          <a:xfrm>
            <a:off x="3200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a:extLst>
              <a:ext uri="{FF2B5EF4-FFF2-40B4-BE49-F238E27FC236}">
                <a16:creationId xmlns:a16="http://schemas.microsoft.com/office/drawing/2014/main" id="{987DF8D9-FCBF-469D-99EC-B4DCE4E43A1F}"/>
              </a:ext>
            </a:extLst>
          </p:cNvPr>
          <p:cNvSpPr/>
          <p:nvPr/>
        </p:nvSpPr>
        <p:spPr>
          <a:xfrm>
            <a:off x="3200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a:extLst>
              <a:ext uri="{FF2B5EF4-FFF2-40B4-BE49-F238E27FC236}">
                <a16:creationId xmlns:a16="http://schemas.microsoft.com/office/drawing/2014/main" id="{60B23BED-4AF0-457A-8E20-6BC976366EDD}"/>
              </a:ext>
            </a:extLst>
          </p:cNvPr>
          <p:cNvSpPr/>
          <p:nvPr/>
        </p:nvSpPr>
        <p:spPr>
          <a:xfrm>
            <a:off x="3200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a:extLst>
              <a:ext uri="{FF2B5EF4-FFF2-40B4-BE49-F238E27FC236}">
                <a16:creationId xmlns:a16="http://schemas.microsoft.com/office/drawing/2014/main" id="{88909216-F1CE-424A-9741-B68BD13AA1F3}"/>
              </a:ext>
            </a:extLst>
          </p:cNvPr>
          <p:cNvSpPr/>
          <p:nvPr/>
        </p:nvSpPr>
        <p:spPr>
          <a:xfrm>
            <a:off x="32004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Oval 112">
            <a:extLst>
              <a:ext uri="{FF2B5EF4-FFF2-40B4-BE49-F238E27FC236}">
                <a16:creationId xmlns:a16="http://schemas.microsoft.com/office/drawing/2014/main" id="{9F45DDAD-587E-4958-9C4C-37E500E95E2A}"/>
              </a:ext>
            </a:extLst>
          </p:cNvPr>
          <p:cNvSpPr/>
          <p:nvPr/>
        </p:nvSpPr>
        <p:spPr>
          <a:xfrm>
            <a:off x="3200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Oval 113">
            <a:extLst>
              <a:ext uri="{FF2B5EF4-FFF2-40B4-BE49-F238E27FC236}">
                <a16:creationId xmlns:a16="http://schemas.microsoft.com/office/drawing/2014/main" id="{1B157BF9-34E2-4C46-8A62-5BF0D2F724FA}"/>
              </a:ext>
            </a:extLst>
          </p:cNvPr>
          <p:cNvSpPr/>
          <p:nvPr/>
        </p:nvSpPr>
        <p:spPr>
          <a:xfrm>
            <a:off x="32004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Oval 114">
            <a:extLst>
              <a:ext uri="{FF2B5EF4-FFF2-40B4-BE49-F238E27FC236}">
                <a16:creationId xmlns:a16="http://schemas.microsoft.com/office/drawing/2014/main" id="{CEE2F3C3-B649-4F0C-9EF1-7D5900B83B79}"/>
              </a:ext>
            </a:extLst>
          </p:cNvPr>
          <p:cNvSpPr/>
          <p:nvPr/>
        </p:nvSpPr>
        <p:spPr>
          <a:xfrm>
            <a:off x="3194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Oval 115">
            <a:extLst>
              <a:ext uri="{FF2B5EF4-FFF2-40B4-BE49-F238E27FC236}">
                <a16:creationId xmlns:a16="http://schemas.microsoft.com/office/drawing/2014/main" id="{8B26FF92-2C93-4EBF-846A-B8781FE2EBFE}"/>
              </a:ext>
            </a:extLst>
          </p:cNvPr>
          <p:cNvSpPr/>
          <p:nvPr/>
        </p:nvSpPr>
        <p:spPr>
          <a:xfrm>
            <a:off x="3186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Oval 116">
            <a:extLst>
              <a:ext uri="{FF2B5EF4-FFF2-40B4-BE49-F238E27FC236}">
                <a16:creationId xmlns:a16="http://schemas.microsoft.com/office/drawing/2014/main" id="{EBADEC1B-E40E-4C34-B97F-CF7D3B36D546}"/>
              </a:ext>
            </a:extLst>
          </p:cNvPr>
          <p:cNvSpPr/>
          <p:nvPr/>
        </p:nvSpPr>
        <p:spPr>
          <a:xfrm>
            <a:off x="36576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Oval 117">
            <a:extLst>
              <a:ext uri="{FF2B5EF4-FFF2-40B4-BE49-F238E27FC236}">
                <a16:creationId xmlns:a16="http://schemas.microsoft.com/office/drawing/2014/main" id="{6CBA8796-BE3A-480B-81DD-666CBD4F6397}"/>
              </a:ext>
            </a:extLst>
          </p:cNvPr>
          <p:cNvSpPr/>
          <p:nvPr/>
        </p:nvSpPr>
        <p:spPr>
          <a:xfrm>
            <a:off x="36576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a:extLst>
              <a:ext uri="{FF2B5EF4-FFF2-40B4-BE49-F238E27FC236}">
                <a16:creationId xmlns:a16="http://schemas.microsoft.com/office/drawing/2014/main" id="{DF75A2CF-BA15-4DAB-A8AC-8AF2AB967DAA}"/>
              </a:ext>
            </a:extLst>
          </p:cNvPr>
          <p:cNvSpPr/>
          <p:nvPr/>
        </p:nvSpPr>
        <p:spPr>
          <a:xfrm>
            <a:off x="36576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a:extLst>
              <a:ext uri="{FF2B5EF4-FFF2-40B4-BE49-F238E27FC236}">
                <a16:creationId xmlns:a16="http://schemas.microsoft.com/office/drawing/2014/main" id="{C33D8EAC-6A9E-43F2-B213-91E043D352F9}"/>
              </a:ext>
            </a:extLst>
          </p:cNvPr>
          <p:cNvSpPr/>
          <p:nvPr/>
        </p:nvSpPr>
        <p:spPr>
          <a:xfrm>
            <a:off x="3657600" y="1973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a:extLst>
              <a:ext uri="{FF2B5EF4-FFF2-40B4-BE49-F238E27FC236}">
                <a16:creationId xmlns:a16="http://schemas.microsoft.com/office/drawing/2014/main" id="{30F158A3-6772-4087-BFE5-816D83152E62}"/>
              </a:ext>
            </a:extLst>
          </p:cNvPr>
          <p:cNvSpPr/>
          <p:nvPr/>
        </p:nvSpPr>
        <p:spPr>
          <a:xfrm>
            <a:off x="36576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a:extLst>
              <a:ext uri="{FF2B5EF4-FFF2-40B4-BE49-F238E27FC236}">
                <a16:creationId xmlns:a16="http://schemas.microsoft.com/office/drawing/2014/main" id="{255DB2AC-EF2F-4726-8003-B3AF6A53ECFC}"/>
              </a:ext>
            </a:extLst>
          </p:cNvPr>
          <p:cNvSpPr/>
          <p:nvPr/>
        </p:nvSpPr>
        <p:spPr>
          <a:xfrm>
            <a:off x="3657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 name="Oval 122">
            <a:extLst>
              <a:ext uri="{FF2B5EF4-FFF2-40B4-BE49-F238E27FC236}">
                <a16:creationId xmlns:a16="http://schemas.microsoft.com/office/drawing/2014/main" id="{42774275-CF6C-492E-A024-FA04AF1AB026}"/>
              </a:ext>
            </a:extLst>
          </p:cNvPr>
          <p:cNvSpPr/>
          <p:nvPr/>
        </p:nvSpPr>
        <p:spPr>
          <a:xfrm>
            <a:off x="3651250" y="273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a:extLst>
              <a:ext uri="{FF2B5EF4-FFF2-40B4-BE49-F238E27FC236}">
                <a16:creationId xmlns:a16="http://schemas.microsoft.com/office/drawing/2014/main" id="{4299F873-792D-45A1-A3B0-AB414D8FCC40}"/>
              </a:ext>
            </a:extLst>
          </p:cNvPr>
          <p:cNvSpPr/>
          <p:nvPr/>
        </p:nvSpPr>
        <p:spPr>
          <a:xfrm>
            <a:off x="36512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a:extLst>
              <a:ext uri="{FF2B5EF4-FFF2-40B4-BE49-F238E27FC236}">
                <a16:creationId xmlns:a16="http://schemas.microsoft.com/office/drawing/2014/main" id="{D1BA1717-E741-426B-9EB8-697C429A0DEC}"/>
              </a:ext>
            </a:extLst>
          </p:cNvPr>
          <p:cNvSpPr/>
          <p:nvPr/>
        </p:nvSpPr>
        <p:spPr>
          <a:xfrm>
            <a:off x="36433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a:extLst>
              <a:ext uri="{FF2B5EF4-FFF2-40B4-BE49-F238E27FC236}">
                <a16:creationId xmlns:a16="http://schemas.microsoft.com/office/drawing/2014/main" id="{1F54EBD1-B8AD-4992-97EB-059CB7DBB985}"/>
              </a:ext>
            </a:extLst>
          </p:cNvPr>
          <p:cNvSpPr/>
          <p:nvPr/>
        </p:nvSpPr>
        <p:spPr>
          <a:xfrm>
            <a:off x="41148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a:extLst>
              <a:ext uri="{FF2B5EF4-FFF2-40B4-BE49-F238E27FC236}">
                <a16:creationId xmlns:a16="http://schemas.microsoft.com/office/drawing/2014/main" id="{947BFDC3-2EF1-42A2-907F-F01FEFD5FFA9}"/>
              </a:ext>
            </a:extLst>
          </p:cNvPr>
          <p:cNvSpPr/>
          <p:nvPr/>
        </p:nvSpPr>
        <p:spPr>
          <a:xfrm>
            <a:off x="41148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a:extLst>
              <a:ext uri="{FF2B5EF4-FFF2-40B4-BE49-F238E27FC236}">
                <a16:creationId xmlns:a16="http://schemas.microsoft.com/office/drawing/2014/main" id="{3D51A12A-3BC9-4B3A-83AF-0E6D7C3E1269}"/>
              </a:ext>
            </a:extLst>
          </p:cNvPr>
          <p:cNvSpPr/>
          <p:nvPr/>
        </p:nvSpPr>
        <p:spPr>
          <a:xfrm>
            <a:off x="41148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a:extLst>
              <a:ext uri="{FF2B5EF4-FFF2-40B4-BE49-F238E27FC236}">
                <a16:creationId xmlns:a16="http://schemas.microsoft.com/office/drawing/2014/main" id="{ED7D46BB-05A8-4A61-9F64-2C7C24216CF5}"/>
              </a:ext>
            </a:extLst>
          </p:cNvPr>
          <p:cNvSpPr/>
          <p:nvPr/>
        </p:nvSpPr>
        <p:spPr>
          <a:xfrm>
            <a:off x="41148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a:extLst>
              <a:ext uri="{FF2B5EF4-FFF2-40B4-BE49-F238E27FC236}">
                <a16:creationId xmlns:a16="http://schemas.microsoft.com/office/drawing/2014/main" id="{F6AC9AC2-5EA9-4754-BDC8-894C970B9EA5}"/>
              </a:ext>
            </a:extLst>
          </p:cNvPr>
          <p:cNvSpPr/>
          <p:nvPr/>
        </p:nvSpPr>
        <p:spPr>
          <a:xfrm>
            <a:off x="41148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a:extLst>
              <a:ext uri="{FF2B5EF4-FFF2-40B4-BE49-F238E27FC236}">
                <a16:creationId xmlns:a16="http://schemas.microsoft.com/office/drawing/2014/main" id="{557E5FA1-F29F-411C-9B80-51726A7FFAB6}"/>
              </a:ext>
            </a:extLst>
          </p:cNvPr>
          <p:cNvSpPr/>
          <p:nvPr/>
        </p:nvSpPr>
        <p:spPr>
          <a:xfrm>
            <a:off x="4114800" y="2439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a:extLst>
              <a:ext uri="{FF2B5EF4-FFF2-40B4-BE49-F238E27FC236}">
                <a16:creationId xmlns:a16="http://schemas.microsoft.com/office/drawing/2014/main" id="{4A26A1B4-B579-4E90-84FF-DBB67448F826}"/>
              </a:ext>
            </a:extLst>
          </p:cNvPr>
          <p:cNvSpPr/>
          <p:nvPr/>
        </p:nvSpPr>
        <p:spPr>
          <a:xfrm>
            <a:off x="41148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a:extLst>
              <a:ext uri="{FF2B5EF4-FFF2-40B4-BE49-F238E27FC236}">
                <a16:creationId xmlns:a16="http://schemas.microsoft.com/office/drawing/2014/main" id="{FFD0E0C4-E56D-49EB-B717-4B89F50DBCAB}"/>
              </a:ext>
            </a:extLst>
          </p:cNvPr>
          <p:cNvSpPr/>
          <p:nvPr/>
        </p:nvSpPr>
        <p:spPr>
          <a:xfrm>
            <a:off x="41084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a:extLst>
              <a:ext uri="{FF2B5EF4-FFF2-40B4-BE49-F238E27FC236}">
                <a16:creationId xmlns:a16="http://schemas.microsoft.com/office/drawing/2014/main" id="{787995E8-9C22-44A1-BE72-F6C04CE09007}"/>
              </a:ext>
            </a:extLst>
          </p:cNvPr>
          <p:cNvSpPr/>
          <p:nvPr/>
        </p:nvSpPr>
        <p:spPr>
          <a:xfrm>
            <a:off x="41005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a:extLst>
              <a:ext uri="{FF2B5EF4-FFF2-40B4-BE49-F238E27FC236}">
                <a16:creationId xmlns:a16="http://schemas.microsoft.com/office/drawing/2014/main" id="{27CA26A8-6F7D-4466-9449-ECF758F860E7}"/>
              </a:ext>
            </a:extLst>
          </p:cNvPr>
          <p:cNvSpPr/>
          <p:nvPr/>
        </p:nvSpPr>
        <p:spPr>
          <a:xfrm>
            <a:off x="45720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a:extLst>
              <a:ext uri="{FF2B5EF4-FFF2-40B4-BE49-F238E27FC236}">
                <a16:creationId xmlns:a16="http://schemas.microsoft.com/office/drawing/2014/main" id="{47D8C6C7-8F1B-4B58-A3D8-2FE4F66BB645}"/>
              </a:ext>
            </a:extLst>
          </p:cNvPr>
          <p:cNvSpPr/>
          <p:nvPr/>
        </p:nvSpPr>
        <p:spPr>
          <a:xfrm>
            <a:off x="4572000" y="146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a:extLst>
              <a:ext uri="{FF2B5EF4-FFF2-40B4-BE49-F238E27FC236}">
                <a16:creationId xmlns:a16="http://schemas.microsoft.com/office/drawing/2014/main" id="{AEC0EE7D-EA78-44BF-B8D5-76E5767F4409}"/>
              </a:ext>
            </a:extLst>
          </p:cNvPr>
          <p:cNvSpPr/>
          <p:nvPr/>
        </p:nvSpPr>
        <p:spPr>
          <a:xfrm>
            <a:off x="45720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a:extLst>
              <a:ext uri="{FF2B5EF4-FFF2-40B4-BE49-F238E27FC236}">
                <a16:creationId xmlns:a16="http://schemas.microsoft.com/office/drawing/2014/main" id="{37608BD1-2E6A-4A46-8CE6-32E7DEDCD406}"/>
              </a:ext>
            </a:extLst>
          </p:cNvPr>
          <p:cNvSpPr/>
          <p:nvPr/>
        </p:nvSpPr>
        <p:spPr>
          <a:xfrm>
            <a:off x="45720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a:extLst>
              <a:ext uri="{FF2B5EF4-FFF2-40B4-BE49-F238E27FC236}">
                <a16:creationId xmlns:a16="http://schemas.microsoft.com/office/drawing/2014/main" id="{64283CD9-673B-49FB-B31E-AA8AED4837C0}"/>
              </a:ext>
            </a:extLst>
          </p:cNvPr>
          <p:cNvSpPr/>
          <p:nvPr/>
        </p:nvSpPr>
        <p:spPr>
          <a:xfrm>
            <a:off x="45720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a:extLst>
              <a:ext uri="{FF2B5EF4-FFF2-40B4-BE49-F238E27FC236}">
                <a16:creationId xmlns:a16="http://schemas.microsoft.com/office/drawing/2014/main" id="{CAA282F7-F844-4ABF-9425-A646A76DB7E9}"/>
              </a:ext>
            </a:extLst>
          </p:cNvPr>
          <p:cNvSpPr/>
          <p:nvPr/>
        </p:nvSpPr>
        <p:spPr>
          <a:xfrm>
            <a:off x="4572000" y="24415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Oval 140">
            <a:extLst>
              <a:ext uri="{FF2B5EF4-FFF2-40B4-BE49-F238E27FC236}">
                <a16:creationId xmlns:a16="http://schemas.microsoft.com/office/drawing/2014/main" id="{01A13BB8-8EB0-4185-ABE3-3C0732648726}"/>
              </a:ext>
            </a:extLst>
          </p:cNvPr>
          <p:cNvSpPr/>
          <p:nvPr/>
        </p:nvSpPr>
        <p:spPr>
          <a:xfrm>
            <a:off x="4572000" y="27098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Oval 141">
            <a:extLst>
              <a:ext uri="{FF2B5EF4-FFF2-40B4-BE49-F238E27FC236}">
                <a16:creationId xmlns:a16="http://schemas.microsoft.com/office/drawing/2014/main" id="{55FAD86E-08B6-4FF9-A8BA-417711B52634}"/>
              </a:ext>
            </a:extLst>
          </p:cNvPr>
          <p:cNvSpPr/>
          <p:nvPr/>
        </p:nvSpPr>
        <p:spPr>
          <a:xfrm>
            <a:off x="45656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a:extLst>
              <a:ext uri="{FF2B5EF4-FFF2-40B4-BE49-F238E27FC236}">
                <a16:creationId xmlns:a16="http://schemas.microsoft.com/office/drawing/2014/main" id="{2D028BE6-943D-415A-B2CD-1F1BD5C85BD0}"/>
              </a:ext>
            </a:extLst>
          </p:cNvPr>
          <p:cNvSpPr/>
          <p:nvPr/>
        </p:nvSpPr>
        <p:spPr>
          <a:xfrm>
            <a:off x="45577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 name="Oval 143">
            <a:extLst>
              <a:ext uri="{FF2B5EF4-FFF2-40B4-BE49-F238E27FC236}">
                <a16:creationId xmlns:a16="http://schemas.microsoft.com/office/drawing/2014/main" id="{BD07A608-9379-492B-8C43-81A19AD711CA}"/>
              </a:ext>
            </a:extLst>
          </p:cNvPr>
          <p:cNvSpPr/>
          <p:nvPr/>
        </p:nvSpPr>
        <p:spPr>
          <a:xfrm>
            <a:off x="4953000" y="123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Oval 144">
            <a:extLst>
              <a:ext uri="{FF2B5EF4-FFF2-40B4-BE49-F238E27FC236}">
                <a16:creationId xmlns:a16="http://schemas.microsoft.com/office/drawing/2014/main" id="{B95C14E0-7C34-4F48-9120-50F60457EDA7}"/>
              </a:ext>
            </a:extLst>
          </p:cNvPr>
          <p:cNvSpPr/>
          <p:nvPr/>
        </p:nvSpPr>
        <p:spPr>
          <a:xfrm>
            <a:off x="4953000" y="14589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 name="Oval 145">
            <a:extLst>
              <a:ext uri="{FF2B5EF4-FFF2-40B4-BE49-F238E27FC236}">
                <a16:creationId xmlns:a16="http://schemas.microsoft.com/office/drawing/2014/main" id="{B2342BEF-E3DC-480F-87C0-8FB3F8501F18}"/>
              </a:ext>
            </a:extLst>
          </p:cNvPr>
          <p:cNvSpPr/>
          <p:nvPr/>
        </p:nvSpPr>
        <p:spPr>
          <a:xfrm>
            <a:off x="4953000" y="17129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 name="Oval 146">
            <a:extLst>
              <a:ext uri="{FF2B5EF4-FFF2-40B4-BE49-F238E27FC236}">
                <a16:creationId xmlns:a16="http://schemas.microsoft.com/office/drawing/2014/main" id="{3972ADFE-AEA3-4799-AE12-382E6F8C6746}"/>
              </a:ext>
            </a:extLst>
          </p:cNvPr>
          <p:cNvSpPr/>
          <p:nvPr/>
        </p:nvSpPr>
        <p:spPr>
          <a:xfrm>
            <a:off x="4953000" y="1963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 name="Oval 147">
            <a:extLst>
              <a:ext uri="{FF2B5EF4-FFF2-40B4-BE49-F238E27FC236}">
                <a16:creationId xmlns:a16="http://schemas.microsoft.com/office/drawing/2014/main" id="{D458910F-3211-4F06-AD43-A16A93BC8CC1}"/>
              </a:ext>
            </a:extLst>
          </p:cNvPr>
          <p:cNvSpPr/>
          <p:nvPr/>
        </p:nvSpPr>
        <p:spPr>
          <a:xfrm>
            <a:off x="4953000" y="22034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Oval 148">
            <a:extLst>
              <a:ext uri="{FF2B5EF4-FFF2-40B4-BE49-F238E27FC236}">
                <a16:creationId xmlns:a16="http://schemas.microsoft.com/office/drawing/2014/main" id="{2632A750-27B8-45EA-9642-A1FDCAF93A27}"/>
              </a:ext>
            </a:extLst>
          </p:cNvPr>
          <p:cNvSpPr/>
          <p:nvPr/>
        </p:nvSpPr>
        <p:spPr>
          <a:xfrm>
            <a:off x="4953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 name="Oval 149">
            <a:extLst>
              <a:ext uri="{FF2B5EF4-FFF2-40B4-BE49-F238E27FC236}">
                <a16:creationId xmlns:a16="http://schemas.microsoft.com/office/drawing/2014/main" id="{1C5DAB68-CAE0-4A4A-B409-92B573AC096C}"/>
              </a:ext>
            </a:extLst>
          </p:cNvPr>
          <p:cNvSpPr/>
          <p:nvPr/>
        </p:nvSpPr>
        <p:spPr>
          <a:xfrm>
            <a:off x="4953000" y="27066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50">
            <a:extLst>
              <a:ext uri="{FF2B5EF4-FFF2-40B4-BE49-F238E27FC236}">
                <a16:creationId xmlns:a16="http://schemas.microsoft.com/office/drawing/2014/main" id="{53A86513-0D7E-49DC-8946-50C0CDA67543}"/>
              </a:ext>
            </a:extLst>
          </p:cNvPr>
          <p:cNvSpPr/>
          <p:nvPr/>
        </p:nvSpPr>
        <p:spPr>
          <a:xfrm>
            <a:off x="4946650" y="29606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 name="Oval 151">
            <a:extLst>
              <a:ext uri="{FF2B5EF4-FFF2-40B4-BE49-F238E27FC236}">
                <a16:creationId xmlns:a16="http://schemas.microsoft.com/office/drawing/2014/main" id="{1DF5E475-9417-4FFE-B9BA-559E038999AF}"/>
              </a:ext>
            </a:extLst>
          </p:cNvPr>
          <p:cNvSpPr/>
          <p:nvPr/>
        </p:nvSpPr>
        <p:spPr>
          <a:xfrm>
            <a:off x="4938713" y="31972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400" name="TextBox 154">
            <a:extLst>
              <a:ext uri="{FF2B5EF4-FFF2-40B4-BE49-F238E27FC236}">
                <a16:creationId xmlns:a16="http://schemas.microsoft.com/office/drawing/2014/main" id="{CFEA4559-9F5C-4575-9633-C48EB90A20CB}"/>
              </a:ext>
            </a:extLst>
          </p:cNvPr>
          <p:cNvSpPr txBox="1">
            <a:spLocks noChangeArrowheads="1"/>
          </p:cNvSpPr>
          <p:nvPr/>
        </p:nvSpPr>
        <p:spPr bwMode="auto">
          <a:xfrm>
            <a:off x="1044575" y="4267200"/>
            <a:ext cx="6657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From the distribution of the x</a:t>
            </a:r>
            <a:r>
              <a:rPr lang="en-US" altLang="en-US" baseline="-25000"/>
              <a:t>i</a:t>
            </a:r>
            <a:r>
              <a:rPr lang="en-US" altLang="en-US"/>
              <a:t>’s, bounds of a 95% CI can be found at the lower 2.5% and the upper 2.5% of the distribution regardless of whether the distribution is symmetrical.     </a:t>
            </a:r>
          </a:p>
        </p:txBody>
      </p:sp>
      <p:sp>
        <p:nvSpPr>
          <p:cNvPr id="55401" name="TextBox 155">
            <a:extLst>
              <a:ext uri="{FF2B5EF4-FFF2-40B4-BE49-F238E27FC236}">
                <a16:creationId xmlns:a16="http://schemas.microsoft.com/office/drawing/2014/main" id="{10F58862-2A35-4292-9B1D-2C69E29B5664}"/>
              </a:ext>
            </a:extLst>
          </p:cNvPr>
          <p:cNvSpPr txBox="1">
            <a:spLocks noChangeArrowheads="1"/>
          </p:cNvSpPr>
          <p:nvPr/>
        </p:nvSpPr>
        <p:spPr bwMode="auto">
          <a:xfrm>
            <a:off x="1236663" y="565150"/>
            <a:ext cx="3487737" cy="36988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leave-out-one for 10 observations</a:t>
            </a:r>
          </a:p>
        </p:txBody>
      </p:sp>
      <p:sp>
        <p:nvSpPr>
          <p:cNvPr id="2" name="Slide Number Placeholder 1">
            <a:extLst>
              <a:ext uri="{FF2B5EF4-FFF2-40B4-BE49-F238E27FC236}">
                <a16:creationId xmlns:a16="http://schemas.microsoft.com/office/drawing/2014/main" id="{3C3EF2EB-5A85-4CF8-A969-55E04726E683}"/>
              </a:ext>
            </a:extLst>
          </p:cNvPr>
          <p:cNvSpPr>
            <a:spLocks noGrp="1"/>
          </p:cNvSpPr>
          <p:nvPr>
            <p:ph type="sldNum" sz="quarter" idx="12"/>
          </p:nvPr>
        </p:nvSpPr>
        <p:spPr/>
        <p:txBody>
          <a:bodyPr/>
          <a:lstStyle/>
          <a:p>
            <a:pPr>
              <a:defRPr/>
            </a:pPr>
            <a:fld id="{80F2F892-A0AA-4A33-940A-5E76CB61BCC6}"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AB2F3F4-D560-4AD3-A450-C2FAA116FC70}"/>
              </a:ext>
            </a:extLst>
          </p:cNvPr>
          <p:cNvSpPr>
            <a:spLocks noGrp="1" noChangeArrowheads="1"/>
          </p:cNvSpPr>
          <p:nvPr>
            <p:ph type="title"/>
          </p:nvPr>
        </p:nvSpPr>
        <p:spPr>
          <a:xfrm>
            <a:off x="228600" y="559678"/>
            <a:ext cx="8763000" cy="4952492"/>
          </a:xfrm>
        </p:spPr>
        <p:txBody>
          <a:bodyPr/>
          <a:lstStyle/>
          <a:p>
            <a:pPr algn="l"/>
            <a:r>
              <a:rPr lang="en-US" altLang="en-US" sz="3600" b="1" dirty="0"/>
              <a:t>Considerations for statistical analysis</a:t>
            </a:r>
          </a:p>
        </p:txBody>
      </p:sp>
      <p:sp>
        <p:nvSpPr>
          <p:cNvPr id="56323" name="Content Placeholder 2">
            <a:extLst>
              <a:ext uri="{FF2B5EF4-FFF2-40B4-BE49-F238E27FC236}">
                <a16:creationId xmlns:a16="http://schemas.microsoft.com/office/drawing/2014/main" id="{ADF9331B-E19A-42EA-AD1A-42389C1FAB10}"/>
              </a:ext>
            </a:extLst>
          </p:cNvPr>
          <p:cNvSpPr>
            <a:spLocks noGrp="1" noChangeArrowheads="1"/>
          </p:cNvSpPr>
          <p:nvPr>
            <p:ph idx="1"/>
          </p:nvPr>
        </p:nvSpPr>
        <p:spPr>
          <a:xfrm>
            <a:off x="533400" y="1866900"/>
            <a:ext cx="8077200" cy="3124200"/>
          </a:xfrm>
        </p:spPr>
        <p:txBody>
          <a:bodyPr>
            <a:normAutofit fontScale="92500" lnSpcReduction="20000"/>
          </a:bodyPr>
          <a:lstStyle/>
          <a:p>
            <a:r>
              <a:rPr lang="en-US" altLang="en-US" sz="3200" dirty="0"/>
              <a:t>Effect size</a:t>
            </a:r>
          </a:p>
          <a:p>
            <a:r>
              <a:rPr lang="en-US" altLang="en-US" sz="3200" dirty="0"/>
              <a:t>Paired vs. unpaired data</a:t>
            </a:r>
          </a:p>
          <a:p>
            <a:r>
              <a:rPr lang="en-US" altLang="en-US" sz="3200" dirty="0"/>
              <a:t>Clustered data</a:t>
            </a:r>
          </a:p>
          <a:p>
            <a:r>
              <a:rPr lang="en-US" altLang="en-US" sz="3200" dirty="0"/>
              <a:t>Selection bias in non-randomized comparative effectiveness studies</a:t>
            </a:r>
          </a:p>
          <a:p>
            <a:r>
              <a:rPr lang="en-US" altLang="en-US" sz="3200" dirty="0"/>
              <a:t>Consulting a statistician</a:t>
            </a:r>
          </a:p>
          <a:p>
            <a:pPr marL="0" indent="0">
              <a:buNone/>
            </a:pPr>
            <a:endParaRPr lang="en-US" altLang="en-US" dirty="0"/>
          </a:p>
        </p:txBody>
      </p:sp>
      <p:sp>
        <p:nvSpPr>
          <p:cNvPr id="2" name="Slide Number Placeholder 1">
            <a:extLst>
              <a:ext uri="{FF2B5EF4-FFF2-40B4-BE49-F238E27FC236}">
                <a16:creationId xmlns:a16="http://schemas.microsoft.com/office/drawing/2014/main" id="{40FBD8AE-56B9-4516-B406-4D3A82F3965B}"/>
              </a:ext>
            </a:extLst>
          </p:cNvPr>
          <p:cNvSpPr>
            <a:spLocks noGrp="1"/>
          </p:cNvSpPr>
          <p:nvPr>
            <p:ph type="sldNum" sz="quarter" idx="12"/>
          </p:nvPr>
        </p:nvSpPr>
        <p:spPr/>
        <p:txBody>
          <a:bodyPr/>
          <a:lstStyle/>
          <a:p>
            <a:pPr>
              <a:defRPr/>
            </a:pPr>
            <a:fld id="{73031954-898F-4FEB-917E-D827EA039160}"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3537BC4-D674-4846-BD33-2B15B209745D}"/>
              </a:ext>
            </a:extLst>
          </p:cNvPr>
          <p:cNvSpPr>
            <a:spLocks noGrp="1" noChangeArrowheads="1"/>
          </p:cNvSpPr>
          <p:nvPr>
            <p:ph type="title"/>
          </p:nvPr>
        </p:nvSpPr>
        <p:spPr/>
        <p:txBody>
          <a:bodyPr/>
          <a:lstStyle/>
          <a:p>
            <a:r>
              <a:rPr lang="en-US" altLang="en-US"/>
              <a:t>Effect size</a:t>
            </a:r>
          </a:p>
        </p:txBody>
      </p:sp>
      <p:sp>
        <p:nvSpPr>
          <p:cNvPr id="3" name="Content Placeholder 2">
            <a:extLst>
              <a:ext uri="{FF2B5EF4-FFF2-40B4-BE49-F238E27FC236}">
                <a16:creationId xmlns:a16="http://schemas.microsoft.com/office/drawing/2014/main" id="{7A7693F0-D756-42AB-849B-8BC5187AD4B0}"/>
              </a:ext>
            </a:extLst>
          </p:cNvPr>
          <p:cNvSpPr>
            <a:spLocks noGrp="1"/>
          </p:cNvSpPr>
          <p:nvPr>
            <p:ph idx="1"/>
          </p:nvPr>
        </p:nvSpPr>
        <p:spPr>
          <a:xfrm>
            <a:off x="571500" y="1524000"/>
            <a:ext cx="8229600" cy="3810000"/>
          </a:xfrm>
          <a:ln w="28575">
            <a:solidFill>
              <a:schemeClr val="bg2">
                <a:lumMod val="50000"/>
              </a:schemeClr>
            </a:solidFill>
          </a:ln>
        </p:spPr>
        <p:txBody>
          <a:bodyPr>
            <a:normAutofit/>
          </a:bodyPr>
          <a:lstStyle/>
          <a:p>
            <a:pPr>
              <a:defRPr/>
            </a:pPr>
            <a:r>
              <a:rPr lang="en-US" sz="2800" dirty="0"/>
              <a:t>How much of a difference between interventions, groups, etc. in the outcome variable is “clinically meaningful”?</a:t>
            </a:r>
          </a:p>
          <a:p>
            <a:pPr>
              <a:defRPr/>
            </a:pPr>
            <a:r>
              <a:rPr lang="en-US" sz="2800" dirty="0">
                <a:solidFill>
                  <a:srgbClr val="FF0000"/>
                </a:solidFill>
              </a:rPr>
              <a:t>Difference</a:t>
            </a:r>
            <a:r>
              <a:rPr lang="en-US" sz="2800" dirty="0"/>
              <a:t> in means, survival rates, proportions (size of an odds ratio if logistic regression) to detect</a:t>
            </a:r>
          </a:p>
          <a:p>
            <a:pPr>
              <a:defRPr/>
            </a:pPr>
            <a:r>
              <a:rPr lang="en-US" sz="2800" dirty="0">
                <a:solidFill>
                  <a:srgbClr val="FF0000"/>
                </a:solidFill>
              </a:rPr>
              <a:t>Variability</a:t>
            </a:r>
            <a:r>
              <a:rPr lang="en-US" sz="2800" dirty="0"/>
              <a:t> of the outcome:  standard deviation</a:t>
            </a:r>
          </a:p>
        </p:txBody>
      </p:sp>
      <p:sp>
        <p:nvSpPr>
          <p:cNvPr id="2" name="Slide Number Placeholder 1">
            <a:extLst>
              <a:ext uri="{FF2B5EF4-FFF2-40B4-BE49-F238E27FC236}">
                <a16:creationId xmlns:a16="http://schemas.microsoft.com/office/drawing/2014/main" id="{7DB70959-E3F1-4C16-83A5-9244F08900F4}"/>
              </a:ext>
            </a:extLst>
          </p:cNvPr>
          <p:cNvSpPr>
            <a:spLocks noGrp="1"/>
          </p:cNvSpPr>
          <p:nvPr>
            <p:ph type="sldNum" sz="quarter" idx="12"/>
          </p:nvPr>
        </p:nvSpPr>
        <p:spPr/>
        <p:txBody>
          <a:bodyPr/>
          <a:lstStyle/>
          <a:p>
            <a:pPr>
              <a:defRPr/>
            </a:pPr>
            <a:fld id="{73031954-898F-4FEB-917E-D827EA039160}"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E5FDDC75-B738-447B-AF49-2157DA7B2ECA}"/>
              </a:ext>
            </a:extLst>
          </p:cNvPr>
          <p:cNvSpPr txBox="1">
            <a:spLocks noChangeArrowheads="1"/>
          </p:cNvSpPr>
          <p:nvPr/>
        </p:nvSpPr>
        <p:spPr bwMode="auto">
          <a:xfrm>
            <a:off x="827087" y="762000"/>
            <a:ext cx="77724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000" dirty="0">
                <a:latin typeface="Courier New" panose="02070309020205020404" pitchFamily="49" charset="0"/>
              </a:rPr>
              <a:t>73  42  73  67  84  75  80  78  64  73  70  92 </a:t>
            </a:r>
          </a:p>
          <a:p>
            <a:pPr>
              <a:spcBef>
                <a:spcPct val="50000"/>
              </a:spcBef>
            </a:pPr>
            <a:r>
              <a:rPr lang="en-US" altLang="en-US" sz="2000" dirty="0">
                <a:latin typeface="Courier New" panose="02070309020205020404" pitchFamily="49" charset="0"/>
              </a:rPr>
              <a:t>59  77  65  69  91  71  69  62  76  89  91  79</a:t>
            </a:r>
          </a:p>
          <a:p>
            <a:pPr>
              <a:spcBef>
                <a:spcPct val="50000"/>
              </a:spcBef>
            </a:pPr>
            <a:r>
              <a:rPr lang="en-US" altLang="en-US" sz="2000" dirty="0">
                <a:latin typeface="Courier New" panose="02070309020205020404" pitchFamily="49" charset="0"/>
              </a:rPr>
              <a:t>67  76  66  80  98  70  74  71  74  59  84  73</a:t>
            </a:r>
          </a:p>
          <a:p>
            <a:pPr>
              <a:spcBef>
                <a:spcPct val="50000"/>
              </a:spcBef>
            </a:pPr>
            <a:r>
              <a:rPr lang="en-US" altLang="en-US" sz="2000" dirty="0">
                <a:latin typeface="Courier New" panose="02070309020205020404" pitchFamily="49" charset="0"/>
              </a:rPr>
              <a:t>68  74  70  72  84  65  81  54  67  83  87  63</a:t>
            </a:r>
          </a:p>
          <a:p>
            <a:pPr>
              <a:spcBef>
                <a:spcPct val="50000"/>
              </a:spcBef>
            </a:pPr>
            <a:r>
              <a:rPr lang="en-US" altLang="en-US" sz="2000" dirty="0">
                <a:latin typeface="Courier New" panose="02070309020205020404" pitchFamily="49" charset="0"/>
              </a:rPr>
              <a:t>68  93  92  71  95  69  98  74  90 100  60  82</a:t>
            </a:r>
          </a:p>
          <a:p>
            <a:pPr>
              <a:spcBef>
                <a:spcPct val="50000"/>
              </a:spcBef>
            </a:pPr>
            <a:r>
              <a:rPr lang="en-US" altLang="en-US" sz="2000" dirty="0">
                <a:latin typeface="Courier New" panose="02070309020205020404" pitchFamily="49" charset="0"/>
              </a:rPr>
              <a:t>75  91  72  82  67  71  61  94  75  76  66  76</a:t>
            </a:r>
          </a:p>
          <a:p>
            <a:pPr>
              <a:spcBef>
                <a:spcPct val="50000"/>
              </a:spcBef>
            </a:pPr>
            <a:r>
              <a:rPr lang="en-US" altLang="en-US" sz="2000" dirty="0">
                <a:latin typeface="Courier New" panose="02070309020205020404" pitchFamily="49" charset="0"/>
              </a:rPr>
              <a:t>97  58  72  57  74  65  79  73  91  79  63  80</a:t>
            </a:r>
          </a:p>
          <a:p>
            <a:pPr>
              <a:spcBef>
                <a:spcPct val="50000"/>
              </a:spcBef>
            </a:pPr>
            <a:r>
              <a:rPr lang="en-US" altLang="en-US" sz="2000" dirty="0">
                <a:latin typeface="Courier New" panose="02070309020205020404" pitchFamily="49" charset="0"/>
              </a:rPr>
              <a:t>73  92  62  82  73  90  73  83  64  70  60  79</a:t>
            </a:r>
          </a:p>
          <a:p>
            <a:pPr>
              <a:spcBef>
                <a:spcPct val="50000"/>
              </a:spcBef>
            </a:pPr>
            <a:r>
              <a:rPr lang="en-US" altLang="en-US" sz="2000" dirty="0">
                <a:latin typeface="Courier New" panose="02070309020205020404" pitchFamily="49" charset="0"/>
              </a:rPr>
              <a:t>94  73  78  99  71  90  82  74  82  77  71  64</a:t>
            </a:r>
          </a:p>
          <a:p>
            <a:pPr>
              <a:spcBef>
                <a:spcPct val="50000"/>
              </a:spcBef>
            </a:pPr>
            <a:r>
              <a:rPr lang="en-US" altLang="en-US" sz="2000" dirty="0">
                <a:latin typeface="Courier New" panose="02070309020205020404" pitchFamily="49" charset="0"/>
              </a:rPr>
              <a:t>68  73  86  89 100  77  88  72  56  85  90  88</a:t>
            </a:r>
          </a:p>
          <a:p>
            <a:pPr>
              <a:spcBef>
                <a:spcPct val="50000"/>
              </a:spcBef>
            </a:pPr>
            <a:r>
              <a:rPr lang="en-US" altLang="en-US" sz="2000" dirty="0">
                <a:latin typeface="Courier New" panose="02070309020205020404" pitchFamily="49" charset="0"/>
              </a:rPr>
              <a:t>55  68  73  85  80  69  62  73  78  73  84  70</a:t>
            </a:r>
          </a:p>
          <a:p>
            <a:pPr>
              <a:spcBef>
                <a:spcPct val="50000"/>
              </a:spcBef>
            </a:pPr>
            <a:r>
              <a:rPr lang="en-US" altLang="en-US" sz="2000" dirty="0">
                <a:latin typeface="Courier New" panose="02070309020205020404" pitchFamily="49" charset="0"/>
              </a:rPr>
              <a:t>65  81  85  90  89  64  81  77  91  95  86  73</a:t>
            </a:r>
          </a:p>
        </p:txBody>
      </p:sp>
      <p:sp>
        <p:nvSpPr>
          <p:cNvPr id="10243" name="Text Box 3">
            <a:extLst>
              <a:ext uri="{FF2B5EF4-FFF2-40B4-BE49-F238E27FC236}">
                <a16:creationId xmlns:a16="http://schemas.microsoft.com/office/drawing/2014/main" id="{EC995347-8468-47FE-8085-E7F12644A6E9}"/>
              </a:ext>
            </a:extLst>
          </p:cNvPr>
          <p:cNvSpPr txBox="1">
            <a:spLocks noChangeArrowheads="1"/>
          </p:cNvSpPr>
          <p:nvPr/>
        </p:nvSpPr>
        <p:spPr bwMode="auto">
          <a:xfrm>
            <a:off x="533400" y="304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b="1" dirty="0">
                <a:latin typeface="Arial" panose="020B0604020202020204" pitchFamily="34" charset="0"/>
              </a:rPr>
              <a:t>Diastolic BP values of 144 patients</a:t>
            </a:r>
          </a:p>
        </p:txBody>
      </p:sp>
      <p:sp>
        <p:nvSpPr>
          <p:cNvPr id="2" name="Slide Number Placeholder 1">
            <a:extLst>
              <a:ext uri="{FF2B5EF4-FFF2-40B4-BE49-F238E27FC236}">
                <a16:creationId xmlns:a16="http://schemas.microsoft.com/office/drawing/2014/main" id="{BD306551-ACFA-496D-9585-6F78ED4BEBB7}"/>
              </a:ext>
            </a:extLst>
          </p:cNvPr>
          <p:cNvSpPr>
            <a:spLocks noGrp="1"/>
          </p:cNvSpPr>
          <p:nvPr>
            <p:ph type="sldNum" sz="quarter" idx="12"/>
          </p:nvPr>
        </p:nvSpPr>
        <p:spPr/>
        <p:txBody>
          <a:bodyPr/>
          <a:lstStyle/>
          <a:p>
            <a:pPr>
              <a:defRPr/>
            </a:pPr>
            <a:fld id="{80F2F892-A0AA-4A33-940A-5E76CB61BCC6}" type="slidenum">
              <a:rPr lang="en-US" altLang="en-US" smtClean="0"/>
              <a:pPr>
                <a:defRPr/>
              </a:pPr>
              <a:t>7</a:t>
            </a:fld>
            <a:endParaRPr lang="en-US"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1FA1320-2EFB-434B-B4E4-F039FD4BDB5A}"/>
              </a:ext>
            </a:extLst>
          </p:cNvPr>
          <p:cNvSpPr>
            <a:spLocks noGrp="1" noChangeArrowheads="1"/>
          </p:cNvSpPr>
          <p:nvPr>
            <p:ph type="title"/>
          </p:nvPr>
        </p:nvSpPr>
        <p:spPr>
          <a:xfrm>
            <a:off x="571500" y="559678"/>
            <a:ext cx="7734300" cy="4952492"/>
          </a:xfrm>
        </p:spPr>
        <p:txBody>
          <a:bodyPr/>
          <a:lstStyle/>
          <a:p>
            <a:pPr algn="l"/>
            <a:r>
              <a:rPr lang="en-US" altLang="en-US" dirty="0"/>
              <a:t>Data for estimating effect size </a:t>
            </a:r>
          </a:p>
        </p:txBody>
      </p:sp>
      <p:sp>
        <p:nvSpPr>
          <p:cNvPr id="3" name="Content Placeholder 2">
            <a:extLst>
              <a:ext uri="{FF2B5EF4-FFF2-40B4-BE49-F238E27FC236}">
                <a16:creationId xmlns:a16="http://schemas.microsoft.com/office/drawing/2014/main" id="{7E995601-9677-41D1-8BFE-0A7C5957CBC8}"/>
              </a:ext>
            </a:extLst>
          </p:cNvPr>
          <p:cNvSpPr>
            <a:spLocks noGrp="1"/>
          </p:cNvSpPr>
          <p:nvPr>
            <p:ph idx="1"/>
          </p:nvPr>
        </p:nvSpPr>
        <p:spPr>
          <a:xfrm>
            <a:off x="838200" y="1600200"/>
            <a:ext cx="6096000" cy="1905000"/>
          </a:xfrm>
          <a:ln w="38100">
            <a:solidFill>
              <a:schemeClr val="bg2">
                <a:lumMod val="50000"/>
              </a:schemeClr>
            </a:solidFill>
          </a:ln>
        </p:spPr>
        <p:txBody>
          <a:bodyPr>
            <a:noAutofit/>
          </a:bodyPr>
          <a:lstStyle/>
          <a:p>
            <a:pPr>
              <a:defRPr/>
            </a:pPr>
            <a:r>
              <a:rPr lang="en-US" sz="3200" dirty="0"/>
              <a:t>Pilot studies</a:t>
            </a:r>
          </a:p>
          <a:p>
            <a:pPr>
              <a:defRPr/>
            </a:pPr>
            <a:r>
              <a:rPr lang="en-US" sz="3200" dirty="0"/>
              <a:t>Published studies</a:t>
            </a:r>
          </a:p>
          <a:p>
            <a:pPr>
              <a:defRPr/>
            </a:pPr>
            <a:r>
              <a:rPr lang="en-US" sz="3200" dirty="0"/>
              <a:t>Best case / worst case scenarios</a:t>
            </a:r>
          </a:p>
        </p:txBody>
      </p:sp>
      <p:sp>
        <p:nvSpPr>
          <p:cNvPr id="2" name="Slide Number Placeholder 1">
            <a:extLst>
              <a:ext uri="{FF2B5EF4-FFF2-40B4-BE49-F238E27FC236}">
                <a16:creationId xmlns:a16="http://schemas.microsoft.com/office/drawing/2014/main" id="{3F97565B-9019-4BF0-8DF5-D24C4EC1F018}"/>
              </a:ext>
            </a:extLst>
          </p:cNvPr>
          <p:cNvSpPr>
            <a:spLocks noGrp="1"/>
          </p:cNvSpPr>
          <p:nvPr>
            <p:ph type="sldNum" sz="quarter" idx="12"/>
          </p:nvPr>
        </p:nvSpPr>
        <p:spPr/>
        <p:txBody>
          <a:bodyPr/>
          <a:lstStyle/>
          <a:p>
            <a:pPr>
              <a:defRPr/>
            </a:pPr>
            <a:fld id="{73031954-898F-4FEB-917E-D827EA039160}"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94F5A39-BFF1-415A-8BBC-3EB66C5E5FEE}"/>
              </a:ext>
            </a:extLst>
          </p:cNvPr>
          <p:cNvSpPr>
            <a:spLocks noGrp="1" noChangeArrowheads="1"/>
          </p:cNvSpPr>
          <p:nvPr>
            <p:ph type="title"/>
          </p:nvPr>
        </p:nvSpPr>
        <p:spPr>
          <a:xfrm>
            <a:off x="533400" y="304800"/>
            <a:ext cx="7772399" cy="735722"/>
          </a:xfrm>
        </p:spPr>
        <p:txBody>
          <a:bodyPr/>
          <a:lstStyle/>
          <a:p>
            <a:pPr algn="l"/>
            <a:r>
              <a:rPr lang="en-US" altLang="en-US" dirty="0"/>
              <a:t>Paired vs. unpaired data</a:t>
            </a:r>
          </a:p>
        </p:txBody>
      </p:sp>
      <p:sp>
        <p:nvSpPr>
          <p:cNvPr id="59395" name="Content Placeholder 2">
            <a:extLst>
              <a:ext uri="{FF2B5EF4-FFF2-40B4-BE49-F238E27FC236}">
                <a16:creationId xmlns:a16="http://schemas.microsoft.com/office/drawing/2014/main" id="{5B7FAF0B-7959-41B1-B307-06D201485301}"/>
              </a:ext>
            </a:extLst>
          </p:cNvPr>
          <p:cNvSpPr>
            <a:spLocks noGrp="1" noChangeArrowheads="1"/>
          </p:cNvSpPr>
          <p:nvPr>
            <p:ph idx="1"/>
          </p:nvPr>
        </p:nvSpPr>
        <p:spPr>
          <a:xfrm>
            <a:off x="533400" y="1070177"/>
            <a:ext cx="8343901" cy="3698134"/>
          </a:xfrm>
        </p:spPr>
        <p:txBody>
          <a:bodyPr>
            <a:noAutofit/>
          </a:bodyPr>
          <a:lstStyle/>
          <a:p>
            <a:r>
              <a:rPr lang="en-US" altLang="en-US" sz="2800" dirty="0"/>
              <a:t>Unpaired – data from independent entities (e.g., patients in treatment groups).</a:t>
            </a:r>
          </a:p>
          <a:p>
            <a:r>
              <a:rPr lang="en-US" altLang="en-US" sz="2800" dirty="0"/>
              <a:t>Paired – data from same patient or matched patients (e.g., repeated measures).</a:t>
            </a:r>
          </a:p>
          <a:p>
            <a:r>
              <a:rPr lang="en-US" altLang="en-US" sz="2800" dirty="0"/>
              <a:t>Paired analysis requires fewer patients and has more statistical power.</a:t>
            </a:r>
          </a:p>
          <a:p>
            <a:r>
              <a:rPr lang="en-US" altLang="en-US" sz="2800" dirty="0"/>
              <a:t>Within-patient variability.</a:t>
            </a:r>
          </a:p>
          <a:p>
            <a:r>
              <a:rPr lang="en-US" altLang="en-US" sz="2800" dirty="0"/>
              <a:t>If independent groups included in design – between-group variability and within-patient variability.</a:t>
            </a:r>
          </a:p>
        </p:txBody>
      </p:sp>
      <p:sp>
        <p:nvSpPr>
          <p:cNvPr id="2" name="Slide Number Placeholder 1">
            <a:extLst>
              <a:ext uri="{FF2B5EF4-FFF2-40B4-BE49-F238E27FC236}">
                <a16:creationId xmlns:a16="http://schemas.microsoft.com/office/drawing/2014/main" id="{3D376045-FDFA-4E3B-A125-E366829E6CF2}"/>
              </a:ext>
            </a:extLst>
          </p:cNvPr>
          <p:cNvSpPr>
            <a:spLocks noGrp="1"/>
          </p:cNvSpPr>
          <p:nvPr>
            <p:ph type="sldNum" sz="quarter" idx="12"/>
          </p:nvPr>
        </p:nvSpPr>
        <p:spPr/>
        <p:txBody>
          <a:bodyPr/>
          <a:lstStyle/>
          <a:p>
            <a:pPr>
              <a:defRPr/>
            </a:pPr>
            <a:fld id="{73031954-898F-4FEB-917E-D827EA039160}"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4431A48F-B88D-4A4B-ADF5-F6C274A17A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A36B3DE-EFCB-431F-9BFF-A249414282D3}" type="slidenum">
              <a:rPr lang="en-US" altLang="en-US">
                <a:latin typeface="Arial" panose="020B0604020202020204" pitchFamily="34" charset="0"/>
              </a:rPr>
              <a:pPr/>
              <a:t>72</a:t>
            </a:fld>
            <a:endParaRPr lang="en-US" altLang="en-US">
              <a:latin typeface="Arial" panose="020B0604020202020204" pitchFamily="34" charset="0"/>
            </a:endParaRPr>
          </a:p>
        </p:txBody>
      </p:sp>
      <p:pic>
        <p:nvPicPr>
          <p:cNvPr id="60419" name="Picture 2">
            <a:extLst>
              <a:ext uri="{FF2B5EF4-FFF2-40B4-BE49-F238E27FC236}">
                <a16:creationId xmlns:a16="http://schemas.microsoft.com/office/drawing/2014/main" id="{1B1D1ADA-D201-4BBB-ACB0-5F2E27FA78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316590A8-708F-4E3A-80D7-3163A3C8EB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B939306-5E50-4366-8002-C6AD4F9E9400}" type="slidenum">
              <a:rPr lang="en-US" altLang="en-US">
                <a:latin typeface="Arial" panose="020B0604020202020204" pitchFamily="34" charset="0"/>
              </a:rPr>
              <a:pPr/>
              <a:t>73</a:t>
            </a:fld>
            <a:endParaRPr lang="en-US" altLang="en-US">
              <a:latin typeface="Arial" panose="020B0604020202020204" pitchFamily="34" charset="0"/>
            </a:endParaRPr>
          </a:p>
        </p:txBody>
      </p:sp>
      <p:pic>
        <p:nvPicPr>
          <p:cNvPr id="61443" name="Picture 2">
            <a:extLst>
              <a:ext uri="{FF2B5EF4-FFF2-40B4-BE49-F238E27FC236}">
                <a16:creationId xmlns:a16="http://schemas.microsoft.com/office/drawing/2014/main" id="{7294B3AB-FD1D-4F49-8478-87B0BB2286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77D2B06-C8B9-48D3-88B1-98FC3DA74BA2}"/>
              </a:ext>
            </a:extLst>
          </p:cNvPr>
          <p:cNvSpPr/>
          <p:nvPr/>
        </p:nvSpPr>
        <p:spPr bwMode="auto">
          <a:xfrm>
            <a:off x="609600" y="2895600"/>
            <a:ext cx="8077200" cy="2895600"/>
          </a:xfrm>
          <a:prstGeom prst="rect">
            <a:avLst/>
          </a:prstGeom>
          <a:noFill/>
          <a:ln w="28575" cap="flat" cmpd="sng" algn="ctr">
            <a:solidFill>
              <a:srgbClr val="FF0000"/>
            </a:solidFill>
            <a:prstDash val="solid"/>
            <a:round/>
            <a:headEnd type="none" w="med" len="med"/>
            <a:tailEnd type="none" w="med" len="med"/>
          </a:ln>
          <a:effectLst/>
        </p:spPr>
        <p:txBody>
          <a:bodyPr/>
          <a:lstStyle/>
          <a:p>
            <a:pPr>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a:extLst>
              <a:ext uri="{FF2B5EF4-FFF2-40B4-BE49-F238E27FC236}">
                <a16:creationId xmlns:a16="http://schemas.microsoft.com/office/drawing/2014/main" id="{3CAE32F1-063D-40C1-8D4A-2ACD91374A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 y="0"/>
            <a:ext cx="9004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D3C3102-73ED-44A3-9052-E5537153C692}"/>
              </a:ext>
            </a:extLst>
          </p:cNvPr>
          <p:cNvSpPr>
            <a:spLocks noGrp="1"/>
          </p:cNvSpPr>
          <p:nvPr>
            <p:ph type="sldNum" sz="quarter" idx="12"/>
          </p:nvPr>
        </p:nvSpPr>
        <p:spPr/>
        <p:txBody>
          <a:bodyPr/>
          <a:lstStyle/>
          <a:p>
            <a:pPr>
              <a:defRPr/>
            </a:pPr>
            <a:fld id="{80F2F892-A0AA-4A33-940A-5E76CB61BCC6}"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7BE6445-A0F3-44E8-9853-FC61509F8990}"/>
              </a:ext>
            </a:extLst>
          </p:cNvPr>
          <p:cNvSpPr>
            <a:spLocks noGrp="1" noChangeArrowheads="1"/>
          </p:cNvSpPr>
          <p:nvPr>
            <p:ph type="title"/>
          </p:nvPr>
        </p:nvSpPr>
        <p:spPr>
          <a:xfrm>
            <a:off x="571500" y="559678"/>
            <a:ext cx="7962900" cy="4952492"/>
          </a:xfrm>
        </p:spPr>
        <p:txBody>
          <a:bodyPr/>
          <a:lstStyle/>
          <a:p>
            <a:pPr algn="l"/>
            <a:r>
              <a:rPr lang="en-US" altLang="en-US" b="1" dirty="0"/>
              <a:t>Clustered or Multilevel</a:t>
            </a:r>
          </a:p>
        </p:txBody>
      </p:sp>
      <p:sp>
        <p:nvSpPr>
          <p:cNvPr id="63491" name="Content Placeholder 2">
            <a:extLst>
              <a:ext uri="{FF2B5EF4-FFF2-40B4-BE49-F238E27FC236}">
                <a16:creationId xmlns:a16="http://schemas.microsoft.com/office/drawing/2014/main" id="{B6B67881-B256-45E5-880F-15D2A927FEE4}"/>
              </a:ext>
            </a:extLst>
          </p:cNvPr>
          <p:cNvSpPr>
            <a:spLocks noGrp="1" noChangeArrowheads="1"/>
          </p:cNvSpPr>
          <p:nvPr>
            <p:ph idx="1"/>
          </p:nvPr>
        </p:nvSpPr>
        <p:spPr>
          <a:xfrm>
            <a:off x="762000" y="1524000"/>
            <a:ext cx="8077200" cy="2402734"/>
          </a:xfrm>
        </p:spPr>
        <p:txBody>
          <a:bodyPr>
            <a:noAutofit/>
          </a:bodyPr>
          <a:lstStyle/>
          <a:p>
            <a:r>
              <a:rPr lang="en-US" altLang="en-US" sz="2800" dirty="0"/>
              <a:t>Hierarchical</a:t>
            </a:r>
          </a:p>
          <a:p>
            <a:r>
              <a:rPr lang="en-US" altLang="en-US" sz="2800" dirty="0"/>
              <a:t>Clustered</a:t>
            </a:r>
          </a:p>
          <a:p>
            <a:r>
              <a:rPr lang="en-US" altLang="en-US" sz="2800" dirty="0"/>
              <a:t>Levels considered random effects</a:t>
            </a:r>
          </a:p>
          <a:p>
            <a:r>
              <a:rPr lang="en-US" altLang="en-US" sz="2800" dirty="0"/>
              <a:t>Variance component – variance of a random effect</a:t>
            </a:r>
          </a:p>
        </p:txBody>
      </p:sp>
      <p:sp>
        <p:nvSpPr>
          <p:cNvPr id="2" name="Slide Number Placeholder 1">
            <a:extLst>
              <a:ext uri="{FF2B5EF4-FFF2-40B4-BE49-F238E27FC236}">
                <a16:creationId xmlns:a16="http://schemas.microsoft.com/office/drawing/2014/main" id="{6C4EE2C9-21F8-4B70-B469-5BE3577920BC}"/>
              </a:ext>
            </a:extLst>
          </p:cNvPr>
          <p:cNvSpPr>
            <a:spLocks noGrp="1"/>
          </p:cNvSpPr>
          <p:nvPr>
            <p:ph type="sldNum" sz="quarter" idx="12"/>
          </p:nvPr>
        </p:nvSpPr>
        <p:spPr/>
        <p:txBody>
          <a:bodyPr/>
          <a:lstStyle/>
          <a:p>
            <a:pPr>
              <a:defRPr/>
            </a:pPr>
            <a:fld id="{73031954-898F-4FEB-917E-D827EA039160}"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id="{895D6C4A-5E09-4B1E-A221-54D9FAB14665}"/>
              </a:ext>
            </a:extLst>
          </p:cNvPr>
          <p:cNvSpPr>
            <a:spLocks noGrp="1" noChangeArrowheads="1"/>
          </p:cNvSpPr>
          <p:nvPr>
            <p:ph idx="1"/>
          </p:nvPr>
        </p:nvSpPr>
        <p:spPr>
          <a:xfrm>
            <a:off x="228600" y="569066"/>
            <a:ext cx="8458200" cy="5655156"/>
          </a:xfrm>
        </p:spPr>
        <p:txBody>
          <a:bodyPr>
            <a:normAutofit/>
          </a:bodyPr>
          <a:lstStyle/>
          <a:p>
            <a:r>
              <a:rPr lang="en-US" altLang="en-US" sz="2400" b="1" dirty="0"/>
              <a:t>Fixed effects </a:t>
            </a:r>
            <a:r>
              <a:rPr lang="en-US" altLang="en-US" sz="2400" dirty="0"/>
              <a:t>– effects attributable to a finite set of levels of a factor (variable) that are of specific interest, e.g., treatment, sex, race, age.</a:t>
            </a:r>
          </a:p>
          <a:p>
            <a:r>
              <a:rPr lang="en-US" altLang="en-US" sz="2400" b="1" dirty="0"/>
              <a:t>Random effects </a:t>
            </a:r>
            <a:r>
              <a:rPr lang="en-US" altLang="en-US" sz="2400" dirty="0"/>
              <a:t>– effects attributable to an infinite (or at least large) set of levels of a factor of which only a random (more or less) sample appear in the data, e.g., clinical trial sites, geographic regions, patients/subjects are always a random effect</a:t>
            </a:r>
            <a:r>
              <a:rPr lang="en-US" altLang="en-US" dirty="0"/>
              <a:t>.</a:t>
            </a:r>
          </a:p>
        </p:txBody>
      </p:sp>
      <p:sp>
        <p:nvSpPr>
          <p:cNvPr id="2" name="Slide Number Placeholder 1">
            <a:extLst>
              <a:ext uri="{FF2B5EF4-FFF2-40B4-BE49-F238E27FC236}">
                <a16:creationId xmlns:a16="http://schemas.microsoft.com/office/drawing/2014/main" id="{D59B66C2-85AF-43F5-A9DF-4898B80488CB}"/>
              </a:ext>
            </a:extLst>
          </p:cNvPr>
          <p:cNvSpPr>
            <a:spLocks noGrp="1"/>
          </p:cNvSpPr>
          <p:nvPr>
            <p:ph type="sldNum" sz="quarter" idx="12"/>
          </p:nvPr>
        </p:nvSpPr>
        <p:spPr/>
        <p:txBody>
          <a:bodyPr/>
          <a:lstStyle/>
          <a:p>
            <a:pPr>
              <a:defRPr/>
            </a:pPr>
            <a:fld id="{73031954-898F-4FEB-917E-D827EA039160}"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1">
            <a:extLst>
              <a:ext uri="{FF2B5EF4-FFF2-40B4-BE49-F238E27FC236}">
                <a16:creationId xmlns:a16="http://schemas.microsoft.com/office/drawing/2014/main" id="{F570733F-1BBC-4CF9-AD9E-D8325964788D}"/>
              </a:ext>
            </a:extLst>
          </p:cNvPr>
          <p:cNvSpPr txBox="1">
            <a:spLocks noChangeArrowheads="1"/>
          </p:cNvSpPr>
          <p:nvPr/>
        </p:nvSpPr>
        <p:spPr bwMode="auto">
          <a:xfrm>
            <a:off x="647700" y="1908175"/>
            <a:ext cx="1752600" cy="368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US non-VA</a:t>
            </a:r>
          </a:p>
        </p:txBody>
      </p:sp>
      <p:sp>
        <p:nvSpPr>
          <p:cNvPr id="65539" name="TextBox 2">
            <a:extLst>
              <a:ext uri="{FF2B5EF4-FFF2-40B4-BE49-F238E27FC236}">
                <a16:creationId xmlns:a16="http://schemas.microsoft.com/office/drawing/2014/main" id="{2E975BA4-99AB-49AF-AD8D-4B271DA79E8C}"/>
              </a:ext>
            </a:extLst>
          </p:cNvPr>
          <p:cNvSpPr txBox="1">
            <a:spLocks noChangeArrowheads="1"/>
          </p:cNvSpPr>
          <p:nvPr/>
        </p:nvSpPr>
        <p:spPr bwMode="auto">
          <a:xfrm>
            <a:off x="6400800" y="1919288"/>
            <a:ext cx="1905000" cy="369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VA</a:t>
            </a:r>
          </a:p>
        </p:txBody>
      </p:sp>
      <p:sp>
        <p:nvSpPr>
          <p:cNvPr id="65540" name="TextBox 3">
            <a:extLst>
              <a:ext uri="{FF2B5EF4-FFF2-40B4-BE49-F238E27FC236}">
                <a16:creationId xmlns:a16="http://schemas.microsoft.com/office/drawing/2014/main" id="{F1A5F415-C602-441B-93F0-837742CEA394}"/>
              </a:ext>
            </a:extLst>
          </p:cNvPr>
          <p:cNvSpPr txBox="1">
            <a:spLocks noChangeArrowheads="1"/>
          </p:cNvSpPr>
          <p:nvPr/>
        </p:nvSpPr>
        <p:spPr bwMode="auto">
          <a:xfrm>
            <a:off x="3429000" y="1906588"/>
            <a:ext cx="1981200" cy="368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Canada</a:t>
            </a:r>
          </a:p>
        </p:txBody>
      </p:sp>
      <p:sp>
        <p:nvSpPr>
          <p:cNvPr id="65541" name="TextBox 4">
            <a:extLst>
              <a:ext uri="{FF2B5EF4-FFF2-40B4-BE49-F238E27FC236}">
                <a16:creationId xmlns:a16="http://schemas.microsoft.com/office/drawing/2014/main" id="{B0E7B4F5-ED19-4C66-8EAE-4E62D9EC9DB9}"/>
              </a:ext>
            </a:extLst>
          </p:cNvPr>
          <p:cNvSpPr txBox="1">
            <a:spLocks noChangeArrowheads="1"/>
          </p:cNvSpPr>
          <p:nvPr/>
        </p:nvSpPr>
        <p:spPr bwMode="auto">
          <a:xfrm>
            <a:off x="3276600" y="1219200"/>
            <a:ext cx="211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COURAGE TRIAL</a:t>
            </a:r>
          </a:p>
        </p:txBody>
      </p:sp>
      <p:sp>
        <p:nvSpPr>
          <p:cNvPr id="65542" name="TextBox 5">
            <a:extLst>
              <a:ext uri="{FF2B5EF4-FFF2-40B4-BE49-F238E27FC236}">
                <a16:creationId xmlns:a16="http://schemas.microsoft.com/office/drawing/2014/main" id="{DB843CBD-5BCB-414A-A232-7F2431B90380}"/>
              </a:ext>
            </a:extLst>
          </p:cNvPr>
          <p:cNvSpPr txBox="1">
            <a:spLocks noChangeArrowheads="1"/>
          </p:cNvSpPr>
          <p:nvPr/>
        </p:nvSpPr>
        <p:spPr bwMode="auto">
          <a:xfrm>
            <a:off x="517525" y="2740025"/>
            <a:ext cx="685800"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1</a:t>
            </a:r>
          </a:p>
        </p:txBody>
      </p:sp>
      <p:sp>
        <p:nvSpPr>
          <p:cNvPr id="65543" name="TextBox 6">
            <a:extLst>
              <a:ext uri="{FF2B5EF4-FFF2-40B4-BE49-F238E27FC236}">
                <a16:creationId xmlns:a16="http://schemas.microsoft.com/office/drawing/2014/main" id="{601CBE9D-A069-48DC-B1EB-838B4B3EAAF4}"/>
              </a:ext>
            </a:extLst>
          </p:cNvPr>
          <p:cNvSpPr txBox="1">
            <a:spLocks noChangeArrowheads="1"/>
          </p:cNvSpPr>
          <p:nvPr/>
        </p:nvSpPr>
        <p:spPr bwMode="auto">
          <a:xfrm>
            <a:off x="1903413" y="2740025"/>
            <a:ext cx="700087" cy="3063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2</a:t>
            </a:r>
          </a:p>
        </p:txBody>
      </p:sp>
      <p:sp>
        <p:nvSpPr>
          <p:cNvPr id="65544" name="TextBox 7">
            <a:extLst>
              <a:ext uri="{FF2B5EF4-FFF2-40B4-BE49-F238E27FC236}">
                <a16:creationId xmlns:a16="http://schemas.microsoft.com/office/drawing/2014/main" id="{C805F7B7-DBCA-4A32-ACA3-5CE3E164134F}"/>
              </a:ext>
            </a:extLst>
          </p:cNvPr>
          <p:cNvSpPr txBox="1">
            <a:spLocks noChangeArrowheads="1"/>
          </p:cNvSpPr>
          <p:nvPr/>
        </p:nvSpPr>
        <p:spPr bwMode="auto">
          <a:xfrm>
            <a:off x="454025" y="3449638"/>
            <a:ext cx="3810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a:t>
            </a:r>
          </a:p>
        </p:txBody>
      </p:sp>
      <p:sp>
        <p:nvSpPr>
          <p:cNvPr id="65545" name="TextBox 8">
            <a:extLst>
              <a:ext uri="{FF2B5EF4-FFF2-40B4-BE49-F238E27FC236}">
                <a16:creationId xmlns:a16="http://schemas.microsoft.com/office/drawing/2014/main" id="{82F688A0-5089-4CA4-A7C6-AA143BF6AE77}"/>
              </a:ext>
            </a:extLst>
          </p:cNvPr>
          <p:cNvSpPr txBox="1">
            <a:spLocks noChangeArrowheads="1"/>
          </p:cNvSpPr>
          <p:nvPr/>
        </p:nvSpPr>
        <p:spPr bwMode="auto">
          <a:xfrm>
            <a:off x="936625" y="3451225"/>
            <a:ext cx="3810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P2</a:t>
            </a:r>
          </a:p>
        </p:txBody>
      </p:sp>
      <p:sp>
        <p:nvSpPr>
          <p:cNvPr id="65546" name="TextBox 9">
            <a:extLst>
              <a:ext uri="{FF2B5EF4-FFF2-40B4-BE49-F238E27FC236}">
                <a16:creationId xmlns:a16="http://schemas.microsoft.com/office/drawing/2014/main" id="{1A2DC9AE-E062-4F19-8C5E-60B646BA8702}"/>
              </a:ext>
            </a:extLst>
          </p:cNvPr>
          <p:cNvSpPr txBox="1">
            <a:spLocks noChangeArrowheads="1"/>
          </p:cNvSpPr>
          <p:nvPr/>
        </p:nvSpPr>
        <p:spPr bwMode="auto">
          <a:xfrm>
            <a:off x="1841500" y="3438525"/>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P3</a:t>
            </a:r>
          </a:p>
        </p:txBody>
      </p:sp>
      <p:sp>
        <p:nvSpPr>
          <p:cNvPr id="65547" name="TextBox 10">
            <a:extLst>
              <a:ext uri="{FF2B5EF4-FFF2-40B4-BE49-F238E27FC236}">
                <a16:creationId xmlns:a16="http://schemas.microsoft.com/office/drawing/2014/main" id="{3F8CA2BF-8A88-4242-BDAE-7C3A50FF2BA1}"/>
              </a:ext>
            </a:extLst>
          </p:cNvPr>
          <p:cNvSpPr txBox="1">
            <a:spLocks noChangeArrowheads="1"/>
          </p:cNvSpPr>
          <p:nvPr/>
        </p:nvSpPr>
        <p:spPr bwMode="auto">
          <a:xfrm>
            <a:off x="2374900" y="3435350"/>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P4</a:t>
            </a:r>
          </a:p>
        </p:txBody>
      </p:sp>
      <p:cxnSp>
        <p:nvCxnSpPr>
          <p:cNvPr id="12" name="Straight Connector 11">
            <a:extLst>
              <a:ext uri="{FF2B5EF4-FFF2-40B4-BE49-F238E27FC236}">
                <a16:creationId xmlns:a16="http://schemas.microsoft.com/office/drawing/2014/main" id="{60834741-7097-49F2-87FB-E282F5945670}"/>
              </a:ext>
            </a:extLst>
          </p:cNvPr>
          <p:cNvCxnSpPr>
            <a:endCxn id="65542" idx="0"/>
          </p:cNvCxnSpPr>
          <p:nvPr/>
        </p:nvCxnSpPr>
        <p:spPr>
          <a:xfrm flipH="1">
            <a:off x="860425" y="2274888"/>
            <a:ext cx="723900" cy="465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07FB31-3ABB-48CF-AA69-B37A6B3B2591}"/>
              </a:ext>
            </a:extLst>
          </p:cNvPr>
          <p:cNvCxnSpPr>
            <a:endCxn id="65543" idx="0"/>
          </p:cNvCxnSpPr>
          <p:nvPr/>
        </p:nvCxnSpPr>
        <p:spPr>
          <a:xfrm>
            <a:off x="1584325" y="2274888"/>
            <a:ext cx="669925" cy="465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790757-16DB-419C-B3DA-181B6A774682}"/>
              </a:ext>
            </a:extLst>
          </p:cNvPr>
          <p:cNvCxnSpPr>
            <a:stCxn id="65542" idx="2"/>
            <a:endCxn id="65544" idx="0"/>
          </p:cNvCxnSpPr>
          <p:nvPr/>
        </p:nvCxnSpPr>
        <p:spPr>
          <a:xfrm flipH="1">
            <a:off x="644525" y="3046413"/>
            <a:ext cx="215900" cy="403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0797E-CD8D-46A8-9DA6-1E1923A833C6}"/>
              </a:ext>
            </a:extLst>
          </p:cNvPr>
          <p:cNvCxnSpPr>
            <a:stCxn id="65542" idx="2"/>
            <a:endCxn id="65545" idx="0"/>
          </p:cNvCxnSpPr>
          <p:nvPr/>
        </p:nvCxnSpPr>
        <p:spPr>
          <a:xfrm>
            <a:off x="860425" y="3046413"/>
            <a:ext cx="266700" cy="404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6B2CD8-EAAB-466F-A637-2E8889CEC3B7}"/>
              </a:ext>
            </a:extLst>
          </p:cNvPr>
          <p:cNvCxnSpPr>
            <a:stCxn id="65543" idx="2"/>
            <a:endCxn id="65547" idx="0"/>
          </p:cNvCxnSpPr>
          <p:nvPr/>
        </p:nvCxnSpPr>
        <p:spPr>
          <a:xfrm>
            <a:off x="2254250" y="3046413"/>
            <a:ext cx="349250" cy="388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A40DB0-4C8B-4A70-A24A-4A7032A1A929}"/>
              </a:ext>
            </a:extLst>
          </p:cNvPr>
          <p:cNvCxnSpPr/>
          <p:nvPr/>
        </p:nvCxnSpPr>
        <p:spPr>
          <a:xfrm flipH="1">
            <a:off x="2030413" y="3046413"/>
            <a:ext cx="255587" cy="403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67E589-49BC-4FC3-8665-18AB6E148DBF}"/>
              </a:ext>
            </a:extLst>
          </p:cNvPr>
          <p:cNvCxnSpPr>
            <a:stCxn id="65544" idx="2"/>
          </p:cNvCxnSpPr>
          <p:nvPr/>
        </p:nvCxnSpPr>
        <p:spPr>
          <a:xfrm>
            <a:off x="644525" y="372586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498371-A14B-4E95-AECE-2E2C4EBA92A3}"/>
              </a:ext>
            </a:extLst>
          </p:cNvPr>
          <p:cNvCxnSpPr/>
          <p:nvPr/>
        </p:nvCxnSpPr>
        <p:spPr>
          <a:xfrm>
            <a:off x="1101725" y="3736975"/>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867506-5F87-431D-A99F-2369D2BBC4A8}"/>
              </a:ext>
            </a:extLst>
          </p:cNvPr>
          <p:cNvCxnSpPr/>
          <p:nvPr/>
        </p:nvCxnSpPr>
        <p:spPr>
          <a:xfrm>
            <a:off x="2041525" y="372745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49737E-8094-410A-88A0-25FFE79F57A2}"/>
              </a:ext>
            </a:extLst>
          </p:cNvPr>
          <p:cNvCxnSpPr/>
          <p:nvPr/>
        </p:nvCxnSpPr>
        <p:spPr>
          <a:xfrm>
            <a:off x="2603500" y="371475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DEE48-2917-41B2-9B65-1E8DD0E94916}"/>
              </a:ext>
            </a:extLst>
          </p:cNvPr>
          <p:cNvCxnSpPr/>
          <p:nvPr/>
        </p:nvCxnSpPr>
        <p:spPr>
          <a:xfrm>
            <a:off x="4973638" y="3698875"/>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A4D0F2-0E54-477B-9319-0F5218405962}"/>
              </a:ext>
            </a:extLst>
          </p:cNvPr>
          <p:cNvCxnSpPr/>
          <p:nvPr/>
        </p:nvCxnSpPr>
        <p:spPr>
          <a:xfrm>
            <a:off x="5499100" y="3690938"/>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60" name="TextBox 23">
            <a:extLst>
              <a:ext uri="{FF2B5EF4-FFF2-40B4-BE49-F238E27FC236}">
                <a16:creationId xmlns:a16="http://schemas.microsoft.com/office/drawing/2014/main" id="{F2A17158-CDB3-4942-B08A-2AFE11E82D93}"/>
              </a:ext>
            </a:extLst>
          </p:cNvPr>
          <p:cNvSpPr txBox="1">
            <a:spLocks noChangeArrowheads="1"/>
          </p:cNvSpPr>
          <p:nvPr/>
        </p:nvSpPr>
        <p:spPr bwMode="auto">
          <a:xfrm>
            <a:off x="3373438" y="2733675"/>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3</a:t>
            </a:r>
          </a:p>
        </p:txBody>
      </p:sp>
      <p:sp>
        <p:nvSpPr>
          <p:cNvPr id="65561" name="TextBox 24">
            <a:extLst>
              <a:ext uri="{FF2B5EF4-FFF2-40B4-BE49-F238E27FC236}">
                <a16:creationId xmlns:a16="http://schemas.microsoft.com/office/drawing/2014/main" id="{505277B4-DE6E-494B-A2B7-B626B3E69BBE}"/>
              </a:ext>
            </a:extLst>
          </p:cNvPr>
          <p:cNvSpPr txBox="1">
            <a:spLocks noChangeArrowheads="1"/>
          </p:cNvSpPr>
          <p:nvPr/>
        </p:nvSpPr>
        <p:spPr bwMode="auto">
          <a:xfrm>
            <a:off x="4897438" y="2733675"/>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4</a:t>
            </a:r>
          </a:p>
        </p:txBody>
      </p:sp>
      <p:sp>
        <p:nvSpPr>
          <p:cNvPr id="65562" name="TextBox 25">
            <a:extLst>
              <a:ext uri="{FF2B5EF4-FFF2-40B4-BE49-F238E27FC236}">
                <a16:creationId xmlns:a16="http://schemas.microsoft.com/office/drawing/2014/main" id="{F537C828-0166-4AF7-84B5-88319180C03D}"/>
              </a:ext>
            </a:extLst>
          </p:cNvPr>
          <p:cNvSpPr txBox="1">
            <a:spLocks noChangeArrowheads="1"/>
          </p:cNvSpPr>
          <p:nvPr/>
        </p:nvSpPr>
        <p:spPr bwMode="auto">
          <a:xfrm>
            <a:off x="3297238" y="3441700"/>
            <a:ext cx="457200" cy="2778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P5</a:t>
            </a:r>
          </a:p>
        </p:txBody>
      </p:sp>
      <p:sp>
        <p:nvSpPr>
          <p:cNvPr id="65563" name="TextBox 26">
            <a:extLst>
              <a:ext uri="{FF2B5EF4-FFF2-40B4-BE49-F238E27FC236}">
                <a16:creationId xmlns:a16="http://schemas.microsoft.com/office/drawing/2014/main" id="{D811B391-C987-4A0C-85F5-9F62830CF03C}"/>
              </a:ext>
            </a:extLst>
          </p:cNvPr>
          <p:cNvSpPr txBox="1">
            <a:spLocks noChangeArrowheads="1"/>
          </p:cNvSpPr>
          <p:nvPr/>
        </p:nvSpPr>
        <p:spPr bwMode="auto">
          <a:xfrm>
            <a:off x="3830638" y="3441700"/>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P6</a:t>
            </a:r>
          </a:p>
        </p:txBody>
      </p:sp>
      <p:sp>
        <p:nvSpPr>
          <p:cNvPr id="65564" name="TextBox 27">
            <a:extLst>
              <a:ext uri="{FF2B5EF4-FFF2-40B4-BE49-F238E27FC236}">
                <a16:creationId xmlns:a16="http://schemas.microsoft.com/office/drawing/2014/main" id="{4B6BF0FB-04DE-44AD-93CB-9A94EE9AC77C}"/>
              </a:ext>
            </a:extLst>
          </p:cNvPr>
          <p:cNvSpPr txBox="1">
            <a:spLocks noChangeArrowheads="1"/>
          </p:cNvSpPr>
          <p:nvPr/>
        </p:nvSpPr>
        <p:spPr bwMode="auto">
          <a:xfrm>
            <a:off x="4745038" y="3429000"/>
            <a:ext cx="457200" cy="2778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P7</a:t>
            </a:r>
          </a:p>
        </p:txBody>
      </p:sp>
      <p:sp>
        <p:nvSpPr>
          <p:cNvPr id="65565" name="TextBox 28">
            <a:extLst>
              <a:ext uri="{FF2B5EF4-FFF2-40B4-BE49-F238E27FC236}">
                <a16:creationId xmlns:a16="http://schemas.microsoft.com/office/drawing/2014/main" id="{0BFEB2B5-C02D-465E-AFBC-74CD194AAD52}"/>
              </a:ext>
            </a:extLst>
          </p:cNvPr>
          <p:cNvSpPr txBox="1">
            <a:spLocks noChangeArrowheads="1"/>
          </p:cNvSpPr>
          <p:nvPr/>
        </p:nvSpPr>
        <p:spPr bwMode="auto">
          <a:xfrm>
            <a:off x="5322888" y="3419475"/>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P8</a:t>
            </a:r>
          </a:p>
        </p:txBody>
      </p:sp>
      <p:cxnSp>
        <p:nvCxnSpPr>
          <p:cNvPr id="30" name="Straight Connector 29">
            <a:extLst>
              <a:ext uri="{FF2B5EF4-FFF2-40B4-BE49-F238E27FC236}">
                <a16:creationId xmlns:a16="http://schemas.microsoft.com/office/drawing/2014/main" id="{8D4BE332-F5C2-4224-8A2B-77ED843A3384}"/>
              </a:ext>
            </a:extLst>
          </p:cNvPr>
          <p:cNvCxnSpPr/>
          <p:nvPr/>
        </p:nvCxnSpPr>
        <p:spPr>
          <a:xfrm flipH="1">
            <a:off x="3644900" y="2279650"/>
            <a:ext cx="800100" cy="4540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59311D-37AD-4570-A950-20F7F0B649EE}"/>
              </a:ext>
            </a:extLst>
          </p:cNvPr>
          <p:cNvCxnSpPr>
            <a:endCxn id="65561" idx="0"/>
          </p:cNvCxnSpPr>
          <p:nvPr/>
        </p:nvCxnSpPr>
        <p:spPr>
          <a:xfrm>
            <a:off x="4516438" y="2281238"/>
            <a:ext cx="723900" cy="4524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BAA7E3-398A-470E-85D8-7D70248C6F05}"/>
              </a:ext>
            </a:extLst>
          </p:cNvPr>
          <p:cNvCxnSpPr>
            <a:stCxn id="65560" idx="2"/>
            <a:endCxn id="65563" idx="0"/>
          </p:cNvCxnSpPr>
          <p:nvPr/>
        </p:nvCxnSpPr>
        <p:spPr>
          <a:xfrm>
            <a:off x="3716338" y="3041650"/>
            <a:ext cx="342900" cy="400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8BB037-0525-4612-BB2C-AF570B9D2786}"/>
              </a:ext>
            </a:extLst>
          </p:cNvPr>
          <p:cNvCxnSpPr>
            <a:stCxn id="65560" idx="2"/>
          </p:cNvCxnSpPr>
          <p:nvPr/>
        </p:nvCxnSpPr>
        <p:spPr>
          <a:xfrm flipH="1">
            <a:off x="3524250" y="3041650"/>
            <a:ext cx="192088" cy="4016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9646BF-E51D-4B0D-9247-4A01995CE834}"/>
              </a:ext>
            </a:extLst>
          </p:cNvPr>
          <p:cNvCxnSpPr>
            <a:endCxn id="65565" idx="0"/>
          </p:cNvCxnSpPr>
          <p:nvPr/>
        </p:nvCxnSpPr>
        <p:spPr>
          <a:xfrm>
            <a:off x="5289550" y="3038475"/>
            <a:ext cx="261938"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3E85D14-454C-4370-AAFE-69CB7E8F6FD0}"/>
              </a:ext>
            </a:extLst>
          </p:cNvPr>
          <p:cNvCxnSpPr>
            <a:stCxn id="65561" idx="2"/>
          </p:cNvCxnSpPr>
          <p:nvPr/>
        </p:nvCxnSpPr>
        <p:spPr>
          <a:xfrm flipH="1">
            <a:off x="4973638" y="3041650"/>
            <a:ext cx="266700" cy="384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681CFB-69DD-4DB4-8C6B-190DC30F6FA2}"/>
              </a:ext>
            </a:extLst>
          </p:cNvPr>
          <p:cNvCxnSpPr/>
          <p:nvPr/>
        </p:nvCxnSpPr>
        <p:spPr>
          <a:xfrm>
            <a:off x="4059238" y="372110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A10E2-A737-4675-8858-7049F0268E74}"/>
              </a:ext>
            </a:extLst>
          </p:cNvPr>
          <p:cNvCxnSpPr/>
          <p:nvPr/>
        </p:nvCxnSpPr>
        <p:spPr>
          <a:xfrm>
            <a:off x="3524250" y="3721100"/>
            <a:ext cx="0" cy="23336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4EEDF8-9582-40BF-AF6D-E2B04B1D4ED6}"/>
              </a:ext>
            </a:extLst>
          </p:cNvPr>
          <p:cNvCxnSpPr/>
          <p:nvPr/>
        </p:nvCxnSpPr>
        <p:spPr>
          <a:xfrm>
            <a:off x="7858125"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A677EA-65D3-49B1-954E-09508599CE15}"/>
              </a:ext>
            </a:extLst>
          </p:cNvPr>
          <p:cNvCxnSpPr/>
          <p:nvPr/>
        </p:nvCxnSpPr>
        <p:spPr>
          <a:xfrm>
            <a:off x="8426450" y="3741738"/>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76" name="TextBox 39">
            <a:extLst>
              <a:ext uri="{FF2B5EF4-FFF2-40B4-BE49-F238E27FC236}">
                <a16:creationId xmlns:a16="http://schemas.microsoft.com/office/drawing/2014/main" id="{CA066813-4FA3-4260-BE2C-92016D56DA3E}"/>
              </a:ext>
            </a:extLst>
          </p:cNvPr>
          <p:cNvSpPr txBox="1">
            <a:spLocks noChangeArrowheads="1"/>
          </p:cNvSpPr>
          <p:nvPr/>
        </p:nvSpPr>
        <p:spPr bwMode="auto">
          <a:xfrm>
            <a:off x="6248400" y="2759075"/>
            <a:ext cx="685800"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5</a:t>
            </a:r>
          </a:p>
        </p:txBody>
      </p:sp>
      <p:sp>
        <p:nvSpPr>
          <p:cNvPr id="65577" name="TextBox 40">
            <a:extLst>
              <a:ext uri="{FF2B5EF4-FFF2-40B4-BE49-F238E27FC236}">
                <a16:creationId xmlns:a16="http://schemas.microsoft.com/office/drawing/2014/main" id="{FE313A54-2B4D-4734-87C7-91276DAB5ED1}"/>
              </a:ext>
            </a:extLst>
          </p:cNvPr>
          <p:cNvSpPr txBox="1">
            <a:spLocks noChangeArrowheads="1"/>
          </p:cNvSpPr>
          <p:nvPr/>
        </p:nvSpPr>
        <p:spPr bwMode="auto">
          <a:xfrm>
            <a:off x="7772400" y="2757488"/>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6</a:t>
            </a:r>
          </a:p>
        </p:txBody>
      </p:sp>
      <p:sp>
        <p:nvSpPr>
          <p:cNvPr id="65578" name="TextBox 41">
            <a:extLst>
              <a:ext uri="{FF2B5EF4-FFF2-40B4-BE49-F238E27FC236}">
                <a16:creationId xmlns:a16="http://schemas.microsoft.com/office/drawing/2014/main" id="{CCD8BF1A-1ADF-4ECA-A45C-19AF7230D055}"/>
              </a:ext>
            </a:extLst>
          </p:cNvPr>
          <p:cNvSpPr txBox="1">
            <a:spLocks noChangeArrowheads="1"/>
          </p:cNvSpPr>
          <p:nvPr/>
        </p:nvSpPr>
        <p:spPr bwMode="auto">
          <a:xfrm>
            <a:off x="6172200" y="3465513"/>
            <a:ext cx="457200" cy="27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P9</a:t>
            </a:r>
          </a:p>
        </p:txBody>
      </p:sp>
      <p:sp>
        <p:nvSpPr>
          <p:cNvPr id="65579" name="TextBox 42">
            <a:extLst>
              <a:ext uri="{FF2B5EF4-FFF2-40B4-BE49-F238E27FC236}">
                <a16:creationId xmlns:a16="http://schemas.microsoft.com/office/drawing/2014/main" id="{C719C76C-34DA-4A77-8054-3B3CCAA00E8E}"/>
              </a:ext>
            </a:extLst>
          </p:cNvPr>
          <p:cNvSpPr txBox="1">
            <a:spLocks noChangeArrowheads="1"/>
          </p:cNvSpPr>
          <p:nvPr/>
        </p:nvSpPr>
        <p:spPr bwMode="auto">
          <a:xfrm>
            <a:off x="6705600" y="3465513"/>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P10</a:t>
            </a:r>
          </a:p>
        </p:txBody>
      </p:sp>
      <p:sp>
        <p:nvSpPr>
          <p:cNvPr id="65580" name="TextBox 43">
            <a:extLst>
              <a:ext uri="{FF2B5EF4-FFF2-40B4-BE49-F238E27FC236}">
                <a16:creationId xmlns:a16="http://schemas.microsoft.com/office/drawing/2014/main" id="{F7DB302E-A5FE-41AA-B997-041D37CBFE44}"/>
              </a:ext>
            </a:extLst>
          </p:cNvPr>
          <p:cNvSpPr txBox="1">
            <a:spLocks noChangeArrowheads="1"/>
          </p:cNvSpPr>
          <p:nvPr/>
        </p:nvSpPr>
        <p:spPr bwMode="auto">
          <a:xfrm>
            <a:off x="7620000" y="3452813"/>
            <a:ext cx="457200" cy="27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P11</a:t>
            </a:r>
          </a:p>
        </p:txBody>
      </p:sp>
      <p:sp>
        <p:nvSpPr>
          <p:cNvPr id="65581" name="TextBox 44">
            <a:extLst>
              <a:ext uri="{FF2B5EF4-FFF2-40B4-BE49-F238E27FC236}">
                <a16:creationId xmlns:a16="http://schemas.microsoft.com/office/drawing/2014/main" id="{94A132BA-C5C7-4E61-8BF2-23DE493679AD}"/>
              </a:ext>
            </a:extLst>
          </p:cNvPr>
          <p:cNvSpPr txBox="1">
            <a:spLocks noChangeArrowheads="1"/>
          </p:cNvSpPr>
          <p:nvPr/>
        </p:nvSpPr>
        <p:spPr bwMode="auto">
          <a:xfrm>
            <a:off x="8197850" y="3443288"/>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P12</a:t>
            </a:r>
          </a:p>
        </p:txBody>
      </p:sp>
      <p:cxnSp>
        <p:nvCxnSpPr>
          <p:cNvPr id="46" name="Straight Connector 45">
            <a:extLst>
              <a:ext uri="{FF2B5EF4-FFF2-40B4-BE49-F238E27FC236}">
                <a16:creationId xmlns:a16="http://schemas.microsoft.com/office/drawing/2014/main" id="{FCE81C8F-2CA0-47A3-89EB-4A46622EC996}"/>
              </a:ext>
            </a:extLst>
          </p:cNvPr>
          <p:cNvCxnSpPr/>
          <p:nvPr/>
        </p:nvCxnSpPr>
        <p:spPr>
          <a:xfrm flipH="1">
            <a:off x="6519863" y="2303463"/>
            <a:ext cx="800100" cy="4540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18B8273-4D3D-4DA6-9FF2-2CC09548CFEB}"/>
              </a:ext>
            </a:extLst>
          </p:cNvPr>
          <p:cNvCxnSpPr>
            <a:endCxn id="65577" idx="0"/>
          </p:cNvCxnSpPr>
          <p:nvPr/>
        </p:nvCxnSpPr>
        <p:spPr>
          <a:xfrm>
            <a:off x="7391400" y="2305050"/>
            <a:ext cx="723900" cy="4524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93C7EF-C2C7-4888-A452-72E749717BFA}"/>
              </a:ext>
            </a:extLst>
          </p:cNvPr>
          <p:cNvCxnSpPr>
            <a:stCxn id="65576" idx="2"/>
            <a:endCxn id="65579" idx="0"/>
          </p:cNvCxnSpPr>
          <p:nvPr/>
        </p:nvCxnSpPr>
        <p:spPr>
          <a:xfrm>
            <a:off x="6591300" y="3065463"/>
            <a:ext cx="342900" cy="400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B07390-797D-45D3-8B68-FD55D4CD648A}"/>
              </a:ext>
            </a:extLst>
          </p:cNvPr>
          <p:cNvCxnSpPr>
            <a:stCxn id="65576" idx="2"/>
          </p:cNvCxnSpPr>
          <p:nvPr/>
        </p:nvCxnSpPr>
        <p:spPr>
          <a:xfrm flipH="1">
            <a:off x="6399213" y="3065463"/>
            <a:ext cx="192087" cy="4016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1D5169-C184-4C8D-9098-2D2DC5CD22DB}"/>
              </a:ext>
            </a:extLst>
          </p:cNvPr>
          <p:cNvCxnSpPr>
            <a:endCxn id="65581" idx="0"/>
          </p:cNvCxnSpPr>
          <p:nvPr/>
        </p:nvCxnSpPr>
        <p:spPr>
          <a:xfrm>
            <a:off x="8166100" y="3062288"/>
            <a:ext cx="26035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F9A6C61-A4DB-4745-9401-AFD877966E2E}"/>
              </a:ext>
            </a:extLst>
          </p:cNvPr>
          <p:cNvCxnSpPr>
            <a:stCxn id="65577" idx="2"/>
          </p:cNvCxnSpPr>
          <p:nvPr/>
        </p:nvCxnSpPr>
        <p:spPr>
          <a:xfrm flipH="1">
            <a:off x="7848600" y="3065463"/>
            <a:ext cx="266700" cy="384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370B22B-7822-4227-903A-E126C999066A}"/>
              </a:ext>
            </a:extLst>
          </p:cNvPr>
          <p:cNvCxnSpPr/>
          <p:nvPr/>
        </p:nvCxnSpPr>
        <p:spPr>
          <a:xfrm>
            <a:off x="6934200"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BC9B5F-1A24-401C-8360-B1B412FEE003}"/>
              </a:ext>
            </a:extLst>
          </p:cNvPr>
          <p:cNvCxnSpPr/>
          <p:nvPr/>
        </p:nvCxnSpPr>
        <p:spPr>
          <a:xfrm>
            <a:off x="6399213"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90" name="TextBox 53">
            <a:extLst>
              <a:ext uri="{FF2B5EF4-FFF2-40B4-BE49-F238E27FC236}">
                <a16:creationId xmlns:a16="http://schemas.microsoft.com/office/drawing/2014/main" id="{95716E94-9F68-4B0C-9FB6-B23AAEA0B507}"/>
              </a:ext>
            </a:extLst>
          </p:cNvPr>
          <p:cNvSpPr txBox="1">
            <a:spLocks noChangeArrowheads="1"/>
          </p:cNvSpPr>
          <p:nvPr/>
        </p:nvSpPr>
        <p:spPr bwMode="auto">
          <a:xfrm>
            <a:off x="454025" y="3962400"/>
            <a:ext cx="8308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PCI     OMT                PCI         OMT               PCI         OMT              PCI        OMT              PCI         OMT               PCI        OMT</a:t>
            </a:r>
          </a:p>
        </p:txBody>
      </p:sp>
      <p:sp>
        <p:nvSpPr>
          <p:cNvPr id="2" name="Slide Number Placeholder 1">
            <a:extLst>
              <a:ext uri="{FF2B5EF4-FFF2-40B4-BE49-F238E27FC236}">
                <a16:creationId xmlns:a16="http://schemas.microsoft.com/office/drawing/2014/main" id="{8234BBD6-BACB-4B6C-8841-F02AD731AE5F}"/>
              </a:ext>
            </a:extLst>
          </p:cNvPr>
          <p:cNvSpPr>
            <a:spLocks noGrp="1"/>
          </p:cNvSpPr>
          <p:nvPr>
            <p:ph type="sldNum" sz="quarter" idx="12"/>
          </p:nvPr>
        </p:nvSpPr>
        <p:spPr/>
        <p:txBody>
          <a:bodyPr/>
          <a:lstStyle/>
          <a:p>
            <a:pPr>
              <a:defRPr/>
            </a:pPr>
            <a:fld id="{80F2F892-A0AA-4A33-940A-5E76CB61BCC6}"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79A9F0B-BA5A-4D2F-9A64-48306884C394}"/>
              </a:ext>
            </a:extLst>
          </p:cNvPr>
          <p:cNvSpPr>
            <a:spLocks noGrp="1" noChangeArrowheads="1"/>
          </p:cNvSpPr>
          <p:nvPr>
            <p:ph type="title"/>
          </p:nvPr>
        </p:nvSpPr>
        <p:spPr>
          <a:xfrm>
            <a:off x="571500" y="559678"/>
            <a:ext cx="8039100" cy="4952492"/>
          </a:xfrm>
        </p:spPr>
        <p:txBody>
          <a:bodyPr/>
          <a:lstStyle/>
          <a:p>
            <a:pPr algn="l"/>
            <a:r>
              <a:rPr lang="en-US" altLang="en-US" b="1" dirty="0"/>
              <a:t>Random effects issues</a:t>
            </a:r>
          </a:p>
        </p:txBody>
      </p:sp>
      <p:sp>
        <p:nvSpPr>
          <p:cNvPr id="66563" name="Content Placeholder 2">
            <a:extLst>
              <a:ext uri="{FF2B5EF4-FFF2-40B4-BE49-F238E27FC236}">
                <a16:creationId xmlns:a16="http://schemas.microsoft.com/office/drawing/2014/main" id="{31A4D407-0B48-4261-92BD-05EFFFE2F2C8}"/>
              </a:ext>
            </a:extLst>
          </p:cNvPr>
          <p:cNvSpPr>
            <a:spLocks noGrp="1" noChangeArrowheads="1"/>
          </p:cNvSpPr>
          <p:nvPr>
            <p:ph idx="1"/>
          </p:nvPr>
        </p:nvSpPr>
        <p:spPr>
          <a:xfrm>
            <a:off x="571500" y="1644057"/>
            <a:ext cx="8343900" cy="2783734"/>
          </a:xfrm>
        </p:spPr>
        <p:txBody>
          <a:bodyPr>
            <a:normAutofit/>
          </a:bodyPr>
          <a:lstStyle/>
          <a:p>
            <a:r>
              <a:rPr lang="en-US" altLang="en-US" sz="2800" dirty="0"/>
              <a:t>Data from a given cluster may be correlated, i.e., not independent.</a:t>
            </a:r>
          </a:p>
          <a:p>
            <a:r>
              <a:rPr lang="en-US" altLang="en-US" sz="2800" dirty="0"/>
              <a:t>Correlation may affect model parameters and standard errors if not accounted for.</a:t>
            </a:r>
          </a:p>
          <a:p>
            <a:r>
              <a:rPr lang="en-US" altLang="en-US" sz="2800" dirty="0"/>
              <a:t>Estimates / conclusions may be misleading.</a:t>
            </a:r>
          </a:p>
        </p:txBody>
      </p:sp>
      <p:sp>
        <p:nvSpPr>
          <p:cNvPr id="2" name="Slide Number Placeholder 1">
            <a:extLst>
              <a:ext uri="{FF2B5EF4-FFF2-40B4-BE49-F238E27FC236}">
                <a16:creationId xmlns:a16="http://schemas.microsoft.com/office/drawing/2014/main" id="{6C395C60-05CD-4763-BA8A-82C4C39C416E}"/>
              </a:ext>
            </a:extLst>
          </p:cNvPr>
          <p:cNvSpPr>
            <a:spLocks noGrp="1"/>
          </p:cNvSpPr>
          <p:nvPr>
            <p:ph type="sldNum" sz="quarter" idx="12"/>
          </p:nvPr>
        </p:nvSpPr>
        <p:spPr/>
        <p:txBody>
          <a:bodyPr/>
          <a:lstStyle/>
          <a:p>
            <a:pPr>
              <a:defRPr/>
            </a:pPr>
            <a:fld id="{73031954-898F-4FEB-917E-D827EA039160}"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BDBC5BC-E05F-47CA-86E9-680E22AD880D}"/>
              </a:ext>
            </a:extLst>
          </p:cNvPr>
          <p:cNvSpPr>
            <a:spLocks noGrp="1" noChangeArrowheads="1"/>
          </p:cNvSpPr>
          <p:nvPr>
            <p:ph type="title"/>
          </p:nvPr>
        </p:nvSpPr>
        <p:spPr>
          <a:xfrm>
            <a:off x="228600" y="428211"/>
            <a:ext cx="8229600" cy="1143000"/>
          </a:xfrm>
        </p:spPr>
        <p:txBody>
          <a:bodyPr>
            <a:normAutofit fontScale="90000"/>
          </a:bodyPr>
          <a:lstStyle/>
          <a:p>
            <a:pPr algn="l" eaLnBrk="1" hangingPunct="1"/>
            <a:r>
              <a:rPr lang="en-US" altLang="en-US" sz="3600" b="1" dirty="0"/>
              <a:t>Comparative  Effectiveness Analysis in Non-randomized Studies</a:t>
            </a:r>
            <a:endParaRPr lang="en-US" altLang="en-US" sz="3600" dirty="0"/>
          </a:p>
        </p:txBody>
      </p:sp>
      <p:sp>
        <p:nvSpPr>
          <p:cNvPr id="67587" name="Rectangle 3">
            <a:extLst>
              <a:ext uri="{FF2B5EF4-FFF2-40B4-BE49-F238E27FC236}">
                <a16:creationId xmlns:a16="http://schemas.microsoft.com/office/drawing/2014/main" id="{E2332B9B-02C6-4BFF-B7C5-06FACCC72208}"/>
              </a:ext>
            </a:extLst>
          </p:cNvPr>
          <p:cNvSpPr>
            <a:spLocks noGrp="1" noChangeArrowheads="1"/>
          </p:cNvSpPr>
          <p:nvPr>
            <p:ph idx="1"/>
          </p:nvPr>
        </p:nvSpPr>
        <p:spPr>
          <a:xfrm>
            <a:off x="533400" y="1571211"/>
            <a:ext cx="8229600" cy="3164734"/>
          </a:xfrm>
        </p:spPr>
        <p:txBody>
          <a:bodyPr>
            <a:noAutofit/>
          </a:bodyPr>
          <a:lstStyle/>
          <a:p>
            <a:pPr eaLnBrk="1" hangingPunct="1"/>
            <a:r>
              <a:rPr lang="en-US" altLang="en-US" sz="2800" b="1" i="1" dirty="0"/>
              <a:t>Pros</a:t>
            </a:r>
            <a:r>
              <a:rPr lang="en-US" altLang="en-US" sz="2800" dirty="0"/>
              <a:t>                                                                                            _more data                                                                                      _data may already exist (EMR)                                                            _less expensive                                                                                         _realistic clinical practice environment </a:t>
            </a:r>
          </a:p>
          <a:p>
            <a:pPr eaLnBrk="1" hangingPunct="1"/>
            <a:r>
              <a:rPr lang="en-US" altLang="en-US" sz="2800" b="1" i="1" dirty="0"/>
              <a:t>Cons</a:t>
            </a:r>
            <a:r>
              <a:rPr lang="en-US" altLang="en-US" sz="2800" dirty="0"/>
              <a:t>                                                                                                  _potential for selection bias and confounding</a:t>
            </a:r>
          </a:p>
        </p:txBody>
      </p:sp>
      <p:sp>
        <p:nvSpPr>
          <p:cNvPr id="2" name="Slide Number Placeholder 1">
            <a:extLst>
              <a:ext uri="{FF2B5EF4-FFF2-40B4-BE49-F238E27FC236}">
                <a16:creationId xmlns:a16="http://schemas.microsoft.com/office/drawing/2014/main" id="{7F0B636D-EDFE-4043-B3EB-8648ED7CAF15}"/>
              </a:ext>
            </a:extLst>
          </p:cNvPr>
          <p:cNvSpPr>
            <a:spLocks noGrp="1"/>
          </p:cNvSpPr>
          <p:nvPr>
            <p:ph type="sldNum" sz="quarter" idx="12"/>
          </p:nvPr>
        </p:nvSpPr>
        <p:spPr/>
        <p:txBody>
          <a:bodyPr/>
          <a:lstStyle/>
          <a:p>
            <a:pPr>
              <a:defRPr/>
            </a:pPr>
            <a:fld id="{73031954-898F-4FEB-917E-D827EA039160}"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783D9A4-F988-40F6-B2F6-D710E25455F1}"/>
              </a:ext>
            </a:extLst>
          </p:cNvPr>
          <p:cNvSpPr>
            <a:spLocks noGrp="1" noChangeArrowheads="1"/>
          </p:cNvSpPr>
          <p:nvPr>
            <p:ph type="title"/>
          </p:nvPr>
        </p:nvSpPr>
        <p:spPr>
          <a:xfrm>
            <a:off x="400050" y="914400"/>
            <a:ext cx="6515100" cy="888122"/>
          </a:xfrm>
        </p:spPr>
        <p:txBody>
          <a:bodyPr/>
          <a:lstStyle/>
          <a:p>
            <a:r>
              <a:rPr lang="en-US" altLang="en-US" sz="4000" dirty="0"/>
              <a:t>What is the </a:t>
            </a:r>
            <a:r>
              <a:rPr lang="en-US" altLang="en-US" sz="4000" dirty="0" err="1"/>
              <a:t>dBP</a:t>
            </a:r>
            <a:r>
              <a:rPr lang="en-US" altLang="en-US" sz="4000" dirty="0"/>
              <a:t> mean?</a:t>
            </a:r>
          </a:p>
        </p:txBody>
      </p:sp>
      <p:sp>
        <p:nvSpPr>
          <p:cNvPr id="3" name="TextBox 2">
            <a:extLst>
              <a:ext uri="{FF2B5EF4-FFF2-40B4-BE49-F238E27FC236}">
                <a16:creationId xmlns:a16="http://schemas.microsoft.com/office/drawing/2014/main" id="{E4D366A9-B83E-4521-AF43-7E63A6B48149}"/>
              </a:ext>
            </a:extLst>
          </p:cNvPr>
          <p:cNvSpPr txBox="1">
            <a:spLocks noChangeArrowheads="1"/>
          </p:cNvSpPr>
          <p:nvPr/>
        </p:nvSpPr>
        <p:spPr bwMode="auto">
          <a:xfrm>
            <a:off x="1295400" y="2667000"/>
            <a:ext cx="6324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4400" dirty="0"/>
              <a:t>mean = </a:t>
            </a:r>
            <a:r>
              <a:rPr lang="en-US" altLang="en-US" sz="4400" dirty="0">
                <a:sym typeface="Symbol" panose="05050102010706020507" pitchFamily="18" charset="2"/>
              </a:rPr>
              <a:t></a:t>
            </a:r>
            <a:r>
              <a:rPr lang="en-US" altLang="en-US" sz="4400" dirty="0"/>
              <a:t> </a:t>
            </a:r>
            <a:r>
              <a:rPr lang="en-US" altLang="en-US" sz="4400" dirty="0" err="1"/>
              <a:t>dBP</a:t>
            </a:r>
            <a:r>
              <a:rPr lang="en-US" altLang="en-US" sz="4400" baseline="-30000" dirty="0" err="1"/>
              <a:t>i</a:t>
            </a:r>
            <a:r>
              <a:rPr lang="en-US" altLang="en-US" sz="4400" dirty="0"/>
              <a:t> / 144</a:t>
            </a:r>
          </a:p>
          <a:p>
            <a:r>
              <a:rPr lang="en-US" altLang="en-US" sz="4400" dirty="0"/>
              <a:t>        </a:t>
            </a:r>
          </a:p>
        </p:txBody>
      </p:sp>
      <p:sp>
        <p:nvSpPr>
          <p:cNvPr id="4" name="TextBox 3">
            <a:extLst>
              <a:ext uri="{FF2B5EF4-FFF2-40B4-BE49-F238E27FC236}">
                <a16:creationId xmlns:a16="http://schemas.microsoft.com/office/drawing/2014/main" id="{06D81F2D-2E80-4A93-AC5A-7BE6D8EDB970}"/>
              </a:ext>
            </a:extLst>
          </p:cNvPr>
          <p:cNvSpPr txBox="1">
            <a:spLocks noChangeArrowheads="1"/>
          </p:cNvSpPr>
          <p:nvPr/>
        </p:nvSpPr>
        <p:spPr bwMode="auto">
          <a:xfrm>
            <a:off x="3200400" y="3233738"/>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i = 1</a:t>
            </a:r>
          </a:p>
        </p:txBody>
      </p:sp>
      <p:sp>
        <p:nvSpPr>
          <p:cNvPr id="5" name="TextBox 4">
            <a:extLst>
              <a:ext uri="{FF2B5EF4-FFF2-40B4-BE49-F238E27FC236}">
                <a16:creationId xmlns:a16="http://schemas.microsoft.com/office/drawing/2014/main" id="{4A17ED9D-44A3-40F4-B583-5F9EA3C6E0E5}"/>
              </a:ext>
            </a:extLst>
          </p:cNvPr>
          <p:cNvSpPr txBox="1">
            <a:spLocks noChangeArrowheads="1"/>
          </p:cNvSpPr>
          <p:nvPr/>
        </p:nvSpPr>
        <p:spPr bwMode="auto">
          <a:xfrm>
            <a:off x="3200400" y="26670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dirty="0"/>
              <a:t>144</a:t>
            </a:r>
          </a:p>
        </p:txBody>
      </p:sp>
      <p:sp>
        <p:nvSpPr>
          <p:cNvPr id="2" name="TextBox 1">
            <a:extLst>
              <a:ext uri="{FF2B5EF4-FFF2-40B4-BE49-F238E27FC236}">
                <a16:creationId xmlns:a16="http://schemas.microsoft.com/office/drawing/2014/main" id="{4AEB8492-1718-4ADA-80DA-DF863E14F07B}"/>
              </a:ext>
            </a:extLst>
          </p:cNvPr>
          <p:cNvSpPr txBox="1"/>
          <p:nvPr/>
        </p:nvSpPr>
        <p:spPr>
          <a:xfrm>
            <a:off x="1409700" y="3728492"/>
            <a:ext cx="44958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mean = 76.3</a:t>
            </a:r>
          </a:p>
        </p:txBody>
      </p:sp>
      <p:sp>
        <p:nvSpPr>
          <p:cNvPr id="6" name="Slide Number Placeholder 5">
            <a:extLst>
              <a:ext uri="{FF2B5EF4-FFF2-40B4-BE49-F238E27FC236}">
                <a16:creationId xmlns:a16="http://schemas.microsoft.com/office/drawing/2014/main" id="{65D78CDE-63D1-49BB-B6A4-3CB26CEA0981}"/>
              </a:ext>
            </a:extLst>
          </p:cNvPr>
          <p:cNvSpPr>
            <a:spLocks noGrp="1"/>
          </p:cNvSpPr>
          <p:nvPr>
            <p:ph type="sldNum" sz="quarter" idx="12"/>
          </p:nvPr>
        </p:nvSpPr>
        <p:spPr/>
        <p:txBody>
          <a:bodyPr/>
          <a:lstStyle/>
          <a:p>
            <a:pPr>
              <a:defRPr/>
            </a:pPr>
            <a:fld id="{3B7DBDB5-B762-4A51-BAB3-82C54E454743}" type="slidenum">
              <a:rPr lang="en-US" altLang="en-US" smtClean="0"/>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0AF69A7-C947-4762-B046-D210C18E190C}"/>
              </a:ext>
            </a:extLst>
          </p:cNvPr>
          <p:cNvSpPr>
            <a:spLocks noGrp="1" noChangeArrowheads="1"/>
          </p:cNvSpPr>
          <p:nvPr>
            <p:ph type="title"/>
          </p:nvPr>
        </p:nvSpPr>
        <p:spPr>
          <a:xfrm>
            <a:off x="571500" y="559678"/>
            <a:ext cx="8191500" cy="811922"/>
          </a:xfrm>
        </p:spPr>
        <p:txBody>
          <a:bodyPr/>
          <a:lstStyle/>
          <a:p>
            <a:pPr algn="l" eaLnBrk="1" hangingPunct="1"/>
            <a:r>
              <a:rPr lang="en-US" altLang="en-US" dirty="0"/>
              <a:t>Solutions to reducing selection bias</a:t>
            </a:r>
          </a:p>
        </p:txBody>
      </p:sp>
      <p:sp>
        <p:nvSpPr>
          <p:cNvPr id="3" name="Content Placeholder 2">
            <a:extLst>
              <a:ext uri="{FF2B5EF4-FFF2-40B4-BE49-F238E27FC236}">
                <a16:creationId xmlns:a16="http://schemas.microsoft.com/office/drawing/2014/main" id="{3FF9D3BC-5B1A-434E-B893-85EAC9422D44}"/>
              </a:ext>
            </a:extLst>
          </p:cNvPr>
          <p:cNvSpPr>
            <a:spLocks noGrp="1"/>
          </p:cNvSpPr>
          <p:nvPr>
            <p:ph idx="1"/>
          </p:nvPr>
        </p:nvSpPr>
        <p:spPr>
          <a:xfrm>
            <a:off x="685800" y="1524000"/>
            <a:ext cx="8077200" cy="3240934"/>
          </a:xfrm>
        </p:spPr>
        <p:txBody>
          <a:bodyPr rtlCol="0">
            <a:normAutofit fontScale="25000" lnSpcReduction="20000"/>
          </a:bodyPr>
          <a:lstStyle/>
          <a:p>
            <a:pPr marL="182880" indent="-182880" eaLnBrk="1" fontAlgn="auto" hangingPunct="1">
              <a:spcAft>
                <a:spcPts val="0"/>
              </a:spcAft>
              <a:buFont typeface="Arial" pitchFamily="34" charset="0"/>
              <a:buChar char="•"/>
              <a:defRPr/>
            </a:pPr>
            <a:r>
              <a:rPr lang="en-US" sz="12800" dirty="0"/>
              <a:t>Case-control matching (age, race, sex, etc.)</a:t>
            </a:r>
          </a:p>
          <a:p>
            <a:pPr marL="182880" indent="-182880" eaLnBrk="1" fontAlgn="auto" hangingPunct="1">
              <a:spcAft>
                <a:spcPts val="0"/>
              </a:spcAft>
              <a:buFont typeface="Arial" pitchFamily="34" charset="0"/>
              <a:buChar char="•"/>
              <a:defRPr/>
            </a:pPr>
            <a:r>
              <a:rPr lang="en-US" sz="12800" dirty="0"/>
              <a:t>Covariate adjustment </a:t>
            </a:r>
          </a:p>
          <a:p>
            <a:pPr marL="182880" indent="-182880" eaLnBrk="1" fontAlgn="auto" hangingPunct="1">
              <a:spcAft>
                <a:spcPts val="0"/>
              </a:spcAft>
              <a:buFont typeface="Arial" pitchFamily="34" charset="0"/>
              <a:buChar char="•"/>
              <a:defRPr/>
            </a:pPr>
            <a:r>
              <a:rPr lang="en-US" sz="12800" dirty="0"/>
              <a:t>Stratification</a:t>
            </a:r>
          </a:p>
          <a:p>
            <a:pPr marL="182880" indent="-182880" eaLnBrk="1" fontAlgn="auto" hangingPunct="1">
              <a:spcAft>
                <a:spcPts val="0"/>
              </a:spcAft>
              <a:buFont typeface="Arial" pitchFamily="34" charset="0"/>
              <a:buChar char="•"/>
              <a:defRPr/>
            </a:pPr>
            <a:r>
              <a:rPr lang="en-US" sz="12800" dirty="0"/>
              <a:t>Propensity score analysis</a:t>
            </a:r>
          </a:p>
          <a:p>
            <a:pPr marL="182880" indent="-182880" eaLnBrk="1" fontAlgn="auto" hangingPunct="1">
              <a:spcAft>
                <a:spcPts val="0"/>
              </a:spcAft>
              <a:buFont typeface="Arial" pitchFamily="34" charset="0"/>
              <a:buChar char="•"/>
              <a:defRPr/>
            </a:pPr>
            <a:r>
              <a:rPr lang="en-US" sz="12800" dirty="0"/>
              <a:t>Inverse probability weighting (IPW)</a:t>
            </a:r>
          </a:p>
          <a:p>
            <a:pPr marL="182880" indent="-182880" eaLnBrk="1" fontAlgn="auto" hangingPunct="1">
              <a:spcAft>
                <a:spcPts val="0"/>
              </a:spcAft>
              <a:buFont typeface="Arial" pitchFamily="34" charset="0"/>
              <a:buChar char="•"/>
              <a:defRPr/>
            </a:pPr>
            <a:r>
              <a:rPr lang="en-US" sz="12800" dirty="0"/>
              <a:t>Instrumental variables</a:t>
            </a:r>
          </a:p>
          <a:p>
            <a:pPr marL="0" indent="0" eaLnBrk="1" fontAlgn="auto" hangingPunct="1">
              <a:spcAft>
                <a:spcPts val="0"/>
              </a:spcAft>
              <a:buFont typeface="Wingdings" panose="05000000000000000000" pitchFamily="2" charset="2"/>
              <a:buNone/>
              <a:defRPr/>
            </a:pPr>
            <a:endParaRPr lang="en-US" dirty="0"/>
          </a:p>
          <a:p>
            <a:pPr marL="109728" indent="0" eaLnBrk="1" fontAlgn="auto" hangingPunct="1">
              <a:spcAft>
                <a:spcPts val="0"/>
              </a:spcAft>
              <a:buFont typeface="Arial" pitchFamily="34" charset="0"/>
              <a:buNone/>
              <a:defRPr/>
            </a:pPr>
            <a:r>
              <a:rPr lang="en-US" dirty="0"/>
              <a:t> </a:t>
            </a:r>
          </a:p>
        </p:txBody>
      </p:sp>
      <p:sp>
        <p:nvSpPr>
          <p:cNvPr id="2" name="Slide Number Placeholder 1">
            <a:extLst>
              <a:ext uri="{FF2B5EF4-FFF2-40B4-BE49-F238E27FC236}">
                <a16:creationId xmlns:a16="http://schemas.microsoft.com/office/drawing/2014/main" id="{DA4D4643-87D4-41BD-BBE9-B52AA17E00C4}"/>
              </a:ext>
            </a:extLst>
          </p:cNvPr>
          <p:cNvSpPr>
            <a:spLocks noGrp="1"/>
          </p:cNvSpPr>
          <p:nvPr>
            <p:ph type="sldNum" sz="quarter" idx="12"/>
          </p:nvPr>
        </p:nvSpPr>
        <p:spPr/>
        <p:txBody>
          <a:bodyPr/>
          <a:lstStyle/>
          <a:p>
            <a:pPr>
              <a:defRPr/>
            </a:pPr>
            <a:fld id="{73031954-898F-4FEB-917E-D827EA039160}"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58B3AD8-691B-409E-BB5B-D535FEE92F87}"/>
              </a:ext>
            </a:extLst>
          </p:cNvPr>
          <p:cNvSpPr>
            <a:spLocks noGrp="1" noChangeArrowheads="1"/>
          </p:cNvSpPr>
          <p:nvPr>
            <p:ph type="title"/>
          </p:nvPr>
        </p:nvSpPr>
        <p:spPr>
          <a:xfrm>
            <a:off x="571500" y="559678"/>
            <a:ext cx="6286500" cy="4952492"/>
          </a:xfrm>
        </p:spPr>
        <p:txBody>
          <a:bodyPr/>
          <a:lstStyle/>
          <a:p>
            <a:r>
              <a:rPr lang="en-US" altLang="en-US" sz="4000" b="1" dirty="0"/>
              <a:t>Coding Examples</a:t>
            </a:r>
            <a:br>
              <a:rPr lang="en-US" altLang="en-US" sz="4000" b="1" dirty="0"/>
            </a:br>
            <a:br>
              <a:rPr lang="en-US" altLang="en-US" sz="4000" b="1" dirty="0"/>
            </a:br>
            <a:br>
              <a:rPr lang="en-US" altLang="en-US" sz="4000" b="1" dirty="0"/>
            </a:br>
            <a:r>
              <a:rPr lang="en-US" altLang="en-US" sz="4000" b="1" dirty="0"/>
              <a:t>Break 10 minutes  </a:t>
            </a:r>
          </a:p>
        </p:txBody>
      </p:sp>
      <p:sp>
        <p:nvSpPr>
          <p:cNvPr id="2" name="Slide Number Placeholder 1">
            <a:extLst>
              <a:ext uri="{FF2B5EF4-FFF2-40B4-BE49-F238E27FC236}">
                <a16:creationId xmlns:a16="http://schemas.microsoft.com/office/drawing/2014/main" id="{641F2EB9-E78D-4242-8F8C-9522D8B6FB55}"/>
              </a:ext>
            </a:extLst>
          </p:cNvPr>
          <p:cNvSpPr>
            <a:spLocks noGrp="1"/>
          </p:cNvSpPr>
          <p:nvPr>
            <p:ph type="sldNum" sz="quarter" idx="12"/>
          </p:nvPr>
        </p:nvSpPr>
        <p:spPr/>
        <p:txBody>
          <a:bodyPr/>
          <a:lstStyle/>
          <a:p>
            <a:pPr>
              <a:defRPr/>
            </a:pPr>
            <a:fld id="{3B7DBDB5-B762-4A51-BAB3-82C54E454743}" type="slidenum">
              <a:rPr lang="en-US" altLang="en-US" smtClean="0"/>
              <a:pPr>
                <a:defRPr/>
              </a:pPr>
              <a:t>81</a:t>
            </a:fld>
            <a:endParaRPr lang="en-US" altLang="en-US"/>
          </a:p>
        </p:txBody>
      </p:sp>
    </p:spTree>
    <p:extLst>
      <p:ext uri="{BB962C8B-B14F-4D97-AF65-F5344CB8AC3E}">
        <p14:creationId xmlns:p14="http://schemas.microsoft.com/office/powerpoint/2010/main" val="1837174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9EE3-D156-4695-A764-CE138AB5DD42}"/>
              </a:ext>
            </a:extLst>
          </p:cNvPr>
          <p:cNvSpPr>
            <a:spLocks noGrp="1"/>
          </p:cNvSpPr>
          <p:nvPr>
            <p:ph type="title"/>
          </p:nvPr>
        </p:nvSpPr>
        <p:spPr>
          <a:xfrm>
            <a:off x="571500" y="559678"/>
            <a:ext cx="5448300" cy="4952492"/>
          </a:xfrm>
        </p:spPr>
        <p:txBody>
          <a:bodyPr/>
          <a:lstStyle/>
          <a:p>
            <a:r>
              <a:rPr lang="en-US"/>
              <a:t>Coding Workshop</a:t>
            </a:r>
            <a:br>
              <a:rPr lang="en-US" dirty="0"/>
            </a:br>
            <a:br>
              <a:rPr lang="en-US" dirty="0"/>
            </a:br>
            <a:r>
              <a:rPr lang="en-US" dirty="0"/>
              <a:t> For up to an hour</a:t>
            </a:r>
          </a:p>
        </p:txBody>
      </p:sp>
      <p:sp>
        <p:nvSpPr>
          <p:cNvPr id="3" name="Content Placeholder 2">
            <a:extLst>
              <a:ext uri="{FF2B5EF4-FFF2-40B4-BE49-F238E27FC236}">
                <a16:creationId xmlns:a16="http://schemas.microsoft.com/office/drawing/2014/main" id="{A15C4031-8B8E-40ED-B6D2-EF0868DE5A6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3F33D66-8C32-40A4-B4AA-6D71C5AFBFBA}"/>
              </a:ext>
            </a:extLst>
          </p:cNvPr>
          <p:cNvSpPr>
            <a:spLocks noGrp="1"/>
          </p:cNvSpPr>
          <p:nvPr>
            <p:ph type="sldNum" sz="quarter" idx="12"/>
          </p:nvPr>
        </p:nvSpPr>
        <p:spPr/>
        <p:txBody>
          <a:bodyPr/>
          <a:lstStyle/>
          <a:p>
            <a:pPr>
              <a:defRPr/>
            </a:pPr>
            <a:fld id="{73031954-898F-4FEB-917E-D827EA039160}" type="slidenum">
              <a:rPr lang="en-US" altLang="en-US" smtClean="0"/>
              <a:pPr>
                <a:defRPr/>
              </a:pPr>
              <a:t>82</a:t>
            </a:fld>
            <a:endParaRPr lang="en-US" altLang="en-US"/>
          </a:p>
        </p:txBody>
      </p:sp>
    </p:spTree>
    <p:extLst>
      <p:ext uri="{BB962C8B-B14F-4D97-AF65-F5344CB8AC3E}">
        <p14:creationId xmlns:p14="http://schemas.microsoft.com/office/powerpoint/2010/main" val="14082297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D7F12-EF8C-431D-B15B-571A49FC106C}"/>
              </a:ext>
            </a:extLst>
          </p:cNvPr>
          <p:cNvSpPr txBox="1"/>
          <p:nvPr/>
        </p:nvSpPr>
        <p:spPr>
          <a:xfrm>
            <a:off x="1219200" y="1524000"/>
            <a:ext cx="5562600" cy="584775"/>
          </a:xfrm>
          <a:prstGeom prst="rect">
            <a:avLst/>
          </a:prstGeom>
          <a:noFill/>
        </p:spPr>
        <p:txBody>
          <a:bodyPr wrap="square" rtlCol="0">
            <a:spAutoFit/>
          </a:bodyPr>
          <a:lstStyle/>
          <a:p>
            <a:r>
              <a:rPr lang="en-US" sz="3200" dirty="0"/>
              <a:t>Thank you!!</a:t>
            </a:r>
          </a:p>
        </p:txBody>
      </p:sp>
      <p:sp>
        <p:nvSpPr>
          <p:cNvPr id="3" name="TextBox 2">
            <a:extLst>
              <a:ext uri="{FF2B5EF4-FFF2-40B4-BE49-F238E27FC236}">
                <a16:creationId xmlns:a16="http://schemas.microsoft.com/office/drawing/2014/main" id="{DF186268-DAAD-44FA-A1DA-99736DCDEC4F}"/>
              </a:ext>
            </a:extLst>
          </p:cNvPr>
          <p:cNvSpPr txBox="1"/>
          <p:nvPr/>
        </p:nvSpPr>
        <p:spPr>
          <a:xfrm>
            <a:off x="1295400" y="3581400"/>
            <a:ext cx="6096000" cy="523220"/>
          </a:xfrm>
          <a:prstGeom prst="rect">
            <a:avLst/>
          </a:prstGeom>
          <a:noFill/>
        </p:spPr>
        <p:txBody>
          <a:bodyPr wrap="square" rtlCol="0">
            <a:spAutoFit/>
          </a:bodyPr>
          <a:lstStyle/>
          <a:p>
            <a:r>
              <a:rPr lang="en-US" sz="2800" dirty="0"/>
              <a:t>paul.kolm@medstar.net</a:t>
            </a:r>
          </a:p>
        </p:txBody>
      </p:sp>
      <p:sp>
        <p:nvSpPr>
          <p:cNvPr id="4" name="Slide Number Placeholder 3">
            <a:extLst>
              <a:ext uri="{FF2B5EF4-FFF2-40B4-BE49-F238E27FC236}">
                <a16:creationId xmlns:a16="http://schemas.microsoft.com/office/drawing/2014/main" id="{1537C5FA-57F6-4190-9183-FBF3B23B2B98}"/>
              </a:ext>
            </a:extLst>
          </p:cNvPr>
          <p:cNvSpPr>
            <a:spLocks noGrp="1"/>
          </p:cNvSpPr>
          <p:nvPr>
            <p:ph type="sldNum" sz="quarter" idx="12"/>
          </p:nvPr>
        </p:nvSpPr>
        <p:spPr/>
        <p:txBody>
          <a:bodyPr/>
          <a:lstStyle/>
          <a:p>
            <a:pPr>
              <a:defRPr/>
            </a:pPr>
            <a:fld id="{80F2F892-A0AA-4A33-940A-5E76CB61BCC6}" type="slidenum">
              <a:rPr lang="en-US" altLang="en-US" smtClean="0"/>
              <a:pPr>
                <a:defRPr/>
              </a:pPr>
              <a:t>83</a:t>
            </a:fld>
            <a:endParaRPr lang="en-US" altLang="en-US"/>
          </a:p>
        </p:txBody>
      </p:sp>
    </p:spTree>
    <p:extLst>
      <p:ext uri="{BB962C8B-B14F-4D97-AF65-F5344CB8AC3E}">
        <p14:creationId xmlns:p14="http://schemas.microsoft.com/office/powerpoint/2010/main" val="92747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3F50C21-D2BF-4586-8FF8-5D0163E15018}"/>
              </a:ext>
            </a:extLst>
          </p:cNvPr>
          <p:cNvSpPr>
            <a:spLocks noGrp="1" noChangeArrowheads="1"/>
          </p:cNvSpPr>
          <p:nvPr>
            <p:ph type="title"/>
          </p:nvPr>
        </p:nvSpPr>
        <p:spPr>
          <a:xfrm>
            <a:off x="304800" y="387604"/>
            <a:ext cx="8153400" cy="1499934"/>
          </a:xfrm>
        </p:spPr>
        <p:txBody>
          <a:bodyPr/>
          <a:lstStyle/>
          <a:p>
            <a:pPr algn="ctr" eaLnBrk="1" hangingPunct="1"/>
            <a:r>
              <a:rPr lang="en-US" altLang="en-US" sz="4000" dirty="0"/>
              <a:t>What is the </a:t>
            </a:r>
            <a:r>
              <a:rPr lang="en-US" altLang="en-US" sz="4000" dirty="0" err="1"/>
              <a:t>dBP</a:t>
            </a:r>
            <a:r>
              <a:rPr lang="en-US" altLang="en-US" sz="4000" dirty="0"/>
              <a:t>   </a:t>
            </a:r>
            <a:br>
              <a:rPr lang="en-US" altLang="en-US" sz="4000" dirty="0"/>
            </a:br>
            <a:r>
              <a:rPr lang="en-US" altLang="en-US" sz="4000" dirty="0"/>
              <a:t>standard deviation?</a:t>
            </a:r>
          </a:p>
        </p:txBody>
      </p:sp>
      <p:sp>
        <p:nvSpPr>
          <p:cNvPr id="2" name="TextBox 1">
            <a:extLst>
              <a:ext uri="{FF2B5EF4-FFF2-40B4-BE49-F238E27FC236}">
                <a16:creationId xmlns:a16="http://schemas.microsoft.com/office/drawing/2014/main" id="{2C30CD73-2F9B-478C-AB05-0C930BE307B0}"/>
              </a:ext>
            </a:extLst>
          </p:cNvPr>
          <p:cNvSpPr txBox="1">
            <a:spLocks noChangeArrowheads="1"/>
          </p:cNvSpPr>
          <p:nvPr/>
        </p:nvSpPr>
        <p:spPr bwMode="auto">
          <a:xfrm>
            <a:off x="457200" y="1887538"/>
            <a:ext cx="800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3600" dirty="0">
                <a:sym typeface="Symbol" panose="05050102010706020507" pitchFamily="18" charset="2"/>
              </a:rPr>
              <a:t>Variance</a:t>
            </a:r>
            <a:r>
              <a:rPr lang="en-US" altLang="en-US" sz="3600" dirty="0"/>
              <a:t> = </a:t>
            </a:r>
            <a:r>
              <a:rPr lang="en-US" altLang="en-US" sz="3600" dirty="0">
                <a:sym typeface="Symbol" panose="05050102010706020507" pitchFamily="18" charset="2"/>
              </a:rPr>
              <a:t></a:t>
            </a:r>
            <a:r>
              <a:rPr lang="en-US" altLang="en-US" sz="3600" dirty="0"/>
              <a:t> (mean – </a:t>
            </a:r>
            <a:r>
              <a:rPr lang="en-US" altLang="en-US" sz="3600" dirty="0" err="1"/>
              <a:t>dBP</a:t>
            </a:r>
            <a:r>
              <a:rPr lang="en-US" altLang="en-US" sz="3600" baseline="-30000" dirty="0" err="1"/>
              <a:t>i</a:t>
            </a:r>
            <a:r>
              <a:rPr lang="en-US" altLang="en-US" sz="3600" dirty="0"/>
              <a:t>)</a:t>
            </a:r>
            <a:r>
              <a:rPr lang="en-US" altLang="en-US" sz="3600" baseline="40000" dirty="0"/>
              <a:t>2</a:t>
            </a:r>
            <a:r>
              <a:rPr lang="en-US" altLang="en-US" sz="3600" dirty="0"/>
              <a:t> / (144 – 1)</a:t>
            </a:r>
          </a:p>
          <a:p>
            <a:endParaRPr lang="en-US" altLang="en-US" sz="3600" dirty="0"/>
          </a:p>
          <a:p>
            <a:r>
              <a:rPr lang="en-US" altLang="en-US" sz="3600" dirty="0"/>
              <a:t>         SD = </a:t>
            </a:r>
            <a:r>
              <a:rPr lang="en-US" altLang="en-US" sz="3600" dirty="0">
                <a:sym typeface="Symbol" panose="05050102010706020507" pitchFamily="18" charset="2"/>
              </a:rPr>
              <a:t></a:t>
            </a:r>
            <a:r>
              <a:rPr lang="en-US" altLang="en-US" sz="3600" dirty="0"/>
              <a:t>variance</a:t>
            </a:r>
          </a:p>
        </p:txBody>
      </p:sp>
      <p:sp>
        <p:nvSpPr>
          <p:cNvPr id="5" name="TextBox 4">
            <a:extLst>
              <a:ext uri="{FF2B5EF4-FFF2-40B4-BE49-F238E27FC236}">
                <a16:creationId xmlns:a16="http://schemas.microsoft.com/office/drawing/2014/main" id="{A2A33935-6335-4D8F-82B1-D1C94819D6A7}"/>
              </a:ext>
            </a:extLst>
          </p:cNvPr>
          <p:cNvSpPr txBox="1">
            <a:spLocks noChangeArrowheads="1"/>
          </p:cNvSpPr>
          <p:nvPr/>
        </p:nvSpPr>
        <p:spPr bwMode="auto">
          <a:xfrm>
            <a:off x="2514600" y="2374105"/>
            <a:ext cx="685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i = 1</a:t>
            </a:r>
          </a:p>
        </p:txBody>
      </p:sp>
      <p:sp>
        <p:nvSpPr>
          <p:cNvPr id="6" name="TextBox 5">
            <a:extLst>
              <a:ext uri="{FF2B5EF4-FFF2-40B4-BE49-F238E27FC236}">
                <a16:creationId xmlns:a16="http://schemas.microsoft.com/office/drawing/2014/main" id="{F2959334-81FE-4EE1-A091-E35739839428}"/>
              </a:ext>
            </a:extLst>
          </p:cNvPr>
          <p:cNvSpPr txBox="1">
            <a:spLocks noChangeArrowheads="1"/>
          </p:cNvSpPr>
          <p:nvPr/>
        </p:nvSpPr>
        <p:spPr bwMode="auto">
          <a:xfrm>
            <a:off x="2501900" y="1840705"/>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dirty="0"/>
              <a:t>144</a:t>
            </a:r>
          </a:p>
        </p:txBody>
      </p:sp>
      <p:sp>
        <p:nvSpPr>
          <p:cNvPr id="3" name="TextBox 2">
            <a:extLst>
              <a:ext uri="{FF2B5EF4-FFF2-40B4-BE49-F238E27FC236}">
                <a16:creationId xmlns:a16="http://schemas.microsoft.com/office/drawing/2014/main" id="{C9DC9052-16A0-4E41-B2BF-1164DDD444A0}"/>
              </a:ext>
            </a:extLst>
          </p:cNvPr>
          <p:cNvSpPr txBox="1">
            <a:spLocks noChangeArrowheads="1"/>
          </p:cNvSpPr>
          <p:nvPr/>
        </p:nvSpPr>
        <p:spPr bwMode="auto">
          <a:xfrm>
            <a:off x="685800" y="3952587"/>
            <a:ext cx="6324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dirty="0"/>
              <a:t>Average variability about the mean.</a:t>
            </a:r>
          </a:p>
          <a:p>
            <a:endParaRPr lang="en-US" altLang="en-US" sz="2800" dirty="0"/>
          </a:p>
          <a:p>
            <a:r>
              <a:rPr lang="en-US" altLang="en-US" sz="2800" dirty="0"/>
              <a:t>Why divide by (144 – 1)? </a:t>
            </a:r>
          </a:p>
        </p:txBody>
      </p:sp>
      <p:sp>
        <p:nvSpPr>
          <p:cNvPr id="4" name="Slide Number Placeholder 3">
            <a:extLst>
              <a:ext uri="{FF2B5EF4-FFF2-40B4-BE49-F238E27FC236}">
                <a16:creationId xmlns:a16="http://schemas.microsoft.com/office/drawing/2014/main" id="{EFDB9C22-9839-4845-95B7-F8446004A9DA}"/>
              </a:ext>
            </a:extLst>
          </p:cNvPr>
          <p:cNvSpPr>
            <a:spLocks noGrp="1"/>
          </p:cNvSpPr>
          <p:nvPr>
            <p:ph type="sldNum" sz="quarter" idx="12"/>
          </p:nvPr>
        </p:nvSpPr>
        <p:spPr/>
        <p:txBody>
          <a:bodyPr/>
          <a:lstStyle/>
          <a:p>
            <a:pPr>
              <a:defRPr/>
            </a:pPr>
            <a:fld id="{3B7DBDB5-B762-4A51-BAB3-82C54E454743}" type="slidenum">
              <a:rPr lang="en-US" altLang="en-US" smtClean="0"/>
              <a:pPr>
                <a:defRPr/>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3" grpId="0"/>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11111</TotalTime>
  <Words>4528</Words>
  <Application>Microsoft Office PowerPoint</Application>
  <PresentationFormat>On-screen Show (4:3)</PresentationFormat>
  <Paragraphs>671</Paragraphs>
  <Slides>83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Century Schoolbook</vt:lpstr>
      <vt:lpstr>Corbel</vt:lpstr>
      <vt:lpstr>Courier New</vt:lpstr>
      <vt:lpstr>Times New Roman</vt:lpstr>
      <vt:lpstr>Wingdings</vt:lpstr>
      <vt:lpstr>Headlines</vt:lpstr>
      <vt:lpstr>PowerPoint Presentation</vt:lpstr>
      <vt:lpstr>PowerPoint Presentation</vt:lpstr>
      <vt:lpstr>PowerPoint Presentation</vt:lpstr>
      <vt:lpstr>PowerPoint Presentation</vt:lpstr>
      <vt:lpstr>What are statistics?</vt:lpstr>
      <vt:lpstr>Estimating statistics</vt:lpstr>
      <vt:lpstr>PowerPoint Presentation</vt:lpstr>
      <vt:lpstr>What is the dBP mean?</vt:lpstr>
      <vt:lpstr>What is the dBP    standard deviation?</vt:lpstr>
      <vt:lpstr>Degrees of freedom (df)  components of a statistic that are free to vary.   </vt:lpstr>
      <vt:lpstr>Inferential statistical analysis</vt:lpstr>
      <vt:lpstr>Measurement Scales </vt:lpstr>
      <vt:lpstr>Research designs</vt:lpstr>
      <vt:lpstr> RESEARCH STUDIES DESIGNED TO ANSWER QUESTIONS ABOUT A  POPULATION    </vt:lpstr>
      <vt:lpstr>PowerPoint Presentation</vt:lpstr>
      <vt:lpstr>              Sampling distribution of diastolic BP </vt:lpstr>
      <vt:lpstr>The larger the sample, the more accurate the estimation of the population parameter. </vt:lpstr>
      <vt:lpstr>Variability</vt:lpstr>
      <vt:lpstr>PowerPoint Presentation</vt:lpstr>
      <vt:lpstr>PowerPoint Presentation</vt:lpstr>
      <vt:lpstr>Theoretical sampling distributions</vt:lpstr>
      <vt:lpstr>NORMAL DISTRIBUTION</vt:lpstr>
      <vt:lpstr>PowerPoint Presentation</vt:lpstr>
      <vt:lpstr>PowerPoint Presentation</vt:lpstr>
      <vt:lpstr>Other theoretical distributions</vt:lpstr>
      <vt:lpstr>Statistical significance and p values</vt:lpstr>
      <vt:lpstr>Hypothesis Testing</vt:lpstr>
      <vt:lpstr>STATISTICAL DECISIONS</vt:lpstr>
      <vt:lpstr>PowerPoint Presentation</vt:lpstr>
      <vt:lpstr>PowerPoint Presentation</vt:lpstr>
      <vt:lpstr>PowerPoint Presentation</vt:lpstr>
      <vt:lpstr>t-test for difference in  two independent means</vt:lpstr>
      <vt:lpstr>PowerPoint Presentation</vt:lpstr>
      <vt:lpstr>p value</vt:lpstr>
      <vt:lpstr>Conclusions?</vt:lpstr>
      <vt:lpstr>Categorical outcome (2 categories)</vt:lpstr>
      <vt:lpstr>PowerPoint Presentation</vt:lpstr>
      <vt:lpstr>PowerPoint Presentation</vt:lpstr>
      <vt:lpstr>Chi-square</vt:lpstr>
      <vt:lpstr>PowerPoint Presentation</vt:lpstr>
      <vt:lpstr>PowerPoint Presentation</vt:lpstr>
      <vt:lpstr>PowerPoint Presentation</vt:lpstr>
      <vt:lpstr>PowerPoint Presentation</vt:lpstr>
      <vt:lpstr>RR and OR</vt:lpstr>
      <vt:lpstr>What a p value is NOT</vt:lpstr>
      <vt:lpstr>What a p value is </vt:lpstr>
      <vt:lpstr>Basic concepts   Break 10 minutes  </vt:lpstr>
      <vt:lpstr> Statistical Methods</vt:lpstr>
      <vt:lpstr>Correlation</vt:lpstr>
      <vt:lpstr>PowerPoint Presentation</vt:lpstr>
      <vt:lpstr>PowerPoint Presentation</vt:lpstr>
      <vt:lpstr>PowerPoint Presentation</vt:lpstr>
      <vt:lpstr>PowerPoint Presentation</vt:lpstr>
      <vt:lpstr>General Linear Model (GLM)</vt:lpstr>
      <vt:lpstr>GLM special cases</vt:lpstr>
      <vt:lpstr>Generalized Linear Model</vt:lpstr>
      <vt:lpstr>Special case of logistic regression</vt:lpstr>
      <vt:lpstr>Generalized Linear Model (continued)</vt:lpstr>
      <vt:lpstr>Time-to-event models</vt:lpstr>
      <vt:lpstr>Kaplan-Meier survival functions</vt:lpstr>
      <vt:lpstr> </vt:lpstr>
      <vt:lpstr>Multivariable survival models</vt:lpstr>
      <vt:lpstr>PowerPoint Presentation</vt:lpstr>
      <vt:lpstr>Nonparametric statistics</vt:lpstr>
      <vt:lpstr>Nonparametric statistics (continued)</vt:lpstr>
      <vt:lpstr>PowerPoint Presentation</vt:lpstr>
      <vt:lpstr>PowerPoint Presentation</vt:lpstr>
      <vt:lpstr>Considerations for statistical analysis</vt:lpstr>
      <vt:lpstr>Effect size</vt:lpstr>
      <vt:lpstr>Data for estimating effect size </vt:lpstr>
      <vt:lpstr>Paired vs. unpaired data</vt:lpstr>
      <vt:lpstr>PowerPoint Presentation</vt:lpstr>
      <vt:lpstr>PowerPoint Presentation</vt:lpstr>
      <vt:lpstr>PowerPoint Presentation</vt:lpstr>
      <vt:lpstr>Clustered or Multilevel</vt:lpstr>
      <vt:lpstr>PowerPoint Presentation</vt:lpstr>
      <vt:lpstr>PowerPoint Presentation</vt:lpstr>
      <vt:lpstr>Random effects issues</vt:lpstr>
      <vt:lpstr>Comparative  Effectiveness Analysis in Non-randomized Studies</vt:lpstr>
      <vt:lpstr>Solutions to reducing selection bias</vt:lpstr>
      <vt:lpstr>Coding Examples   Break 10 minutes  </vt:lpstr>
      <vt:lpstr>Coding Workshop   For up to an hour</vt:lpstr>
      <vt:lpstr>PowerPoint Presentation</vt:lpstr>
    </vt:vector>
  </TitlesOfParts>
  <Company>Emory Center for Outcomes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Medical Research</dc:title>
  <dc:creator>Administrator</dc:creator>
  <cp:lastModifiedBy>William Ampeh</cp:lastModifiedBy>
  <cp:revision>169</cp:revision>
  <cp:lastPrinted>2014-09-23T12:48:32Z</cp:lastPrinted>
  <dcterms:created xsi:type="dcterms:W3CDTF">2004-09-13T16:49:25Z</dcterms:created>
  <dcterms:modified xsi:type="dcterms:W3CDTF">2022-03-23T18:19:26Z</dcterms:modified>
</cp:coreProperties>
</file>