
<file path=[Content_Types].xml><?xml version="1.0" encoding="utf-8"?>
<Types xmlns="http://schemas.openxmlformats.org/package/2006/content-types">
  <Default Extension="emf" ContentType="image/x-emf"/>
  <Default Extension="jpeg" ContentType="image/jpeg"/>
  <Default Extension="jpg" ContentType="image/jpg"/>
  <Default Extension="pptx" ContentType="application/vnd.openxmlformats-officedocument.presentationml.presentation"/>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60"/>
  </p:notesMasterIdLst>
  <p:handoutMasterIdLst>
    <p:handoutMasterId r:id="rId61"/>
  </p:handoutMasterIdLst>
  <p:sldIdLst>
    <p:sldId id="374" r:id="rId2"/>
    <p:sldId id="373" r:id="rId3"/>
    <p:sldId id="260" r:id="rId4"/>
    <p:sldId id="262" r:id="rId5"/>
    <p:sldId id="377" r:id="rId6"/>
    <p:sldId id="267" r:id="rId7"/>
    <p:sldId id="378" r:id="rId8"/>
    <p:sldId id="332" r:id="rId9"/>
    <p:sldId id="379" r:id="rId10"/>
    <p:sldId id="380" r:id="rId11"/>
    <p:sldId id="381" r:id="rId12"/>
    <p:sldId id="382" r:id="rId13"/>
    <p:sldId id="390" r:id="rId14"/>
    <p:sldId id="383" r:id="rId15"/>
    <p:sldId id="384" r:id="rId16"/>
    <p:sldId id="387" r:id="rId17"/>
    <p:sldId id="388" r:id="rId18"/>
    <p:sldId id="386" r:id="rId19"/>
    <p:sldId id="389" r:id="rId20"/>
    <p:sldId id="264" r:id="rId21"/>
    <p:sldId id="391" r:id="rId22"/>
    <p:sldId id="275" r:id="rId23"/>
    <p:sldId id="392" r:id="rId24"/>
    <p:sldId id="813" r:id="rId25"/>
    <p:sldId id="799" r:id="rId26"/>
    <p:sldId id="807" r:id="rId27"/>
    <p:sldId id="800" r:id="rId28"/>
    <p:sldId id="775" r:id="rId29"/>
    <p:sldId id="812" r:id="rId30"/>
    <p:sldId id="782" r:id="rId31"/>
    <p:sldId id="731" r:id="rId32"/>
    <p:sldId id="801" r:id="rId33"/>
    <p:sldId id="802" r:id="rId34"/>
    <p:sldId id="803" r:id="rId35"/>
    <p:sldId id="776" r:id="rId36"/>
    <p:sldId id="777" r:id="rId37"/>
    <p:sldId id="810" r:id="rId38"/>
    <p:sldId id="720" r:id="rId39"/>
    <p:sldId id="278" r:id="rId40"/>
    <p:sldId id="778" r:id="rId41"/>
    <p:sldId id="756" r:id="rId42"/>
    <p:sldId id="273" r:id="rId43"/>
    <p:sldId id="256" r:id="rId44"/>
    <p:sldId id="794" r:id="rId45"/>
    <p:sldId id="350" r:id="rId46"/>
    <p:sldId id="811" r:id="rId47"/>
    <p:sldId id="805" r:id="rId48"/>
    <p:sldId id="793" r:id="rId49"/>
    <p:sldId id="280" r:id="rId50"/>
    <p:sldId id="808" r:id="rId51"/>
    <p:sldId id="289" r:id="rId52"/>
    <p:sldId id="283" r:id="rId53"/>
    <p:sldId id="290" r:id="rId54"/>
    <p:sldId id="291" r:id="rId55"/>
    <p:sldId id="795" r:id="rId56"/>
    <p:sldId id="352" r:id="rId57"/>
    <p:sldId id="353" r:id="rId58"/>
    <p:sldId id="357" r:id="rId59"/>
  </p:sldIdLst>
  <p:sldSz cx="9144000" cy="6858000" type="screen4x3"/>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3300"/>
    <a:srgbClr val="3399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6" autoAdjust="0"/>
    <p:restoredTop sz="90955" autoAdjust="0"/>
  </p:normalViewPr>
  <p:slideViewPr>
    <p:cSldViewPr>
      <p:cViewPr varScale="1">
        <p:scale>
          <a:sx n="65" d="100"/>
          <a:sy n="65" d="100"/>
        </p:scale>
        <p:origin x="18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CBA86CC-2ED2-45BB-AD6C-7362054FA913}"/>
              </a:ext>
            </a:extLst>
          </p:cNvPr>
          <p:cNvSpPr>
            <a:spLocks noGrp="1" noChangeArrowheads="1"/>
          </p:cNvSpPr>
          <p:nvPr>
            <p:ph type="hdr" sz="quarter"/>
          </p:nvPr>
        </p:nvSpPr>
        <p:spPr bwMode="auto">
          <a:xfrm>
            <a:off x="0" y="0"/>
            <a:ext cx="3077739" cy="469424"/>
          </a:xfrm>
          <a:prstGeom prst="rect">
            <a:avLst/>
          </a:prstGeom>
          <a:noFill/>
          <a:ln>
            <a:noFill/>
          </a:ln>
          <a:effectLst/>
        </p:spPr>
        <p:txBody>
          <a:bodyPr vert="horz" wrap="square" lIns="94229" tIns="47114" rIns="94229" bIns="47114" numCol="1" anchor="t" anchorCtr="0" compatLnSpc="1">
            <a:prstTxWarp prst="textNoShape">
              <a:avLst/>
            </a:prstTxWarp>
          </a:bodyPr>
          <a:lstStyle>
            <a:lvl1pPr eaLnBrk="1" hangingPunct="1">
              <a:defRPr sz="1200"/>
            </a:lvl1pPr>
          </a:lstStyle>
          <a:p>
            <a:pPr>
              <a:defRPr/>
            </a:pPr>
            <a:endParaRPr lang="en-US" altLang="en-US"/>
          </a:p>
        </p:txBody>
      </p:sp>
      <p:sp>
        <p:nvSpPr>
          <p:cNvPr id="54275" name="Rectangle 3">
            <a:extLst>
              <a:ext uri="{FF2B5EF4-FFF2-40B4-BE49-F238E27FC236}">
                <a16:creationId xmlns:a16="http://schemas.microsoft.com/office/drawing/2014/main" id="{2D1E7959-E7E5-4941-AF35-FDC55B3214CD}"/>
              </a:ext>
            </a:extLst>
          </p:cNvPr>
          <p:cNvSpPr>
            <a:spLocks noGrp="1" noChangeArrowheads="1"/>
          </p:cNvSpPr>
          <p:nvPr>
            <p:ph type="dt" sz="quarter" idx="1"/>
          </p:nvPr>
        </p:nvSpPr>
        <p:spPr bwMode="auto">
          <a:xfrm>
            <a:off x="4024736" y="0"/>
            <a:ext cx="3077739" cy="469424"/>
          </a:xfrm>
          <a:prstGeom prst="rect">
            <a:avLst/>
          </a:prstGeom>
          <a:noFill/>
          <a:ln>
            <a:noFill/>
          </a:ln>
          <a:effectLst/>
        </p:spPr>
        <p:txBody>
          <a:bodyPr vert="horz" wrap="square" lIns="94229" tIns="47114" rIns="94229" bIns="47114" numCol="1" anchor="t" anchorCtr="0" compatLnSpc="1">
            <a:prstTxWarp prst="textNoShape">
              <a:avLst/>
            </a:prstTxWarp>
          </a:bodyPr>
          <a:lstStyle>
            <a:lvl1pPr algn="r" eaLnBrk="1" hangingPunct="1">
              <a:defRPr sz="1200"/>
            </a:lvl1pPr>
          </a:lstStyle>
          <a:p>
            <a:pPr>
              <a:defRPr/>
            </a:pPr>
            <a:endParaRPr lang="en-US" altLang="en-US"/>
          </a:p>
        </p:txBody>
      </p:sp>
      <p:sp>
        <p:nvSpPr>
          <p:cNvPr id="54276" name="Rectangle 4">
            <a:extLst>
              <a:ext uri="{FF2B5EF4-FFF2-40B4-BE49-F238E27FC236}">
                <a16:creationId xmlns:a16="http://schemas.microsoft.com/office/drawing/2014/main" id="{BA6A1869-F366-4E2C-8C41-5D9399854305}"/>
              </a:ext>
            </a:extLst>
          </p:cNvPr>
          <p:cNvSpPr>
            <a:spLocks noGrp="1" noChangeArrowheads="1"/>
          </p:cNvSpPr>
          <p:nvPr>
            <p:ph type="ftr" sz="quarter" idx="2"/>
          </p:nvPr>
        </p:nvSpPr>
        <p:spPr bwMode="auto">
          <a:xfrm>
            <a:off x="0" y="8919051"/>
            <a:ext cx="3077739" cy="469424"/>
          </a:xfrm>
          <a:prstGeom prst="rect">
            <a:avLst/>
          </a:prstGeom>
          <a:noFill/>
          <a:ln>
            <a:noFill/>
          </a:ln>
          <a:effectLst/>
        </p:spPr>
        <p:txBody>
          <a:bodyPr vert="horz" wrap="square" lIns="94229" tIns="47114" rIns="94229" bIns="47114" numCol="1" anchor="b" anchorCtr="0" compatLnSpc="1">
            <a:prstTxWarp prst="textNoShape">
              <a:avLst/>
            </a:prstTxWarp>
          </a:bodyPr>
          <a:lstStyle>
            <a:lvl1pPr eaLnBrk="1" hangingPunct="1">
              <a:defRPr sz="1200"/>
            </a:lvl1pPr>
          </a:lstStyle>
          <a:p>
            <a:pPr>
              <a:defRPr/>
            </a:pPr>
            <a:endParaRPr lang="en-US" altLang="en-US"/>
          </a:p>
        </p:txBody>
      </p:sp>
      <p:sp>
        <p:nvSpPr>
          <p:cNvPr id="54277" name="Rectangle 5">
            <a:extLst>
              <a:ext uri="{FF2B5EF4-FFF2-40B4-BE49-F238E27FC236}">
                <a16:creationId xmlns:a16="http://schemas.microsoft.com/office/drawing/2014/main" id="{07D79576-88AA-4903-82DA-3A938D2F0B4F}"/>
              </a:ext>
            </a:extLst>
          </p:cNvPr>
          <p:cNvSpPr>
            <a:spLocks noGrp="1" noChangeArrowheads="1"/>
          </p:cNvSpPr>
          <p:nvPr>
            <p:ph type="sldNum" sz="quarter" idx="3"/>
          </p:nvPr>
        </p:nvSpPr>
        <p:spPr bwMode="auto">
          <a:xfrm>
            <a:off x="4024736" y="8919051"/>
            <a:ext cx="3077739" cy="469424"/>
          </a:xfrm>
          <a:prstGeom prst="rect">
            <a:avLst/>
          </a:prstGeom>
          <a:noFill/>
          <a:ln>
            <a:noFill/>
          </a:ln>
          <a:effectLst/>
        </p:spPr>
        <p:txBody>
          <a:bodyPr vert="horz" wrap="square" lIns="94229" tIns="47114" rIns="94229" bIns="47114" numCol="1" anchor="b" anchorCtr="0" compatLnSpc="1">
            <a:prstTxWarp prst="textNoShape">
              <a:avLst/>
            </a:prstTxWarp>
          </a:bodyPr>
          <a:lstStyle>
            <a:lvl1pPr algn="r" eaLnBrk="1" hangingPunct="1">
              <a:defRPr sz="1200" smtClean="0"/>
            </a:lvl1pPr>
          </a:lstStyle>
          <a:p>
            <a:pPr>
              <a:defRPr/>
            </a:pPr>
            <a:fld id="{59A844F2-4B95-406C-9BAF-207BF350A0B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C8F259-C28F-49E9-9867-EECA52960EB9}"/>
              </a:ext>
            </a:extLst>
          </p:cNvPr>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272D3F62-3C70-4386-95E0-74F7EAF9F612}"/>
              </a:ext>
            </a:extLst>
          </p:cNvPr>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pPr>
              <a:defRPr/>
            </a:pPr>
            <a:fld id="{247B4A94-E719-4F15-B039-5D38E089AA9E}" type="datetimeFigureOut">
              <a:rPr lang="en-US"/>
              <a:pPr>
                <a:defRPr/>
              </a:pPr>
              <a:t>3/30/2022</a:t>
            </a:fld>
            <a:endParaRPr lang="en-US"/>
          </a:p>
        </p:txBody>
      </p:sp>
      <p:sp>
        <p:nvSpPr>
          <p:cNvPr id="4" name="Slide Image Placeholder 3">
            <a:extLst>
              <a:ext uri="{FF2B5EF4-FFF2-40B4-BE49-F238E27FC236}">
                <a16:creationId xmlns:a16="http://schemas.microsoft.com/office/drawing/2014/main" id="{56581DC5-F1B9-48BC-B991-CE1F38BA1EED}"/>
              </a:ext>
            </a:extLst>
          </p:cNvPr>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a:extLst>
              <a:ext uri="{FF2B5EF4-FFF2-40B4-BE49-F238E27FC236}">
                <a16:creationId xmlns:a16="http://schemas.microsoft.com/office/drawing/2014/main" id="{4895B143-6851-4C03-8DD7-66C58EAA073E}"/>
              </a:ext>
            </a:extLst>
          </p:cNvPr>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1785EF2-145E-4231-8314-AD551E2CFE32}"/>
              </a:ext>
            </a:extLst>
          </p:cNvPr>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BBA71720-8837-4C7D-93B5-7AEC0F8ABF48}"/>
              </a:ext>
            </a:extLst>
          </p:cNvPr>
          <p:cNvSpPr>
            <a:spLocks noGrp="1"/>
          </p:cNvSpPr>
          <p:nvPr>
            <p:ph type="sldNum" sz="quarter" idx="5"/>
          </p:nvPr>
        </p:nvSpPr>
        <p:spPr>
          <a:xfrm>
            <a:off x="4023092" y="8917422"/>
            <a:ext cx="3077739" cy="469424"/>
          </a:xfrm>
          <a:prstGeom prst="rect">
            <a:avLst/>
          </a:prstGeom>
        </p:spPr>
        <p:txBody>
          <a:bodyPr vert="horz" wrap="square" lIns="94229" tIns="47114" rIns="94229" bIns="47114" numCol="1" anchor="b" anchorCtr="0" compatLnSpc="1">
            <a:prstTxWarp prst="textNoShape">
              <a:avLst/>
            </a:prstTxWarp>
          </a:bodyPr>
          <a:lstStyle>
            <a:lvl1pPr algn="r">
              <a:defRPr sz="1200" smtClean="0"/>
            </a:lvl1pPr>
          </a:lstStyle>
          <a:p>
            <a:pPr>
              <a:defRPr/>
            </a:pPr>
            <a:fld id="{21004122-8503-43FC-B694-EC89E3108A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4B323AC-FAEE-462E-B5D1-340B9FB7668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F7CE4A-D763-4BB2-9FAE-6C4421A19FB7}" type="slidenum">
              <a:rPr lang="en-US" altLang="en-US"/>
              <a:pPr>
                <a:spcBef>
                  <a:spcPct val="0"/>
                </a:spcBef>
              </a:pPr>
              <a:t>45</a:t>
            </a:fld>
            <a:endParaRPr lang="en-US" altLang="en-US"/>
          </a:p>
        </p:txBody>
      </p:sp>
      <p:sp>
        <p:nvSpPr>
          <p:cNvPr id="22531" name="Rectangle 2">
            <a:extLst>
              <a:ext uri="{FF2B5EF4-FFF2-40B4-BE49-F238E27FC236}">
                <a16:creationId xmlns:a16="http://schemas.microsoft.com/office/drawing/2014/main" id="{47B0D6C9-3D09-477D-9626-12CDE5259A00}"/>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C3AD3F42-6F06-453E-BB3A-76A737DE95D2}"/>
              </a:ext>
            </a:extLst>
          </p:cNvPr>
          <p:cNvSpPr>
            <a:spLocks noGrp="1" noChangeArrowheads="1"/>
          </p:cNvSpPr>
          <p:nvPr>
            <p:ph type="body" idx="1"/>
          </p:nvPr>
        </p:nvSpPr>
        <p:spPr>
          <a:noFill/>
        </p:spPr>
        <p:txBody>
          <a:bodyPr/>
          <a:lstStyle/>
          <a:p>
            <a:pPr eaLnBrk="1" hangingPunct="1"/>
            <a:r>
              <a:rPr lang="en-US" altLang="en-US">
                <a:solidFill>
                  <a:srgbClr val="1C1C1C"/>
                </a:solidFill>
                <a:latin typeface="Arial" panose="020B0604020202020204" pitchFamily="34" charset="0"/>
              </a:rPr>
              <a:t>Total discounted lifetime costs were $51,505 and $50,934 for rhythm and rate control respectively.</a:t>
            </a:r>
          </a:p>
          <a:p>
            <a:pPr eaLnBrk="1" hangingPunct="1"/>
            <a:r>
              <a:rPr lang="en-US" altLang="en-US">
                <a:solidFill>
                  <a:srgbClr val="1C1C1C"/>
                </a:solidFill>
                <a:latin typeface="Arial" panose="020B0604020202020204" pitchFamily="34" charset="0"/>
              </a:rPr>
              <a:t>Discounted QALYs were 8.17 and 8.03 for rhythm and rate control respectively.</a:t>
            </a:r>
          </a:p>
          <a:p>
            <a:pPr eaLnBrk="1" hangingPunct="1"/>
            <a:r>
              <a:rPr lang="en-US" altLang="en-US">
                <a:solidFill>
                  <a:srgbClr val="1C1C1C"/>
                </a:solidFill>
                <a:latin typeface="Arial" panose="020B0604020202020204" pitchFamily="34" charset="0"/>
              </a:rPr>
              <a:t>Discounted IPW analysis indicated rhythm control to be cost-effective* with ICER of $3,977, and probability of 0.87 of the ICER &lt; $30,000</a:t>
            </a:r>
            <a:endParaRPr lang="fr-FR" altLang="en-US">
              <a:solidFill>
                <a:srgbClr val="1C1C1C"/>
              </a:solidFill>
              <a:latin typeface="Arial" panose="020B0604020202020204" pitchFamily="34" charset="0"/>
            </a:endParaRP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1684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pPr>
              <a:defRPr/>
            </a:pPr>
            <a:r>
              <a:rPr lang="en-US" altLang="en-US"/>
              <a:t>3/4/2021</a:t>
            </a:r>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pPr>
              <a:defRPr/>
            </a:pPr>
            <a:endParaRPr lang="en-US" altLang="en-US"/>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pPr>
              <a:defRPr/>
            </a:pPr>
            <a:fld id="{C14B583E-B153-43EA-B8C9-7E60C849E88C}" type="slidenum">
              <a:rPr lang="en-US" altLang="en-US" smtClean="0"/>
              <a:pPr>
                <a:defRPr/>
              </a:pPr>
              <a:t>‹#›</a:t>
            </a:fld>
            <a:endParaRPr lang="en-US" altLang="en-US"/>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308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ltLang="en-US"/>
              <a:t>3/4/2021</a:t>
            </a:r>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6754FAD-2986-4BF4-806C-2F17759B59C2}" type="slidenum">
              <a:rPr lang="en-US" altLang="en-US" smtClean="0"/>
              <a:pPr>
                <a:defRPr/>
              </a:pPr>
              <a:t>‹#›</a:t>
            </a:fld>
            <a:endParaRPr lang="en-US" altLang="en-US"/>
          </a:p>
        </p:txBody>
      </p:sp>
    </p:spTree>
    <p:extLst>
      <p:ext uri="{BB962C8B-B14F-4D97-AF65-F5344CB8AC3E}">
        <p14:creationId xmlns:p14="http://schemas.microsoft.com/office/powerpoint/2010/main" val="29713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pPr>
              <a:defRPr/>
            </a:pPr>
            <a:r>
              <a:rPr lang="en-US" altLang="en-US"/>
              <a:t>3/4/2021</a:t>
            </a:r>
          </a:p>
        </p:txBody>
      </p:sp>
      <p:sp>
        <p:nvSpPr>
          <p:cNvPr id="5" name="Footer Placeholder 4"/>
          <p:cNvSpPr>
            <a:spLocks noGrp="1"/>
          </p:cNvSpPr>
          <p:nvPr>
            <p:ph type="ftr" sz="quarter" idx="11"/>
          </p:nvPr>
        </p:nvSpPr>
        <p:spPr>
          <a:xfrm>
            <a:off x="4902140" y="6315950"/>
            <a:ext cx="2861142" cy="365125"/>
          </a:xfrm>
        </p:spPr>
        <p:txBody>
          <a:bodyPr/>
          <a:lstStyle/>
          <a:p>
            <a:pPr>
              <a:defRPr/>
            </a:pPr>
            <a:endParaRPr lang="en-US" altLang="en-US"/>
          </a:p>
        </p:txBody>
      </p:sp>
      <p:sp>
        <p:nvSpPr>
          <p:cNvPr id="6" name="Slide Number Placeholder 5"/>
          <p:cNvSpPr>
            <a:spLocks noGrp="1"/>
          </p:cNvSpPr>
          <p:nvPr>
            <p:ph type="sldNum" sz="quarter" idx="12"/>
          </p:nvPr>
        </p:nvSpPr>
        <p:spPr>
          <a:xfrm>
            <a:off x="8736012" y="5607593"/>
            <a:ext cx="407987" cy="365125"/>
          </a:xfrm>
        </p:spPr>
        <p:txBody>
          <a:bodyPr/>
          <a:lstStyle/>
          <a:p>
            <a:pPr>
              <a:defRPr/>
            </a:pPr>
            <a:fld id="{CE9E0625-DC2F-48C6-BC4B-F17192633F6E}" type="slidenum">
              <a:rPr lang="en-US" altLang="en-US" smtClean="0"/>
              <a:pPr>
                <a:defRPr/>
              </a:pPr>
              <a:t>‹#›</a:t>
            </a:fld>
            <a:endParaRPr lang="en-US" altLang="en-US"/>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410048"/>
      </p:ext>
    </p:extLst>
  </p:cSld>
  <p:clrMapOvr>
    <a:masterClrMapping/>
  </p:clrMapOvr>
  <p:extLst>
    <p:ext uri="{DCECCB84-F9BA-43D5-87BE-67443E8EF086}">
      <p15:sldGuideLst xmlns:p15="http://schemas.microsoft.com/office/powerpoint/2012/main">
        <p15:guide id="0" pos="4842">
          <p15:clr>
            <a:srgbClr val="FBAE40"/>
          </p15:clr>
        </p15:guide>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ltLang="en-US"/>
              <a:t>3/4/2021</a:t>
            </a:r>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73031954-898F-4FEB-917E-D827EA039160}" type="slidenum">
              <a:rPr lang="en-US" altLang="en-US" smtClean="0"/>
              <a:pPr>
                <a:defRPr/>
              </a:pPr>
              <a:t>‹#›</a:t>
            </a:fld>
            <a:endParaRPr lang="en-US" altLang="en-US"/>
          </a:p>
        </p:txBody>
      </p:sp>
    </p:spTree>
    <p:extLst>
      <p:ext uri="{BB962C8B-B14F-4D97-AF65-F5344CB8AC3E}">
        <p14:creationId xmlns:p14="http://schemas.microsoft.com/office/powerpoint/2010/main" val="167055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pPr>
              <a:defRPr/>
            </a:pPr>
            <a:r>
              <a:rPr lang="en-US" altLang="en-US"/>
              <a:t>3/4/2021</a:t>
            </a:r>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pPr>
              <a:defRPr/>
            </a:pPr>
            <a:endParaRPr lang="en-US" altLang="en-US"/>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pPr>
              <a:defRPr/>
            </a:pPr>
            <a:fld id="{353A5101-F97A-41D1-9AC5-A2386389E585}" type="slidenum">
              <a:rPr lang="en-US" altLang="en-US" smtClean="0"/>
              <a:pPr>
                <a:defRPr/>
              </a:pPr>
              <a:t>‹#›</a:t>
            </a:fld>
            <a:endParaRPr lang="en-US" altLang="en-US"/>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265434"/>
      </p:ext>
    </p:extLst>
  </p:cSld>
  <p:clrMapOvr>
    <a:masterClrMapping/>
  </p:clrMapOvr>
  <p:extLst>
    <p:ext uri="{DCECCB84-F9BA-43D5-87BE-67443E8EF086}">
      <p15:sldGuideLst xmlns:p15="http://schemas.microsoft.com/office/powerpoint/2012/main">
        <p15:guide id="0" pos="4842">
          <p15:clr>
            <a:srgbClr val="FBAE40"/>
          </p15:clr>
        </p15:guide>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ltLang="en-US"/>
              <a:t>3/4/2021</a:t>
            </a:r>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1F6E433A-741E-4674-97D7-2CD755D6EB1D}" type="slidenum">
              <a:rPr lang="en-US" altLang="en-US" smtClean="0"/>
              <a:pPr>
                <a:defRPr/>
              </a:pPr>
              <a:t>‹#›</a:t>
            </a:fld>
            <a:endParaRPr lang="en-US" altLang="en-US"/>
          </a:p>
        </p:txBody>
      </p:sp>
    </p:spTree>
    <p:extLst>
      <p:ext uri="{BB962C8B-B14F-4D97-AF65-F5344CB8AC3E}">
        <p14:creationId xmlns:p14="http://schemas.microsoft.com/office/powerpoint/2010/main" val="59900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ltLang="en-US"/>
              <a:t>3/4/2021</a:t>
            </a:r>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7C3E91D9-D7B1-4DE0-9172-5E08C607E5DD}" type="slidenum">
              <a:rPr lang="en-US" altLang="en-US" smtClean="0"/>
              <a:pPr>
                <a:defRPr/>
              </a:pPr>
              <a:t>‹#›</a:t>
            </a:fld>
            <a:endParaRPr lang="en-US" altLang="en-US"/>
          </a:p>
        </p:txBody>
      </p:sp>
    </p:spTree>
    <p:extLst>
      <p:ext uri="{BB962C8B-B14F-4D97-AF65-F5344CB8AC3E}">
        <p14:creationId xmlns:p14="http://schemas.microsoft.com/office/powerpoint/2010/main" val="232586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ltLang="en-US"/>
              <a:t>3/4/2021</a:t>
            </a:r>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3B7DBDB5-B762-4A51-BAB3-82C54E454743}" type="slidenum">
              <a:rPr lang="en-US" altLang="en-US" smtClean="0"/>
              <a:pPr>
                <a:defRPr/>
              </a:pPr>
              <a:t>‹#›</a:t>
            </a:fld>
            <a:endParaRPr lang="en-US" altLang="en-US"/>
          </a:p>
        </p:txBody>
      </p:sp>
    </p:spTree>
    <p:extLst>
      <p:ext uri="{BB962C8B-B14F-4D97-AF65-F5344CB8AC3E}">
        <p14:creationId xmlns:p14="http://schemas.microsoft.com/office/powerpoint/2010/main" val="23479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ltLang="en-US"/>
              <a:t>3/4/2021</a:t>
            </a:r>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80F2F892-A0AA-4A33-940A-5E76CB61BCC6}" type="slidenum">
              <a:rPr lang="en-US" altLang="en-US" smtClean="0"/>
              <a:pPr>
                <a:defRPr/>
              </a:pPr>
              <a:t>‹#›</a:t>
            </a:fld>
            <a:endParaRPr lang="en-US" altLang="en-US"/>
          </a:p>
        </p:txBody>
      </p:sp>
    </p:spTree>
    <p:extLst>
      <p:ext uri="{BB962C8B-B14F-4D97-AF65-F5344CB8AC3E}">
        <p14:creationId xmlns:p14="http://schemas.microsoft.com/office/powerpoint/2010/main" val="19595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ltLang="en-US"/>
              <a:t>3/4/2021</a:t>
            </a:r>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EDD610D7-B24D-471A-A715-B8E15711508A}" type="slidenum">
              <a:rPr lang="en-US" altLang="en-US" smtClean="0"/>
              <a:pPr>
                <a:defRPr/>
              </a:pPr>
              <a:t>‹#›</a:t>
            </a:fld>
            <a:endParaRPr lang="en-US" altLang="en-US"/>
          </a:p>
        </p:txBody>
      </p:sp>
    </p:spTree>
    <p:extLst>
      <p:ext uri="{BB962C8B-B14F-4D97-AF65-F5344CB8AC3E}">
        <p14:creationId xmlns:p14="http://schemas.microsoft.com/office/powerpoint/2010/main" val="267162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ltLang="en-US"/>
              <a:t>3/4/2021</a:t>
            </a:r>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2CAC61BE-DC4F-4429-9004-DD4F4EC455F3}" type="slidenum">
              <a:rPr lang="en-US" altLang="en-US" smtClean="0"/>
              <a:pPr>
                <a:defRPr/>
              </a:pPr>
              <a:t>‹#›</a:t>
            </a:fld>
            <a:endParaRPr lang="en-US" altLang="en-US"/>
          </a:p>
        </p:txBody>
      </p:sp>
    </p:spTree>
    <p:extLst>
      <p:ext uri="{BB962C8B-B14F-4D97-AF65-F5344CB8AC3E}">
        <p14:creationId xmlns:p14="http://schemas.microsoft.com/office/powerpoint/2010/main" val="14532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pPr>
              <a:defRPr/>
            </a:pPr>
            <a:r>
              <a:rPr lang="en-US" altLang="en-US"/>
              <a:t>3/4/2021</a:t>
            </a:r>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pPr>
              <a:defRPr/>
            </a:pPr>
            <a:endParaRPr lang="en-US" altLang="en-US"/>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pPr>
              <a:defRPr/>
            </a:pPr>
            <a:fld id="{EA2F54E2-7E4F-4A26-B763-B8A02A91168B}" type="slidenum">
              <a:rPr lang="en-US" altLang="en-US" smtClean="0"/>
              <a:pPr>
                <a:defRPr/>
              </a:pPr>
              <a:t>‹#›</a:t>
            </a:fld>
            <a:endParaRPr lang="en-US" altLang="en-US"/>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816745"/>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hf hdr="0" ftr="0" dt="0"/>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124">
          <p15:clr>
            <a:srgbClr val="F26B43"/>
          </p15:clr>
        </p15:guide>
        <p15:guide id="1" pos="2832">
          <p15:clr>
            <a:srgbClr val="F26B43"/>
          </p15:clr>
        </p15:guide>
        <p15:guide id="2" pos="480">
          <p15:clr>
            <a:srgbClr val="F26B43"/>
          </p15:clr>
        </p15:guide>
        <p15:guide id="3" pos="7200">
          <p15:clr>
            <a:srgbClr val="F26B43"/>
          </p15:clr>
        </p15:guide>
        <p15:guide id="4" pos="326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physio-pedia.com/Quality_of_Life"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cc.org/journal/electrophysiology"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package" Target="../embeddings/Microsoft_PowerPoint_Presentation.pptx"/></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E64CD8-B5A7-49A4-AC9F-8211F8EF2839}"/>
              </a:ext>
            </a:extLst>
          </p:cNvPr>
          <p:cNvSpPr>
            <a:spLocks noGrp="1"/>
          </p:cNvSpPr>
          <p:nvPr>
            <p:ph type="sldNum" sz="quarter" idx="12"/>
          </p:nvPr>
        </p:nvSpPr>
        <p:spPr/>
        <p:txBody>
          <a:bodyPr/>
          <a:lstStyle/>
          <a:p>
            <a:pPr>
              <a:defRPr/>
            </a:pPr>
            <a:fld id="{80F2F892-A0AA-4A33-940A-5E76CB61BCC6}" type="slidenum">
              <a:rPr lang="en-US" altLang="en-US" smtClean="0"/>
              <a:pPr>
                <a:defRPr/>
              </a:pPr>
              <a:t>1</a:t>
            </a:fld>
            <a:endParaRPr lang="en-US" altLang="en-US"/>
          </a:p>
        </p:txBody>
      </p:sp>
      <p:sp>
        <p:nvSpPr>
          <p:cNvPr id="4" name="object 5">
            <a:extLst>
              <a:ext uri="{FF2B5EF4-FFF2-40B4-BE49-F238E27FC236}">
                <a16:creationId xmlns:a16="http://schemas.microsoft.com/office/drawing/2014/main" id="{D1EB3E88-7500-4317-9CEE-74088DC41734}"/>
              </a:ext>
            </a:extLst>
          </p:cNvPr>
          <p:cNvSpPr/>
          <p:nvPr/>
        </p:nvSpPr>
        <p:spPr>
          <a:xfrm>
            <a:off x="0" y="0"/>
            <a:ext cx="9144000" cy="1905000"/>
          </a:xfrm>
          <a:prstGeom prst="rect">
            <a:avLst/>
          </a:prstGeom>
          <a:blipFill>
            <a:blip r:embed="rId2" cstate="print"/>
            <a:stretch>
              <a:fillRect/>
            </a:stretch>
          </a:blipFill>
        </p:spPr>
        <p:txBody>
          <a:bodyPr wrap="square" lIns="0" tIns="0" rIns="0" bIns="0" rtlCol="0"/>
          <a:lstStyle/>
          <a:p>
            <a:endParaRPr/>
          </a:p>
        </p:txBody>
      </p:sp>
      <p:sp>
        <p:nvSpPr>
          <p:cNvPr id="5" name="object 2">
            <a:extLst>
              <a:ext uri="{FF2B5EF4-FFF2-40B4-BE49-F238E27FC236}">
                <a16:creationId xmlns:a16="http://schemas.microsoft.com/office/drawing/2014/main" id="{42AC498D-F4F2-46B0-811E-FDA81FA47EB9}"/>
              </a:ext>
            </a:extLst>
          </p:cNvPr>
          <p:cNvSpPr txBox="1"/>
          <p:nvPr/>
        </p:nvSpPr>
        <p:spPr>
          <a:xfrm>
            <a:off x="152400" y="3274178"/>
            <a:ext cx="8839200" cy="397545"/>
          </a:xfrm>
          <a:prstGeom prst="rect">
            <a:avLst/>
          </a:prstGeom>
        </p:spPr>
        <p:txBody>
          <a:bodyPr vert="horz" wrap="square" lIns="0" tIns="12700" rIns="0" bIns="0" rtlCol="0">
            <a:spAutoFit/>
          </a:bodyPr>
          <a:lstStyle/>
          <a:p>
            <a:pPr marL="1247140" marR="5080" indent="-1235075" algn="ctr">
              <a:lnSpc>
                <a:spcPct val="100000"/>
              </a:lnSpc>
              <a:spcBef>
                <a:spcPts val="100"/>
              </a:spcBef>
            </a:pPr>
            <a:r>
              <a:rPr sz="2500" b="1" spc="-5" dirty="0">
                <a:solidFill>
                  <a:srgbClr val="45818E"/>
                </a:solidFill>
                <a:latin typeface="Arial"/>
                <a:cs typeface="Arial"/>
              </a:rPr>
              <a:t>Module </a:t>
            </a:r>
            <a:r>
              <a:rPr lang="en-US" sz="2500" b="1" spc="-5" dirty="0">
                <a:solidFill>
                  <a:srgbClr val="45818E"/>
                </a:solidFill>
                <a:latin typeface="Arial"/>
                <a:cs typeface="Arial"/>
              </a:rPr>
              <a:t>3b</a:t>
            </a:r>
            <a:r>
              <a:rPr sz="2500" b="1" spc="-5" dirty="0">
                <a:solidFill>
                  <a:srgbClr val="45818E"/>
                </a:solidFill>
                <a:latin typeface="Arial"/>
                <a:cs typeface="Arial"/>
              </a:rPr>
              <a:t>:</a:t>
            </a:r>
            <a:r>
              <a:rPr lang="en-US" sz="2500" b="1" spc="-5" dirty="0">
                <a:solidFill>
                  <a:srgbClr val="45818E"/>
                </a:solidFill>
                <a:latin typeface="Arial"/>
                <a:cs typeface="Arial"/>
              </a:rPr>
              <a:t> Correlation and Regression  </a:t>
            </a:r>
            <a:endParaRPr sz="2500" dirty="0">
              <a:latin typeface="Arial" panose="020B0604020202020204" pitchFamily="34" charset="0"/>
              <a:cs typeface="Arial" panose="020B0604020202020204" pitchFamily="34" charset="0"/>
            </a:endParaRPr>
          </a:p>
        </p:txBody>
      </p:sp>
      <p:sp>
        <p:nvSpPr>
          <p:cNvPr id="8" name="object 4">
            <a:extLst>
              <a:ext uri="{FF2B5EF4-FFF2-40B4-BE49-F238E27FC236}">
                <a16:creationId xmlns:a16="http://schemas.microsoft.com/office/drawing/2014/main" id="{DF7CDD7A-90EF-471C-8B7A-562E5558EBD4}"/>
              </a:ext>
            </a:extLst>
          </p:cNvPr>
          <p:cNvSpPr txBox="1"/>
          <p:nvPr/>
        </p:nvSpPr>
        <p:spPr>
          <a:xfrm>
            <a:off x="1676400" y="2169791"/>
            <a:ext cx="6213463" cy="777136"/>
          </a:xfrm>
          <a:prstGeom prst="rect">
            <a:avLst/>
          </a:prstGeom>
        </p:spPr>
        <p:txBody>
          <a:bodyPr vert="horz" wrap="square" lIns="0" tIns="12700" rIns="0" bIns="0" rtlCol="0">
            <a:spAutoFit/>
          </a:bodyPr>
          <a:lstStyle/>
          <a:p>
            <a:pPr algn="ctr">
              <a:lnSpc>
                <a:spcPct val="100000"/>
              </a:lnSpc>
              <a:spcBef>
                <a:spcPts val="100"/>
              </a:spcBef>
            </a:pPr>
            <a:r>
              <a:rPr sz="1600" b="1" spc="-5" dirty="0">
                <a:latin typeface="Arial"/>
                <a:cs typeface="Arial"/>
              </a:rPr>
              <a:t>VIRTUAL APPLIED DATA SCIENCE TRAINING</a:t>
            </a:r>
            <a:r>
              <a:rPr sz="1600" b="1" spc="5" dirty="0">
                <a:latin typeface="Arial"/>
                <a:cs typeface="Arial"/>
              </a:rPr>
              <a:t> </a:t>
            </a:r>
            <a:r>
              <a:rPr sz="1600" b="1" spc="-5" dirty="0">
                <a:latin typeface="Arial"/>
                <a:cs typeface="Arial"/>
              </a:rPr>
              <a:t>INSTITUTE</a:t>
            </a:r>
            <a:endParaRPr lang="en-US" sz="1600" b="1" spc="-5" dirty="0">
              <a:latin typeface="Arial"/>
              <a:cs typeface="Arial"/>
            </a:endParaRPr>
          </a:p>
          <a:p>
            <a:pPr algn="ctr">
              <a:lnSpc>
                <a:spcPct val="100000"/>
              </a:lnSpc>
              <a:spcBef>
                <a:spcPts val="100"/>
              </a:spcBef>
            </a:pPr>
            <a:endParaRPr lang="en-US" sz="1600" b="1" spc="-5" dirty="0">
              <a:latin typeface="Arial"/>
              <a:cs typeface="Arial"/>
            </a:endParaRPr>
          </a:p>
          <a:p>
            <a:pPr algn="ctr">
              <a:lnSpc>
                <a:spcPct val="100000"/>
              </a:lnSpc>
              <a:spcBef>
                <a:spcPts val="100"/>
              </a:spcBef>
            </a:pPr>
            <a:r>
              <a:rPr lang="en-US" sz="1600" b="1" spc="-5" dirty="0">
                <a:latin typeface="Arial"/>
                <a:cs typeface="Arial"/>
              </a:rPr>
              <a:t>March 31, 2022 </a:t>
            </a:r>
            <a:endParaRPr sz="1600" dirty="0">
              <a:latin typeface="Arial"/>
              <a:cs typeface="Arial"/>
            </a:endParaRPr>
          </a:p>
        </p:txBody>
      </p:sp>
      <p:sp>
        <p:nvSpPr>
          <p:cNvPr id="9" name="TextBox 8">
            <a:extLst>
              <a:ext uri="{FF2B5EF4-FFF2-40B4-BE49-F238E27FC236}">
                <a16:creationId xmlns:a16="http://schemas.microsoft.com/office/drawing/2014/main" id="{72F2928F-1CD6-4F42-BE17-DCD786CFE1B8}"/>
              </a:ext>
            </a:extLst>
          </p:cNvPr>
          <p:cNvSpPr txBox="1"/>
          <p:nvPr/>
        </p:nvSpPr>
        <p:spPr>
          <a:xfrm>
            <a:off x="1600200" y="4312827"/>
            <a:ext cx="6172200" cy="1477328"/>
          </a:xfrm>
          <a:prstGeom prst="rect">
            <a:avLst/>
          </a:prstGeom>
          <a:noFill/>
        </p:spPr>
        <p:txBody>
          <a:bodyPr wrap="square">
            <a:spAutoFit/>
          </a:bodyPr>
          <a:lstStyle/>
          <a:p>
            <a:pPr algn="ctr"/>
            <a:r>
              <a:rPr lang="en-US" sz="1800" dirty="0">
                <a:latin typeface="+mj-lt"/>
              </a:rPr>
              <a:t>Paul Kolm, PhD                                                                                                                                                                                                                                                                                                    Associate Director                                                                                                                                                                                                                                                                   Center for Biostatistics, Informatics and Data Science                                                         MedStar Health Research Institute                                                                         BERD-CTSA (Georgetown-Howard)</a:t>
            </a:r>
          </a:p>
        </p:txBody>
      </p:sp>
    </p:spTree>
    <p:extLst>
      <p:ext uri="{BB962C8B-B14F-4D97-AF65-F5344CB8AC3E}">
        <p14:creationId xmlns:p14="http://schemas.microsoft.com/office/powerpoint/2010/main" val="186214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136D6-BC5A-4EB1-8672-43563E664DD4}"/>
              </a:ext>
            </a:extLst>
          </p:cNvPr>
          <p:cNvSpPr>
            <a:spLocks noGrp="1"/>
          </p:cNvSpPr>
          <p:nvPr>
            <p:ph type="sldNum" sz="quarter" idx="12"/>
          </p:nvPr>
        </p:nvSpPr>
        <p:spPr/>
        <p:txBody>
          <a:bodyPr/>
          <a:lstStyle/>
          <a:p>
            <a:pPr>
              <a:defRPr/>
            </a:pPr>
            <a:fld id="{80F2F892-A0AA-4A33-940A-5E76CB61BCC6}" type="slidenum">
              <a:rPr lang="en-US" altLang="en-US" smtClean="0"/>
              <a:pPr>
                <a:defRPr/>
              </a:pPr>
              <a:t>10</a:t>
            </a:fld>
            <a:endParaRPr lang="en-US" altLang="en-US"/>
          </a:p>
        </p:txBody>
      </p:sp>
      <p:sp>
        <p:nvSpPr>
          <p:cNvPr id="4" name="TextBox 3">
            <a:extLst>
              <a:ext uri="{FF2B5EF4-FFF2-40B4-BE49-F238E27FC236}">
                <a16:creationId xmlns:a16="http://schemas.microsoft.com/office/drawing/2014/main" id="{749247C2-D320-4EC5-A842-C434A3B1E828}"/>
              </a:ext>
            </a:extLst>
          </p:cNvPr>
          <p:cNvSpPr txBox="1"/>
          <p:nvPr/>
        </p:nvSpPr>
        <p:spPr>
          <a:xfrm>
            <a:off x="609600" y="762000"/>
            <a:ext cx="7620000" cy="4062651"/>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Cholesterol ~ </a:t>
            </a:r>
            <a:r>
              <a:rPr lang="en-US" b="1" dirty="0">
                <a:latin typeface="Courier New" panose="02070309020205020404" pitchFamily="49" charset="0"/>
                <a:cs typeface="Courier New" panose="02070309020205020404" pitchFamily="49" charset="0"/>
                <a:sym typeface="Symbol" panose="05050102010706020507" pitchFamily="18" charset="2"/>
              </a:rPr>
              <a:t></a:t>
            </a:r>
            <a:r>
              <a:rPr lang="en-US" b="1" baseline="-25000" dirty="0">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sym typeface="Symbol" panose="05050102010706020507" pitchFamily="18" charset="2"/>
              </a:rPr>
              <a:t></a:t>
            </a:r>
            <a:r>
              <a:rPr lang="en-US" b="1" baseline="-25000" dirty="0">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*weight + </a:t>
            </a:r>
            <a:r>
              <a:rPr lang="en-US" b="1" dirty="0">
                <a:latin typeface="Courier New" panose="02070309020205020404" pitchFamily="49" charset="0"/>
                <a:cs typeface="Courier New" panose="02070309020205020404" pitchFamily="49" charset="0"/>
                <a:sym typeface="Symbol" panose="05050102010706020507" pitchFamily="18" charset="2"/>
              </a:rPr>
              <a:t></a:t>
            </a:r>
            <a:r>
              <a:rPr lang="en-US" b="1" baseline="-25000" dirty="0">
                <a:latin typeface="Courier New" panose="02070309020205020404" pitchFamily="49" charset="0"/>
                <a:cs typeface="Courier New" panose="02070309020205020404" pitchFamily="49" charset="0"/>
              </a:rPr>
              <a:t>2</a:t>
            </a:r>
            <a:r>
              <a:rPr lang="en-US" b="1" dirty="0">
                <a:latin typeface="Courier New" panose="02070309020205020404" pitchFamily="49" charset="0"/>
                <a:cs typeface="Courier New" panose="02070309020205020404" pitchFamily="49" charset="0"/>
              </a:rPr>
              <a:t>*age</a:t>
            </a:r>
          </a:p>
          <a:p>
            <a:endParaRPr lang="en-US" sz="1200" b="1" dirty="0">
              <a:latin typeface="Courier New" panose="02070309020205020404" pitchFamily="49" charset="0"/>
              <a:cs typeface="Courier New" panose="02070309020205020404" pitchFamily="49" charset="0"/>
            </a:endParaRP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Source |       SS           </a:t>
            </a:r>
            <a:r>
              <a:rPr lang="en-US" sz="1200" b="1" dirty="0" err="1">
                <a:latin typeface="Courier New" panose="02070309020205020404" pitchFamily="49" charset="0"/>
                <a:cs typeface="Courier New" panose="02070309020205020404" pitchFamily="49" charset="0"/>
              </a:rPr>
              <a:t>df</a:t>
            </a:r>
            <a:r>
              <a:rPr lang="en-US" sz="1200" b="1" dirty="0">
                <a:latin typeface="Courier New" panose="02070309020205020404" pitchFamily="49" charset="0"/>
                <a:cs typeface="Courier New" panose="02070309020205020404" pitchFamily="49" charset="0"/>
              </a:rPr>
              <a:t>       MS      Number of </a:t>
            </a:r>
            <a:r>
              <a:rPr lang="en-US" sz="1200" b="1" dirty="0" err="1">
                <a:latin typeface="Courier New" panose="02070309020205020404" pitchFamily="49" charset="0"/>
                <a:cs typeface="Courier New" panose="02070309020205020404" pitchFamily="49" charset="0"/>
              </a:rPr>
              <a:t>obs</a:t>
            </a:r>
            <a:r>
              <a:rPr lang="en-US" sz="1200" b="1" dirty="0">
                <a:latin typeface="Courier New" panose="02070309020205020404" pitchFamily="49" charset="0"/>
                <a:cs typeface="Courier New" panose="02070309020205020404" pitchFamily="49" charset="0"/>
              </a:rPr>
              <a:t>   =        25</a:t>
            </a:r>
          </a:p>
          <a:p>
            <a:r>
              <a:rPr lang="en-US" sz="1200" b="1" dirty="0">
                <a:latin typeface="Courier New" panose="02070309020205020404" pitchFamily="49" charset="0"/>
                <a:cs typeface="Courier New" panose="02070309020205020404" pitchFamily="49" charset="0"/>
              </a:rPr>
              <a:t>-------------+----------------------------------   F(2, 22)        =     26.36</a:t>
            </a:r>
          </a:p>
          <a:p>
            <a:r>
              <a:rPr lang="en-US" sz="1200" b="1" dirty="0">
                <a:latin typeface="Courier New" panose="02070309020205020404" pitchFamily="49" charset="0"/>
                <a:cs typeface="Courier New" panose="02070309020205020404" pitchFamily="49" charset="0"/>
              </a:rPr>
              <a:t>       Model |  102570.815         2  51285.4073   Prob &gt; F        =    0.0000</a:t>
            </a:r>
          </a:p>
          <a:p>
            <a:r>
              <a:rPr lang="en-US" sz="1200" b="1" dirty="0">
                <a:latin typeface="Courier New" panose="02070309020205020404" pitchFamily="49" charset="0"/>
                <a:cs typeface="Courier New" panose="02070309020205020404" pitchFamily="49" charset="0"/>
              </a:rPr>
              <a:t>    Residual |  42806.2253        22  1945.73752   R-squared       =    0.7056</a:t>
            </a:r>
          </a:p>
          <a:p>
            <a:r>
              <a:rPr lang="en-US" sz="1200" b="1" dirty="0">
                <a:latin typeface="Courier New" panose="02070309020205020404" pitchFamily="49" charset="0"/>
                <a:cs typeface="Courier New" panose="02070309020205020404" pitchFamily="49" charset="0"/>
              </a:rPr>
              <a:t>-------------+----------------------------------   Adj R-squared   =    0.6788</a:t>
            </a:r>
          </a:p>
          <a:p>
            <a:r>
              <a:rPr lang="en-US" sz="1200" b="1" dirty="0">
                <a:latin typeface="Courier New" panose="02070309020205020404" pitchFamily="49" charset="0"/>
                <a:cs typeface="Courier New" panose="02070309020205020404" pitchFamily="49" charset="0"/>
              </a:rPr>
              <a:t>       Total |   145377.04        24  6057.37667   Root MSE        =    44.111</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cholesterol | Coefficient  Std. err.      t    P&gt;|t|     [95% conf. interval]</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weight |   .4173621   .7287761     0.57   0.573    -1.094027    1.928751</a:t>
            </a:r>
          </a:p>
          <a:p>
            <a:r>
              <a:rPr lang="en-US" sz="1200" b="1" dirty="0">
                <a:latin typeface="Courier New" panose="02070309020205020404" pitchFamily="49" charset="0"/>
                <a:cs typeface="Courier New" panose="02070309020205020404" pitchFamily="49" charset="0"/>
              </a:rPr>
              <a:t>         age |   5.216591   .7572445     6.89   0.000     3.646162     6.78702</a:t>
            </a:r>
          </a:p>
          <a:p>
            <a:r>
              <a:rPr lang="en-US" sz="1200" b="1" dirty="0">
                <a:latin typeface="Courier New" panose="02070309020205020404" pitchFamily="49" charset="0"/>
                <a:cs typeface="Courier New" panose="02070309020205020404" pitchFamily="49" charset="0"/>
              </a:rPr>
              <a:t>       _cons |   77.98254   52.42964     1.49   0.151    -30.74988     186.715</a:t>
            </a:r>
          </a:p>
          <a:p>
            <a:r>
              <a:rPr lang="en-US" sz="1200" b="1" dirty="0">
                <a:latin typeface="Courier New" panose="02070309020205020404" pitchFamily="49" charset="0"/>
                <a:cs typeface="Courier New" panose="02070309020205020404" pitchFamily="49" charset="0"/>
              </a:rPr>
              <a:t>------------------------------------------------------------------------------</a:t>
            </a:r>
          </a:p>
          <a:p>
            <a:endParaRPr lang="en-US" sz="1200" dirty="0"/>
          </a:p>
          <a:p>
            <a:endParaRPr lang="en-US" sz="1200" dirty="0"/>
          </a:p>
          <a:p>
            <a:r>
              <a:rPr lang="en-US" sz="2400" b="1" dirty="0"/>
              <a:t>Cholesterol = 77.98 + 0.42*weight + 5.22*age</a:t>
            </a:r>
          </a:p>
        </p:txBody>
      </p:sp>
      <p:sp>
        <p:nvSpPr>
          <p:cNvPr id="5" name="Oval 4">
            <a:extLst>
              <a:ext uri="{FF2B5EF4-FFF2-40B4-BE49-F238E27FC236}">
                <a16:creationId xmlns:a16="http://schemas.microsoft.com/office/drawing/2014/main" id="{92C10C8C-0BED-49A5-B739-DF398AE590BE}"/>
              </a:ext>
            </a:extLst>
          </p:cNvPr>
          <p:cNvSpPr/>
          <p:nvPr/>
        </p:nvSpPr>
        <p:spPr>
          <a:xfrm>
            <a:off x="5181600" y="1828800"/>
            <a:ext cx="3124200"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04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B5D8BE-2577-4944-BE38-DD8000FC6591}"/>
              </a:ext>
            </a:extLst>
          </p:cNvPr>
          <p:cNvSpPr>
            <a:spLocks noGrp="1"/>
          </p:cNvSpPr>
          <p:nvPr>
            <p:ph type="sldNum" sz="quarter" idx="12"/>
          </p:nvPr>
        </p:nvSpPr>
        <p:spPr/>
        <p:txBody>
          <a:bodyPr/>
          <a:lstStyle/>
          <a:p>
            <a:pPr>
              <a:defRPr/>
            </a:pPr>
            <a:fld id="{80F2F892-A0AA-4A33-940A-5E76CB61BCC6}" type="slidenum">
              <a:rPr lang="en-US" altLang="en-US" smtClean="0"/>
              <a:pPr>
                <a:defRPr/>
              </a:pPr>
              <a:t>11</a:t>
            </a:fld>
            <a:endParaRPr lang="en-US" altLang="en-US"/>
          </a:p>
        </p:txBody>
      </p:sp>
      <p:sp>
        <p:nvSpPr>
          <p:cNvPr id="4" name="TextBox 3">
            <a:extLst>
              <a:ext uri="{FF2B5EF4-FFF2-40B4-BE49-F238E27FC236}">
                <a16:creationId xmlns:a16="http://schemas.microsoft.com/office/drawing/2014/main" id="{C72E220D-5258-4D9E-BDEB-D34D56FC044C}"/>
              </a:ext>
            </a:extLst>
          </p:cNvPr>
          <p:cNvSpPr txBox="1"/>
          <p:nvPr/>
        </p:nvSpPr>
        <p:spPr>
          <a:xfrm>
            <a:off x="1066800" y="990600"/>
            <a:ext cx="7239000" cy="3693319"/>
          </a:xfrm>
          <a:prstGeom prst="rect">
            <a:avLst/>
          </a:prstGeom>
          <a:noFill/>
        </p:spPr>
        <p:txBody>
          <a:bodyPr wrap="square">
            <a:spAutoFit/>
          </a:bodyPr>
          <a:lstStyle/>
          <a:p>
            <a:r>
              <a:rPr lang="en-US" sz="1400" b="1" dirty="0">
                <a:latin typeface="Courier New" panose="02070309020205020404" pitchFamily="49" charset="0"/>
                <a:cs typeface="Courier New" panose="02070309020205020404" pitchFamily="49" charset="0"/>
              </a:rPr>
              <a:t>cholesterol ~ weight + age + weight*age</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Source |       SS           </a:t>
            </a:r>
            <a:r>
              <a:rPr lang="en-US" sz="1100" b="1" dirty="0" err="1">
                <a:latin typeface="Courier New" panose="02070309020205020404" pitchFamily="49" charset="0"/>
                <a:cs typeface="Courier New" panose="02070309020205020404" pitchFamily="49" charset="0"/>
              </a:rPr>
              <a:t>df</a:t>
            </a:r>
            <a:r>
              <a:rPr lang="en-US" sz="1100" b="1" dirty="0">
                <a:latin typeface="Courier New" panose="02070309020205020404" pitchFamily="49" charset="0"/>
                <a:cs typeface="Courier New" panose="02070309020205020404" pitchFamily="49" charset="0"/>
              </a:rPr>
              <a:t>       MS      Number of </a:t>
            </a:r>
            <a:r>
              <a:rPr lang="en-US" sz="1100" b="1" dirty="0" err="1">
                <a:latin typeface="Courier New" panose="02070309020205020404" pitchFamily="49" charset="0"/>
                <a:cs typeface="Courier New" panose="02070309020205020404" pitchFamily="49" charset="0"/>
              </a:rPr>
              <a:t>obs</a:t>
            </a:r>
            <a:r>
              <a:rPr lang="en-US" sz="1100" b="1" dirty="0">
                <a:latin typeface="Courier New" panose="02070309020205020404" pitchFamily="49" charset="0"/>
                <a:cs typeface="Courier New" panose="02070309020205020404" pitchFamily="49" charset="0"/>
              </a:rPr>
              <a:t>   =        25</a:t>
            </a:r>
          </a:p>
          <a:p>
            <a:r>
              <a:rPr lang="en-US" sz="1100" b="1" dirty="0">
                <a:latin typeface="Courier New" panose="02070309020205020404" pitchFamily="49" charset="0"/>
                <a:cs typeface="Courier New" panose="02070309020205020404" pitchFamily="49" charset="0"/>
              </a:rPr>
              <a:t>-------------+----------------------------------   F(3, 21)        =     16.94</a:t>
            </a:r>
          </a:p>
          <a:p>
            <a:r>
              <a:rPr lang="en-US" sz="1100" b="1" dirty="0">
                <a:latin typeface="Courier New" panose="02070309020205020404" pitchFamily="49" charset="0"/>
                <a:cs typeface="Courier New" panose="02070309020205020404" pitchFamily="49" charset="0"/>
              </a:rPr>
              <a:t>       Model |  102870.324         3   34290.108   Prob &gt; F        =    0.0000</a:t>
            </a:r>
          </a:p>
          <a:p>
            <a:r>
              <a:rPr lang="en-US" sz="1100" b="1" dirty="0">
                <a:latin typeface="Courier New" panose="02070309020205020404" pitchFamily="49" charset="0"/>
                <a:cs typeface="Courier New" panose="02070309020205020404" pitchFamily="49" charset="0"/>
              </a:rPr>
              <a:t>    Residual |   42506.716        21  2024.12933   R-squared       =    0.7076</a:t>
            </a:r>
          </a:p>
          <a:p>
            <a:r>
              <a:rPr lang="en-US" sz="1100" b="1" dirty="0">
                <a:latin typeface="Courier New" panose="02070309020205020404" pitchFamily="49" charset="0"/>
                <a:cs typeface="Courier New" panose="02070309020205020404" pitchFamily="49" charset="0"/>
              </a:rPr>
              <a:t>-------------+----------------------------------   Adj R-squared   =    0.6658</a:t>
            </a:r>
          </a:p>
          <a:p>
            <a:r>
              <a:rPr lang="en-US" sz="1100" b="1" dirty="0">
                <a:latin typeface="Courier New" panose="02070309020205020404" pitchFamily="49" charset="0"/>
                <a:cs typeface="Courier New" panose="02070309020205020404" pitchFamily="49" charset="0"/>
              </a:rPr>
              <a:t>       Total |   145377.04        24  6057.37667   Root MSE        =     44.99</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cholesterol | Coefficient  Std. err.      t    P&gt;|t|     [95% conf. interval]</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weight |   .1481428   1.020949     0.15   0.886    -1.975037    2.271322</a:t>
            </a:r>
          </a:p>
          <a:p>
            <a:r>
              <a:rPr lang="en-US" sz="1100" b="1" dirty="0">
                <a:latin typeface="Courier New" panose="02070309020205020404" pitchFamily="49" charset="0"/>
                <a:cs typeface="Courier New" panose="02070309020205020404" pitchFamily="49" charset="0"/>
              </a:rPr>
              <a:t>           age |   3.775748   3.824478     0.99   0.335     -4.17769    11.72919</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weight x age |   .0002642   .0006867     0.38   0.704     -.001164    .0016923</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_cons |   121.8018   125.8417     0.97   0.344    -139.9004     383.504</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p>
        </p:txBody>
      </p:sp>
      <p:sp>
        <p:nvSpPr>
          <p:cNvPr id="6" name="Oval 5">
            <a:extLst>
              <a:ext uri="{FF2B5EF4-FFF2-40B4-BE49-F238E27FC236}">
                <a16:creationId xmlns:a16="http://schemas.microsoft.com/office/drawing/2014/main" id="{F04F4714-BE94-4553-926B-1B43328E7DEC}"/>
              </a:ext>
            </a:extLst>
          </p:cNvPr>
          <p:cNvSpPr/>
          <p:nvPr/>
        </p:nvSpPr>
        <p:spPr>
          <a:xfrm>
            <a:off x="5181600" y="1676400"/>
            <a:ext cx="3124200"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34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A5B071-D318-4D3F-BB10-C93EF45B599B}"/>
              </a:ext>
            </a:extLst>
          </p:cNvPr>
          <p:cNvSpPr>
            <a:spLocks noGrp="1"/>
          </p:cNvSpPr>
          <p:nvPr>
            <p:ph type="sldNum" sz="quarter" idx="12"/>
          </p:nvPr>
        </p:nvSpPr>
        <p:spPr/>
        <p:txBody>
          <a:bodyPr/>
          <a:lstStyle/>
          <a:p>
            <a:pPr>
              <a:defRPr/>
            </a:pPr>
            <a:fld id="{80F2F892-A0AA-4A33-940A-5E76CB61BCC6}" type="slidenum">
              <a:rPr lang="en-US" altLang="en-US" smtClean="0"/>
              <a:pPr>
                <a:defRPr/>
              </a:pPr>
              <a:t>12</a:t>
            </a:fld>
            <a:endParaRPr lang="en-US" altLang="en-US"/>
          </a:p>
        </p:txBody>
      </p:sp>
      <p:graphicFrame>
        <p:nvGraphicFramePr>
          <p:cNvPr id="3" name="Table 2">
            <a:extLst>
              <a:ext uri="{FF2B5EF4-FFF2-40B4-BE49-F238E27FC236}">
                <a16:creationId xmlns:a16="http://schemas.microsoft.com/office/drawing/2014/main" id="{00566F20-1E65-40BF-8379-F844DB6ACF93}"/>
              </a:ext>
            </a:extLst>
          </p:cNvPr>
          <p:cNvGraphicFramePr>
            <a:graphicFrameLocks noGrp="1"/>
          </p:cNvGraphicFramePr>
          <p:nvPr>
            <p:extLst>
              <p:ext uri="{D42A27DB-BD31-4B8C-83A1-F6EECF244321}">
                <p14:modId xmlns:p14="http://schemas.microsoft.com/office/powerpoint/2010/main" val="3997934977"/>
              </p:ext>
            </p:extLst>
          </p:nvPr>
        </p:nvGraphicFramePr>
        <p:xfrm>
          <a:off x="990600" y="794266"/>
          <a:ext cx="3657600" cy="4680585"/>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600118623"/>
                    </a:ext>
                  </a:extLst>
                </a:gridCol>
                <a:gridCol w="914400">
                  <a:extLst>
                    <a:ext uri="{9D8B030D-6E8A-4147-A177-3AD203B41FA5}">
                      <a16:colId xmlns:a16="http://schemas.microsoft.com/office/drawing/2014/main" val="663821766"/>
                    </a:ext>
                  </a:extLst>
                </a:gridCol>
                <a:gridCol w="914400">
                  <a:extLst>
                    <a:ext uri="{9D8B030D-6E8A-4147-A177-3AD203B41FA5}">
                      <a16:colId xmlns:a16="http://schemas.microsoft.com/office/drawing/2014/main" val="733988624"/>
                    </a:ext>
                  </a:extLst>
                </a:gridCol>
                <a:gridCol w="914400">
                  <a:extLst>
                    <a:ext uri="{9D8B030D-6E8A-4147-A177-3AD203B41FA5}">
                      <a16:colId xmlns:a16="http://schemas.microsoft.com/office/drawing/2014/main" val="505683435"/>
                    </a:ext>
                  </a:extLst>
                </a:gridCol>
              </a:tblGrid>
              <a:tr h="222436">
                <a:tc>
                  <a:txBody>
                    <a:bodyPr/>
                    <a:lstStyle/>
                    <a:p>
                      <a:pPr algn="ctr" fontAlgn="b"/>
                      <a:r>
                        <a:rPr lang="en-US" sz="1400" b="1" u="none" strike="noStrike" dirty="0" err="1">
                          <a:effectLst/>
                        </a:rPr>
                        <a:t>dBP</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drug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age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sex</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9860277"/>
                  </a:ext>
                </a:extLst>
              </a:tr>
              <a:tr h="222436">
                <a:tc>
                  <a:txBody>
                    <a:bodyPr/>
                    <a:lstStyle/>
                    <a:p>
                      <a:pPr algn="ctr" fontAlgn="b"/>
                      <a:r>
                        <a:rPr lang="en-US" sz="1400" u="none" strike="noStrike">
                          <a:effectLst/>
                        </a:rPr>
                        <a:t>73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65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7139510"/>
                  </a:ext>
                </a:extLst>
              </a:tr>
              <a:tr h="222436">
                <a:tc>
                  <a:txBody>
                    <a:bodyPr/>
                    <a:lstStyle/>
                    <a:p>
                      <a:pPr algn="ctr" fontAlgn="b"/>
                      <a:r>
                        <a:rPr lang="en-US" sz="1400" u="none" strike="noStrike">
                          <a:effectLst/>
                        </a:rPr>
                        <a:t>59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7650704"/>
                  </a:ext>
                </a:extLst>
              </a:tr>
              <a:tr h="222436">
                <a:tc>
                  <a:txBody>
                    <a:bodyPr/>
                    <a:lstStyle/>
                    <a:p>
                      <a:pPr algn="ctr" fontAlgn="b"/>
                      <a:r>
                        <a:rPr lang="en-US" sz="1400" u="none" strike="noStrike" dirty="0">
                          <a:effectLst/>
                        </a:rPr>
                        <a:t>67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89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0211410"/>
                  </a:ext>
                </a:extLst>
              </a:tr>
              <a:tr h="222436">
                <a:tc>
                  <a:txBody>
                    <a:bodyPr/>
                    <a:lstStyle/>
                    <a:p>
                      <a:pPr algn="ctr" fontAlgn="b"/>
                      <a:r>
                        <a:rPr lang="en-US" sz="1400" u="none" strike="noStrike">
                          <a:effectLst/>
                        </a:rPr>
                        <a:t>68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2918480"/>
                  </a:ext>
                </a:extLst>
              </a:tr>
              <a:tr h="222436">
                <a:tc>
                  <a:txBody>
                    <a:bodyPr/>
                    <a:lstStyle/>
                    <a:p>
                      <a:pPr algn="ctr" fontAlgn="b"/>
                      <a:r>
                        <a:rPr lang="en-US" sz="1400" u="none" strike="noStrike">
                          <a:effectLst/>
                        </a:rPr>
                        <a:t>68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0549569"/>
                  </a:ext>
                </a:extLst>
              </a:tr>
              <a:tr h="222436">
                <a:tc>
                  <a:txBody>
                    <a:bodyPr/>
                    <a:lstStyle/>
                    <a:p>
                      <a:pPr algn="ctr" fontAlgn="b"/>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0739346"/>
                  </a:ext>
                </a:extLst>
              </a:tr>
              <a:tr h="222436">
                <a:tc>
                  <a:txBody>
                    <a:bodyPr/>
                    <a:lstStyle/>
                    <a:p>
                      <a:pPr algn="ctr" fontAlgn="b"/>
                      <a:r>
                        <a:rPr lang="en-US" sz="1400" u="none" strike="noStrike">
                          <a:effectLst/>
                        </a:rPr>
                        <a:t>97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3289261"/>
                  </a:ext>
                </a:extLst>
              </a:tr>
              <a:tr h="222436">
                <a:tc>
                  <a:txBody>
                    <a:bodyPr/>
                    <a:lstStyle/>
                    <a:p>
                      <a:pPr algn="ctr" fontAlgn="b"/>
                      <a:r>
                        <a:rPr lang="en-US" sz="1400" u="none" strike="noStrike">
                          <a:effectLst/>
                        </a:rPr>
                        <a:t>73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4260819"/>
                  </a:ext>
                </a:extLst>
              </a:tr>
              <a:tr h="222436">
                <a:tc>
                  <a:txBody>
                    <a:bodyPr/>
                    <a:lstStyle/>
                    <a:p>
                      <a:pPr algn="ctr" fontAlgn="b"/>
                      <a:r>
                        <a:rPr lang="en-US" sz="1400" u="none" strike="noStrike">
                          <a:effectLst/>
                        </a:rPr>
                        <a:t>94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1562036"/>
                  </a:ext>
                </a:extLst>
              </a:tr>
              <a:tr h="222436">
                <a:tc>
                  <a:txBody>
                    <a:bodyPr/>
                    <a:lstStyle/>
                    <a:p>
                      <a:pPr algn="ctr" fontAlgn="b"/>
                      <a:r>
                        <a:rPr lang="en-US" sz="1400" u="none" strike="noStrike">
                          <a:effectLst/>
                        </a:rPr>
                        <a:t>68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5718431"/>
                  </a:ext>
                </a:extLst>
              </a:tr>
              <a:tr h="222436">
                <a:tc>
                  <a:txBody>
                    <a:bodyPr/>
                    <a:lstStyle/>
                    <a:p>
                      <a:pPr algn="ctr" fontAlgn="b"/>
                      <a:r>
                        <a:rPr lang="en-US" sz="1400" u="none" strike="noStrike">
                          <a:effectLst/>
                        </a:rPr>
                        <a:t>55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2341014"/>
                  </a:ext>
                </a:extLst>
              </a:tr>
              <a:tr h="222436">
                <a:tc>
                  <a:txBody>
                    <a:bodyPr/>
                    <a:lstStyle/>
                    <a:p>
                      <a:pPr algn="ctr" fontAlgn="b"/>
                      <a:r>
                        <a:rPr lang="en-US" sz="1400" u="none" strike="noStrike">
                          <a:effectLst/>
                        </a:rPr>
                        <a:t>65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6572231"/>
                  </a:ext>
                </a:extLst>
              </a:tr>
              <a:tr h="222436">
                <a:tc>
                  <a:txBody>
                    <a:bodyPr/>
                    <a:lstStyle/>
                    <a:p>
                      <a:pPr algn="ctr" fontAlgn="b"/>
                      <a:r>
                        <a:rPr lang="en-US" sz="1400" u="none" strike="noStrike">
                          <a:effectLst/>
                        </a:rPr>
                        <a:t>42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792546"/>
                  </a:ext>
                </a:extLst>
              </a:tr>
              <a:tr h="222436">
                <a:tc>
                  <a:txBody>
                    <a:bodyPr/>
                    <a:lstStyle/>
                    <a:p>
                      <a:pPr algn="ctr" fontAlgn="b"/>
                      <a:r>
                        <a:rPr lang="en-US" sz="1400" u="none" strike="noStrike">
                          <a:effectLst/>
                        </a:rPr>
                        <a:t>77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6991651"/>
                  </a:ext>
                </a:extLst>
              </a:tr>
              <a:tr h="222436">
                <a:tc>
                  <a:txBody>
                    <a:bodyPr/>
                    <a:lstStyle/>
                    <a:p>
                      <a:pPr algn="ctr" fontAlgn="b"/>
                      <a:r>
                        <a:rPr lang="en-US" sz="1400" u="none" strike="noStrike">
                          <a:effectLst/>
                        </a:rPr>
                        <a:t>76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7682282"/>
                  </a:ext>
                </a:extLst>
              </a:tr>
              <a:tr h="222436">
                <a:tc>
                  <a:txBody>
                    <a:bodyPr/>
                    <a:lstStyle/>
                    <a:p>
                      <a:pPr algn="ctr" fontAlgn="b"/>
                      <a:r>
                        <a:rPr lang="en-US" sz="1400" u="none" strike="noStrike">
                          <a:effectLst/>
                        </a:rPr>
                        <a:t>74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84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4622703"/>
                  </a:ext>
                </a:extLst>
              </a:tr>
              <a:tr h="222436">
                <a:tc>
                  <a:txBody>
                    <a:bodyPr/>
                    <a:lstStyle/>
                    <a:p>
                      <a:pPr algn="ctr" fontAlgn="b"/>
                      <a:r>
                        <a:rPr lang="en-US" sz="1400" u="none" strike="noStrike">
                          <a:effectLst/>
                        </a:rPr>
                        <a:t>93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3416139"/>
                  </a:ext>
                </a:extLst>
              </a:tr>
              <a:tr h="222436">
                <a:tc>
                  <a:txBody>
                    <a:bodyPr/>
                    <a:lstStyle/>
                    <a:p>
                      <a:pPr algn="ctr" fontAlgn="b"/>
                      <a:r>
                        <a:rPr lang="en-US" sz="1400" u="none" strike="noStrike">
                          <a:effectLst/>
                        </a:rPr>
                        <a:t>91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3405038"/>
                  </a:ext>
                </a:extLst>
              </a:tr>
              <a:tr h="222436">
                <a:tc>
                  <a:txBody>
                    <a:bodyPr/>
                    <a:lstStyle/>
                    <a:p>
                      <a:pPr algn="ctr" fontAlgn="b"/>
                      <a:r>
                        <a:rPr lang="en-US" sz="1400" u="none" strike="noStrike" dirty="0">
                          <a:effectLst/>
                        </a:rPr>
                        <a:t>58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50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943234"/>
                  </a:ext>
                </a:extLst>
              </a:tr>
              <a:tr h="222436">
                <a:tc>
                  <a:txBody>
                    <a:bodyPr/>
                    <a:lstStyle/>
                    <a:p>
                      <a:pPr algn="ctr" fontAlgn="b"/>
                      <a:r>
                        <a:rPr lang="en-US" sz="1400" b="0" i="0" u="none" strike="noStrike" dirty="0">
                          <a:solidFill>
                            <a:srgbClr val="000000"/>
                          </a:solidFill>
                          <a:effectLst/>
                          <a:latin typeface="Calibri" panose="020F0502020204030204" pitchFamily="34" charset="0"/>
                        </a:rPr>
                        <a:t>etc.</a:t>
                      </a: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4413596"/>
                  </a:ext>
                </a:extLst>
              </a:tr>
            </a:tbl>
          </a:graphicData>
        </a:graphic>
      </p:graphicFrame>
      <p:sp>
        <p:nvSpPr>
          <p:cNvPr id="4" name="TextBox 3">
            <a:extLst>
              <a:ext uri="{FF2B5EF4-FFF2-40B4-BE49-F238E27FC236}">
                <a16:creationId xmlns:a16="http://schemas.microsoft.com/office/drawing/2014/main" id="{59F88CBD-3D17-44B6-B934-E02AE1AAD6DD}"/>
              </a:ext>
            </a:extLst>
          </p:cNvPr>
          <p:cNvSpPr txBox="1"/>
          <p:nvPr/>
        </p:nvSpPr>
        <p:spPr>
          <a:xfrm>
            <a:off x="990600" y="424934"/>
            <a:ext cx="63246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Hypothesis testing with linear regression</a:t>
            </a:r>
          </a:p>
        </p:txBody>
      </p:sp>
      <p:sp>
        <p:nvSpPr>
          <p:cNvPr id="5" name="TextBox 4">
            <a:extLst>
              <a:ext uri="{FF2B5EF4-FFF2-40B4-BE49-F238E27FC236}">
                <a16:creationId xmlns:a16="http://schemas.microsoft.com/office/drawing/2014/main" id="{9CE77F77-FFE7-4EFC-9B01-D584A957C4BB}"/>
              </a:ext>
            </a:extLst>
          </p:cNvPr>
          <p:cNvSpPr txBox="1"/>
          <p:nvPr/>
        </p:nvSpPr>
        <p:spPr>
          <a:xfrm>
            <a:off x="5638800" y="1066800"/>
            <a:ext cx="2286000" cy="1200329"/>
          </a:xfrm>
          <a:prstGeom prst="rect">
            <a:avLst/>
          </a:prstGeom>
          <a:noFill/>
          <a:ln w="19050">
            <a:solidFill>
              <a:schemeClr val="tx1"/>
            </a:solidFill>
          </a:ln>
        </p:spPr>
        <p:txBody>
          <a:bodyPr wrap="square" rtlCol="0">
            <a:spAutoFit/>
          </a:bodyPr>
          <a:lstStyle/>
          <a:p>
            <a:r>
              <a:rPr lang="en-US" sz="1200" b="1" dirty="0" err="1">
                <a:latin typeface="Arial" panose="020B0604020202020204" pitchFamily="34" charset="0"/>
                <a:cs typeface="Arial" panose="020B0604020202020204" pitchFamily="34" charset="0"/>
              </a:rPr>
              <a:t>dBP</a:t>
            </a:r>
            <a:r>
              <a:rPr lang="en-US" sz="1200" b="1"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diastolic blood pressure</a:t>
            </a:r>
          </a:p>
          <a:p>
            <a:r>
              <a:rPr lang="en-US" sz="1200" b="1" dirty="0">
                <a:latin typeface="Arial" panose="020B0604020202020204" pitchFamily="34" charset="0"/>
                <a:cs typeface="Arial" panose="020B0604020202020204" pitchFamily="34" charset="0"/>
              </a:rPr>
              <a:t>Drug:</a:t>
            </a:r>
            <a:r>
              <a:rPr lang="en-US" sz="1200" dirty="0">
                <a:latin typeface="Arial" panose="020B0604020202020204" pitchFamily="34" charset="0"/>
                <a:cs typeface="Arial" panose="020B0604020202020204" pitchFamily="34" charset="0"/>
              </a:rPr>
              <a:t> 1 = Drug A</a:t>
            </a:r>
          </a:p>
          <a:p>
            <a:r>
              <a:rPr lang="en-US" sz="1200" dirty="0">
                <a:latin typeface="Arial" panose="020B0604020202020204" pitchFamily="34" charset="0"/>
                <a:cs typeface="Arial" panose="020B0604020202020204" pitchFamily="34" charset="0"/>
              </a:rPr>
              <a:t>           0 = Drug B</a:t>
            </a:r>
          </a:p>
          <a:p>
            <a:r>
              <a:rPr lang="en-US" sz="1200" b="1" dirty="0">
                <a:latin typeface="Arial" panose="020B0604020202020204" pitchFamily="34" charset="0"/>
                <a:cs typeface="Arial" panose="020B0604020202020204" pitchFamily="34" charset="0"/>
              </a:rPr>
              <a:t>Age:</a:t>
            </a:r>
            <a:r>
              <a:rPr lang="en-US" sz="1200" dirty="0">
                <a:latin typeface="Arial" panose="020B0604020202020204" pitchFamily="34" charset="0"/>
                <a:cs typeface="Arial" panose="020B0604020202020204" pitchFamily="34" charset="0"/>
              </a:rPr>
              <a:t>  years</a:t>
            </a:r>
          </a:p>
          <a:p>
            <a:r>
              <a:rPr lang="en-US" sz="1200" b="1" dirty="0">
                <a:latin typeface="Arial" panose="020B0604020202020204" pitchFamily="34" charset="0"/>
                <a:cs typeface="Arial" panose="020B0604020202020204" pitchFamily="34" charset="0"/>
              </a:rPr>
              <a:t>Sex:</a:t>
            </a:r>
            <a:r>
              <a:rPr lang="en-US" sz="1200" dirty="0">
                <a:latin typeface="Arial" panose="020B0604020202020204" pitchFamily="34" charset="0"/>
                <a:cs typeface="Arial" panose="020B0604020202020204" pitchFamily="34" charset="0"/>
              </a:rPr>
              <a:t>  1 = Female</a:t>
            </a:r>
          </a:p>
          <a:p>
            <a:r>
              <a:rPr lang="en-US" sz="1200" dirty="0">
                <a:latin typeface="Arial" panose="020B0604020202020204" pitchFamily="34" charset="0"/>
                <a:cs typeface="Arial" panose="020B0604020202020204" pitchFamily="34" charset="0"/>
              </a:rPr>
              <a:t>          0 = Male</a:t>
            </a:r>
          </a:p>
        </p:txBody>
      </p:sp>
      <p:sp>
        <p:nvSpPr>
          <p:cNvPr id="6" name="TextBox 5">
            <a:extLst>
              <a:ext uri="{FF2B5EF4-FFF2-40B4-BE49-F238E27FC236}">
                <a16:creationId xmlns:a16="http://schemas.microsoft.com/office/drawing/2014/main" id="{BBC0D572-AB81-42C5-B89C-EB22C32D6577}"/>
              </a:ext>
            </a:extLst>
          </p:cNvPr>
          <p:cNvSpPr txBox="1"/>
          <p:nvPr/>
        </p:nvSpPr>
        <p:spPr>
          <a:xfrm>
            <a:off x="5105400" y="2895600"/>
            <a:ext cx="3733800" cy="1754326"/>
          </a:xfrm>
          <a:prstGeom prst="rect">
            <a:avLst/>
          </a:prstGeom>
          <a:noFill/>
          <a:ln w="19050">
            <a:solidFill>
              <a:schemeClr val="tx1"/>
            </a:solidFill>
          </a:ln>
        </p:spPr>
        <p:txBody>
          <a:bodyPr wrap="square" rtlCol="0">
            <a:spAutoFit/>
          </a:bodyPr>
          <a:lstStyle/>
          <a:p>
            <a:r>
              <a:rPr lang="en-US" sz="1200" b="1" dirty="0">
                <a:latin typeface="Arial" panose="020B0604020202020204" pitchFamily="34" charset="0"/>
                <a:cs typeface="Arial" panose="020B0604020202020204" pitchFamily="34" charset="0"/>
              </a:rPr>
              <a:t>Design:</a:t>
            </a:r>
            <a:r>
              <a:rPr lang="en-US" sz="1200" dirty="0">
                <a:latin typeface="Arial" panose="020B0604020202020204" pitchFamily="34" charset="0"/>
                <a:cs typeface="Arial" panose="020B0604020202020204" pitchFamily="34" charset="0"/>
              </a:rPr>
              <a:t> </a:t>
            </a:r>
            <a:r>
              <a:rPr lang="en-US" sz="1200" u="sng" dirty="0">
                <a:latin typeface="Arial" panose="020B0604020202020204" pitchFamily="34" charset="0"/>
                <a:cs typeface="Arial" panose="020B0604020202020204" pitchFamily="34" charset="0"/>
              </a:rPr>
              <a:t>Non-randomized</a:t>
            </a:r>
            <a:r>
              <a:rPr lang="en-US" sz="1200" dirty="0">
                <a:latin typeface="Arial" panose="020B0604020202020204" pitchFamily="34" charset="0"/>
                <a:cs typeface="Arial" panose="020B0604020202020204" pitchFamily="34" charset="0"/>
              </a:rPr>
              <a:t> comparative effectiveness</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Outcome: </a:t>
            </a:r>
            <a:r>
              <a:rPr lang="en-US" sz="1200" dirty="0">
                <a:latin typeface="Arial" panose="020B0604020202020204" pitchFamily="34" charset="0"/>
                <a:cs typeface="Arial" panose="020B0604020202020204" pitchFamily="34" charset="0"/>
              </a:rPr>
              <a:t>diastolic BP (continuous variable)</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Research hypothesis: </a:t>
            </a:r>
            <a:r>
              <a:rPr lang="en-US" sz="1200" dirty="0">
                <a:latin typeface="Arial" panose="020B0604020202020204" pitchFamily="34" charset="0"/>
                <a:cs typeface="Arial" panose="020B0604020202020204" pitchFamily="34" charset="0"/>
              </a:rPr>
              <a:t>Is Drug A superior to Drug B in reducing blood pressure?</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Null hypothesis: </a:t>
            </a:r>
            <a:r>
              <a:rPr lang="en-US" sz="1200" dirty="0">
                <a:latin typeface="Arial" panose="020B0604020202020204" pitchFamily="34" charset="0"/>
                <a:cs typeface="Arial" panose="020B0604020202020204" pitchFamily="34" charset="0"/>
              </a:rPr>
              <a:t>There is no difference between A and B with respect to reducing blood pressure.</a:t>
            </a:r>
          </a:p>
        </p:txBody>
      </p:sp>
    </p:spTree>
    <p:extLst>
      <p:ext uri="{BB962C8B-B14F-4D97-AF65-F5344CB8AC3E}">
        <p14:creationId xmlns:p14="http://schemas.microsoft.com/office/powerpoint/2010/main" val="329558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BDC94B-65A6-4EBA-9809-5C2EC4901956}"/>
              </a:ext>
            </a:extLst>
          </p:cNvPr>
          <p:cNvSpPr>
            <a:spLocks noGrp="1"/>
          </p:cNvSpPr>
          <p:nvPr>
            <p:ph type="sldNum" sz="quarter" idx="12"/>
          </p:nvPr>
        </p:nvSpPr>
        <p:spPr/>
        <p:txBody>
          <a:bodyPr/>
          <a:lstStyle/>
          <a:p>
            <a:pPr>
              <a:defRPr/>
            </a:pPr>
            <a:fld id="{80F2F892-A0AA-4A33-940A-5E76CB61BCC6}" type="slidenum">
              <a:rPr lang="en-US" altLang="en-US" smtClean="0"/>
              <a:pPr>
                <a:defRPr/>
              </a:pPr>
              <a:t>13</a:t>
            </a:fld>
            <a:endParaRPr lang="en-US" altLang="en-US"/>
          </a:p>
        </p:txBody>
      </p:sp>
      <p:sp>
        <p:nvSpPr>
          <p:cNvPr id="3" name="TextBox 2">
            <a:extLst>
              <a:ext uri="{FF2B5EF4-FFF2-40B4-BE49-F238E27FC236}">
                <a16:creationId xmlns:a16="http://schemas.microsoft.com/office/drawing/2014/main" id="{BFA59AF4-A9FF-482A-B0AC-AC4FD9533B74}"/>
              </a:ext>
            </a:extLst>
          </p:cNvPr>
          <p:cNvSpPr txBox="1"/>
          <p:nvPr/>
        </p:nvSpPr>
        <p:spPr>
          <a:xfrm>
            <a:off x="1143000" y="762000"/>
            <a:ext cx="58674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Covariate differences between Drug A and Drug B</a:t>
            </a:r>
          </a:p>
        </p:txBody>
      </p:sp>
      <p:graphicFrame>
        <p:nvGraphicFramePr>
          <p:cNvPr id="4" name="Table 4">
            <a:extLst>
              <a:ext uri="{FF2B5EF4-FFF2-40B4-BE49-F238E27FC236}">
                <a16:creationId xmlns:a16="http://schemas.microsoft.com/office/drawing/2014/main" id="{7DD6CAC9-21D6-4EFB-A718-2F7B7DA13A10}"/>
              </a:ext>
            </a:extLst>
          </p:cNvPr>
          <p:cNvGraphicFramePr>
            <a:graphicFrameLocks noGrp="1"/>
          </p:cNvGraphicFramePr>
          <p:nvPr/>
        </p:nvGraphicFramePr>
        <p:xfrm>
          <a:off x="1295400" y="1219200"/>
          <a:ext cx="5257800"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1398113603"/>
                    </a:ext>
                  </a:extLst>
                </a:gridCol>
                <a:gridCol w="1371600">
                  <a:extLst>
                    <a:ext uri="{9D8B030D-6E8A-4147-A177-3AD203B41FA5}">
                      <a16:colId xmlns:a16="http://schemas.microsoft.com/office/drawing/2014/main" val="555619595"/>
                    </a:ext>
                  </a:extLst>
                </a:gridCol>
                <a:gridCol w="1447800">
                  <a:extLst>
                    <a:ext uri="{9D8B030D-6E8A-4147-A177-3AD203B41FA5}">
                      <a16:colId xmlns:a16="http://schemas.microsoft.com/office/drawing/2014/main" val="786026878"/>
                    </a:ext>
                  </a:extLst>
                </a:gridCol>
                <a:gridCol w="1447800">
                  <a:extLst>
                    <a:ext uri="{9D8B030D-6E8A-4147-A177-3AD203B41FA5}">
                      <a16:colId xmlns:a16="http://schemas.microsoft.com/office/drawing/2014/main" val="2071975574"/>
                    </a:ext>
                  </a:extLst>
                </a:gridCol>
              </a:tblGrid>
              <a:tr h="370840">
                <a:tc>
                  <a:txBody>
                    <a:bodyPr/>
                    <a:lstStyle/>
                    <a:p>
                      <a:r>
                        <a:rPr lang="en-US" sz="1800" dirty="0">
                          <a:latin typeface="Arial" panose="020B0604020202020204" pitchFamily="34" charset="0"/>
                          <a:cs typeface="Arial" panose="020B0604020202020204" pitchFamily="34" charset="0"/>
                        </a:rPr>
                        <a:t>Drug</a:t>
                      </a:r>
                    </a:p>
                  </a:txBody>
                  <a:tcPr/>
                </a:tc>
                <a:tc>
                  <a:txBody>
                    <a:bodyPr/>
                    <a:lstStyle/>
                    <a:p>
                      <a:pPr algn="ctr"/>
                      <a:r>
                        <a:rPr lang="en-US" sz="1800" dirty="0">
                          <a:latin typeface="Arial" panose="020B0604020202020204" pitchFamily="34" charset="0"/>
                          <a:cs typeface="Arial" panose="020B0604020202020204" pitchFamily="34" charset="0"/>
                        </a:rPr>
                        <a:t>Females</a:t>
                      </a:r>
                    </a:p>
                  </a:txBody>
                  <a:tcPr/>
                </a:tc>
                <a:tc>
                  <a:txBody>
                    <a:bodyPr/>
                    <a:lstStyle/>
                    <a:p>
                      <a:pPr algn="ctr"/>
                      <a:r>
                        <a:rPr lang="en-US" sz="1800" dirty="0">
                          <a:latin typeface="Arial" panose="020B0604020202020204" pitchFamily="34" charset="0"/>
                          <a:cs typeface="Arial" panose="020B0604020202020204" pitchFamily="34" charset="0"/>
                        </a:rPr>
                        <a:t>Males</a:t>
                      </a:r>
                    </a:p>
                  </a:txBody>
                  <a:tcPr/>
                </a:tc>
                <a:tc>
                  <a:txBody>
                    <a:bodyPr/>
                    <a:lstStyle/>
                    <a:p>
                      <a:pPr algn="ctr"/>
                      <a:r>
                        <a:rPr lang="en-US" sz="1800" dirty="0">
                          <a:latin typeface="Arial" panose="020B0604020202020204" pitchFamily="34" charset="0"/>
                          <a:cs typeface="Arial" panose="020B0604020202020204" pitchFamily="34" charset="0"/>
                        </a:rPr>
                        <a:t>Total</a:t>
                      </a:r>
                    </a:p>
                  </a:txBody>
                  <a:tcPr/>
                </a:tc>
                <a:extLst>
                  <a:ext uri="{0D108BD9-81ED-4DB2-BD59-A6C34878D82A}">
                    <a16:rowId xmlns:a16="http://schemas.microsoft.com/office/drawing/2014/main" val="1276935839"/>
                  </a:ext>
                </a:extLst>
              </a:tr>
              <a:tr h="370840">
                <a:tc>
                  <a:txBody>
                    <a:bodyPr/>
                    <a:lstStyle/>
                    <a:p>
                      <a:r>
                        <a:rPr lang="en-US" sz="1800" dirty="0">
                          <a:latin typeface="Arial" panose="020B0604020202020204" pitchFamily="34" charset="0"/>
                          <a:cs typeface="Arial" panose="020B0604020202020204" pitchFamily="34" charset="0"/>
                        </a:rPr>
                        <a:t>A</a:t>
                      </a:r>
                    </a:p>
                  </a:txBody>
                  <a:tcPr/>
                </a:tc>
                <a:tc>
                  <a:txBody>
                    <a:bodyPr/>
                    <a:lstStyle/>
                    <a:p>
                      <a:pPr algn="r"/>
                      <a:r>
                        <a:rPr lang="en-US" sz="1800" dirty="0">
                          <a:latin typeface="Arial" panose="020B0604020202020204" pitchFamily="34" charset="0"/>
                          <a:cs typeface="Arial" panose="020B0604020202020204" pitchFamily="34" charset="0"/>
                        </a:rPr>
                        <a:t>40 (54.8)</a:t>
                      </a:r>
                    </a:p>
                  </a:txBody>
                  <a:tcPr/>
                </a:tc>
                <a:tc>
                  <a:txBody>
                    <a:bodyPr/>
                    <a:lstStyle/>
                    <a:p>
                      <a:pPr algn="r"/>
                      <a:r>
                        <a:rPr lang="en-US" sz="1800" dirty="0">
                          <a:latin typeface="Arial" panose="020B0604020202020204" pitchFamily="34" charset="0"/>
                          <a:cs typeface="Arial" panose="020B0604020202020204" pitchFamily="34" charset="0"/>
                        </a:rPr>
                        <a:t>33 (45.2)</a:t>
                      </a:r>
                    </a:p>
                  </a:txBody>
                  <a:tcPr/>
                </a:tc>
                <a:tc>
                  <a:txBody>
                    <a:bodyPr/>
                    <a:lstStyle/>
                    <a:p>
                      <a:pPr algn="r"/>
                      <a:r>
                        <a:rPr lang="en-US" sz="1800" dirty="0">
                          <a:latin typeface="Arial" panose="020B0604020202020204" pitchFamily="34" charset="0"/>
                          <a:cs typeface="Arial" panose="020B0604020202020204" pitchFamily="34" charset="0"/>
                        </a:rPr>
                        <a:t>73 (50.7)</a:t>
                      </a:r>
                    </a:p>
                  </a:txBody>
                  <a:tcPr/>
                </a:tc>
                <a:extLst>
                  <a:ext uri="{0D108BD9-81ED-4DB2-BD59-A6C34878D82A}">
                    <a16:rowId xmlns:a16="http://schemas.microsoft.com/office/drawing/2014/main" val="3658314678"/>
                  </a:ext>
                </a:extLst>
              </a:tr>
              <a:tr h="370840">
                <a:tc>
                  <a:txBody>
                    <a:bodyPr/>
                    <a:lstStyle/>
                    <a:p>
                      <a:r>
                        <a:rPr lang="en-US" sz="1800" dirty="0">
                          <a:latin typeface="Arial" panose="020B0604020202020204" pitchFamily="34" charset="0"/>
                          <a:cs typeface="Arial" panose="020B0604020202020204" pitchFamily="34" charset="0"/>
                        </a:rPr>
                        <a:t>B</a:t>
                      </a:r>
                    </a:p>
                  </a:txBody>
                  <a:tcPr/>
                </a:tc>
                <a:tc>
                  <a:txBody>
                    <a:bodyPr/>
                    <a:lstStyle/>
                    <a:p>
                      <a:pPr algn="r"/>
                      <a:r>
                        <a:rPr lang="en-US" sz="1800" dirty="0">
                          <a:latin typeface="Arial" panose="020B0604020202020204" pitchFamily="34" charset="0"/>
                          <a:cs typeface="Arial" panose="020B0604020202020204" pitchFamily="34" charset="0"/>
                        </a:rPr>
                        <a:t>33 (46.5)</a:t>
                      </a:r>
                    </a:p>
                  </a:txBody>
                  <a:tcPr/>
                </a:tc>
                <a:tc>
                  <a:txBody>
                    <a:bodyPr/>
                    <a:lstStyle/>
                    <a:p>
                      <a:pPr algn="r"/>
                      <a:r>
                        <a:rPr lang="en-US" sz="1800" dirty="0">
                          <a:latin typeface="Arial" panose="020B0604020202020204" pitchFamily="34" charset="0"/>
                          <a:cs typeface="Arial" panose="020B0604020202020204" pitchFamily="34" charset="0"/>
                        </a:rPr>
                        <a:t>38 (53.5)</a:t>
                      </a:r>
                    </a:p>
                  </a:txBody>
                  <a:tcPr/>
                </a:tc>
                <a:tc>
                  <a:txBody>
                    <a:bodyPr/>
                    <a:lstStyle/>
                    <a:p>
                      <a:pPr algn="r"/>
                      <a:r>
                        <a:rPr lang="en-US" sz="1800" dirty="0">
                          <a:latin typeface="Arial" panose="020B0604020202020204" pitchFamily="34" charset="0"/>
                          <a:cs typeface="Arial" panose="020B0604020202020204" pitchFamily="34" charset="0"/>
                        </a:rPr>
                        <a:t>71 (49.3)</a:t>
                      </a:r>
                    </a:p>
                  </a:txBody>
                  <a:tcPr/>
                </a:tc>
                <a:extLst>
                  <a:ext uri="{0D108BD9-81ED-4DB2-BD59-A6C34878D82A}">
                    <a16:rowId xmlns:a16="http://schemas.microsoft.com/office/drawing/2014/main" val="78053467"/>
                  </a:ext>
                </a:extLst>
              </a:tr>
              <a:tr h="370840">
                <a:tc>
                  <a:txBody>
                    <a:bodyPr/>
                    <a:lstStyle/>
                    <a:p>
                      <a:r>
                        <a:rPr lang="en-US" sz="1800" dirty="0">
                          <a:latin typeface="Arial" panose="020B0604020202020204" pitchFamily="34" charset="0"/>
                          <a:cs typeface="Arial" panose="020B0604020202020204" pitchFamily="34" charset="0"/>
                        </a:rPr>
                        <a:t>Total</a:t>
                      </a:r>
                    </a:p>
                  </a:txBody>
                  <a:tcPr/>
                </a:tc>
                <a:tc>
                  <a:txBody>
                    <a:bodyPr/>
                    <a:lstStyle/>
                    <a:p>
                      <a:pPr algn="r"/>
                      <a:r>
                        <a:rPr lang="en-US" sz="1800" dirty="0">
                          <a:latin typeface="Arial" panose="020B0604020202020204" pitchFamily="34" charset="0"/>
                          <a:cs typeface="Arial" panose="020B0604020202020204" pitchFamily="34" charset="0"/>
                        </a:rPr>
                        <a:t>73 (50.7)</a:t>
                      </a:r>
                    </a:p>
                  </a:txBody>
                  <a:tcPr/>
                </a:tc>
                <a:tc>
                  <a:txBody>
                    <a:bodyPr/>
                    <a:lstStyle/>
                    <a:p>
                      <a:pPr algn="r"/>
                      <a:r>
                        <a:rPr lang="en-US" sz="1800" dirty="0">
                          <a:latin typeface="Arial" panose="020B0604020202020204" pitchFamily="34" charset="0"/>
                          <a:cs typeface="Arial" panose="020B0604020202020204" pitchFamily="34" charset="0"/>
                        </a:rPr>
                        <a:t>71 (49.3)</a:t>
                      </a:r>
                    </a:p>
                  </a:txBody>
                  <a:tcPr/>
                </a:tc>
                <a:tc>
                  <a:txBody>
                    <a:bodyPr/>
                    <a:lstStyle/>
                    <a:p>
                      <a:pPr algn="r"/>
                      <a:r>
                        <a:rPr lang="en-US" sz="1800" dirty="0">
                          <a:latin typeface="Arial" panose="020B0604020202020204" pitchFamily="34" charset="0"/>
                          <a:cs typeface="Arial" panose="020B0604020202020204" pitchFamily="34" charset="0"/>
                        </a:rPr>
                        <a:t>144 (100.0)</a:t>
                      </a:r>
                    </a:p>
                  </a:txBody>
                  <a:tcPr/>
                </a:tc>
                <a:extLst>
                  <a:ext uri="{0D108BD9-81ED-4DB2-BD59-A6C34878D82A}">
                    <a16:rowId xmlns:a16="http://schemas.microsoft.com/office/drawing/2014/main" val="850193276"/>
                  </a:ext>
                </a:extLst>
              </a:tr>
            </a:tbl>
          </a:graphicData>
        </a:graphic>
      </p:graphicFrame>
      <p:graphicFrame>
        <p:nvGraphicFramePr>
          <p:cNvPr id="5" name="Table 4">
            <a:extLst>
              <a:ext uri="{FF2B5EF4-FFF2-40B4-BE49-F238E27FC236}">
                <a16:creationId xmlns:a16="http://schemas.microsoft.com/office/drawing/2014/main" id="{DA22A2F5-DF6B-4530-8571-492EE89B8CAB}"/>
              </a:ext>
            </a:extLst>
          </p:cNvPr>
          <p:cNvGraphicFramePr>
            <a:graphicFrameLocks noGrp="1"/>
          </p:cNvGraphicFramePr>
          <p:nvPr/>
        </p:nvGraphicFramePr>
        <p:xfrm>
          <a:off x="1295400" y="3276600"/>
          <a:ext cx="2362200"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1398113603"/>
                    </a:ext>
                  </a:extLst>
                </a:gridCol>
                <a:gridCol w="1371600">
                  <a:extLst>
                    <a:ext uri="{9D8B030D-6E8A-4147-A177-3AD203B41FA5}">
                      <a16:colId xmlns:a16="http://schemas.microsoft.com/office/drawing/2014/main" val="555619595"/>
                    </a:ext>
                  </a:extLst>
                </a:gridCol>
              </a:tblGrid>
              <a:tr h="370840">
                <a:tc>
                  <a:txBody>
                    <a:bodyPr/>
                    <a:lstStyle/>
                    <a:p>
                      <a:r>
                        <a:rPr lang="en-US" sz="1800" dirty="0">
                          <a:latin typeface="Arial" panose="020B0604020202020204" pitchFamily="34" charset="0"/>
                          <a:cs typeface="Arial" panose="020B0604020202020204" pitchFamily="34" charset="0"/>
                        </a:rPr>
                        <a:t>Drug</a:t>
                      </a:r>
                    </a:p>
                  </a:txBody>
                  <a:tcPr/>
                </a:tc>
                <a:tc>
                  <a:txBody>
                    <a:bodyPr/>
                    <a:lstStyle/>
                    <a:p>
                      <a:pPr algn="ctr"/>
                      <a:r>
                        <a:rPr lang="en-US" sz="1800" dirty="0">
                          <a:latin typeface="Arial" panose="020B0604020202020204" pitchFamily="34" charset="0"/>
                          <a:cs typeface="Arial" panose="020B0604020202020204" pitchFamily="34" charset="0"/>
                        </a:rPr>
                        <a:t>Age</a:t>
                      </a:r>
                    </a:p>
                  </a:txBody>
                  <a:tcPr/>
                </a:tc>
                <a:extLst>
                  <a:ext uri="{0D108BD9-81ED-4DB2-BD59-A6C34878D82A}">
                    <a16:rowId xmlns:a16="http://schemas.microsoft.com/office/drawing/2014/main" val="1276935839"/>
                  </a:ext>
                </a:extLst>
              </a:tr>
              <a:tr h="370840">
                <a:tc>
                  <a:txBody>
                    <a:bodyPr/>
                    <a:lstStyle/>
                    <a:p>
                      <a:r>
                        <a:rPr lang="en-US" sz="1800" dirty="0">
                          <a:latin typeface="Arial" panose="020B0604020202020204" pitchFamily="34" charset="0"/>
                          <a:cs typeface="Arial" panose="020B0604020202020204" pitchFamily="34" charset="0"/>
                        </a:rPr>
                        <a:t>A</a:t>
                      </a:r>
                    </a:p>
                  </a:txBody>
                  <a:tcPr/>
                </a:tc>
                <a:tc>
                  <a:txBody>
                    <a:bodyPr/>
                    <a:lstStyle/>
                    <a:p>
                      <a:pPr algn="r"/>
                      <a:r>
                        <a:rPr lang="en-US" sz="1800" dirty="0">
                          <a:latin typeface="Arial" panose="020B0604020202020204" pitchFamily="34" charset="0"/>
                          <a:cs typeface="Arial" panose="020B0604020202020204" pitchFamily="34" charset="0"/>
                        </a:rPr>
                        <a:t>57.9 ± 12.6</a:t>
                      </a:r>
                    </a:p>
                  </a:txBody>
                  <a:tcPr/>
                </a:tc>
                <a:extLst>
                  <a:ext uri="{0D108BD9-81ED-4DB2-BD59-A6C34878D82A}">
                    <a16:rowId xmlns:a16="http://schemas.microsoft.com/office/drawing/2014/main" val="3658314678"/>
                  </a:ext>
                </a:extLst>
              </a:tr>
              <a:tr h="370840">
                <a:tc>
                  <a:txBody>
                    <a:bodyPr/>
                    <a:lstStyle/>
                    <a:p>
                      <a:r>
                        <a:rPr lang="en-US" sz="1800" dirty="0">
                          <a:latin typeface="Arial" panose="020B0604020202020204" pitchFamily="34" charset="0"/>
                          <a:cs typeface="Arial" panose="020B0604020202020204" pitchFamily="34" charset="0"/>
                        </a:rPr>
                        <a:t>B</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65.9 ± 14.3</a:t>
                      </a:r>
                    </a:p>
                  </a:txBody>
                  <a:tcPr/>
                </a:tc>
                <a:extLst>
                  <a:ext uri="{0D108BD9-81ED-4DB2-BD59-A6C34878D82A}">
                    <a16:rowId xmlns:a16="http://schemas.microsoft.com/office/drawing/2014/main" val="78053467"/>
                  </a:ext>
                </a:extLst>
              </a:tr>
              <a:tr h="370840">
                <a:tc>
                  <a:txBody>
                    <a:bodyPr/>
                    <a:lstStyle/>
                    <a:p>
                      <a:r>
                        <a:rPr lang="en-US" sz="1800" dirty="0">
                          <a:latin typeface="Arial" panose="020B0604020202020204" pitchFamily="34" charset="0"/>
                          <a:cs typeface="Arial" panose="020B0604020202020204" pitchFamily="34" charset="0"/>
                        </a:rPr>
                        <a:t>All</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61.9 ± 14.0</a:t>
                      </a:r>
                    </a:p>
                  </a:txBody>
                  <a:tcPr/>
                </a:tc>
                <a:extLst>
                  <a:ext uri="{0D108BD9-81ED-4DB2-BD59-A6C34878D82A}">
                    <a16:rowId xmlns:a16="http://schemas.microsoft.com/office/drawing/2014/main" val="850193276"/>
                  </a:ext>
                </a:extLst>
              </a:tr>
            </a:tbl>
          </a:graphicData>
        </a:graphic>
      </p:graphicFrame>
      <p:sp>
        <p:nvSpPr>
          <p:cNvPr id="6" name="TextBox 5">
            <a:extLst>
              <a:ext uri="{FF2B5EF4-FFF2-40B4-BE49-F238E27FC236}">
                <a16:creationId xmlns:a16="http://schemas.microsoft.com/office/drawing/2014/main" id="{FE16F596-EA1C-4A89-A252-C509FC550A0E}"/>
              </a:ext>
            </a:extLst>
          </p:cNvPr>
          <p:cNvSpPr txBox="1"/>
          <p:nvPr/>
        </p:nvSpPr>
        <p:spPr>
          <a:xfrm>
            <a:off x="1219200" y="2680900"/>
            <a:ext cx="57912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Data are n (%)</a:t>
            </a:r>
          </a:p>
        </p:txBody>
      </p:sp>
      <p:sp>
        <p:nvSpPr>
          <p:cNvPr id="7" name="TextBox 6">
            <a:extLst>
              <a:ext uri="{FF2B5EF4-FFF2-40B4-BE49-F238E27FC236}">
                <a16:creationId xmlns:a16="http://schemas.microsoft.com/office/drawing/2014/main" id="{7AC9CB63-E452-4F21-AC3B-E8AFFED7CE52}"/>
              </a:ext>
            </a:extLst>
          </p:cNvPr>
          <p:cNvSpPr txBox="1"/>
          <p:nvPr/>
        </p:nvSpPr>
        <p:spPr>
          <a:xfrm>
            <a:off x="1219200" y="4759960"/>
            <a:ext cx="57912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Data are mean ± 1 standard deviation</a:t>
            </a:r>
          </a:p>
        </p:txBody>
      </p:sp>
    </p:spTree>
    <p:extLst>
      <p:ext uri="{BB962C8B-B14F-4D97-AF65-F5344CB8AC3E}">
        <p14:creationId xmlns:p14="http://schemas.microsoft.com/office/powerpoint/2010/main" val="17942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6D42F3-E501-4091-ADFA-637B4BBEE815}"/>
              </a:ext>
            </a:extLst>
          </p:cNvPr>
          <p:cNvSpPr>
            <a:spLocks noGrp="1"/>
          </p:cNvSpPr>
          <p:nvPr>
            <p:ph type="sldNum" sz="quarter" idx="12"/>
          </p:nvPr>
        </p:nvSpPr>
        <p:spPr/>
        <p:txBody>
          <a:bodyPr/>
          <a:lstStyle/>
          <a:p>
            <a:pPr>
              <a:defRPr/>
            </a:pPr>
            <a:fld id="{80F2F892-A0AA-4A33-940A-5E76CB61BCC6}" type="slidenum">
              <a:rPr lang="en-US" altLang="en-US" smtClean="0"/>
              <a:pPr>
                <a:defRPr/>
              </a:pPr>
              <a:t>14</a:t>
            </a:fld>
            <a:endParaRPr lang="en-US" altLang="en-US"/>
          </a:p>
        </p:txBody>
      </p:sp>
      <p:sp>
        <p:nvSpPr>
          <p:cNvPr id="3" name="TextBox 2">
            <a:extLst>
              <a:ext uri="{FF2B5EF4-FFF2-40B4-BE49-F238E27FC236}">
                <a16:creationId xmlns:a16="http://schemas.microsoft.com/office/drawing/2014/main" id="{816F3DA2-E019-4033-A09E-7A534DB7CFCC}"/>
              </a:ext>
            </a:extLst>
          </p:cNvPr>
          <p:cNvSpPr txBox="1"/>
          <p:nvPr/>
        </p:nvSpPr>
        <p:spPr>
          <a:xfrm>
            <a:off x="1143000" y="914400"/>
            <a:ext cx="7086600" cy="3970318"/>
          </a:xfrm>
          <a:prstGeom prst="rect">
            <a:avLst/>
          </a:prstGeom>
          <a:noFill/>
          <a:ln w="19050">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Because the study is non-randomized, there is potential for selection bias with respect to treatment drug.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the study was randomized, we could just do a simple t-test comparing Drug A with Drug B.</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Linear regression model includes potential confounders:  </a:t>
            </a:r>
            <a:r>
              <a:rPr lang="en-US" i="1" dirty="0">
                <a:latin typeface="Arial" panose="020B0604020202020204" pitchFamily="34" charset="0"/>
                <a:cs typeface="Arial" panose="020B0604020202020204" pitchFamily="34" charset="0"/>
              </a:rPr>
              <a:t>Are Drug A patients older than Drug B patients?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Age, sex and race typically included in regression model, but other factors can also be included (e.g., comorbidities).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Regression model:</a:t>
            </a:r>
          </a:p>
          <a:p>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dBP</a:t>
            </a:r>
            <a:r>
              <a:rPr lang="en-US" b="1" dirty="0">
                <a:latin typeface="Arial" panose="020B0604020202020204" pitchFamily="34" charset="0"/>
                <a:cs typeface="Arial" panose="020B0604020202020204" pitchFamily="34" charset="0"/>
              </a:rPr>
              <a:t> ~ Drug + Age + Sex + Drug*Age + Drug*Sex</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6485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F4BC86-A785-45EA-A77E-28A11313004B}"/>
              </a:ext>
            </a:extLst>
          </p:cNvPr>
          <p:cNvSpPr>
            <a:spLocks noGrp="1"/>
          </p:cNvSpPr>
          <p:nvPr>
            <p:ph type="sldNum" sz="quarter" idx="12"/>
          </p:nvPr>
        </p:nvSpPr>
        <p:spPr/>
        <p:txBody>
          <a:bodyPr/>
          <a:lstStyle/>
          <a:p>
            <a:pPr>
              <a:defRPr/>
            </a:pPr>
            <a:fld id="{80F2F892-A0AA-4A33-940A-5E76CB61BCC6}" type="slidenum">
              <a:rPr lang="en-US" altLang="en-US" smtClean="0"/>
              <a:pPr>
                <a:defRPr/>
              </a:pPr>
              <a:t>15</a:t>
            </a:fld>
            <a:endParaRPr lang="en-US" altLang="en-US"/>
          </a:p>
        </p:txBody>
      </p:sp>
      <p:sp>
        <p:nvSpPr>
          <p:cNvPr id="4" name="TextBox 3">
            <a:extLst>
              <a:ext uri="{FF2B5EF4-FFF2-40B4-BE49-F238E27FC236}">
                <a16:creationId xmlns:a16="http://schemas.microsoft.com/office/drawing/2014/main" id="{C9678F96-BB83-4783-A38C-C09B14AA60D8}"/>
              </a:ext>
            </a:extLst>
          </p:cNvPr>
          <p:cNvSpPr txBox="1"/>
          <p:nvPr/>
        </p:nvSpPr>
        <p:spPr>
          <a:xfrm>
            <a:off x="914400" y="609600"/>
            <a:ext cx="7620000" cy="4724370"/>
          </a:xfrm>
          <a:prstGeom prst="rect">
            <a:avLst/>
          </a:prstGeom>
          <a:noFill/>
          <a:ln w="19050">
            <a:solidFill>
              <a:schemeClr val="tx1"/>
            </a:solidFill>
          </a:ln>
        </p:spPr>
        <p:txBody>
          <a:bodyPr wrap="square">
            <a:spAutoFit/>
          </a:bodyPr>
          <a:lstStyle/>
          <a:p>
            <a:r>
              <a:rPr lang="en-US" sz="1400" b="1" dirty="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Source |       SS           </a:t>
            </a:r>
            <a:r>
              <a:rPr lang="en-US" sz="1200" b="1" dirty="0" err="1">
                <a:latin typeface="Courier New" panose="02070309020205020404" pitchFamily="49" charset="0"/>
                <a:cs typeface="Courier New" panose="02070309020205020404" pitchFamily="49" charset="0"/>
              </a:rPr>
              <a:t>df</a:t>
            </a:r>
            <a:r>
              <a:rPr lang="en-US" sz="1200" b="1" dirty="0">
                <a:latin typeface="Courier New" panose="02070309020205020404" pitchFamily="49" charset="0"/>
                <a:cs typeface="Courier New" panose="02070309020205020404" pitchFamily="49" charset="0"/>
              </a:rPr>
              <a:t>       MS      Number of </a:t>
            </a:r>
            <a:r>
              <a:rPr lang="en-US" sz="1200" b="1" dirty="0" err="1">
                <a:latin typeface="Courier New" panose="02070309020205020404" pitchFamily="49" charset="0"/>
                <a:cs typeface="Courier New" panose="02070309020205020404" pitchFamily="49" charset="0"/>
              </a:rPr>
              <a:t>obs</a:t>
            </a:r>
            <a:r>
              <a:rPr lang="en-US" sz="1200" b="1" dirty="0">
                <a:latin typeface="Courier New" panose="02070309020205020404" pitchFamily="49" charset="0"/>
                <a:cs typeface="Courier New" panose="02070309020205020404" pitchFamily="49" charset="0"/>
              </a:rPr>
              <a:t>   =       144</a:t>
            </a:r>
          </a:p>
          <a:p>
            <a:r>
              <a:rPr lang="en-US" sz="1200" b="1" dirty="0">
                <a:latin typeface="Courier New" panose="02070309020205020404" pitchFamily="49" charset="0"/>
                <a:cs typeface="Courier New" panose="02070309020205020404" pitchFamily="49" charset="0"/>
              </a:rPr>
              <a:t>-------------+----------------------------------   F(5, 138)       =     17.33</a:t>
            </a:r>
          </a:p>
          <a:p>
            <a:r>
              <a:rPr lang="en-US" sz="1200" b="1" dirty="0">
                <a:latin typeface="Courier New" panose="02070309020205020404" pitchFamily="49" charset="0"/>
                <a:cs typeface="Courier New" panose="02070309020205020404" pitchFamily="49" charset="0"/>
              </a:rPr>
              <a:t>       Model |  6819.48965         5  1363.89793   Prob &gt; F        =    0.0000</a:t>
            </a:r>
          </a:p>
          <a:p>
            <a:r>
              <a:rPr lang="en-US" sz="1200" b="1" dirty="0">
                <a:latin typeface="Courier New" panose="02070309020205020404" pitchFamily="49" charset="0"/>
                <a:cs typeface="Courier New" panose="02070309020205020404" pitchFamily="49" charset="0"/>
              </a:rPr>
              <a:t>    Residual |  10861.8159       138  78.7088109   R-squared       =    0.3857</a:t>
            </a:r>
          </a:p>
          <a:p>
            <a:r>
              <a:rPr lang="en-US" sz="1200" b="1" dirty="0">
                <a:latin typeface="Courier New" panose="02070309020205020404" pitchFamily="49" charset="0"/>
                <a:cs typeface="Courier New" panose="02070309020205020404" pitchFamily="49" charset="0"/>
              </a:rPr>
              <a:t>-------------+----------------------------------   Adj R-squared   =    0.3634</a:t>
            </a:r>
          </a:p>
          <a:p>
            <a:r>
              <a:rPr lang="en-US" sz="1200" b="1" dirty="0">
                <a:latin typeface="Courier New" panose="02070309020205020404" pitchFamily="49" charset="0"/>
                <a:cs typeface="Courier New" panose="02070309020205020404" pitchFamily="49" charset="0"/>
              </a:rPr>
              <a:t>       Total |  17681.3056       143  123.645493   Root MSE        =    8.8718</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dbp</a:t>
            </a:r>
            <a:r>
              <a:rPr lang="en-US" sz="1200" b="1" dirty="0">
                <a:latin typeface="Courier New" panose="02070309020205020404" pitchFamily="49" charset="0"/>
                <a:cs typeface="Courier New" panose="02070309020205020404" pitchFamily="49" charset="0"/>
              </a:rPr>
              <a:t> | Coefficient  Std. err.      t    P&gt;|t|     [95% conf. interval]</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drug |  -14.31343   7.803388    -1.83   0.069    -29.74309    1.116237</a:t>
            </a:r>
          </a:p>
          <a:p>
            <a:r>
              <a:rPr lang="en-US" sz="1200" b="1" dirty="0">
                <a:latin typeface="Courier New" panose="02070309020205020404" pitchFamily="49" charset="0"/>
                <a:cs typeface="Courier New" panose="02070309020205020404" pitchFamily="49" charset="0"/>
              </a:rPr>
              <a:t>         age |   .1992198   .0792921     2.51   0.013     .0424354    .3560043</a:t>
            </a:r>
          </a:p>
          <a:p>
            <a:r>
              <a:rPr lang="en-US" sz="1200" b="1" dirty="0">
                <a:latin typeface="Courier New" panose="02070309020205020404" pitchFamily="49" charset="0"/>
                <a:cs typeface="Courier New" panose="02070309020205020404" pitchFamily="49" charset="0"/>
              </a:rPr>
              <a:t>         sex |  -4.146268   2.250409    -1.84   0.068     -8.59601    .3034735</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drug x age |   .0447632   .1153472     0.39   0.699    -.1833132    .2728395</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drug x sex |   3.531487   3.084222     1.15   0.254    -2.566956     9.62993</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_cons |   71.06026   5.772383    12.31   0.000     59.64651    82.47402</a:t>
            </a:r>
          </a:p>
          <a:p>
            <a:r>
              <a:rPr lang="en-US" sz="1200" b="1"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Rerun without the age interaction, then without the sex interaction</a:t>
            </a:r>
          </a:p>
        </p:txBody>
      </p:sp>
      <p:sp>
        <p:nvSpPr>
          <p:cNvPr id="5" name="Rectangle 4">
            <a:extLst>
              <a:ext uri="{FF2B5EF4-FFF2-40B4-BE49-F238E27FC236}">
                <a16:creationId xmlns:a16="http://schemas.microsoft.com/office/drawing/2014/main" id="{A6195FB1-5C56-4D2A-A6B5-EFA330C305EE}"/>
              </a:ext>
            </a:extLst>
          </p:cNvPr>
          <p:cNvSpPr/>
          <p:nvPr/>
        </p:nvSpPr>
        <p:spPr>
          <a:xfrm>
            <a:off x="1066800" y="3292415"/>
            <a:ext cx="7315200" cy="76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DF0850-3DB4-47A0-9C41-6C7A5A6797C0}"/>
              </a:ext>
            </a:extLst>
          </p:cNvPr>
          <p:cNvSpPr/>
          <p:nvPr/>
        </p:nvSpPr>
        <p:spPr>
          <a:xfrm>
            <a:off x="5562600" y="1380946"/>
            <a:ext cx="2743200" cy="381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144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DEEEB2-F63A-4F02-ADDE-3F9DE7001959}"/>
              </a:ext>
            </a:extLst>
          </p:cNvPr>
          <p:cNvSpPr>
            <a:spLocks noGrp="1"/>
          </p:cNvSpPr>
          <p:nvPr>
            <p:ph type="sldNum" sz="quarter" idx="12"/>
          </p:nvPr>
        </p:nvSpPr>
        <p:spPr/>
        <p:txBody>
          <a:bodyPr/>
          <a:lstStyle/>
          <a:p>
            <a:pPr>
              <a:defRPr/>
            </a:pPr>
            <a:fld id="{80F2F892-A0AA-4A33-940A-5E76CB61BCC6}" type="slidenum">
              <a:rPr lang="en-US" altLang="en-US" smtClean="0"/>
              <a:pPr>
                <a:defRPr/>
              </a:pPr>
              <a:t>16</a:t>
            </a:fld>
            <a:endParaRPr lang="en-US" altLang="en-US"/>
          </a:p>
        </p:txBody>
      </p:sp>
      <p:sp>
        <p:nvSpPr>
          <p:cNvPr id="4" name="TextBox 3">
            <a:extLst>
              <a:ext uri="{FF2B5EF4-FFF2-40B4-BE49-F238E27FC236}">
                <a16:creationId xmlns:a16="http://schemas.microsoft.com/office/drawing/2014/main" id="{511CFBA3-F82B-4E10-B980-BD6B3923EAA1}"/>
              </a:ext>
            </a:extLst>
          </p:cNvPr>
          <p:cNvSpPr txBox="1"/>
          <p:nvPr/>
        </p:nvSpPr>
        <p:spPr>
          <a:xfrm>
            <a:off x="762000" y="990600"/>
            <a:ext cx="7391400" cy="3877985"/>
          </a:xfrm>
          <a:prstGeom prst="rect">
            <a:avLst/>
          </a:prstGeom>
          <a:noFill/>
          <a:ln w="19050">
            <a:solidFill>
              <a:schemeClr val="tx1"/>
            </a:solidFill>
          </a:ln>
        </p:spPr>
        <p:txBody>
          <a:bodyPr wrap="square">
            <a:spAutoFit/>
          </a:bodyPr>
          <a:lstStyle/>
          <a:p>
            <a:endParaRPr lang="en-US" sz="1200"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Source |       SS           </a:t>
            </a:r>
            <a:r>
              <a:rPr lang="en-US" sz="1200" b="1" dirty="0" err="1">
                <a:latin typeface="Courier New" panose="02070309020205020404" pitchFamily="49" charset="0"/>
                <a:cs typeface="Courier New" panose="02070309020205020404" pitchFamily="49" charset="0"/>
              </a:rPr>
              <a:t>df</a:t>
            </a:r>
            <a:r>
              <a:rPr lang="en-US" sz="1200" b="1" dirty="0">
                <a:latin typeface="Courier New" panose="02070309020205020404" pitchFamily="49" charset="0"/>
                <a:cs typeface="Courier New" panose="02070309020205020404" pitchFamily="49" charset="0"/>
              </a:rPr>
              <a:t>       MS      Number of </a:t>
            </a:r>
            <a:r>
              <a:rPr lang="en-US" sz="1200" b="1" dirty="0" err="1">
                <a:latin typeface="Courier New" panose="02070309020205020404" pitchFamily="49" charset="0"/>
                <a:cs typeface="Courier New" panose="02070309020205020404" pitchFamily="49" charset="0"/>
              </a:rPr>
              <a:t>obs</a:t>
            </a:r>
            <a:r>
              <a:rPr lang="en-US" sz="1200" b="1" dirty="0">
                <a:latin typeface="Courier New" panose="02070309020205020404" pitchFamily="49" charset="0"/>
                <a:cs typeface="Courier New" panose="02070309020205020404" pitchFamily="49" charset="0"/>
              </a:rPr>
              <a:t>   =       144</a:t>
            </a:r>
          </a:p>
          <a:p>
            <a:r>
              <a:rPr lang="en-US" sz="1200" b="1" dirty="0">
                <a:latin typeface="Courier New" panose="02070309020205020404" pitchFamily="49" charset="0"/>
                <a:cs typeface="Courier New" panose="02070309020205020404" pitchFamily="49" charset="0"/>
              </a:rPr>
              <a:t>-------------+----------------------------------   F(3, 140)       =     27.47</a:t>
            </a:r>
          </a:p>
          <a:p>
            <a:r>
              <a:rPr lang="en-US" sz="1200" b="1" dirty="0">
                <a:latin typeface="Courier New" panose="02070309020205020404" pitchFamily="49" charset="0"/>
                <a:cs typeface="Courier New" panose="02070309020205020404" pitchFamily="49" charset="0"/>
              </a:rPr>
              <a:t>       Model |  6552.08782         3  2184.02927   Prob &gt; F        =    0.0000</a:t>
            </a:r>
          </a:p>
          <a:p>
            <a:r>
              <a:rPr lang="en-US" sz="1200" b="1" dirty="0">
                <a:latin typeface="Courier New" panose="02070309020205020404" pitchFamily="49" charset="0"/>
                <a:cs typeface="Courier New" panose="02070309020205020404" pitchFamily="49" charset="0"/>
              </a:rPr>
              <a:t>    Residual |  11129.2177       140  79.4944124   R-squared       =    0.3706</a:t>
            </a:r>
          </a:p>
          <a:p>
            <a:r>
              <a:rPr lang="en-US" sz="1200" b="1" dirty="0">
                <a:latin typeface="Courier New" panose="02070309020205020404" pitchFamily="49" charset="0"/>
                <a:cs typeface="Courier New" panose="02070309020205020404" pitchFamily="49" charset="0"/>
              </a:rPr>
              <a:t>-------------+----------------------------------   Adj R-squared   =    0.3571</a:t>
            </a:r>
          </a:p>
          <a:p>
            <a:r>
              <a:rPr lang="en-US" sz="1200" b="1" dirty="0">
                <a:latin typeface="Courier New" panose="02070309020205020404" pitchFamily="49" charset="0"/>
                <a:cs typeface="Courier New" panose="02070309020205020404" pitchFamily="49" charset="0"/>
              </a:rPr>
              <a:t>       Total |  17681.3056       143  123.645493   Root MSE        =     8.916</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dbp</a:t>
            </a:r>
            <a:r>
              <a:rPr lang="en-US" sz="1200" b="1" dirty="0">
                <a:latin typeface="Courier New" panose="02070309020205020404" pitchFamily="49" charset="0"/>
                <a:cs typeface="Courier New" panose="02070309020205020404" pitchFamily="49" charset="0"/>
              </a:rPr>
              <a:t> | Coefficient  Std. err.      t    P&gt;|t|     [95% conf. interval]</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drug |  -9.415367   1.908353    -4.93   0.000    -13.18828    -5.64245</a:t>
            </a:r>
          </a:p>
          <a:p>
            <a:r>
              <a:rPr lang="en-US" sz="1200" b="1" dirty="0">
                <a:latin typeface="Courier New" panose="02070309020205020404" pitchFamily="49" charset="0"/>
                <a:cs typeface="Courier New" panose="02070309020205020404" pitchFamily="49" charset="0"/>
              </a:rPr>
              <a:t>         age |   .2472562   .0558972     4.42   0.000     .1367445    .3577679</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drug x sex |   -.602722    2.10682    -0.29   0.775    -4.768018    3.562574</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_cons |   65.96611   3.834175    17.20   0.000     58.38574    73.54648</a:t>
            </a:r>
          </a:p>
          <a:p>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b="1" dirty="0">
                <a:latin typeface="Arial" panose="020B0604020202020204" pitchFamily="34" charset="0"/>
                <a:cs typeface="Arial" panose="020B0604020202020204" pitchFamily="34" charset="0"/>
              </a:rPr>
              <a:t>Rerun with age interaction</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457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C1697E-B3AA-4910-B1E1-14C4CE81DA71}"/>
              </a:ext>
            </a:extLst>
          </p:cNvPr>
          <p:cNvSpPr>
            <a:spLocks noGrp="1"/>
          </p:cNvSpPr>
          <p:nvPr>
            <p:ph type="sldNum" sz="quarter" idx="12"/>
          </p:nvPr>
        </p:nvSpPr>
        <p:spPr/>
        <p:txBody>
          <a:bodyPr/>
          <a:lstStyle/>
          <a:p>
            <a:pPr>
              <a:defRPr/>
            </a:pPr>
            <a:fld id="{80F2F892-A0AA-4A33-940A-5E76CB61BCC6}" type="slidenum">
              <a:rPr lang="en-US" altLang="en-US" smtClean="0"/>
              <a:pPr>
                <a:defRPr/>
              </a:pPr>
              <a:t>17</a:t>
            </a:fld>
            <a:endParaRPr lang="en-US" altLang="en-US"/>
          </a:p>
        </p:txBody>
      </p:sp>
      <p:sp>
        <p:nvSpPr>
          <p:cNvPr id="4" name="TextBox 3">
            <a:extLst>
              <a:ext uri="{FF2B5EF4-FFF2-40B4-BE49-F238E27FC236}">
                <a16:creationId xmlns:a16="http://schemas.microsoft.com/office/drawing/2014/main" id="{7946545E-DD03-428C-A5EB-E62D58991238}"/>
              </a:ext>
            </a:extLst>
          </p:cNvPr>
          <p:cNvSpPr txBox="1"/>
          <p:nvPr/>
        </p:nvSpPr>
        <p:spPr>
          <a:xfrm>
            <a:off x="914400" y="685800"/>
            <a:ext cx="7543800" cy="4154984"/>
          </a:xfrm>
          <a:prstGeom prst="rect">
            <a:avLst/>
          </a:prstGeom>
          <a:noFill/>
        </p:spPr>
        <p:txBody>
          <a:bodyPr wrap="square">
            <a:spAutoFit/>
          </a:bodyPr>
          <a:lstStyle/>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Source |       SS           </a:t>
            </a:r>
            <a:r>
              <a:rPr lang="en-US" sz="1200" b="1" dirty="0" err="1">
                <a:latin typeface="Courier New" panose="02070309020205020404" pitchFamily="49" charset="0"/>
                <a:cs typeface="Courier New" panose="02070309020205020404" pitchFamily="49" charset="0"/>
              </a:rPr>
              <a:t>df</a:t>
            </a:r>
            <a:r>
              <a:rPr lang="en-US" sz="1200" b="1" dirty="0">
                <a:latin typeface="Courier New" panose="02070309020205020404" pitchFamily="49" charset="0"/>
                <a:cs typeface="Courier New" panose="02070309020205020404" pitchFamily="49" charset="0"/>
              </a:rPr>
              <a:t>       MS      Number of </a:t>
            </a:r>
            <a:r>
              <a:rPr lang="en-US" sz="1200" b="1" dirty="0" err="1">
                <a:latin typeface="Courier New" panose="02070309020205020404" pitchFamily="49" charset="0"/>
                <a:cs typeface="Courier New" panose="02070309020205020404" pitchFamily="49" charset="0"/>
              </a:rPr>
              <a:t>obs</a:t>
            </a:r>
            <a:r>
              <a:rPr lang="en-US" sz="1200" b="1" dirty="0">
                <a:latin typeface="Courier New" panose="02070309020205020404" pitchFamily="49" charset="0"/>
                <a:cs typeface="Courier New" panose="02070309020205020404" pitchFamily="49" charset="0"/>
              </a:rPr>
              <a:t>   =       144</a:t>
            </a:r>
          </a:p>
          <a:p>
            <a:r>
              <a:rPr lang="en-US" sz="1200" b="1" dirty="0">
                <a:latin typeface="Courier New" panose="02070309020205020404" pitchFamily="49" charset="0"/>
                <a:cs typeface="Courier New" panose="02070309020205020404" pitchFamily="49" charset="0"/>
              </a:rPr>
              <a:t>-------------+----------------------------------   F(3, 140)       =     24.31</a:t>
            </a:r>
          </a:p>
          <a:p>
            <a:r>
              <a:rPr lang="en-US" sz="1200" b="1" dirty="0">
                <a:latin typeface="Courier New" panose="02070309020205020404" pitchFamily="49" charset="0"/>
                <a:cs typeface="Courier New" panose="02070309020205020404" pitchFamily="49" charset="0"/>
              </a:rPr>
              <a:t>       Model |  6056.17317         3  2018.72439   Prob &gt; F        =    0.0000</a:t>
            </a:r>
          </a:p>
          <a:p>
            <a:r>
              <a:rPr lang="en-US" sz="1200" b="1" dirty="0">
                <a:latin typeface="Courier New" panose="02070309020205020404" pitchFamily="49" charset="0"/>
                <a:cs typeface="Courier New" panose="02070309020205020404" pitchFamily="49" charset="0"/>
              </a:rPr>
              <a:t>    Residual |  11625.1324       140  83.0366599   R-squared       =    0.3425</a:t>
            </a:r>
          </a:p>
          <a:p>
            <a:r>
              <a:rPr lang="en-US" sz="1200" b="1" dirty="0">
                <a:latin typeface="Courier New" panose="02070309020205020404" pitchFamily="49" charset="0"/>
                <a:cs typeface="Courier New" panose="02070309020205020404" pitchFamily="49" charset="0"/>
              </a:rPr>
              <a:t>-------------+----------------------------------   Adj R-squared   =    0.3284</a:t>
            </a:r>
          </a:p>
          <a:p>
            <a:r>
              <a:rPr lang="en-US" sz="1200" b="1" dirty="0">
                <a:latin typeface="Courier New" panose="02070309020205020404" pitchFamily="49" charset="0"/>
                <a:cs typeface="Courier New" panose="02070309020205020404" pitchFamily="49" charset="0"/>
              </a:rPr>
              <a:t>       Total |  17681.3056       143  123.645493   Root MSE        =    9.1124</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dbp</a:t>
            </a:r>
            <a:r>
              <a:rPr lang="en-US" sz="1200" b="1" dirty="0">
                <a:latin typeface="Courier New" panose="02070309020205020404" pitchFamily="49" charset="0"/>
                <a:cs typeface="Courier New" panose="02070309020205020404" pitchFamily="49" charset="0"/>
              </a:rPr>
              <a:t> | Coefficient  Std. err.      t    P&gt;|t|     [95% conf. interval]</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drug |  -24.65558   5.196248    -4.74   0.000    -34.92884   -14.38232</a:t>
            </a:r>
          </a:p>
          <a:p>
            <a:r>
              <a:rPr lang="en-US" sz="1200" b="1" dirty="0">
                <a:latin typeface="Courier New" panose="02070309020205020404" pitchFamily="49" charset="0"/>
                <a:cs typeface="Courier New" panose="02070309020205020404" pitchFamily="49" charset="0"/>
              </a:rPr>
              <a:t>         sex |  -3.357458   1.532489    -2.19   0.030    -6.387272   -.3276445</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drug x age |   .2280415   .0855828     2.66   0.009     .0588398    .3972433</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_cons |   83.82811   1.294943    64.73   0.000     81.26794    86.38829</a:t>
            </a:r>
          </a:p>
          <a:p>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b="1" dirty="0">
                <a:latin typeface="Arial" panose="020B0604020202020204" pitchFamily="34" charset="0"/>
                <a:cs typeface="Arial" panose="020B0604020202020204" pitchFamily="34" charset="0"/>
              </a:rPr>
              <a:t>Adjusted for sex, there is a significant drug by age interaction with respect to the difference in </a:t>
            </a:r>
            <a:r>
              <a:rPr lang="en-US" b="1" dirty="0" err="1">
                <a:latin typeface="Arial" panose="020B0604020202020204" pitchFamily="34" charset="0"/>
                <a:cs typeface="Arial" panose="020B0604020202020204" pitchFamily="34" charset="0"/>
              </a:rPr>
              <a:t>dBP</a:t>
            </a:r>
            <a:r>
              <a:rPr lang="en-US"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49408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39763A-6EB5-49E6-9129-8F25BE9E36F0}"/>
              </a:ext>
            </a:extLst>
          </p:cNvPr>
          <p:cNvSpPr>
            <a:spLocks noGrp="1"/>
          </p:cNvSpPr>
          <p:nvPr>
            <p:ph type="sldNum" sz="quarter" idx="12"/>
          </p:nvPr>
        </p:nvSpPr>
        <p:spPr/>
        <p:txBody>
          <a:bodyPr/>
          <a:lstStyle/>
          <a:p>
            <a:pPr>
              <a:defRPr/>
            </a:pPr>
            <a:fld id="{80F2F892-A0AA-4A33-940A-5E76CB61BCC6}" type="slidenum">
              <a:rPr lang="en-US" altLang="en-US" smtClean="0"/>
              <a:pPr>
                <a:defRPr/>
              </a:pPr>
              <a:t>18</a:t>
            </a:fld>
            <a:endParaRPr lang="en-US" altLang="en-US"/>
          </a:p>
        </p:txBody>
      </p:sp>
      <p:graphicFrame>
        <p:nvGraphicFramePr>
          <p:cNvPr id="3" name="Table 3">
            <a:extLst>
              <a:ext uri="{FF2B5EF4-FFF2-40B4-BE49-F238E27FC236}">
                <a16:creationId xmlns:a16="http://schemas.microsoft.com/office/drawing/2014/main" id="{4D6B26C9-2914-456D-A37B-5FFEE7F95460}"/>
              </a:ext>
            </a:extLst>
          </p:cNvPr>
          <p:cNvGraphicFramePr>
            <a:graphicFrameLocks noGrp="1"/>
          </p:cNvGraphicFramePr>
          <p:nvPr>
            <p:extLst>
              <p:ext uri="{D42A27DB-BD31-4B8C-83A1-F6EECF244321}">
                <p14:modId xmlns:p14="http://schemas.microsoft.com/office/powerpoint/2010/main" val="1814350430"/>
              </p:ext>
            </p:extLst>
          </p:nvPr>
        </p:nvGraphicFramePr>
        <p:xfrm>
          <a:off x="1524000" y="914400"/>
          <a:ext cx="3810000" cy="14833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1444168923"/>
                    </a:ext>
                  </a:extLst>
                </a:gridCol>
                <a:gridCol w="685800">
                  <a:extLst>
                    <a:ext uri="{9D8B030D-6E8A-4147-A177-3AD203B41FA5}">
                      <a16:colId xmlns:a16="http://schemas.microsoft.com/office/drawing/2014/main" val="4264258658"/>
                    </a:ext>
                  </a:extLst>
                </a:gridCol>
                <a:gridCol w="2286000">
                  <a:extLst>
                    <a:ext uri="{9D8B030D-6E8A-4147-A177-3AD203B41FA5}">
                      <a16:colId xmlns:a16="http://schemas.microsoft.com/office/drawing/2014/main" val="2556461630"/>
                    </a:ext>
                  </a:extLst>
                </a:gridCol>
              </a:tblGrid>
              <a:tr h="370840">
                <a:tc>
                  <a:txBody>
                    <a:bodyPr/>
                    <a:lstStyle/>
                    <a:p>
                      <a:r>
                        <a:rPr lang="en-US" sz="1800" dirty="0">
                          <a:latin typeface="Arial" panose="020B0604020202020204" pitchFamily="34" charset="0"/>
                          <a:cs typeface="Arial" panose="020B0604020202020204" pitchFamily="34" charset="0"/>
                        </a:rPr>
                        <a:t>Drug</a:t>
                      </a:r>
                    </a:p>
                  </a:txBody>
                  <a:tcPr/>
                </a:tc>
                <a:tc>
                  <a:txBody>
                    <a:bodyPr/>
                    <a:lstStyle/>
                    <a:p>
                      <a:pPr algn="ctr"/>
                      <a:r>
                        <a:rPr lang="en-US" sz="1800" dirty="0">
                          <a:latin typeface="Arial" panose="020B0604020202020204" pitchFamily="34" charset="0"/>
                          <a:cs typeface="Arial" panose="020B0604020202020204" pitchFamily="34" charset="0"/>
                        </a:rPr>
                        <a:t>N</a:t>
                      </a:r>
                    </a:p>
                  </a:txBody>
                  <a:tcPr/>
                </a:tc>
                <a:tc>
                  <a:txBody>
                    <a:bodyPr/>
                    <a:lstStyle/>
                    <a:p>
                      <a:pPr algn="ctr"/>
                      <a:r>
                        <a:rPr lang="en-US" sz="1800" dirty="0">
                          <a:latin typeface="Arial" panose="020B0604020202020204" pitchFamily="34" charset="0"/>
                          <a:cs typeface="Arial" panose="020B0604020202020204" pitchFamily="34" charset="0"/>
                        </a:rPr>
                        <a:t>Observed </a:t>
                      </a:r>
                      <a:r>
                        <a:rPr lang="en-US" sz="1800" dirty="0" err="1">
                          <a:latin typeface="Arial" panose="020B0604020202020204" pitchFamily="34" charset="0"/>
                          <a:cs typeface="Arial" panose="020B0604020202020204" pitchFamily="34" charset="0"/>
                        </a:rPr>
                        <a:t>dBP</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1219040"/>
                  </a:ext>
                </a:extLst>
              </a:tr>
              <a:tr h="370840">
                <a:tc>
                  <a:txBody>
                    <a:bodyPr/>
                    <a:lstStyle/>
                    <a:p>
                      <a:r>
                        <a:rPr lang="en-US" sz="1800" dirty="0">
                          <a:latin typeface="Arial" panose="020B0604020202020204" pitchFamily="34" charset="0"/>
                          <a:cs typeface="Arial" panose="020B0604020202020204" pitchFamily="34" charset="0"/>
                        </a:rPr>
                        <a:t>A</a:t>
                      </a:r>
                    </a:p>
                  </a:txBody>
                  <a:tcPr/>
                </a:tc>
                <a:tc>
                  <a:txBody>
                    <a:bodyPr/>
                    <a:lstStyle/>
                    <a:p>
                      <a:pPr algn="r"/>
                      <a:r>
                        <a:rPr lang="en-US" sz="1800" dirty="0">
                          <a:latin typeface="Arial" panose="020B0604020202020204" pitchFamily="34" charset="0"/>
                          <a:cs typeface="Arial" panose="020B0604020202020204" pitchFamily="34" charset="0"/>
                        </a:rPr>
                        <a:t>73</a:t>
                      </a:r>
                    </a:p>
                  </a:txBody>
                  <a:tcPr/>
                </a:tc>
                <a:tc>
                  <a:txBody>
                    <a:bodyPr/>
                    <a:lstStyle/>
                    <a:p>
                      <a:pPr algn="ctr"/>
                      <a:r>
                        <a:rPr lang="en-US" sz="1800" dirty="0">
                          <a:latin typeface="Arial" panose="020B0604020202020204" pitchFamily="34" charset="0"/>
                          <a:cs typeface="Arial" panose="020B0604020202020204" pitchFamily="34" charset="0"/>
                        </a:rPr>
                        <a:t>70.5 ±   8.9</a:t>
                      </a:r>
                    </a:p>
                  </a:txBody>
                  <a:tcPr/>
                </a:tc>
                <a:extLst>
                  <a:ext uri="{0D108BD9-81ED-4DB2-BD59-A6C34878D82A}">
                    <a16:rowId xmlns:a16="http://schemas.microsoft.com/office/drawing/2014/main" val="4214393025"/>
                  </a:ext>
                </a:extLst>
              </a:tr>
              <a:tr h="370840">
                <a:tc>
                  <a:txBody>
                    <a:bodyPr/>
                    <a:lstStyle/>
                    <a:p>
                      <a:r>
                        <a:rPr lang="en-US" sz="1800" dirty="0">
                          <a:latin typeface="Arial" panose="020B0604020202020204" pitchFamily="34" charset="0"/>
                          <a:cs typeface="Arial" panose="020B0604020202020204" pitchFamily="34" charset="0"/>
                        </a:rPr>
                        <a:t>B</a:t>
                      </a:r>
                    </a:p>
                  </a:txBody>
                  <a:tcPr/>
                </a:tc>
                <a:tc>
                  <a:txBody>
                    <a:bodyPr/>
                    <a:lstStyle/>
                    <a:p>
                      <a:pPr algn="r"/>
                      <a:r>
                        <a:rPr lang="en-US" sz="1800" dirty="0">
                          <a:latin typeface="Arial" panose="020B0604020202020204" pitchFamily="34" charset="0"/>
                          <a:cs typeface="Arial" panose="020B0604020202020204" pitchFamily="34" charset="0"/>
                        </a:rPr>
                        <a:t>71</a:t>
                      </a:r>
                    </a:p>
                  </a:txBody>
                  <a:tcPr/>
                </a:tc>
                <a:tc>
                  <a:txBody>
                    <a:bodyPr/>
                    <a:lstStyle/>
                    <a:p>
                      <a:pPr algn="ctr"/>
                      <a:r>
                        <a:rPr lang="en-US" sz="1800" dirty="0">
                          <a:latin typeface="Arial" panose="020B0604020202020204" pitchFamily="34" charset="0"/>
                          <a:cs typeface="Arial" panose="020B0604020202020204" pitchFamily="34" charset="0"/>
                        </a:rPr>
                        <a:t>82.3 ± 10.0</a:t>
                      </a:r>
                    </a:p>
                  </a:txBody>
                  <a:tcPr/>
                </a:tc>
                <a:extLst>
                  <a:ext uri="{0D108BD9-81ED-4DB2-BD59-A6C34878D82A}">
                    <a16:rowId xmlns:a16="http://schemas.microsoft.com/office/drawing/2014/main" val="3109141657"/>
                  </a:ext>
                </a:extLst>
              </a:tr>
              <a:tr h="370840">
                <a:tc>
                  <a:txBody>
                    <a:bodyPr/>
                    <a:lstStyle/>
                    <a:p>
                      <a:r>
                        <a:rPr lang="en-US" sz="1800" dirty="0">
                          <a:latin typeface="Arial" panose="020B0604020202020204" pitchFamily="34" charset="0"/>
                          <a:cs typeface="Arial" panose="020B0604020202020204" pitchFamily="34" charset="0"/>
                        </a:rPr>
                        <a:t>Total</a:t>
                      </a:r>
                    </a:p>
                  </a:txBody>
                  <a:tcPr/>
                </a:tc>
                <a:tc>
                  <a:txBody>
                    <a:bodyPr/>
                    <a:lstStyle/>
                    <a:p>
                      <a:pPr algn="r"/>
                      <a:r>
                        <a:rPr lang="en-US" sz="1800" dirty="0">
                          <a:latin typeface="Arial" panose="020B0604020202020204" pitchFamily="34" charset="0"/>
                          <a:cs typeface="Arial" panose="020B0604020202020204" pitchFamily="34" charset="0"/>
                        </a:rPr>
                        <a:t>144</a:t>
                      </a:r>
                    </a:p>
                  </a:txBody>
                  <a:tcPr/>
                </a:tc>
                <a:tc>
                  <a:txBody>
                    <a:bodyPr/>
                    <a:lstStyle/>
                    <a:p>
                      <a:pPr algn="ctr"/>
                      <a:r>
                        <a:rPr lang="en-US" sz="1800" dirty="0">
                          <a:latin typeface="Arial" panose="020B0604020202020204" pitchFamily="34" charset="0"/>
                          <a:cs typeface="Arial" panose="020B0604020202020204" pitchFamily="34" charset="0"/>
                        </a:rPr>
                        <a:t>76.3 ± 11.1</a:t>
                      </a:r>
                    </a:p>
                  </a:txBody>
                  <a:tcPr/>
                </a:tc>
                <a:extLst>
                  <a:ext uri="{0D108BD9-81ED-4DB2-BD59-A6C34878D82A}">
                    <a16:rowId xmlns:a16="http://schemas.microsoft.com/office/drawing/2014/main" val="203543091"/>
                  </a:ext>
                </a:extLst>
              </a:tr>
            </a:tbl>
          </a:graphicData>
        </a:graphic>
      </p:graphicFrame>
      <p:graphicFrame>
        <p:nvGraphicFramePr>
          <p:cNvPr id="6" name="Table 3">
            <a:extLst>
              <a:ext uri="{FF2B5EF4-FFF2-40B4-BE49-F238E27FC236}">
                <a16:creationId xmlns:a16="http://schemas.microsoft.com/office/drawing/2014/main" id="{B9E54CC1-7469-4B77-94E4-4D6D9138961C}"/>
              </a:ext>
            </a:extLst>
          </p:cNvPr>
          <p:cNvGraphicFramePr>
            <a:graphicFrameLocks noGrp="1"/>
          </p:cNvGraphicFramePr>
          <p:nvPr>
            <p:extLst>
              <p:ext uri="{D42A27DB-BD31-4B8C-83A1-F6EECF244321}">
                <p14:modId xmlns:p14="http://schemas.microsoft.com/office/powerpoint/2010/main" val="3248250017"/>
              </p:ext>
            </p:extLst>
          </p:nvPr>
        </p:nvGraphicFramePr>
        <p:xfrm>
          <a:off x="1524000" y="2707641"/>
          <a:ext cx="3962400" cy="25958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44168923"/>
                    </a:ext>
                  </a:extLst>
                </a:gridCol>
                <a:gridCol w="609600">
                  <a:extLst>
                    <a:ext uri="{9D8B030D-6E8A-4147-A177-3AD203B41FA5}">
                      <a16:colId xmlns:a16="http://schemas.microsoft.com/office/drawing/2014/main" val="4264258658"/>
                    </a:ext>
                  </a:extLst>
                </a:gridCol>
                <a:gridCol w="685800">
                  <a:extLst>
                    <a:ext uri="{9D8B030D-6E8A-4147-A177-3AD203B41FA5}">
                      <a16:colId xmlns:a16="http://schemas.microsoft.com/office/drawing/2014/main" val="2734757625"/>
                    </a:ext>
                  </a:extLst>
                </a:gridCol>
                <a:gridCol w="1905000">
                  <a:extLst>
                    <a:ext uri="{9D8B030D-6E8A-4147-A177-3AD203B41FA5}">
                      <a16:colId xmlns:a16="http://schemas.microsoft.com/office/drawing/2014/main" val="2556461630"/>
                    </a:ext>
                  </a:extLst>
                </a:gridCol>
              </a:tblGrid>
              <a:tr h="370840">
                <a:tc>
                  <a:txBody>
                    <a:bodyPr/>
                    <a:lstStyle/>
                    <a:p>
                      <a:r>
                        <a:rPr lang="en-US" sz="1800" dirty="0">
                          <a:latin typeface="Arial" panose="020B0604020202020204" pitchFamily="34" charset="0"/>
                          <a:cs typeface="Arial" panose="020B0604020202020204" pitchFamily="34" charset="0"/>
                        </a:rPr>
                        <a:t>Drug</a:t>
                      </a:r>
                    </a:p>
                  </a:txBody>
                  <a:tcPr/>
                </a:tc>
                <a:tc>
                  <a:txBody>
                    <a:bodyPr/>
                    <a:lstStyle/>
                    <a:p>
                      <a:pPr algn="ctr"/>
                      <a:r>
                        <a:rPr lang="en-US" sz="1800" dirty="0">
                          <a:latin typeface="Arial" panose="020B0604020202020204" pitchFamily="34" charset="0"/>
                          <a:cs typeface="Arial" panose="020B0604020202020204" pitchFamily="34" charset="0"/>
                        </a:rPr>
                        <a:t>Sex</a:t>
                      </a:r>
                    </a:p>
                  </a:txBody>
                  <a:tcPr/>
                </a:tc>
                <a:tc>
                  <a:txBody>
                    <a:bodyPr/>
                    <a:lstStyle/>
                    <a:p>
                      <a:pPr algn="ctr"/>
                      <a:r>
                        <a:rPr lang="en-US" sz="1800" dirty="0">
                          <a:latin typeface="Arial" panose="020B0604020202020204" pitchFamily="34" charset="0"/>
                          <a:cs typeface="Arial" panose="020B0604020202020204" pitchFamily="34" charset="0"/>
                        </a:rPr>
                        <a:t>Age</a:t>
                      </a:r>
                    </a:p>
                  </a:txBody>
                  <a:tcPr/>
                </a:tc>
                <a:tc>
                  <a:txBody>
                    <a:bodyPr/>
                    <a:lstStyle/>
                    <a:p>
                      <a:pPr algn="ctr"/>
                      <a:r>
                        <a:rPr lang="en-US" sz="1800" dirty="0">
                          <a:latin typeface="Arial" panose="020B0604020202020204" pitchFamily="34" charset="0"/>
                          <a:cs typeface="Arial" panose="020B0604020202020204" pitchFamily="34" charset="0"/>
                        </a:rPr>
                        <a:t>Predicted </a:t>
                      </a:r>
                      <a:r>
                        <a:rPr lang="en-US" sz="1800" dirty="0" err="1">
                          <a:latin typeface="Arial" panose="020B0604020202020204" pitchFamily="34" charset="0"/>
                          <a:cs typeface="Arial" panose="020B0604020202020204" pitchFamily="34" charset="0"/>
                        </a:rPr>
                        <a:t>dBP</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1219040"/>
                  </a:ext>
                </a:extLst>
              </a:tr>
              <a:tr h="370840">
                <a:tc>
                  <a:txBody>
                    <a:bodyPr/>
                    <a:lstStyle/>
                    <a:p>
                      <a:pPr algn="ctr"/>
                      <a:r>
                        <a:rPr lang="en-US" sz="1800" dirty="0">
                          <a:latin typeface="Arial" panose="020B0604020202020204" pitchFamily="34" charset="0"/>
                          <a:cs typeface="Arial" panose="020B0604020202020204" pitchFamily="34" charset="0"/>
                        </a:rPr>
                        <a:t>A</a:t>
                      </a:r>
                    </a:p>
                  </a:txBody>
                  <a:tcPr/>
                </a:tc>
                <a:tc>
                  <a:txBody>
                    <a:bodyPr/>
                    <a:lstStyle/>
                    <a:p>
                      <a:pPr algn="ctr"/>
                      <a:r>
                        <a:rPr lang="en-US" sz="1800" dirty="0">
                          <a:latin typeface="Arial" panose="020B0604020202020204" pitchFamily="34" charset="0"/>
                          <a:cs typeface="Arial" panose="020B0604020202020204" pitchFamily="34" charset="0"/>
                        </a:rPr>
                        <a:t>F</a:t>
                      </a:r>
                    </a:p>
                  </a:txBody>
                  <a:tcPr/>
                </a:tc>
                <a:tc>
                  <a:txBody>
                    <a:bodyPr/>
                    <a:lstStyle/>
                    <a:p>
                      <a:pPr algn="ctr"/>
                      <a:r>
                        <a:rPr lang="en-US" sz="1800" dirty="0">
                          <a:latin typeface="Arial" panose="020B0604020202020204" pitchFamily="34" charset="0"/>
                          <a:cs typeface="Arial" panose="020B0604020202020204" pitchFamily="34" charset="0"/>
                        </a:rPr>
                        <a:t>50</a:t>
                      </a:r>
                    </a:p>
                  </a:txBody>
                  <a:tcPr/>
                </a:tc>
                <a:tc>
                  <a:txBody>
                    <a:bodyPr/>
                    <a:lstStyle/>
                    <a:p>
                      <a:pPr algn="ctr"/>
                      <a:r>
                        <a:rPr lang="en-US" sz="1800" dirty="0">
                          <a:latin typeface="Arial" panose="020B0604020202020204" pitchFamily="34" charset="0"/>
                          <a:cs typeface="Arial" panose="020B0604020202020204" pitchFamily="34" charset="0"/>
                        </a:rPr>
                        <a:t>67</a:t>
                      </a:r>
                    </a:p>
                  </a:txBody>
                  <a:tcPr/>
                </a:tc>
                <a:extLst>
                  <a:ext uri="{0D108BD9-81ED-4DB2-BD59-A6C34878D82A}">
                    <a16:rowId xmlns:a16="http://schemas.microsoft.com/office/drawing/2014/main" val="4214393025"/>
                  </a:ext>
                </a:extLst>
              </a:tr>
              <a:tr h="370840">
                <a:tc>
                  <a:txBody>
                    <a:bodyPr/>
                    <a:lstStyle/>
                    <a:p>
                      <a:pPr algn="ctr"/>
                      <a:r>
                        <a:rPr lang="en-US" sz="1800" dirty="0">
                          <a:latin typeface="Arial" panose="020B0604020202020204" pitchFamily="34" charset="0"/>
                          <a:cs typeface="Arial" panose="020B0604020202020204" pitchFamily="34" charset="0"/>
                        </a:rPr>
                        <a:t>A</a:t>
                      </a:r>
                    </a:p>
                  </a:txBody>
                  <a:tcPr/>
                </a:tc>
                <a:tc>
                  <a:txBody>
                    <a:bodyPr/>
                    <a:lstStyle/>
                    <a:p>
                      <a:pPr algn="ctr"/>
                      <a:r>
                        <a:rPr lang="en-US" sz="1800" dirty="0">
                          <a:latin typeface="Arial" panose="020B0604020202020204" pitchFamily="34" charset="0"/>
                          <a:cs typeface="Arial" panose="020B0604020202020204" pitchFamily="34" charset="0"/>
                        </a:rPr>
                        <a:t>M</a:t>
                      </a:r>
                    </a:p>
                  </a:txBody>
                  <a:tcPr/>
                </a:tc>
                <a:tc>
                  <a:txBody>
                    <a:bodyPr/>
                    <a:lstStyle/>
                    <a:p>
                      <a:pPr algn="ctr"/>
                      <a:r>
                        <a:rPr lang="en-US" sz="1800" dirty="0">
                          <a:latin typeface="Arial" panose="020B0604020202020204" pitchFamily="34" charset="0"/>
                          <a:cs typeface="Arial" panose="020B0604020202020204" pitchFamily="34" charset="0"/>
                        </a:rPr>
                        <a:t>50</a:t>
                      </a:r>
                    </a:p>
                  </a:txBody>
                  <a:tcPr/>
                </a:tc>
                <a:tc>
                  <a:txBody>
                    <a:bodyPr/>
                    <a:lstStyle/>
                    <a:p>
                      <a:pPr algn="ctr"/>
                      <a:r>
                        <a:rPr lang="en-US" sz="1800" dirty="0">
                          <a:latin typeface="Arial" panose="020B0604020202020204" pitchFamily="34" charset="0"/>
                          <a:cs typeface="Arial" panose="020B0604020202020204" pitchFamily="34" charset="0"/>
                        </a:rPr>
                        <a:t>71</a:t>
                      </a:r>
                    </a:p>
                  </a:txBody>
                  <a:tcPr/>
                </a:tc>
                <a:extLst>
                  <a:ext uri="{0D108BD9-81ED-4DB2-BD59-A6C34878D82A}">
                    <a16:rowId xmlns:a16="http://schemas.microsoft.com/office/drawing/2014/main" val="3109141657"/>
                  </a:ext>
                </a:extLst>
              </a:tr>
              <a:tr h="370840">
                <a:tc>
                  <a:txBody>
                    <a:bodyPr/>
                    <a:lstStyle/>
                    <a:p>
                      <a:pPr algn="ctr"/>
                      <a:r>
                        <a:rPr lang="en-US" sz="1800" dirty="0">
                          <a:latin typeface="Arial" panose="020B0604020202020204" pitchFamily="34" charset="0"/>
                          <a:cs typeface="Arial" panose="020B0604020202020204" pitchFamily="34" charset="0"/>
                        </a:rPr>
                        <a:t>A</a:t>
                      </a:r>
                    </a:p>
                  </a:txBody>
                  <a:tcPr/>
                </a:tc>
                <a:tc>
                  <a:txBody>
                    <a:bodyPr/>
                    <a:lstStyle/>
                    <a:p>
                      <a:pPr algn="ctr"/>
                      <a:r>
                        <a:rPr lang="en-US" sz="1800" dirty="0">
                          <a:latin typeface="Arial" panose="020B0604020202020204" pitchFamily="34" charset="0"/>
                          <a:cs typeface="Arial" panose="020B0604020202020204" pitchFamily="34" charset="0"/>
                        </a:rPr>
                        <a:t>F</a:t>
                      </a:r>
                    </a:p>
                  </a:txBody>
                  <a:tcPr/>
                </a:tc>
                <a:tc>
                  <a:txBody>
                    <a:bodyPr/>
                    <a:lstStyle/>
                    <a:p>
                      <a:pPr algn="ctr"/>
                      <a:r>
                        <a:rPr lang="en-US" sz="1800" dirty="0">
                          <a:latin typeface="Arial" panose="020B0604020202020204" pitchFamily="34" charset="0"/>
                          <a:cs typeface="Arial" panose="020B0604020202020204" pitchFamily="34" charset="0"/>
                        </a:rPr>
                        <a:t>70</a:t>
                      </a:r>
                    </a:p>
                  </a:txBody>
                  <a:tcPr/>
                </a:tc>
                <a:tc>
                  <a:txBody>
                    <a:bodyPr/>
                    <a:lstStyle/>
                    <a:p>
                      <a:pPr algn="ctr"/>
                      <a:r>
                        <a:rPr lang="en-US" sz="1800" dirty="0">
                          <a:latin typeface="Arial" panose="020B0604020202020204" pitchFamily="34" charset="0"/>
                          <a:cs typeface="Arial" panose="020B0604020202020204" pitchFamily="34" charset="0"/>
                        </a:rPr>
                        <a:t>72</a:t>
                      </a:r>
                    </a:p>
                  </a:txBody>
                  <a:tcPr/>
                </a:tc>
                <a:extLst>
                  <a:ext uri="{0D108BD9-81ED-4DB2-BD59-A6C34878D82A}">
                    <a16:rowId xmlns:a16="http://schemas.microsoft.com/office/drawing/2014/main" val="203543091"/>
                  </a:ext>
                </a:extLst>
              </a:tr>
              <a:tr h="370840">
                <a:tc>
                  <a:txBody>
                    <a:bodyPr/>
                    <a:lstStyle/>
                    <a:p>
                      <a:pPr algn="ctr"/>
                      <a:r>
                        <a:rPr lang="en-US" sz="1800" dirty="0">
                          <a:latin typeface="Arial" panose="020B0604020202020204" pitchFamily="34" charset="0"/>
                          <a:cs typeface="Arial" panose="020B0604020202020204" pitchFamily="34" charset="0"/>
                        </a:rPr>
                        <a:t>A</a:t>
                      </a:r>
                    </a:p>
                  </a:txBody>
                  <a:tcPr/>
                </a:tc>
                <a:tc>
                  <a:txBody>
                    <a:bodyPr/>
                    <a:lstStyle/>
                    <a:p>
                      <a:pPr algn="ctr"/>
                      <a:r>
                        <a:rPr lang="en-US" sz="1800" dirty="0">
                          <a:latin typeface="Arial" panose="020B0604020202020204" pitchFamily="34" charset="0"/>
                          <a:cs typeface="Arial" panose="020B0604020202020204" pitchFamily="34" charset="0"/>
                        </a:rPr>
                        <a:t>M</a:t>
                      </a:r>
                    </a:p>
                  </a:txBody>
                  <a:tcPr/>
                </a:tc>
                <a:tc>
                  <a:txBody>
                    <a:bodyPr/>
                    <a:lstStyle/>
                    <a:p>
                      <a:pPr algn="ctr"/>
                      <a:r>
                        <a:rPr lang="en-US" sz="1800" dirty="0">
                          <a:latin typeface="Arial" panose="020B0604020202020204" pitchFamily="34" charset="0"/>
                          <a:cs typeface="Arial" panose="020B0604020202020204" pitchFamily="34" charset="0"/>
                        </a:rPr>
                        <a:t>70</a:t>
                      </a:r>
                    </a:p>
                  </a:txBody>
                  <a:tcPr/>
                </a:tc>
                <a:tc>
                  <a:txBody>
                    <a:bodyPr/>
                    <a:lstStyle/>
                    <a:p>
                      <a:pPr algn="ctr"/>
                      <a:r>
                        <a:rPr lang="en-US" sz="1800" dirty="0">
                          <a:latin typeface="Arial" panose="020B0604020202020204" pitchFamily="34" charset="0"/>
                          <a:cs typeface="Arial" panose="020B0604020202020204" pitchFamily="34" charset="0"/>
                        </a:rPr>
                        <a:t>75</a:t>
                      </a:r>
                    </a:p>
                  </a:txBody>
                  <a:tcPr/>
                </a:tc>
                <a:extLst>
                  <a:ext uri="{0D108BD9-81ED-4DB2-BD59-A6C34878D82A}">
                    <a16:rowId xmlns:a16="http://schemas.microsoft.com/office/drawing/2014/main" val="1385364260"/>
                  </a:ext>
                </a:extLst>
              </a:tr>
              <a:tr h="370840">
                <a:tc>
                  <a:txBody>
                    <a:bodyPr/>
                    <a:lstStyle/>
                    <a:p>
                      <a:pPr algn="ctr"/>
                      <a:r>
                        <a:rPr lang="en-US" sz="1800" dirty="0">
                          <a:latin typeface="Arial" panose="020B0604020202020204" pitchFamily="34" charset="0"/>
                          <a:cs typeface="Arial" panose="020B0604020202020204" pitchFamily="34" charset="0"/>
                        </a:rPr>
                        <a:t>B</a:t>
                      </a:r>
                    </a:p>
                  </a:txBody>
                  <a:tcPr/>
                </a:tc>
                <a:tc>
                  <a:txBody>
                    <a:bodyPr/>
                    <a:lstStyle/>
                    <a:p>
                      <a:pPr algn="ctr"/>
                      <a:r>
                        <a:rPr lang="en-US" sz="1800" dirty="0">
                          <a:latin typeface="Arial" panose="020B0604020202020204" pitchFamily="34" charset="0"/>
                          <a:cs typeface="Arial" panose="020B0604020202020204" pitchFamily="34" charset="0"/>
                        </a:rPr>
                        <a:t>F</a:t>
                      </a:r>
                    </a:p>
                  </a:txBody>
                  <a:tcPr/>
                </a:tc>
                <a:tc>
                  <a:txBody>
                    <a:bodyPr/>
                    <a:lstStyle/>
                    <a:p>
                      <a:pPr algn="ctr"/>
                      <a:r>
                        <a:rPr lang="en-US" sz="1800" dirty="0">
                          <a:latin typeface="Arial" panose="020B0604020202020204" pitchFamily="34" charset="0"/>
                          <a:cs typeface="Arial" panose="020B0604020202020204" pitchFamily="34" charset="0"/>
                        </a:rPr>
                        <a:t>Any</a:t>
                      </a:r>
                    </a:p>
                  </a:txBody>
                  <a:tcPr/>
                </a:tc>
                <a:tc>
                  <a:txBody>
                    <a:bodyPr/>
                    <a:lstStyle/>
                    <a:p>
                      <a:pPr algn="ctr"/>
                      <a:r>
                        <a:rPr lang="en-US" sz="1800" dirty="0">
                          <a:latin typeface="Arial" panose="020B0604020202020204" pitchFamily="34" charset="0"/>
                          <a:cs typeface="Arial" panose="020B0604020202020204" pitchFamily="34" charset="0"/>
                        </a:rPr>
                        <a:t>80</a:t>
                      </a:r>
                    </a:p>
                  </a:txBody>
                  <a:tcPr/>
                </a:tc>
                <a:extLst>
                  <a:ext uri="{0D108BD9-81ED-4DB2-BD59-A6C34878D82A}">
                    <a16:rowId xmlns:a16="http://schemas.microsoft.com/office/drawing/2014/main" val="3087814806"/>
                  </a:ext>
                </a:extLst>
              </a:tr>
              <a:tr h="370840">
                <a:tc>
                  <a:txBody>
                    <a:bodyPr/>
                    <a:lstStyle/>
                    <a:p>
                      <a:pPr algn="ctr"/>
                      <a:r>
                        <a:rPr lang="en-US" sz="1800" dirty="0">
                          <a:latin typeface="Arial" panose="020B0604020202020204" pitchFamily="34" charset="0"/>
                          <a:cs typeface="Arial" panose="020B0604020202020204" pitchFamily="34" charset="0"/>
                        </a:rPr>
                        <a:t>B</a:t>
                      </a:r>
                    </a:p>
                  </a:txBody>
                  <a:tcPr/>
                </a:tc>
                <a:tc>
                  <a:txBody>
                    <a:bodyPr/>
                    <a:lstStyle/>
                    <a:p>
                      <a:pPr algn="ctr"/>
                      <a:r>
                        <a:rPr lang="en-US" sz="1800" dirty="0">
                          <a:latin typeface="Arial" panose="020B0604020202020204" pitchFamily="34" charset="0"/>
                          <a:cs typeface="Arial" panose="020B0604020202020204" pitchFamily="34" charset="0"/>
                        </a:rPr>
                        <a:t>M</a:t>
                      </a:r>
                    </a:p>
                  </a:txBody>
                  <a:tcPr/>
                </a:tc>
                <a:tc>
                  <a:txBody>
                    <a:bodyPr/>
                    <a:lstStyle/>
                    <a:p>
                      <a:pPr algn="ctr"/>
                      <a:r>
                        <a:rPr lang="en-US" sz="1800" dirty="0">
                          <a:latin typeface="Arial" panose="020B0604020202020204" pitchFamily="34" charset="0"/>
                          <a:cs typeface="Arial" panose="020B0604020202020204" pitchFamily="34" charset="0"/>
                        </a:rPr>
                        <a:t>Any</a:t>
                      </a:r>
                    </a:p>
                  </a:txBody>
                  <a:tcPr/>
                </a:tc>
                <a:tc>
                  <a:txBody>
                    <a:bodyPr/>
                    <a:lstStyle/>
                    <a:p>
                      <a:pPr algn="ctr"/>
                      <a:r>
                        <a:rPr lang="en-US" sz="1800" dirty="0">
                          <a:latin typeface="Arial" panose="020B0604020202020204" pitchFamily="34" charset="0"/>
                          <a:cs typeface="Arial" panose="020B0604020202020204" pitchFamily="34" charset="0"/>
                        </a:rPr>
                        <a:t>84</a:t>
                      </a:r>
                    </a:p>
                  </a:txBody>
                  <a:tcPr/>
                </a:tc>
                <a:extLst>
                  <a:ext uri="{0D108BD9-81ED-4DB2-BD59-A6C34878D82A}">
                    <a16:rowId xmlns:a16="http://schemas.microsoft.com/office/drawing/2014/main" val="1262049613"/>
                  </a:ext>
                </a:extLst>
              </a:tr>
            </a:tbl>
          </a:graphicData>
        </a:graphic>
      </p:graphicFrame>
    </p:spTree>
    <p:extLst>
      <p:ext uri="{BB962C8B-B14F-4D97-AF65-F5344CB8AC3E}">
        <p14:creationId xmlns:p14="http://schemas.microsoft.com/office/powerpoint/2010/main" val="1757869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A989A3-F1DD-4B58-9D59-AB4865B572AA}"/>
              </a:ext>
            </a:extLst>
          </p:cNvPr>
          <p:cNvSpPr>
            <a:spLocks noGrp="1"/>
          </p:cNvSpPr>
          <p:nvPr>
            <p:ph type="sldNum" sz="quarter" idx="12"/>
          </p:nvPr>
        </p:nvSpPr>
        <p:spPr/>
        <p:txBody>
          <a:bodyPr/>
          <a:lstStyle/>
          <a:p>
            <a:pPr>
              <a:defRPr/>
            </a:pPr>
            <a:fld id="{80F2F892-A0AA-4A33-940A-5E76CB61BCC6}" type="slidenum">
              <a:rPr lang="en-US" altLang="en-US" smtClean="0"/>
              <a:pPr>
                <a:defRPr/>
              </a:pPr>
              <a:t>19</a:t>
            </a:fld>
            <a:endParaRPr lang="en-US" altLang="en-US"/>
          </a:p>
        </p:txBody>
      </p:sp>
      <p:grpSp>
        <p:nvGrpSpPr>
          <p:cNvPr id="5" name="Group 4">
            <a:extLst>
              <a:ext uri="{FF2B5EF4-FFF2-40B4-BE49-F238E27FC236}">
                <a16:creationId xmlns:a16="http://schemas.microsoft.com/office/drawing/2014/main" id="{CE078268-8E0C-4EE5-A516-141E34400806}"/>
              </a:ext>
            </a:extLst>
          </p:cNvPr>
          <p:cNvGrpSpPr>
            <a:grpSpLocks noChangeAspect="1"/>
          </p:cNvGrpSpPr>
          <p:nvPr/>
        </p:nvGrpSpPr>
        <p:grpSpPr bwMode="auto">
          <a:xfrm>
            <a:off x="8297" y="33880"/>
            <a:ext cx="8537575" cy="5938838"/>
            <a:chOff x="0" y="0"/>
            <a:chExt cx="5378" cy="3741"/>
          </a:xfrm>
        </p:grpSpPr>
        <p:sp>
          <p:nvSpPr>
            <p:cNvPr id="6" name="AutoShape 3">
              <a:extLst>
                <a:ext uri="{FF2B5EF4-FFF2-40B4-BE49-F238E27FC236}">
                  <a16:creationId xmlns:a16="http://schemas.microsoft.com/office/drawing/2014/main" id="{76339976-2DCF-474F-8FDF-266460682835}"/>
                </a:ext>
              </a:extLst>
            </p:cNvPr>
            <p:cNvSpPr>
              <a:spLocks noChangeAspect="1" noChangeArrowheads="1" noTextEdit="1"/>
            </p:cNvSpPr>
            <p:nvPr/>
          </p:nvSpPr>
          <p:spPr bwMode="auto">
            <a:xfrm>
              <a:off x="0" y="0"/>
              <a:ext cx="5376" cy="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a:extLst>
                <a:ext uri="{FF2B5EF4-FFF2-40B4-BE49-F238E27FC236}">
                  <a16:creationId xmlns:a16="http://schemas.microsoft.com/office/drawing/2014/main" id="{C49B1FF4-D2C4-47F3-BC73-8DB44286F4C5}"/>
                </a:ext>
              </a:extLst>
            </p:cNvPr>
            <p:cNvSpPr>
              <a:spLocks noChangeArrowheads="1"/>
            </p:cNvSpPr>
            <p:nvPr/>
          </p:nvSpPr>
          <p:spPr bwMode="auto">
            <a:xfrm>
              <a:off x="0" y="0"/>
              <a:ext cx="5378" cy="3736"/>
            </a:xfrm>
            <a:prstGeom prst="rect">
              <a:avLst/>
            </a:prstGeom>
            <a:solidFill>
              <a:srgbClr val="EAF2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a:extLst>
                <a:ext uri="{FF2B5EF4-FFF2-40B4-BE49-F238E27FC236}">
                  <a16:creationId xmlns:a16="http://schemas.microsoft.com/office/drawing/2014/main" id="{5D2D928D-C08E-48E3-972E-5CF0C8BA5C4A}"/>
                </a:ext>
              </a:extLst>
            </p:cNvPr>
            <p:cNvSpPr>
              <a:spLocks noChangeArrowheads="1"/>
            </p:cNvSpPr>
            <p:nvPr/>
          </p:nvSpPr>
          <p:spPr bwMode="auto">
            <a:xfrm>
              <a:off x="1" y="1"/>
              <a:ext cx="5376" cy="3734"/>
            </a:xfrm>
            <a:prstGeom prst="rect">
              <a:avLst/>
            </a:prstGeom>
            <a:solidFill>
              <a:srgbClr val="EAF2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a:extLst>
                <a:ext uri="{FF2B5EF4-FFF2-40B4-BE49-F238E27FC236}">
                  <a16:creationId xmlns:a16="http://schemas.microsoft.com/office/drawing/2014/main" id="{B32BC91D-ABF5-43EF-B6CE-E4F24F0A0F21}"/>
                </a:ext>
              </a:extLst>
            </p:cNvPr>
            <p:cNvSpPr>
              <a:spLocks noChangeArrowheads="1"/>
            </p:cNvSpPr>
            <p:nvPr/>
          </p:nvSpPr>
          <p:spPr bwMode="auto">
            <a:xfrm>
              <a:off x="5" y="5"/>
              <a:ext cx="5368" cy="3727"/>
            </a:xfrm>
            <a:prstGeom prst="rect">
              <a:avLst/>
            </a:prstGeom>
            <a:noFill/>
            <a:ln w="12700" cap="flat">
              <a:solidFill>
                <a:srgbClr val="EAF2F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a:extLst>
                <a:ext uri="{FF2B5EF4-FFF2-40B4-BE49-F238E27FC236}">
                  <a16:creationId xmlns:a16="http://schemas.microsoft.com/office/drawing/2014/main" id="{55571214-7488-48CE-AE4A-2659B2BDCEB4}"/>
                </a:ext>
              </a:extLst>
            </p:cNvPr>
            <p:cNvSpPr>
              <a:spLocks noChangeArrowheads="1"/>
            </p:cNvSpPr>
            <p:nvPr/>
          </p:nvSpPr>
          <p:spPr bwMode="auto">
            <a:xfrm>
              <a:off x="673" y="132"/>
              <a:ext cx="4567" cy="30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a:extLst>
                <a:ext uri="{FF2B5EF4-FFF2-40B4-BE49-F238E27FC236}">
                  <a16:creationId xmlns:a16="http://schemas.microsoft.com/office/drawing/2014/main" id="{2043A81F-9709-4E5C-8248-F01CF4F5A3CC}"/>
                </a:ext>
              </a:extLst>
            </p:cNvPr>
            <p:cNvSpPr>
              <a:spLocks noChangeArrowheads="1"/>
            </p:cNvSpPr>
            <p:nvPr/>
          </p:nvSpPr>
          <p:spPr bwMode="auto">
            <a:xfrm>
              <a:off x="677" y="135"/>
              <a:ext cx="4559" cy="3090"/>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a:extLst>
                <a:ext uri="{FF2B5EF4-FFF2-40B4-BE49-F238E27FC236}">
                  <a16:creationId xmlns:a16="http://schemas.microsoft.com/office/drawing/2014/main" id="{DED688D6-3359-4CA8-B30D-3512DF3E2E7D}"/>
                </a:ext>
              </a:extLst>
            </p:cNvPr>
            <p:cNvSpPr>
              <a:spLocks noChangeShapeType="1"/>
            </p:cNvSpPr>
            <p:nvPr/>
          </p:nvSpPr>
          <p:spPr bwMode="auto">
            <a:xfrm>
              <a:off x="673" y="2560"/>
              <a:ext cx="4567" cy="0"/>
            </a:xfrm>
            <a:prstGeom prst="line">
              <a:avLst/>
            </a:prstGeom>
            <a:noFill/>
            <a:ln w="19050" cap="flat">
              <a:solidFill>
                <a:srgbClr val="EAF2F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a:extLst>
                <a:ext uri="{FF2B5EF4-FFF2-40B4-BE49-F238E27FC236}">
                  <a16:creationId xmlns:a16="http://schemas.microsoft.com/office/drawing/2014/main" id="{6E71B54C-8988-435B-8F88-66893E44E668}"/>
                </a:ext>
              </a:extLst>
            </p:cNvPr>
            <p:cNvSpPr>
              <a:spLocks noChangeShapeType="1"/>
            </p:cNvSpPr>
            <p:nvPr/>
          </p:nvSpPr>
          <p:spPr bwMode="auto">
            <a:xfrm>
              <a:off x="673" y="1973"/>
              <a:ext cx="4567" cy="0"/>
            </a:xfrm>
            <a:prstGeom prst="line">
              <a:avLst/>
            </a:prstGeom>
            <a:noFill/>
            <a:ln w="19050" cap="flat">
              <a:solidFill>
                <a:srgbClr val="EAF2F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
              <a:extLst>
                <a:ext uri="{FF2B5EF4-FFF2-40B4-BE49-F238E27FC236}">
                  <a16:creationId xmlns:a16="http://schemas.microsoft.com/office/drawing/2014/main" id="{0FA76780-43BA-4C15-B22E-AA57F809567B}"/>
                </a:ext>
              </a:extLst>
            </p:cNvPr>
            <p:cNvSpPr>
              <a:spLocks noChangeShapeType="1"/>
            </p:cNvSpPr>
            <p:nvPr/>
          </p:nvSpPr>
          <p:spPr bwMode="auto">
            <a:xfrm>
              <a:off x="673" y="1387"/>
              <a:ext cx="4567" cy="0"/>
            </a:xfrm>
            <a:prstGeom prst="line">
              <a:avLst/>
            </a:prstGeom>
            <a:noFill/>
            <a:ln w="19050" cap="flat">
              <a:solidFill>
                <a:srgbClr val="EAF2F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a:extLst>
                <a:ext uri="{FF2B5EF4-FFF2-40B4-BE49-F238E27FC236}">
                  <a16:creationId xmlns:a16="http://schemas.microsoft.com/office/drawing/2014/main" id="{452BB70B-739C-4D77-939B-1BBD654E942F}"/>
                </a:ext>
              </a:extLst>
            </p:cNvPr>
            <p:cNvSpPr>
              <a:spLocks noChangeShapeType="1"/>
            </p:cNvSpPr>
            <p:nvPr/>
          </p:nvSpPr>
          <p:spPr bwMode="auto">
            <a:xfrm>
              <a:off x="673" y="800"/>
              <a:ext cx="4567" cy="0"/>
            </a:xfrm>
            <a:prstGeom prst="line">
              <a:avLst/>
            </a:prstGeom>
            <a:noFill/>
            <a:ln w="19050" cap="flat">
              <a:solidFill>
                <a:srgbClr val="EAF2F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E89E41BE-C642-4D0F-9EFA-82E3CD5FAAD0}"/>
                </a:ext>
              </a:extLst>
            </p:cNvPr>
            <p:cNvSpPr>
              <a:spLocks/>
            </p:cNvSpPr>
            <p:nvPr/>
          </p:nvSpPr>
          <p:spPr bwMode="auto">
            <a:xfrm>
              <a:off x="905" y="1749"/>
              <a:ext cx="3444" cy="628"/>
            </a:xfrm>
            <a:custGeom>
              <a:avLst/>
              <a:gdLst>
                <a:gd name="T0" fmla="*/ 0 w 3444"/>
                <a:gd name="T1" fmla="*/ 628 h 628"/>
                <a:gd name="T2" fmla="*/ 440 w 3444"/>
                <a:gd name="T3" fmla="*/ 548 h 628"/>
                <a:gd name="T4" fmla="*/ 660 w 3444"/>
                <a:gd name="T5" fmla="*/ 508 h 628"/>
                <a:gd name="T6" fmla="*/ 660 w 3444"/>
                <a:gd name="T7" fmla="*/ 508 h 628"/>
                <a:gd name="T8" fmla="*/ 660 w 3444"/>
                <a:gd name="T9" fmla="*/ 508 h 628"/>
                <a:gd name="T10" fmla="*/ 733 w 3444"/>
                <a:gd name="T11" fmla="*/ 495 h 628"/>
                <a:gd name="T12" fmla="*/ 806 w 3444"/>
                <a:gd name="T13" fmla="*/ 481 h 628"/>
                <a:gd name="T14" fmla="*/ 879 w 3444"/>
                <a:gd name="T15" fmla="*/ 468 h 628"/>
                <a:gd name="T16" fmla="*/ 879 w 3444"/>
                <a:gd name="T17" fmla="*/ 468 h 628"/>
                <a:gd name="T18" fmla="*/ 879 w 3444"/>
                <a:gd name="T19" fmla="*/ 468 h 628"/>
                <a:gd name="T20" fmla="*/ 1026 w 3444"/>
                <a:gd name="T21" fmla="*/ 441 h 628"/>
                <a:gd name="T22" fmla="*/ 1099 w 3444"/>
                <a:gd name="T23" fmla="*/ 428 h 628"/>
                <a:gd name="T24" fmla="*/ 1099 w 3444"/>
                <a:gd name="T25" fmla="*/ 428 h 628"/>
                <a:gd name="T26" fmla="*/ 1319 w 3444"/>
                <a:gd name="T27" fmla="*/ 388 h 628"/>
                <a:gd name="T28" fmla="*/ 1392 w 3444"/>
                <a:gd name="T29" fmla="*/ 374 h 628"/>
                <a:gd name="T30" fmla="*/ 1539 w 3444"/>
                <a:gd name="T31" fmla="*/ 348 h 628"/>
                <a:gd name="T32" fmla="*/ 1612 w 3444"/>
                <a:gd name="T33" fmla="*/ 334 h 628"/>
                <a:gd name="T34" fmla="*/ 1685 w 3444"/>
                <a:gd name="T35" fmla="*/ 321 h 628"/>
                <a:gd name="T36" fmla="*/ 1832 w 3444"/>
                <a:gd name="T37" fmla="*/ 294 h 628"/>
                <a:gd name="T38" fmla="*/ 1978 w 3444"/>
                <a:gd name="T39" fmla="*/ 267 h 628"/>
                <a:gd name="T40" fmla="*/ 2052 w 3444"/>
                <a:gd name="T41" fmla="*/ 254 h 628"/>
                <a:gd name="T42" fmla="*/ 2052 w 3444"/>
                <a:gd name="T43" fmla="*/ 254 h 628"/>
                <a:gd name="T44" fmla="*/ 2052 w 3444"/>
                <a:gd name="T45" fmla="*/ 254 h 628"/>
                <a:gd name="T46" fmla="*/ 2125 w 3444"/>
                <a:gd name="T47" fmla="*/ 241 h 628"/>
                <a:gd name="T48" fmla="*/ 2125 w 3444"/>
                <a:gd name="T49" fmla="*/ 241 h 628"/>
                <a:gd name="T50" fmla="*/ 2198 w 3444"/>
                <a:gd name="T51" fmla="*/ 227 h 628"/>
                <a:gd name="T52" fmla="*/ 2271 w 3444"/>
                <a:gd name="T53" fmla="*/ 214 h 628"/>
                <a:gd name="T54" fmla="*/ 2345 w 3444"/>
                <a:gd name="T55" fmla="*/ 201 h 628"/>
                <a:gd name="T56" fmla="*/ 2418 w 3444"/>
                <a:gd name="T57" fmla="*/ 187 h 628"/>
                <a:gd name="T58" fmla="*/ 2418 w 3444"/>
                <a:gd name="T59" fmla="*/ 187 h 628"/>
                <a:gd name="T60" fmla="*/ 2491 w 3444"/>
                <a:gd name="T61" fmla="*/ 174 h 628"/>
                <a:gd name="T62" fmla="*/ 2491 w 3444"/>
                <a:gd name="T63" fmla="*/ 174 h 628"/>
                <a:gd name="T64" fmla="*/ 2565 w 3444"/>
                <a:gd name="T65" fmla="*/ 160 h 628"/>
                <a:gd name="T66" fmla="*/ 2565 w 3444"/>
                <a:gd name="T67" fmla="*/ 160 h 628"/>
                <a:gd name="T68" fmla="*/ 2638 w 3444"/>
                <a:gd name="T69" fmla="*/ 147 h 628"/>
                <a:gd name="T70" fmla="*/ 2638 w 3444"/>
                <a:gd name="T71" fmla="*/ 147 h 628"/>
                <a:gd name="T72" fmla="*/ 2711 w 3444"/>
                <a:gd name="T73" fmla="*/ 134 h 628"/>
                <a:gd name="T74" fmla="*/ 3004 w 3444"/>
                <a:gd name="T75" fmla="*/ 80 h 628"/>
                <a:gd name="T76" fmla="*/ 3224 w 3444"/>
                <a:gd name="T77" fmla="*/ 40 h 628"/>
                <a:gd name="T78" fmla="*/ 3444 w 3444"/>
                <a:gd name="T79"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44" h="628">
                  <a:moveTo>
                    <a:pt x="0" y="628"/>
                  </a:moveTo>
                  <a:lnTo>
                    <a:pt x="440" y="548"/>
                  </a:lnTo>
                  <a:lnTo>
                    <a:pt x="660" y="508"/>
                  </a:lnTo>
                  <a:lnTo>
                    <a:pt x="660" y="508"/>
                  </a:lnTo>
                  <a:lnTo>
                    <a:pt x="660" y="508"/>
                  </a:lnTo>
                  <a:lnTo>
                    <a:pt x="733" y="495"/>
                  </a:lnTo>
                  <a:lnTo>
                    <a:pt x="806" y="481"/>
                  </a:lnTo>
                  <a:lnTo>
                    <a:pt x="879" y="468"/>
                  </a:lnTo>
                  <a:lnTo>
                    <a:pt x="879" y="468"/>
                  </a:lnTo>
                  <a:lnTo>
                    <a:pt x="879" y="468"/>
                  </a:lnTo>
                  <a:lnTo>
                    <a:pt x="1026" y="441"/>
                  </a:lnTo>
                  <a:lnTo>
                    <a:pt x="1099" y="428"/>
                  </a:lnTo>
                  <a:lnTo>
                    <a:pt x="1099" y="428"/>
                  </a:lnTo>
                  <a:lnTo>
                    <a:pt x="1319" y="388"/>
                  </a:lnTo>
                  <a:lnTo>
                    <a:pt x="1392" y="374"/>
                  </a:lnTo>
                  <a:lnTo>
                    <a:pt x="1539" y="348"/>
                  </a:lnTo>
                  <a:lnTo>
                    <a:pt x="1612" y="334"/>
                  </a:lnTo>
                  <a:lnTo>
                    <a:pt x="1685" y="321"/>
                  </a:lnTo>
                  <a:lnTo>
                    <a:pt x="1832" y="294"/>
                  </a:lnTo>
                  <a:lnTo>
                    <a:pt x="1978" y="267"/>
                  </a:lnTo>
                  <a:lnTo>
                    <a:pt x="2052" y="254"/>
                  </a:lnTo>
                  <a:lnTo>
                    <a:pt x="2052" y="254"/>
                  </a:lnTo>
                  <a:lnTo>
                    <a:pt x="2052" y="254"/>
                  </a:lnTo>
                  <a:lnTo>
                    <a:pt x="2125" y="241"/>
                  </a:lnTo>
                  <a:lnTo>
                    <a:pt x="2125" y="241"/>
                  </a:lnTo>
                  <a:lnTo>
                    <a:pt x="2198" y="227"/>
                  </a:lnTo>
                  <a:lnTo>
                    <a:pt x="2271" y="214"/>
                  </a:lnTo>
                  <a:lnTo>
                    <a:pt x="2345" y="201"/>
                  </a:lnTo>
                  <a:lnTo>
                    <a:pt x="2418" y="187"/>
                  </a:lnTo>
                  <a:lnTo>
                    <a:pt x="2418" y="187"/>
                  </a:lnTo>
                  <a:lnTo>
                    <a:pt x="2491" y="174"/>
                  </a:lnTo>
                  <a:lnTo>
                    <a:pt x="2491" y="174"/>
                  </a:lnTo>
                  <a:lnTo>
                    <a:pt x="2565" y="160"/>
                  </a:lnTo>
                  <a:lnTo>
                    <a:pt x="2565" y="160"/>
                  </a:lnTo>
                  <a:lnTo>
                    <a:pt x="2638" y="147"/>
                  </a:lnTo>
                  <a:lnTo>
                    <a:pt x="2638" y="147"/>
                  </a:lnTo>
                  <a:lnTo>
                    <a:pt x="2711" y="134"/>
                  </a:lnTo>
                  <a:lnTo>
                    <a:pt x="3004" y="80"/>
                  </a:lnTo>
                  <a:lnTo>
                    <a:pt x="3224" y="40"/>
                  </a:lnTo>
                  <a:lnTo>
                    <a:pt x="3444" y="0"/>
                  </a:lnTo>
                </a:path>
              </a:pathLst>
            </a:custGeom>
            <a:noFill/>
            <a:ln w="28575" cap="flat">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3BF24E78-B3DD-4DE1-BC2D-23E75435C3CE}"/>
                </a:ext>
              </a:extLst>
            </p:cNvPr>
            <p:cNvSpPr>
              <a:spLocks/>
            </p:cNvSpPr>
            <p:nvPr/>
          </p:nvSpPr>
          <p:spPr bwMode="auto">
            <a:xfrm>
              <a:off x="979" y="1418"/>
              <a:ext cx="4102" cy="749"/>
            </a:xfrm>
            <a:custGeom>
              <a:avLst/>
              <a:gdLst>
                <a:gd name="T0" fmla="*/ 0 w 4102"/>
                <a:gd name="T1" fmla="*/ 749 h 749"/>
                <a:gd name="T2" fmla="*/ 732 w 4102"/>
                <a:gd name="T3" fmla="*/ 615 h 749"/>
                <a:gd name="T4" fmla="*/ 805 w 4102"/>
                <a:gd name="T5" fmla="*/ 602 h 749"/>
                <a:gd name="T6" fmla="*/ 805 w 4102"/>
                <a:gd name="T7" fmla="*/ 602 h 749"/>
                <a:gd name="T8" fmla="*/ 1025 w 4102"/>
                <a:gd name="T9" fmla="*/ 562 h 749"/>
                <a:gd name="T10" fmla="*/ 1025 w 4102"/>
                <a:gd name="T11" fmla="*/ 562 h 749"/>
                <a:gd name="T12" fmla="*/ 1099 w 4102"/>
                <a:gd name="T13" fmla="*/ 548 h 749"/>
                <a:gd name="T14" fmla="*/ 1172 w 4102"/>
                <a:gd name="T15" fmla="*/ 535 h 749"/>
                <a:gd name="T16" fmla="*/ 1245 w 4102"/>
                <a:gd name="T17" fmla="*/ 522 h 749"/>
                <a:gd name="T18" fmla="*/ 1318 w 4102"/>
                <a:gd name="T19" fmla="*/ 508 h 749"/>
                <a:gd name="T20" fmla="*/ 1318 w 4102"/>
                <a:gd name="T21" fmla="*/ 508 h 749"/>
                <a:gd name="T22" fmla="*/ 1391 w 4102"/>
                <a:gd name="T23" fmla="*/ 495 h 749"/>
                <a:gd name="T24" fmla="*/ 1611 w 4102"/>
                <a:gd name="T25" fmla="*/ 455 h 749"/>
                <a:gd name="T26" fmla="*/ 1611 w 4102"/>
                <a:gd name="T27" fmla="*/ 455 h 749"/>
                <a:gd name="T28" fmla="*/ 1611 w 4102"/>
                <a:gd name="T29" fmla="*/ 455 h 749"/>
                <a:gd name="T30" fmla="*/ 1611 w 4102"/>
                <a:gd name="T31" fmla="*/ 455 h 749"/>
                <a:gd name="T32" fmla="*/ 1684 w 4102"/>
                <a:gd name="T33" fmla="*/ 441 h 749"/>
                <a:gd name="T34" fmla="*/ 1831 w 4102"/>
                <a:gd name="T35" fmla="*/ 415 h 749"/>
                <a:gd name="T36" fmla="*/ 1904 w 4102"/>
                <a:gd name="T37" fmla="*/ 401 h 749"/>
                <a:gd name="T38" fmla="*/ 1904 w 4102"/>
                <a:gd name="T39" fmla="*/ 401 h 749"/>
                <a:gd name="T40" fmla="*/ 2124 w 4102"/>
                <a:gd name="T41" fmla="*/ 361 h 749"/>
                <a:gd name="T42" fmla="*/ 2197 w 4102"/>
                <a:gd name="T43" fmla="*/ 348 h 749"/>
                <a:gd name="T44" fmla="*/ 2417 w 4102"/>
                <a:gd name="T45" fmla="*/ 308 h 749"/>
                <a:gd name="T46" fmla="*/ 2564 w 4102"/>
                <a:gd name="T47" fmla="*/ 281 h 749"/>
                <a:gd name="T48" fmla="*/ 2930 w 4102"/>
                <a:gd name="T49" fmla="*/ 214 h 749"/>
                <a:gd name="T50" fmla="*/ 3003 w 4102"/>
                <a:gd name="T51" fmla="*/ 201 h 749"/>
                <a:gd name="T52" fmla="*/ 3223 w 4102"/>
                <a:gd name="T53" fmla="*/ 161 h 749"/>
                <a:gd name="T54" fmla="*/ 3223 w 4102"/>
                <a:gd name="T55" fmla="*/ 161 h 749"/>
                <a:gd name="T56" fmla="*/ 3223 w 4102"/>
                <a:gd name="T57" fmla="*/ 161 h 749"/>
                <a:gd name="T58" fmla="*/ 3296 w 4102"/>
                <a:gd name="T59" fmla="*/ 147 h 749"/>
                <a:gd name="T60" fmla="*/ 3516 w 4102"/>
                <a:gd name="T61" fmla="*/ 107 h 749"/>
                <a:gd name="T62" fmla="*/ 3516 w 4102"/>
                <a:gd name="T63" fmla="*/ 107 h 749"/>
                <a:gd name="T64" fmla="*/ 4102 w 4102"/>
                <a:gd name="T65"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2" h="749">
                  <a:moveTo>
                    <a:pt x="0" y="749"/>
                  </a:moveTo>
                  <a:lnTo>
                    <a:pt x="732" y="615"/>
                  </a:lnTo>
                  <a:lnTo>
                    <a:pt x="805" y="602"/>
                  </a:lnTo>
                  <a:lnTo>
                    <a:pt x="805" y="602"/>
                  </a:lnTo>
                  <a:lnTo>
                    <a:pt x="1025" y="562"/>
                  </a:lnTo>
                  <a:lnTo>
                    <a:pt x="1025" y="562"/>
                  </a:lnTo>
                  <a:lnTo>
                    <a:pt x="1099" y="548"/>
                  </a:lnTo>
                  <a:lnTo>
                    <a:pt x="1172" y="535"/>
                  </a:lnTo>
                  <a:lnTo>
                    <a:pt x="1245" y="522"/>
                  </a:lnTo>
                  <a:lnTo>
                    <a:pt x="1318" y="508"/>
                  </a:lnTo>
                  <a:lnTo>
                    <a:pt x="1318" y="508"/>
                  </a:lnTo>
                  <a:lnTo>
                    <a:pt x="1391" y="495"/>
                  </a:lnTo>
                  <a:lnTo>
                    <a:pt x="1611" y="455"/>
                  </a:lnTo>
                  <a:lnTo>
                    <a:pt x="1611" y="455"/>
                  </a:lnTo>
                  <a:lnTo>
                    <a:pt x="1611" y="455"/>
                  </a:lnTo>
                  <a:lnTo>
                    <a:pt x="1611" y="455"/>
                  </a:lnTo>
                  <a:lnTo>
                    <a:pt x="1684" y="441"/>
                  </a:lnTo>
                  <a:lnTo>
                    <a:pt x="1831" y="415"/>
                  </a:lnTo>
                  <a:lnTo>
                    <a:pt x="1904" y="401"/>
                  </a:lnTo>
                  <a:lnTo>
                    <a:pt x="1904" y="401"/>
                  </a:lnTo>
                  <a:lnTo>
                    <a:pt x="2124" y="361"/>
                  </a:lnTo>
                  <a:lnTo>
                    <a:pt x="2197" y="348"/>
                  </a:lnTo>
                  <a:lnTo>
                    <a:pt x="2417" y="308"/>
                  </a:lnTo>
                  <a:lnTo>
                    <a:pt x="2564" y="281"/>
                  </a:lnTo>
                  <a:lnTo>
                    <a:pt x="2930" y="214"/>
                  </a:lnTo>
                  <a:lnTo>
                    <a:pt x="3003" y="201"/>
                  </a:lnTo>
                  <a:lnTo>
                    <a:pt x="3223" y="161"/>
                  </a:lnTo>
                  <a:lnTo>
                    <a:pt x="3223" y="161"/>
                  </a:lnTo>
                  <a:lnTo>
                    <a:pt x="3223" y="161"/>
                  </a:lnTo>
                  <a:lnTo>
                    <a:pt x="3296" y="147"/>
                  </a:lnTo>
                  <a:lnTo>
                    <a:pt x="3516" y="107"/>
                  </a:lnTo>
                  <a:lnTo>
                    <a:pt x="3516" y="107"/>
                  </a:lnTo>
                  <a:lnTo>
                    <a:pt x="4102" y="0"/>
                  </a:lnTo>
                </a:path>
              </a:pathLst>
            </a:custGeom>
            <a:noFill/>
            <a:ln w="28575"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49AEC453-52F9-4AB6-B036-D88413613B8B}"/>
                </a:ext>
              </a:extLst>
            </p:cNvPr>
            <p:cNvSpPr>
              <a:spLocks/>
            </p:cNvSpPr>
            <p:nvPr/>
          </p:nvSpPr>
          <p:spPr bwMode="auto">
            <a:xfrm>
              <a:off x="1345" y="1387"/>
              <a:ext cx="3809" cy="0"/>
            </a:xfrm>
            <a:custGeom>
              <a:avLst/>
              <a:gdLst>
                <a:gd name="T0" fmla="*/ 1978 w 3809"/>
                <a:gd name="T1" fmla="*/ 439 w 3809"/>
                <a:gd name="T2" fmla="*/ 73 w 3809"/>
                <a:gd name="T3" fmla="*/ 1245 w 3809"/>
                <a:gd name="T4" fmla="*/ 0 w 3809"/>
                <a:gd name="T5" fmla="*/ 1245 w 3809"/>
                <a:gd name="T6" fmla="*/ 2491 w 3809"/>
                <a:gd name="T7" fmla="*/ 2857 w 3809"/>
                <a:gd name="T8" fmla="*/ 1245 w 3809"/>
                <a:gd name="T9" fmla="*/ 2710 w 3809"/>
                <a:gd name="T10" fmla="*/ 733 w 3809"/>
                <a:gd name="T11" fmla="*/ 1465 w 3809"/>
                <a:gd name="T12" fmla="*/ 1538 w 3809"/>
                <a:gd name="T13" fmla="*/ 220 w 3809"/>
                <a:gd name="T14" fmla="*/ 1172 w 3809"/>
                <a:gd name="T15" fmla="*/ 513 w 3809"/>
                <a:gd name="T16" fmla="*/ 586 w 3809"/>
                <a:gd name="T17" fmla="*/ 366 w 3809"/>
                <a:gd name="T18" fmla="*/ 1978 w 3809"/>
                <a:gd name="T19" fmla="*/ 1978 w 3809"/>
                <a:gd name="T20" fmla="*/ 3809 w 3809"/>
                <a:gd name="T21" fmla="*/ 1538 w 3809"/>
                <a:gd name="T22" fmla="*/ 1831 w 3809"/>
                <a:gd name="T23" fmla="*/ 2198 w 3809"/>
                <a:gd name="T24" fmla="*/ 2930 w 3809"/>
                <a:gd name="T25" fmla="*/ 2271 w 3809"/>
                <a:gd name="T26" fmla="*/ 1245 w 3809"/>
                <a:gd name="T27" fmla="*/ 733 w 3809"/>
                <a:gd name="T28" fmla="*/ 3004 w 3809"/>
                <a:gd name="T29" fmla="*/ 2857 w 3809"/>
                <a:gd name="T30" fmla="*/ 3004 w 3809"/>
                <a:gd name="T31" fmla="*/ 2125 w 3809"/>
                <a:gd name="T32" fmla="*/ 2418 w 380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Lst>
              <a:rect l="0" t="0" r="r" b="b"/>
              <a:pathLst>
                <a:path w="3809">
                  <a:moveTo>
                    <a:pt x="1978" y="0"/>
                  </a:moveTo>
                  <a:lnTo>
                    <a:pt x="439" y="0"/>
                  </a:lnTo>
                  <a:lnTo>
                    <a:pt x="73" y="0"/>
                  </a:lnTo>
                  <a:lnTo>
                    <a:pt x="1245" y="0"/>
                  </a:lnTo>
                  <a:lnTo>
                    <a:pt x="0" y="0"/>
                  </a:lnTo>
                  <a:lnTo>
                    <a:pt x="1245" y="0"/>
                  </a:lnTo>
                  <a:lnTo>
                    <a:pt x="2491" y="0"/>
                  </a:lnTo>
                  <a:lnTo>
                    <a:pt x="2857" y="0"/>
                  </a:lnTo>
                  <a:lnTo>
                    <a:pt x="1245" y="0"/>
                  </a:lnTo>
                  <a:lnTo>
                    <a:pt x="2710" y="0"/>
                  </a:lnTo>
                  <a:lnTo>
                    <a:pt x="733" y="0"/>
                  </a:lnTo>
                  <a:lnTo>
                    <a:pt x="1465" y="0"/>
                  </a:lnTo>
                  <a:lnTo>
                    <a:pt x="1538" y="0"/>
                  </a:lnTo>
                  <a:lnTo>
                    <a:pt x="220" y="0"/>
                  </a:lnTo>
                  <a:lnTo>
                    <a:pt x="1172" y="0"/>
                  </a:lnTo>
                  <a:lnTo>
                    <a:pt x="513" y="0"/>
                  </a:lnTo>
                  <a:lnTo>
                    <a:pt x="586" y="0"/>
                  </a:lnTo>
                  <a:lnTo>
                    <a:pt x="366" y="0"/>
                  </a:lnTo>
                  <a:lnTo>
                    <a:pt x="1978" y="0"/>
                  </a:lnTo>
                  <a:lnTo>
                    <a:pt x="1978" y="0"/>
                  </a:lnTo>
                  <a:lnTo>
                    <a:pt x="3809" y="0"/>
                  </a:lnTo>
                  <a:lnTo>
                    <a:pt x="1538" y="0"/>
                  </a:lnTo>
                  <a:lnTo>
                    <a:pt x="1831" y="0"/>
                  </a:lnTo>
                  <a:lnTo>
                    <a:pt x="2198" y="0"/>
                  </a:lnTo>
                  <a:lnTo>
                    <a:pt x="2930" y="0"/>
                  </a:lnTo>
                  <a:lnTo>
                    <a:pt x="2271" y="0"/>
                  </a:lnTo>
                  <a:lnTo>
                    <a:pt x="1245" y="0"/>
                  </a:lnTo>
                  <a:lnTo>
                    <a:pt x="733" y="0"/>
                  </a:lnTo>
                  <a:lnTo>
                    <a:pt x="3004" y="0"/>
                  </a:lnTo>
                  <a:lnTo>
                    <a:pt x="2857" y="0"/>
                  </a:lnTo>
                  <a:lnTo>
                    <a:pt x="3004" y="0"/>
                  </a:lnTo>
                  <a:lnTo>
                    <a:pt x="2125" y="0"/>
                  </a:lnTo>
                  <a:lnTo>
                    <a:pt x="2418" y="0"/>
                  </a:lnTo>
                </a:path>
              </a:pathLst>
            </a:custGeom>
            <a:noFill/>
            <a:ln w="28575" cap="flat">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DBC58998-0881-495C-BCF6-BDC1E11565B7}"/>
                </a:ext>
              </a:extLst>
            </p:cNvPr>
            <p:cNvSpPr>
              <a:spLocks/>
            </p:cNvSpPr>
            <p:nvPr/>
          </p:nvSpPr>
          <p:spPr bwMode="auto">
            <a:xfrm>
              <a:off x="1125" y="1162"/>
              <a:ext cx="3883" cy="0"/>
            </a:xfrm>
            <a:custGeom>
              <a:avLst/>
              <a:gdLst>
                <a:gd name="T0" fmla="*/ 1905 w 3883"/>
                <a:gd name="T1" fmla="*/ 1026 w 3883"/>
                <a:gd name="T2" fmla="*/ 3004 w 3883"/>
                <a:gd name="T3" fmla="*/ 3590 w 3883"/>
                <a:gd name="T4" fmla="*/ 953 w 3883"/>
                <a:gd name="T5" fmla="*/ 3297 w 3883"/>
                <a:gd name="T6" fmla="*/ 2564 w 3883"/>
                <a:gd name="T7" fmla="*/ 2345 w 3883"/>
                <a:gd name="T8" fmla="*/ 3370 w 3883"/>
                <a:gd name="T9" fmla="*/ 0 w 3883"/>
                <a:gd name="T10" fmla="*/ 3297 w 3883"/>
                <a:gd name="T11" fmla="*/ 3224 w 3883"/>
                <a:gd name="T12" fmla="*/ 3224 w 3883"/>
                <a:gd name="T13" fmla="*/ 3443 w 3883"/>
                <a:gd name="T14" fmla="*/ 2564 w 3883"/>
                <a:gd name="T15" fmla="*/ 806 w 3883"/>
                <a:gd name="T16" fmla="*/ 2271 w 3883"/>
                <a:gd name="T17" fmla="*/ 3150 w 3883"/>
                <a:gd name="T18" fmla="*/ 3663 w 3883"/>
                <a:gd name="T19" fmla="*/ 1392 w 3883"/>
                <a:gd name="T20" fmla="*/ 2638 w 3883"/>
                <a:gd name="T21" fmla="*/ 3443 w 3883"/>
                <a:gd name="T22" fmla="*/ 2491 w 3883"/>
                <a:gd name="T23" fmla="*/ 733 w 3883"/>
                <a:gd name="T24" fmla="*/ 2930 w 3883"/>
                <a:gd name="T25" fmla="*/ 3883 w 3883"/>
                <a:gd name="T26" fmla="*/ 3590 w 3883"/>
                <a:gd name="T27" fmla="*/ 2930 w 3883"/>
                <a:gd name="T28" fmla="*/ 3150 w 3883"/>
                <a:gd name="T29" fmla="*/ 1099 w 3883"/>
                <a:gd name="T30" fmla="*/ 3443 w 3883"/>
                <a:gd name="T31" fmla="*/ 3297 w 3883"/>
                <a:gd name="T32" fmla="*/ 2711 w 3883"/>
                <a:gd name="T33" fmla="*/ 2930 w 3883"/>
                <a:gd name="T34" fmla="*/ 1905 w 3883"/>
                <a:gd name="T35" fmla="*/ 3297 w 3883"/>
                <a:gd name="T36" fmla="*/ 2198 w 3883"/>
                <a:gd name="T37" fmla="*/ 3077 w 388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Lst>
              <a:rect l="0" t="0" r="r" b="b"/>
              <a:pathLst>
                <a:path w="3883">
                  <a:moveTo>
                    <a:pt x="1905" y="0"/>
                  </a:moveTo>
                  <a:lnTo>
                    <a:pt x="1026" y="0"/>
                  </a:lnTo>
                  <a:lnTo>
                    <a:pt x="3004" y="0"/>
                  </a:lnTo>
                  <a:lnTo>
                    <a:pt x="3590" y="0"/>
                  </a:lnTo>
                  <a:lnTo>
                    <a:pt x="953" y="0"/>
                  </a:lnTo>
                  <a:lnTo>
                    <a:pt x="3297" y="0"/>
                  </a:lnTo>
                  <a:lnTo>
                    <a:pt x="2564" y="0"/>
                  </a:lnTo>
                  <a:lnTo>
                    <a:pt x="2345" y="0"/>
                  </a:lnTo>
                  <a:lnTo>
                    <a:pt x="3370" y="0"/>
                  </a:lnTo>
                  <a:lnTo>
                    <a:pt x="0" y="0"/>
                  </a:lnTo>
                  <a:lnTo>
                    <a:pt x="3297" y="0"/>
                  </a:lnTo>
                  <a:lnTo>
                    <a:pt x="3224" y="0"/>
                  </a:lnTo>
                  <a:lnTo>
                    <a:pt x="3224" y="0"/>
                  </a:lnTo>
                  <a:lnTo>
                    <a:pt x="3443" y="0"/>
                  </a:lnTo>
                  <a:lnTo>
                    <a:pt x="2564" y="0"/>
                  </a:lnTo>
                  <a:lnTo>
                    <a:pt x="806" y="0"/>
                  </a:lnTo>
                  <a:lnTo>
                    <a:pt x="2271" y="0"/>
                  </a:lnTo>
                  <a:lnTo>
                    <a:pt x="3150" y="0"/>
                  </a:lnTo>
                  <a:lnTo>
                    <a:pt x="3663" y="0"/>
                  </a:lnTo>
                  <a:lnTo>
                    <a:pt x="1392" y="0"/>
                  </a:lnTo>
                  <a:lnTo>
                    <a:pt x="2638" y="0"/>
                  </a:lnTo>
                  <a:lnTo>
                    <a:pt x="3443" y="0"/>
                  </a:lnTo>
                  <a:lnTo>
                    <a:pt x="2491" y="0"/>
                  </a:lnTo>
                  <a:lnTo>
                    <a:pt x="733" y="0"/>
                  </a:lnTo>
                  <a:lnTo>
                    <a:pt x="2930" y="0"/>
                  </a:lnTo>
                  <a:lnTo>
                    <a:pt x="3883" y="0"/>
                  </a:lnTo>
                  <a:lnTo>
                    <a:pt x="3590" y="0"/>
                  </a:lnTo>
                  <a:lnTo>
                    <a:pt x="2930" y="0"/>
                  </a:lnTo>
                  <a:lnTo>
                    <a:pt x="3150" y="0"/>
                  </a:lnTo>
                  <a:lnTo>
                    <a:pt x="1099" y="0"/>
                  </a:lnTo>
                  <a:lnTo>
                    <a:pt x="3443" y="0"/>
                  </a:lnTo>
                  <a:lnTo>
                    <a:pt x="3297" y="0"/>
                  </a:lnTo>
                  <a:lnTo>
                    <a:pt x="2711" y="0"/>
                  </a:lnTo>
                  <a:lnTo>
                    <a:pt x="2930" y="0"/>
                  </a:lnTo>
                  <a:lnTo>
                    <a:pt x="1905" y="0"/>
                  </a:lnTo>
                  <a:lnTo>
                    <a:pt x="3297" y="0"/>
                  </a:lnTo>
                  <a:lnTo>
                    <a:pt x="2198" y="0"/>
                  </a:lnTo>
                  <a:lnTo>
                    <a:pt x="3077" y="0"/>
                  </a:lnTo>
                </a:path>
              </a:pathLst>
            </a:custGeom>
            <a:noFill/>
            <a:ln w="28575"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a:extLst>
                <a:ext uri="{FF2B5EF4-FFF2-40B4-BE49-F238E27FC236}">
                  <a16:creationId xmlns:a16="http://schemas.microsoft.com/office/drawing/2014/main" id="{A3CDAE32-AF2D-4ABF-AD76-B9F5FAE0281B}"/>
                </a:ext>
              </a:extLst>
            </p:cNvPr>
            <p:cNvSpPr>
              <a:spLocks noChangeShapeType="1"/>
            </p:cNvSpPr>
            <p:nvPr/>
          </p:nvSpPr>
          <p:spPr bwMode="auto">
            <a:xfrm flipV="1">
              <a:off x="673" y="132"/>
              <a:ext cx="0" cy="3097"/>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9">
              <a:extLst>
                <a:ext uri="{FF2B5EF4-FFF2-40B4-BE49-F238E27FC236}">
                  <a16:creationId xmlns:a16="http://schemas.microsoft.com/office/drawing/2014/main" id="{8E5D02E8-5E24-466D-ABB6-C10AB6B259BE}"/>
                </a:ext>
              </a:extLst>
            </p:cNvPr>
            <p:cNvSpPr>
              <a:spLocks noChangeShapeType="1"/>
            </p:cNvSpPr>
            <p:nvPr/>
          </p:nvSpPr>
          <p:spPr bwMode="auto">
            <a:xfrm flipH="1">
              <a:off x="618" y="3146"/>
              <a:ext cx="55"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a:extLst>
                <a:ext uri="{FF2B5EF4-FFF2-40B4-BE49-F238E27FC236}">
                  <a16:creationId xmlns:a16="http://schemas.microsoft.com/office/drawing/2014/main" id="{35209F61-F4E7-454C-AC64-93D00B61B89F}"/>
                </a:ext>
              </a:extLst>
            </p:cNvPr>
            <p:cNvSpPr>
              <a:spLocks noChangeArrowheads="1"/>
            </p:cNvSpPr>
            <p:nvPr/>
          </p:nvSpPr>
          <p:spPr bwMode="auto">
            <a:xfrm>
              <a:off x="440" y="3080"/>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1">
              <a:extLst>
                <a:ext uri="{FF2B5EF4-FFF2-40B4-BE49-F238E27FC236}">
                  <a16:creationId xmlns:a16="http://schemas.microsoft.com/office/drawing/2014/main" id="{D231F99E-433B-400D-9D85-64F0C5F0E8D6}"/>
                </a:ext>
              </a:extLst>
            </p:cNvPr>
            <p:cNvSpPr>
              <a:spLocks noChangeShapeType="1"/>
            </p:cNvSpPr>
            <p:nvPr/>
          </p:nvSpPr>
          <p:spPr bwMode="auto">
            <a:xfrm flipH="1">
              <a:off x="618" y="2560"/>
              <a:ext cx="55"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a:extLst>
                <a:ext uri="{FF2B5EF4-FFF2-40B4-BE49-F238E27FC236}">
                  <a16:creationId xmlns:a16="http://schemas.microsoft.com/office/drawing/2014/main" id="{896FED99-763D-44C4-8383-F22C52C95C95}"/>
                </a:ext>
              </a:extLst>
            </p:cNvPr>
            <p:cNvSpPr>
              <a:spLocks noChangeArrowheads="1"/>
            </p:cNvSpPr>
            <p:nvPr/>
          </p:nvSpPr>
          <p:spPr bwMode="auto">
            <a:xfrm>
              <a:off x="440" y="2494"/>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Line 23">
              <a:extLst>
                <a:ext uri="{FF2B5EF4-FFF2-40B4-BE49-F238E27FC236}">
                  <a16:creationId xmlns:a16="http://schemas.microsoft.com/office/drawing/2014/main" id="{DDFEC610-9556-489D-B2C2-F736548D3813}"/>
                </a:ext>
              </a:extLst>
            </p:cNvPr>
            <p:cNvSpPr>
              <a:spLocks noChangeShapeType="1"/>
            </p:cNvSpPr>
            <p:nvPr/>
          </p:nvSpPr>
          <p:spPr bwMode="auto">
            <a:xfrm flipH="1">
              <a:off x="618" y="1973"/>
              <a:ext cx="55"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a:extLst>
                <a:ext uri="{FF2B5EF4-FFF2-40B4-BE49-F238E27FC236}">
                  <a16:creationId xmlns:a16="http://schemas.microsoft.com/office/drawing/2014/main" id="{EA1D2191-5B4C-4174-9931-764A26087AE5}"/>
                </a:ext>
              </a:extLst>
            </p:cNvPr>
            <p:cNvSpPr>
              <a:spLocks noChangeArrowheads="1"/>
            </p:cNvSpPr>
            <p:nvPr/>
          </p:nvSpPr>
          <p:spPr bwMode="auto">
            <a:xfrm>
              <a:off x="440" y="1907"/>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Line 25">
              <a:extLst>
                <a:ext uri="{FF2B5EF4-FFF2-40B4-BE49-F238E27FC236}">
                  <a16:creationId xmlns:a16="http://schemas.microsoft.com/office/drawing/2014/main" id="{F4E43A8C-5F06-43CE-B512-408C35DEB963}"/>
                </a:ext>
              </a:extLst>
            </p:cNvPr>
            <p:cNvSpPr>
              <a:spLocks noChangeShapeType="1"/>
            </p:cNvSpPr>
            <p:nvPr/>
          </p:nvSpPr>
          <p:spPr bwMode="auto">
            <a:xfrm flipH="1">
              <a:off x="618" y="1387"/>
              <a:ext cx="55"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a:extLst>
                <a:ext uri="{FF2B5EF4-FFF2-40B4-BE49-F238E27FC236}">
                  <a16:creationId xmlns:a16="http://schemas.microsoft.com/office/drawing/2014/main" id="{4BE6F127-B612-4495-B858-8E7CB29C20BB}"/>
                </a:ext>
              </a:extLst>
            </p:cNvPr>
            <p:cNvSpPr>
              <a:spLocks noChangeArrowheads="1"/>
            </p:cNvSpPr>
            <p:nvPr/>
          </p:nvSpPr>
          <p:spPr bwMode="auto">
            <a:xfrm>
              <a:off x="440" y="1320"/>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Line 27">
              <a:extLst>
                <a:ext uri="{FF2B5EF4-FFF2-40B4-BE49-F238E27FC236}">
                  <a16:creationId xmlns:a16="http://schemas.microsoft.com/office/drawing/2014/main" id="{3B54600E-A791-452B-B27F-96FC13BC69FF}"/>
                </a:ext>
              </a:extLst>
            </p:cNvPr>
            <p:cNvSpPr>
              <a:spLocks noChangeShapeType="1"/>
            </p:cNvSpPr>
            <p:nvPr/>
          </p:nvSpPr>
          <p:spPr bwMode="auto">
            <a:xfrm flipH="1">
              <a:off x="618" y="800"/>
              <a:ext cx="55"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a:extLst>
                <a:ext uri="{FF2B5EF4-FFF2-40B4-BE49-F238E27FC236}">
                  <a16:creationId xmlns:a16="http://schemas.microsoft.com/office/drawing/2014/main" id="{91F81BCE-3A0A-4433-81A4-4D2B08A9AB56}"/>
                </a:ext>
              </a:extLst>
            </p:cNvPr>
            <p:cNvSpPr>
              <a:spLocks noChangeArrowheads="1"/>
            </p:cNvSpPr>
            <p:nvPr/>
          </p:nvSpPr>
          <p:spPr bwMode="auto">
            <a:xfrm>
              <a:off x="440" y="733"/>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Line 29">
              <a:extLst>
                <a:ext uri="{FF2B5EF4-FFF2-40B4-BE49-F238E27FC236}">
                  <a16:creationId xmlns:a16="http://schemas.microsoft.com/office/drawing/2014/main" id="{F7B907B2-6BFA-4AC1-B387-BDBE7DB6F572}"/>
                </a:ext>
              </a:extLst>
            </p:cNvPr>
            <p:cNvSpPr>
              <a:spLocks noChangeShapeType="1"/>
            </p:cNvSpPr>
            <p:nvPr/>
          </p:nvSpPr>
          <p:spPr bwMode="auto">
            <a:xfrm flipH="1">
              <a:off x="618" y="214"/>
              <a:ext cx="55"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0">
              <a:extLst>
                <a:ext uri="{FF2B5EF4-FFF2-40B4-BE49-F238E27FC236}">
                  <a16:creationId xmlns:a16="http://schemas.microsoft.com/office/drawing/2014/main" id="{2ADB4C21-8A71-4B46-A2F6-DFA684235097}"/>
                </a:ext>
              </a:extLst>
            </p:cNvPr>
            <p:cNvSpPr>
              <a:spLocks noChangeArrowheads="1"/>
            </p:cNvSpPr>
            <p:nvPr/>
          </p:nvSpPr>
          <p:spPr bwMode="auto">
            <a:xfrm>
              <a:off x="365" y="148"/>
              <a:ext cx="29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1">
              <a:extLst>
                <a:ext uri="{FF2B5EF4-FFF2-40B4-BE49-F238E27FC236}">
                  <a16:creationId xmlns:a16="http://schemas.microsoft.com/office/drawing/2014/main" id="{C29C20E7-49DF-4B4F-A974-2C677B3FAD16}"/>
                </a:ext>
              </a:extLst>
            </p:cNvPr>
            <p:cNvSpPr>
              <a:spLocks noChangeArrowheads="1"/>
            </p:cNvSpPr>
            <p:nvPr/>
          </p:nvSpPr>
          <p:spPr bwMode="auto">
            <a:xfrm rot="16200000">
              <a:off x="160" y="2105"/>
              <a:ext cx="16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2">
              <a:extLst>
                <a:ext uri="{FF2B5EF4-FFF2-40B4-BE49-F238E27FC236}">
                  <a16:creationId xmlns:a16="http://schemas.microsoft.com/office/drawing/2014/main" id="{ECE9838C-A620-4561-8DA1-8D86C9A9006C}"/>
                </a:ext>
              </a:extLst>
            </p:cNvPr>
            <p:cNvSpPr>
              <a:spLocks noChangeArrowheads="1"/>
            </p:cNvSpPr>
            <p:nvPr/>
          </p:nvSpPr>
          <p:spPr bwMode="auto">
            <a:xfrm rot="16200000">
              <a:off x="196" y="2048"/>
              <a:ext cx="9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4DF0A302-7A87-4B14-B259-ACD8DF11BF17}"/>
                </a:ext>
              </a:extLst>
            </p:cNvPr>
            <p:cNvSpPr>
              <a:spLocks noChangeArrowheads="1"/>
            </p:cNvSpPr>
            <p:nvPr/>
          </p:nvSpPr>
          <p:spPr bwMode="auto">
            <a:xfrm rot="16200000">
              <a:off x="173" y="1997"/>
              <a:ext cx="14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8CC11E0A-02F6-4AE0-8E27-30B14DAB1420}"/>
                </a:ext>
              </a:extLst>
            </p:cNvPr>
            <p:cNvSpPr>
              <a:spLocks noChangeArrowheads="1"/>
            </p:cNvSpPr>
            <p:nvPr/>
          </p:nvSpPr>
          <p:spPr bwMode="auto">
            <a:xfrm rot="16200000">
              <a:off x="176" y="1928"/>
              <a:ext cx="13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29D23FA1-C903-4B57-9083-7A75B5B2C7D0}"/>
                </a:ext>
              </a:extLst>
            </p:cNvPr>
            <p:cNvSpPr>
              <a:spLocks noChangeArrowheads="1"/>
            </p:cNvSpPr>
            <p:nvPr/>
          </p:nvSpPr>
          <p:spPr bwMode="auto">
            <a:xfrm rot="16200000">
              <a:off x="192" y="1879"/>
              <a:ext cx="10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6">
              <a:extLst>
                <a:ext uri="{FF2B5EF4-FFF2-40B4-BE49-F238E27FC236}">
                  <a16:creationId xmlns:a16="http://schemas.microsoft.com/office/drawing/2014/main" id="{B3A17925-9016-4D87-945A-A9B276520C66}"/>
                </a:ext>
              </a:extLst>
            </p:cNvPr>
            <p:cNvSpPr>
              <a:spLocks noChangeArrowheads="1"/>
            </p:cNvSpPr>
            <p:nvPr/>
          </p:nvSpPr>
          <p:spPr bwMode="auto">
            <a:xfrm rot="16200000">
              <a:off x="173" y="1824"/>
              <a:ext cx="14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7">
              <a:extLst>
                <a:ext uri="{FF2B5EF4-FFF2-40B4-BE49-F238E27FC236}">
                  <a16:creationId xmlns:a16="http://schemas.microsoft.com/office/drawing/2014/main" id="{129D2122-221E-491F-A3E7-5CCD9E0CBBEB}"/>
                </a:ext>
              </a:extLst>
            </p:cNvPr>
            <p:cNvSpPr>
              <a:spLocks noChangeArrowheads="1"/>
            </p:cNvSpPr>
            <p:nvPr/>
          </p:nvSpPr>
          <p:spPr bwMode="auto">
            <a:xfrm rot="16200000">
              <a:off x="196" y="1775"/>
              <a:ext cx="9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8">
              <a:extLst>
                <a:ext uri="{FF2B5EF4-FFF2-40B4-BE49-F238E27FC236}">
                  <a16:creationId xmlns:a16="http://schemas.microsoft.com/office/drawing/2014/main" id="{4601C2DE-3AAA-4D22-80DD-8E8E95B4BDF1}"/>
                </a:ext>
              </a:extLst>
            </p:cNvPr>
            <p:cNvSpPr>
              <a:spLocks noChangeArrowheads="1"/>
            </p:cNvSpPr>
            <p:nvPr/>
          </p:nvSpPr>
          <p:spPr bwMode="auto">
            <a:xfrm rot="16200000">
              <a:off x="196" y="1747"/>
              <a:ext cx="9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2A46F5C8-2967-4AE4-A6B4-1777E822CA49}"/>
                </a:ext>
              </a:extLst>
            </p:cNvPr>
            <p:cNvSpPr>
              <a:spLocks noChangeArrowheads="1"/>
            </p:cNvSpPr>
            <p:nvPr/>
          </p:nvSpPr>
          <p:spPr bwMode="auto">
            <a:xfrm rot="16200000">
              <a:off x="176" y="1699"/>
              <a:ext cx="13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188A9EAD-B6A9-4B29-8E2F-41423B2E8C31}"/>
                </a:ext>
              </a:extLst>
            </p:cNvPr>
            <p:cNvSpPr>
              <a:spLocks noChangeArrowheads="1"/>
            </p:cNvSpPr>
            <p:nvPr/>
          </p:nvSpPr>
          <p:spPr bwMode="auto">
            <a:xfrm rot="16200000">
              <a:off x="192" y="1650"/>
              <a:ext cx="10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15E65969-AB71-4559-B3AD-2AE2A0143A18}"/>
                </a:ext>
              </a:extLst>
            </p:cNvPr>
            <p:cNvSpPr>
              <a:spLocks noChangeArrowheads="1"/>
            </p:cNvSpPr>
            <p:nvPr/>
          </p:nvSpPr>
          <p:spPr bwMode="auto">
            <a:xfrm rot="16200000">
              <a:off x="165" y="1588"/>
              <a:ext cx="15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773F7E72-FEAA-4D56-A4B8-50B02D2CC4FE}"/>
                </a:ext>
              </a:extLst>
            </p:cNvPr>
            <p:cNvSpPr>
              <a:spLocks noChangeArrowheads="1"/>
            </p:cNvSpPr>
            <p:nvPr/>
          </p:nvSpPr>
          <p:spPr bwMode="auto">
            <a:xfrm rot="16200000">
              <a:off x="165" y="1503"/>
              <a:ext cx="15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0AF183AA-3C5F-4C1B-8B11-57CC0D0117C1}"/>
                </a:ext>
              </a:extLst>
            </p:cNvPr>
            <p:cNvSpPr>
              <a:spLocks noChangeArrowheads="1"/>
            </p:cNvSpPr>
            <p:nvPr/>
          </p:nvSpPr>
          <p:spPr bwMode="auto">
            <a:xfrm rot="16200000">
              <a:off x="192" y="1446"/>
              <a:ext cx="10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001F546A-BB3A-4B6D-B7B6-3D5858D5B7CB}"/>
                </a:ext>
              </a:extLst>
            </p:cNvPr>
            <p:cNvSpPr>
              <a:spLocks noChangeArrowheads="1"/>
            </p:cNvSpPr>
            <p:nvPr/>
          </p:nvSpPr>
          <p:spPr bwMode="auto">
            <a:xfrm rot="16200000">
              <a:off x="188" y="1409"/>
              <a:ext cx="10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5AEF73F0-4B6C-437B-9BB4-7E0C4086CB70}"/>
                </a:ext>
              </a:extLst>
            </p:cNvPr>
            <p:cNvSpPr>
              <a:spLocks noChangeArrowheads="1"/>
            </p:cNvSpPr>
            <p:nvPr/>
          </p:nvSpPr>
          <p:spPr bwMode="auto">
            <a:xfrm rot="16200000">
              <a:off x="153" y="1331"/>
              <a:ext cx="17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F69F4319-E414-4081-AB24-5F07DBCAD9D3}"/>
                </a:ext>
              </a:extLst>
            </p:cNvPr>
            <p:cNvSpPr>
              <a:spLocks noChangeArrowheads="1"/>
            </p:cNvSpPr>
            <p:nvPr/>
          </p:nvSpPr>
          <p:spPr bwMode="auto">
            <a:xfrm rot="16200000">
              <a:off x="153" y="1220"/>
              <a:ext cx="17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148D2AC3-43BB-4845-86E0-C183ABD4ED8F}"/>
                </a:ext>
              </a:extLst>
            </p:cNvPr>
            <p:cNvSpPr>
              <a:spLocks noChangeArrowheads="1"/>
            </p:cNvSpPr>
            <p:nvPr/>
          </p:nvSpPr>
          <p:spPr bwMode="auto">
            <a:xfrm rot="16200000">
              <a:off x="160" y="1116"/>
              <a:ext cx="16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D942FE45-8607-4684-93AE-BD670C216A8C}"/>
                </a:ext>
              </a:extLst>
            </p:cNvPr>
            <p:cNvSpPr>
              <a:spLocks noChangeArrowheads="1"/>
            </p:cNvSpPr>
            <p:nvPr/>
          </p:nvSpPr>
          <p:spPr bwMode="auto">
            <a:xfrm rot="16200000">
              <a:off x="173" y="1036"/>
              <a:ext cx="14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DEA3B3CA-1B32-484E-A331-0B41E6170B11}"/>
                </a:ext>
              </a:extLst>
            </p:cNvPr>
            <p:cNvSpPr>
              <a:spLocks noChangeArrowheads="1"/>
            </p:cNvSpPr>
            <p:nvPr/>
          </p:nvSpPr>
          <p:spPr bwMode="auto">
            <a:xfrm rot="16200000">
              <a:off x="188" y="979"/>
              <a:ext cx="10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Line 50">
              <a:extLst>
                <a:ext uri="{FF2B5EF4-FFF2-40B4-BE49-F238E27FC236}">
                  <a16:creationId xmlns:a16="http://schemas.microsoft.com/office/drawing/2014/main" id="{055766E1-42B0-4AC9-BE57-5C29E756951D}"/>
                </a:ext>
              </a:extLst>
            </p:cNvPr>
            <p:cNvSpPr>
              <a:spLocks noChangeShapeType="1"/>
            </p:cNvSpPr>
            <p:nvPr/>
          </p:nvSpPr>
          <p:spPr bwMode="auto">
            <a:xfrm>
              <a:off x="673" y="3229"/>
              <a:ext cx="4567"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a:extLst>
                <a:ext uri="{FF2B5EF4-FFF2-40B4-BE49-F238E27FC236}">
                  <a16:creationId xmlns:a16="http://schemas.microsoft.com/office/drawing/2014/main" id="{D4BB55BF-ABCF-4271-86B7-6EE62994D23B}"/>
                </a:ext>
              </a:extLst>
            </p:cNvPr>
            <p:cNvSpPr>
              <a:spLocks noChangeShapeType="1"/>
            </p:cNvSpPr>
            <p:nvPr/>
          </p:nvSpPr>
          <p:spPr bwMode="auto">
            <a:xfrm>
              <a:off x="759" y="3229"/>
              <a:ext cx="0" cy="51"/>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2">
              <a:extLst>
                <a:ext uri="{FF2B5EF4-FFF2-40B4-BE49-F238E27FC236}">
                  <a16:creationId xmlns:a16="http://schemas.microsoft.com/office/drawing/2014/main" id="{2663D8F1-63EC-46C2-8467-C2D126334D5B}"/>
                </a:ext>
              </a:extLst>
            </p:cNvPr>
            <p:cNvSpPr>
              <a:spLocks noChangeArrowheads="1"/>
            </p:cNvSpPr>
            <p:nvPr/>
          </p:nvSpPr>
          <p:spPr bwMode="auto">
            <a:xfrm>
              <a:off x="683" y="3306"/>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Line 53">
              <a:extLst>
                <a:ext uri="{FF2B5EF4-FFF2-40B4-BE49-F238E27FC236}">
                  <a16:creationId xmlns:a16="http://schemas.microsoft.com/office/drawing/2014/main" id="{9DD6C8D7-C073-46E8-BE7E-ABECD02CA126}"/>
                </a:ext>
              </a:extLst>
            </p:cNvPr>
            <p:cNvSpPr>
              <a:spLocks noChangeShapeType="1"/>
            </p:cNvSpPr>
            <p:nvPr/>
          </p:nvSpPr>
          <p:spPr bwMode="auto">
            <a:xfrm>
              <a:off x="1492" y="3229"/>
              <a:ext cx="0" cy="51"/>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4">
              <a:extLst>
                <a:ext uri="{FF2B5EF4-FFF2-40B4-BE49-F238E27FC236}">
                  <a16:creationId xmlns:a16="http://schemas.microsoft.com/office/drawing/2014/main" id="{4176FA60-C191-4A51-8B1C-60BB5BB27B23}"/>
                </a:ext>
              </a:extLst>
            </p:cNvPr>
            <p:cNvSpPr>
              <a:spLocks noChangeArrowheads="1"/>
            </p:cNvSpPr>
            <p:nvPr/>
          </p:nvSpPr>
          <p:spPr bwMode="auto">
            <a:xfrm>
              <a:off x="1416" y="3306"/>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Line 55">
              <a:extLst>
                <a:ext uri="{FF2B5EF4-FFF2-40B4-BE49-F238E27FC236}">
                  <a16:creationId xmlns:a16="http://schemas.microsoft.com/office/drawing/2014/main" id="{963B8E73-1E69-4D11-AAA3-340FFA0BB314}"/>
                </a:ext>
              </a:extLst>
            </p:cNvPr>
            <p:cNvSpPr>
              <a:spLocks noChangeShapeType="1"/>
            </p:cNvSpPr>
            <p:nvPr/>
          </p:nvSpPr>
          <p:spPr bwMode="auto">
            <a:xfrm>
              <a:off x="2224" y="3229"/>
              <a:ext cx="0" cy="51"/>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6">
              <a:extLst>
                <a:ext uri="{FF2B5EF4-FFF2-40B4-BE49-F238E27FC236}">
                  <a16:creationId xmlns:a16="http://schemas.microsoft.com/office/drawing/2014/main" id="{7FE15EF2-0AB4-4C7B-BA5F-C0E4C842FDDB}"/>
                </a:ext>
              </a:extLst>
            </p:cNvPr>
            <p:cNvSpPr>
              <a:spLocks noChangeArrowheads="1"/>
            </p:cNvSpPr>
            <p:nvPr/>
          </p:nvSpPr>
          <p:spPr bwMode="auto">
            <a:xfrm>
              <a:off x="2148" y="3306"/>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Line 57">
              <a:extLst>
                <a:ext uri="{FF2B5EF4-FFF2-40B4-BE49-F238E27FC236}">
                  <a16:creationId xmlns:a16="http://schemas.microsoft.com/office/drawing/2014/main" id="{A8C0EC2A-BE95-488E-A8DF-D0F6A87FD256}"/>
                </a:ext>
              </a:extLst>
            </p:cNvPr>
            <p:cNvSpPr>
              <a:spLocks noChangeShapeType="1"/>
            </p:cNvSpPr>
            <p:nvPr/>
          </p:nvSpPr>
          <p:spPr bwMode="auto">
            <a:xfrm>
              <a:off x="2957" y="3229"/>
              <a:ext cx="0" cy="51"/>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8">
              <a:extLst>
                <a:ext uri="{FF2B5EF4-FFF2-40B4-BE49-F238E27FC236}">
                  <a16:creationId xmlns:a16="http://schemas.microsoft.com/office/drawing/2014/main" id="{C6B27ABC-5B3A-4D70-AF70-C6E93FAA3FAA}"/>
                </a:ext>
              </a:extLst>
            </p:cNvPr>
            <p:cNvSpPr>
              <a:spLocks noChangeArrowheads="1"/>
            </p:cNvSpPr>
            <p:nvPr/>
          </p:nvSpPr>
          <p:spPr bwMode="auto">
            <a:xfrm>
              <a:off x="2881" y="3306"/>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Line 59">
              <a:extLst>
                <a:ext uri="{FF2B5EF4-FFF2-40B4-BE49-F238E27FC236}">
                  <a16:creationId xmlns:a16="http://schemas.microsoft.com/office/drawing/2014/main" id="{5674B831-5DBB-4F7A-B9FF-47A0B3BCFD4E}"/>
                </a:ext>
              </a:extLst>
            </p:cNvPr>
            <p:cNvSpPr>
              <a:spLocks noChangeShapeType="1"/>
            </p:cNvSpPr>
            <p:nvPr/>
          </p:nvSpPr>
          <p:spPr bwMode="auto">
            <a:xfrm>
              <a:off x="3689" y="3229"/>
              <a:ext cx="0" cy="51"/>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0">
              <a:extLst>
                <a:ext uri="{FF2B5EF4-FFF2-40B4-BE49-F238E27FC236}">
                  <a16:creationId xmlns:a16="http://schemas.microsoft.com/office/drawing/2014/main" id="{AD7A8597-B8B7-413D-B615-2DA1C6065C14}"/>
                </a:ext>
              </a:extLst>
            </p:cNvPr>
            <p:cNvSpPr>
              <a:spLocks noChangeArrowheads="1"/>
            </p:cNvSpPr>
            <p:nvPr/>
          </p:nvSpPr>
          <p:spPr bwMode="auto">
            <a:xfrm>
              <a:off x="3613" y="3306"/>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Line 61">
              <a:extLst>
                <a:ext uri="{FF2B5EF4-FFF2-40B4-BE49-F238E27FC236}">
                  <a16:creationId xmlns:a16="http://schemas.microsoft.com/office/drawing/2014/main" id="{D4258FE2-89D7-4E82-BA4F-CB868EE324AE}"/>
                </a:ext>
              </a:extLst>
            </p:cNvPr>
            <p:cNvSpPr>
              <a:spLocks noChangeShapeType="1"/>
            </p:cNvSpPr>
            <p:nvPr/>
          </p:nvSpPr>
          <p:spPr bwMode="auto">
            <a:xfrm>
              <a:off x="4422" y="3229"/>
              <a:ext cx="0" cy="51"/>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Rectangle 62">
              <a:extLst>
                <a:ext uri="{FF2B5EF4-FFF2-40B4-BE49-F238E27FC236}">
                  <a16:creationId xmlns:a16="http://schemas.microsoft.com/office/drawing/2014/main" id="{58A5DA4E-460E-4D20-A063-F605BCBD05A6}"/>
                </a:ext>
              </a:extLst>
            </p:cNvPr>
            <p:cNvSpPr>
              <a:spLocks noChangeArrowheads="1"/>
            </p:cNvSpPr>
            <p:nvPr/>
          </p:nvSpPr>
          <p:spPr bwMode="auto">
            <a:xfrm>
              <a:off x="4347" y="3306"/>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Line 63">
              <a:extLst>
                <a:ext uri="{FF2B5EF4-FFF2-40B4-BE49-F238E27FC236}">
                  <a16:creationId xmlns:a16="http://schemas.microsoft.com/office/drawing/2014/main" id="{D26B79FA-8727-499E-8882-48C6A6CBCBE1}"/>
                </a:ext>
              </a:extLst>
            </p:cNvPr>
            <p:cNvSpPr>
              <a:spLocks noChangeShapeType="1"/>
            </p:cNvSpPr>
            <p:nvPr/>
          </p:nvSpPr>
          <p:spPr bwMode="auto">
            <a:xfrm>
              <a:off x="5154" y="3229"/>
              <a:ext cx="0" cy="51"/>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4">
              <a:extLst>
                <a:ext uri="{FF2B5EF4-FFF2-40B4-BE49-F238E27FC236}">
                  <a16:creationId xmlns:a16="http://schemas.microsoft.com/office/drawing/2014/main" id="{1DE64FB5-764D-4A62-AE79-74646E694145}"/>
                </a:ext>
              </a:extLst>
            </p:cNvPr>
            <p:cNvSpPr>
              <a:spLocks noChangeArrowheads="1"/>
            </p:cNvSpPr>
            <p:nvPr/>
          </p:nvSpPr>
          <p:spPr bwMode="auto">
            <a:xfrm>
              <a:off x="5078" y="3306"/>
              <a:ext cx="2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5">
              <a:extLst>
                <a:ext uri="{FF2B5EF4-FFF2-40B4-BE49-F238E27FC236}">
                  <a16:creationId xmlns:a16="http://schemas.microsoft.com/office/drawing/2014/main" id="{28391A68-3075-49E1-B31C-4ECF0F2A7751}"/>
                </a:ext>
              </a:extLst>
            </p:cNvPr>
            <p:cNvSpPr>
              <a:spLocks noChangeArrowheads="1"/>
            </p:cNvSpPr>
            <p:nvPr/>
          </p:nvSpPr>
          <p:spPr bwMode="auto">
            <a:xfrm>
              <a:off x="2608" y="3434"/>
              <a:ext cx="79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Age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cxnSp>
        <p:nvCxnSpPr>
          <p:cNvPr id="69" name="Straight Connector 68">
            <a:extLst>
              <a:ext uri="{FF2B5EF4-FFF2-40B4-BE49-F238E27FC236}">
                <a16:creationId xmlns:a16="http://schemas.microsoft.com/office/drawing/2014/main" id="{CFA09D21-4095-4647-A699-108F68603623}"/>
              </a:ext>
            </a:extLst>
          </p:cNvPr>
          <p:cNvCxnSpPr/>
          <p:nvPr/>
        </p:nvCxnSpPr>
        <p:spPr>
          <a:xfrm>
            <a:off x="5811779" y="3807368"/>
            <a:ext cx="381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DD13273-5521-4E01-A6F5-8F1FE8B5802D}"/>
              </a:ext>
            </a:extLst>
          </p:cNvPr>
          <p:cNvCxnSpPr/>
          <p:nvPr/>
        </p:nvCxnSpPr>
        <p:spPr>
          <a:xfrm>
            <a:off x="5829720" y="3987715"/>
            <a:ext cx="381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CDEC095-C358-4286-9B68-52208AFAEC50}"/>
              </a:ext>
            </a:extLst>
          </p:cNvPr>
          <p:cNvCxnSpPr/>
          <p:nvPr/>
        </p:nvCxnSpPr>
        <p:spPr>
          <a:xfrm>
            <a:off x="5829720" y="4136774"/>
            <a:ext cx="381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4893474-F947-4246-B88A-93B66F43ECBB}"/>
              </a:ext>
            </a:extLst>
          </p:cNvPr>
          <p:cNvSpPr txBox="1"/>
          <p:nvPr/>
        </p:nvSpPr>
        <p:spPr>
          <a:xfrm>
            <a:off x="6065838" y="3518356"/>
            <a:ext cx="1066800" cy="938719"/>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Drug  Sex</a:t>
            </a:r>
          </a:p>
          <a:p>
            <a:r>
              <a:rPr lang="en-US" sz="1100" dirty="0">
                <a:latin typeface="Arial" panose="020B0604020202020204" pitchFamily="34" charset="0"/>
                <a:cs typeface="Arial" panose="020B0604020202020204" pitchFamily="34" charset="0"/>
              </a:rPr>
              <a:t>   A      F     </a:t>
            </a:r>
          </a:p>
          <a:p>
            <a:r>
              <a:rPr lang="en-US" sz="1100" dirty="0">
                <a:latin typeface="Arial" panose="020B0604020202020204" pitchFamily="34" charset="0"/>
                <a:cs typeface="Arial" panose="020B0604020202020204" pitchFamily="34" charset="0"/>
              </a:rPr>
              <a:t>   A      M</a:t>
            </a:r>
          </a:p>
          <a:p>
            <a:r>
              <a:rPr lang="en-US" sz="1100" dirty="0">
                <a:latin typeface="Arial" panose="020B0604020202020204" pitchFamily="34" charset="0"/>
                <a:cs typeface="Arial" panose="020B0604020202020204" pitchFamily="34" charset="0"/>
              </a:rPr>
              <a:t>   B      F</a:t>
            </a:r>
          </a:p>
          <a:p>
            <a:r>
              <a:rPr lang="en-US" sz="1100" dirty="0">
                <a:latin typeface="Arial" panose="020B0604020202020204" pitchFamily="34" charset="0"/>
                <a:cs typeface="Arial" panose="020B0604020202020204" pitchFamily="34" charset="0"/>
              </a:rPr>
              <a:t>   B      M</a:t>
            </a:r>
          </a:p>
        </p:txBody>
      </p:sp>
      <p:cxnSp>
        <p:nvCxnSpPr>
          <p:cNvPr id="76" name="Straight Connector 75">
            <a:extLst>
              <a:ext uri="{FF2B5EF4-FFF2-40B4-BE49-F238E27FC236}">
                <a16:creationId xmlns:a16="http://schemas.microsoft.com/office/drawing/2014/main" id="{29B812D3-91D6-4E33-9A8A-B2565581212F}"/>
              </a:ext>
            </a:extLst>
          </p:cNvPr>
          <p:cNvCxnSpPr/>
          <p:nvPr/>
        </p:nvCxnSpPr>
        <p:spPr>
          <a:xfrm>
            <a:off x="5823251" y="4343400"/>
            <a:ext cx="381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154F544D-D0A2-4370-92B3-07CB34BC6759}"/>
              </a:ext>
            </a:extLst>
          </p:cNvPr>
          <p:cNvSpPr txBox="1"/>
          <p:nvPr/>
        </p:nvSpPr>
        <p:spPr>
          <a:xfrm>
            <a:off x="865037" y="5877078"/>
            <a:ext cx="74885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Predicted diastolic BP </a:t>
            </a:r>
            <a:r>
              <a:rPr lang="en-US">
                <a:latin typeface="Arial" panose="020B0604020202020204" pitchFamily="34" charset="0"/>
                <a:cs typeface="Arial" panose="020B0604020202020204" pitchFamily="34" charset="0"/>
              </a:rPr>
              <a:t>by drug, sex and </a:t>
            </a:r>
            <a:r>
              <a:rPr lang="en-US" dirty="0">
                <a:latin typeface="Arial" panose="020B0604020202020204" pitchFamily="34" charset="0"/>
                <a:cs typeface="Arial" panose="020B0604020202020204" pitchFamily="34" charset="0"/>
              </a:rPr>
              <a:t>age.</a:t>
            </a:r>
          </a:p>
        </p:txBody>
      </p:sp>
    </p:spTree>
    <p:extLst>
      <p:ext uri="{BB962C8B-B14F-4D97-AF65-F5344CB8AC3E}">
        <p14:creationId xmlns:p14="http://schemas.microsoft.com/office/powerpoint/2010/main" val="259299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85F390-4298-4550-9D79-90AF6C1B06AB}"/>
              </a:ext>
            </a:extLst>
          </p:cNvPr>
          <p:cNvSpPr txBox="1"/>
          <p:nvPr/>
        </p:nvSpPr>
        <p:spPr>
          <a:xfrm>
            <a:off x="778164" y="381000"/>
            <a:ext cx="6994236" cy="6001643"/>
          </a:xfrm>
          <a:prstGeom prst="rect">
            <a:avLst/>
          </a:prstGeom>
          <a:noFill/>
        </p:spPr>
        <p:txBody>
          <a:bodyPr wrap="square" rtlCol="0">
            <a:spAutoFit/>
          </a:bodyPr>
          <a:lstStyle/>
          <a:p>
            <a:r>
              <a:rPr lang="en-US" sz="3200" b="1" dirty="0"/>
              <a:t>Outline</a:t>
            </a:r>
          </a:p>
          <a:p>
            <a:endParaRPr lang="en-US" sz="3200" dirty="0"/>
          </a:p>
          <a:p>
            <a:pPr marL="514350" indent="-514350">
              <a:buAutoNum type="arabicPeriod"/>
            </a:pPr>
            <a:r>
              <a:rPr lang="en-US" sz="3200" dirty="0"/>
              <a:t>Multivariable Models</a:t>
            </a:r>
          </a:p>
          <a:p>
            <a:pPr marL="514350" indent="-514350">
              <a:buAutoNum type="arabicPeriod"/>
            </a:pPr>
            <a:r>
              <a:rPr lang="en-US" sz="3200" dirty="0"/>
              <a:t>Interactions</a:t>
            </a:r>
          </a:p>
          <a:p>
            <a:pPr marL="514350" indent="-514350">
              <a:buAutoNum type="arabicPeriod"/>
            </a:pPr>
            <a:r>
              <a:rPr lang="en-US" sz="3200" dirty="0"/>
              <a:t>Predictive modeling</a:t>
            </a:r>
          </a:p>
          <a:p>
            <a:pPr marL="514350" indent="-514350">
              <a:buFontTx/>
              <a:buAutoNum type="arabicPeriod"/>
            </a:pPr>
            <a:r>
              <a:rPr lang="en-US" sz="3200" u="sng" dirty="0"/>
              <a:t>Multivariate</a:t>
            </a:r>
            <a:r>
              <a:rPr lang="en-US" sz="3200" dirty="0"/>
              <a:t> models - Profile analysis</a:t>
            </a:r>
          </a:p>
          <a:p>
            <a:pPr marL="514350" indent="-514350">
              <a:buAutoNum type="arabicPeriod"/>
            </a:pPr>
            <a:r>
              <a:rPr lang="en-US" sz="3200" dirty="0"/>
              <a:t>Hypothesis testing with MLR</a:t>
            </a:r>
          </a:p>
          <a:p>
            <a:pPr marL="514350" indent="-514350">
              <a:buAutoNum type="arabicPeriod"/>
            </a:pPr>
            <a:r>
              <a:rPr lang="en-US" sz="3200" dirty="0"/>
              <a:t>Predicting atrial fibrillation</a:t>
            </a:r>
          </a:p>
          <a:p>
            <a:pPr marL="514350" indent="-514350">
              <a:buAutoNum type="arabicPeriod"/>
            </a:pPr>
            <a:endParaRPr lang="en-US" sz="3200" dirty="0"/>
          </a:p>
          <a:p>
            <a:pPr marL="514350" indent="-514350">
              <a:buAutoNum type="arabicPeriod"/>
            </a:pPr>
            <a:endParaRPr lang="en-US" sz="3200" dirty="0"/>
          </a:p>
          <a:p>
            <a:pPr marL="514350" indent="-514350">
              <a:buAutoNum type="arabicPeriod"/>
            </a:pPr>
            <a:endParaRPr lang="en-US" sz="3200" dirty="0"/>
          </a:p>
          <a:p>
            <a:pPr marL="514350" indent="-514350">
              <a:buAutoNum type="arabicPeriod"/>
            </a:pPr>
            <a:endParaRPr lang="en-US" sz="3200" dirty="0"/>
          </a:p>
        </p:txBody>
      </p:sp>
      <p:sp>
        <p:nvSpPr>
          <p:cNvPr id="7" name="Slide Number Placeholder 6">
            <a:extLst>
              <a:ext uri="{FF2B5EF4-FFF2-40B4-BE49-F238E27FC236}">
                <a16:creationId xmlns:a16="http://schemas.microsoft.com/office/drawing/2014/main" id="{E1E64CD8-B5A7-49A4-AC9F-8211F8EF2839}"/>
              </a:ext>
            </a:extLst>
          </p:cNvPr>
          <p:cNvSpPr>
            <a:spLocks noGrp="1"/>
          </p:cNvSpPr>
          <p:nvPr>
            <p:ph type="sldNum" sz="quarter" idx="12"/>
          </p:nvPr>
        </p:nvSpPr>
        <p:spPr/>
        <p:txBody>
          <a:bodyPr/>
          <a:lstStyle/>
          <a:p>
            <a:pPr>
              <a:defRPr/>
            </a:pPr>
            <a:fld id="{80F2F892-A0AA-4A33-940A-5E76CB61BCC6}" type="slidenum">
              <a:rPr lang="en-US" altLang="en-US" smtClean="0"/>
              <a:pPr>
                <a:defRPr/>
              </a:pPr>
              <a:t>2</a:t>
            </a:fld>
            <a:endParaRPr lang="en-US" altLang="en-US"/>
          </a:p>
        </p:txBody>
      </p:sp>
    </p:spTree>
    <p:extLst>
      <p:ext uri="{BB962C8B-B14F-4D97-AF65-F5344CB8AC3E}">
        <p14:creationId xmlns:p14="http://schemas.microsoft.com/office/powerpoint/2010/main" val="494893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9BE4A55-24A7-4CDF-BAA6-1EB74FC45B5C}"/>
              </a:ext>
            </a:extLst>
          </p:cNvPr>
          <p:cNvSpPr>
            <a:spLocks noGrp="1" noChangeArrowheads="1"/>
          </p:cNvSpPr>
          <p:nvPr>
            <p:ph type="title"/>
          </p:nvPr>
        </p:nvSpPr>
        <p:spPr>
          <a:xfrm>
            <a:off x="304800" y="533400"/>
            <a:ext cx="8534400" cy="4952492"/>
          </a:xfrm>
        </p:spPr>
        <p:txBody>
          <a:bodyPr/>
          <a:lstStyle/>
          <a:p>
            <a:pPr algn="l" eaLnBrk="1" hangingPunct="1"/>
            <a:r>
              <a:rPr lang="en-US" altLang="en-US" sz="2900" b="1" dirty="0">
                <a:latin typeface="Tahoma" panose="020B0604030504040204" pitchFamily="34" charset="0"/>
              </a:rPr>
              <a:t>Multivariate analysis of variance (MANOVA) – Profile analysis</a:t>
            </a:r>
          </a:p>
        </p:txBody>
      </p:sp>
      <p:sp>
        <p:nvSpPr>
          <p:cNvPr id="14339" name="Rectangle 3">
            <a:extLst>
              <a:ext uri="{FF2B5EF4-FFF2-40B4-BE49-F238E27FC236}">
                <a16:creationId xmlns:a16="http://schemas.microsoft.com/office/drawing/2014/main" id="{74BE24A9-7CF7-4480-AE32-297C9A1991D2}"/>
              </a:ext>
            </a:extLst>
          </p:cNvPr>
          <p:cNvSpPr>
            <a:spLocks noGrp="1" noChangeArrowheads="1"/>
          </p:cNvSpPr>
          <p:nvPr>
            <p:ph type="body" idx="1"/>
          </p:nvPr>
        </p:nvSpPr>
        <p:spPr>
          <a:xfrm>
            <a:off x="533400" y="1600200"/>
            <a:ext cx="8229600" cy="4114800"/>
          </a:xfrm>
        </p:spPr>
        <p:txBody>
          <a:bodyPr/>
          <a:lstStyle/>
          <a:p>
            <a:pPr eaLnBrk="1" hangingPunct="1"/>
            <a:r>
              <a:rPr lang="en-US" altLang="en-US" dirty="0">
                <a:latin typeface="Tahoma" panose="020B0604030504040204" pitchFamily="34" charset="0"/>
              </a:rPr>
              <a:t>Mitral Valve </a:t>
            </a:r>
            <a:r>
              <a:rPr lang="en-US" altLang="en-US" u="sng" dirty="0">
                <a:latin typeface="Tahoma" panose="020B0604030504040204" pitchFamily="34" charset="0"/>
              </a:rPr>
              <a:t>repair</a:t>
            </a:r>
            <a:r>
              <a:rPr lang="en-US" altLang="en-US" dirty="0">
                <a:latin typeface="Tahoma" panose="020B0604030504040204" pitchFamily="34" charset="0"/>
              </a:rPr>
              <a:t> vs Mitral Valve </a:t>
            </a:r>
            <a:r>
              <a:rPr lang="en-US" altLang="en-US" u="sng" dirty="0">
                <a:latin typeface="Tahoma" panose="020B0604030504040204" pitchFamily="34" charset="0"/>
              </a:rPr>
              <a:t>replacement</a:t>
            </a:r>
          </a:p>
          <a:p>
            <a:pPr eaLnBrk="1" hangingPunct="1"/>
            <a:r>
              <a:rPr lang="en-US" altLang="en-US" dirty="0">
                <a:latin typeface="Tahoma" panose="020B0604030504040204" pitchFamily="34" charset="0"/>
              </a:rPr>
              <a:t>Compare 8-domain profile of SF36 domains – physical function, etc.</a:t>
            </a:r>
          </a:p>
          <a:p>
            <a:pPr eaLnBrk="1" hangingPunct="1"/>
            <a:r>
              <a:rPr lang="en-US" altLang="en-US" dirty="0">
                <a:latin typeface="Tahoma" panose="020B0604030504040204" pitchFamily="34" charset="0"/>
              </a:rPr>
              <a:t>Test for profile by group interaction</a:t>
            </a:r>
          </a:p>
          <a:p>
            <a:pPr eaLnBrk="1" hangingPunct="1"/>
            <a:r>
              <a:rPr lang="en-US" altLang="en-US" dirty="0">
                <a:latin typeface="Tahoma" panose="020B0604030504040204" pitchFamily="34" charset="0"/>
              </a:rPr>
              <a:t>If not significant, interpret group main effect as difference between profiles</a:t>
            </a:r>
          </a:p>
        </p:txBody>
      </p:sp>
      <p:sp>
        <p:nvSpPr>
          <p:cNvPr id="2" name="Slide Number Placeholder 1">
            <a:extLst>
              <a:ext uri="{FF2B5EF4-FFF2-40B4-BE49-F238E27FC236}">
                <a16:creationId xmlns:a16="http://schemas.microsoft.com/office/drawing/2014/main" id="{7241A7E0-D43B-43C4-B99F-9C0B98DDAFA7}"/>
              </a:ext>
            </a:extLst>
          </p:cNvPr>
          <p:cNvSpPr>
            <a:spLocks noGrp="1"/>
          </p:cNvSpPr>
          <p:nvPr>
            <p:ph type="sldNum" sz="quarter" idx="12"/>
          </p:nvPr>
        </p:nvSpPr>
        <p:spPr/>
        <p:txBody>
          <a:bodyPr/>
          <a:lstStyle/>
          <a:p>
            <a:pPr>
              <a:defRPr/>
            </a:pPr>
            <a:fld id="{73031954-898F-4FEB-917E-D827EA039160}"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B193CA-D74B-4E26-A384-A8DED022CBA3}"/>
              </a:ext>
            </a:extLst>
          </p:cNvPr>
          <p:cNvSpPr>
            <a:spLocks noGrp="1"/>
          </p:cNvSpPr>
          <p:nvPr>
            <p:ph type="sldNum" sz="quarter" idx="12"/>
          </p:nvPr>
        </p:nvSpPr>
        <p:spPr/>
        <p:txBody>
          <a:bodyPr/>
          <a:lstStyle/>
          <a:p>
            <a:pPr>
              <a:defRPr/>
            </a:pPr>
            <a:fld id="{80F2F892-A0AA-4A33-940A-5E76CB61BCC6}" type="slidenum">
              <a:rPr lang="en-US" altLang="en-US" smtClean="0"/>
              <a:pPr>
                <a:defRPr/>
              </a:pPr>
              <a:t>21</a:t>
            </a:fld>
            <a:endParaRPr lang="en-US" altLang="en-US"/>
          </a:p>
        </p:txBody>
      </p:sp>
      <p:sp>
        <p:nvSpPr>
          <p:cNvPr id="4" name="TextBox 3">
            <a:extLst>
              <a:ext uri="{FF2B5EF4-FFF2-40B4-BE49-F238E27FC236}">
                <a16:creationId xmlns:a16="http://schemas.microsoft.com/office/drawing/2014/main" id="{47BCB8C1-10FF-4EF2-B2F1-255C8E55C499}"/>
              </a:ext>
            </a:extLst>
          </p:cNvPr>
          <p:cNvSpPr txBox="1"/>
          <p:nvPr/>
        </p:nvSpPr>
        <p:spPr>
          <a:xfrm>
            <a:off x="1143000" y="381000"/>
            <a:ext cx="7239000" cy="3785652"/>
          </a:xfrm>
          <a:prstGeom prst="rect">
            <a:avLst/>
          </a:prstGeom>
          <a:noFill/>
        </p:spPr>
        <p:txBody>
          <a:bodyPr wrap="square">
            <a:spAutoFit/>
          </a:bodyPr>
          <a:lstStyle/>
          <a:p>
            <a:pPr algn="l"/>
            <a:r>
              <a:rPr lang="en-US" sz="2400" b="1" i="0" dirty="0">
                <a:solidFill>
                  <a:srgbClr val="020621"/>
                </a:solidFill>
                <a:effectLst/>
                <a:latin typeface="tisapro-regular"/>
              </a:rPr>
              <a:t>SF-36 domains</a:t>
            </a:r>
          </a:p>
          <a:p>
            <a:pPr algn="l"/>
            <a:endParaRPr lang="en-US" dirty="0">
              <a:solidFill>
                <a:srgbClr val="020621"/>
              </a:solidFill>
              <a:latin typeface="tisapro-regular"/>
            </a:endParaRPr>
          </a:p>
          <a:p>
            <a:pPr algn="l"/>
            <a:r>
              <a:rPr lang="en-US" b="0" i="0" dirty="0">
                <a:solidFill>
                  <a:srgbClr val="020621"/>
                </a:solidFill>
                <a:effectLst/>
                <a:latin typeface="tisapro-regular"/>
              </a:rPr>
              <a:t>1) Limitations in physical activities because of health problems.</a:t>
            </a:r>
          </a:p>
          <a:p>
            <a:pPr algn="l"/>
            <a:r>
              <a:rPr lang="en-US" b="0" i="0" dirty="0">
                <a:solidFill>
                  <a:srgbClr val="020621"/>
                </a:solidFill>
                <a:effectLst/>
                <a:latin typeface="tisapro-regular"/>
              </a:rPr>
              <a:t>2) Limitations in social activities because of physical or emotional problems</a:t>
            </a:r>
          </a:p>
          <a:p>
            <a:pPr algn="l"/>
            <a:r>
              <a:rPr lang="en-US" b="0" i="0" dirty="0">
                <a:solidFill>
                  <a:srgbClr val="020621"/>
                </a:solidFill>
                <a:effectLst/>
                <a:latin typeface="tisapro-regular"/>
              </a:rPr>
              <a:t>3) Limitations in usual role activities because of physical health problems</a:t>
            </a:r>
          </a:p>
          <a:p>
            <a:pPr algn="l"/>
            <a:r>
              <a:rPr lang="en-US" b="0" i="0" dirty="0">
                <a:solidFill>
                  <a:srgbClr val="020621"/>
                </a:solidFill>
                <a:effectLst/>
                <a:latin typeface="tisapro-regular"/>
              </a:rPr>
              <a:t>4) Bodily pain</a:t>
            </a:r>
          </a:p>
          <a:p>
            <a:pPr algn="l"/>
            <a:r>
              <a:rPr lang="en-US" b="0" i="0" dirty="0">
                <a:solidFill>
                  <a:srgbClr val="020621"/>
                </a:solidFill>
                <a:effectLst/>
                <a:latin typeface="tisapro-regular"/>
              </a:rPr>
              <a:t>5) General mental health (psychological distress and well-being)</a:t>
            </a:r>
          </a:p>
          <a:p>
            <a:pPr algn="l"/>
            <a:r>
              <a:rPr lang="en-US" b="0" i="0" dirty="0">
                <a:solidFill>
                  <a:srgbClr val="020621"/>
                </a:solidFill>
                <a:effectLst/>
                <a:latin typeface="tisapro-regular"/>
              </a:rPr>
              <a:t>6) Limitations in usual role activities because of emotional problems</a:t>
            </a:r>
          </a:p>
          <a:p>
            <a:pPr algn="l"/>
            <a:r>
              <a:rPr lang="en-US" b="0" i="0" dirty="0">
                <a:solidFill>
                  <a:srgbClr val="020621"/>
                </a:solidFill>
                <a:effectLst/>
                <a:latin typeface="tisapro-regular"/>
              </a:rPr>
              <a:t>7) Vitality (energy and fatigue)</a:t>
            </a:r>
          </a:p>
          <a:p>
            <a:pPr algn="l"/>
            <a:r>
              <a:rPr lang="en-US" b="0" i="0" dirty="0">
                <a:solidFill>
                  <a:srgbClr val="020621"/>
                </a:solidFill>
                <a:effectLst/>
                <a:latin typeface="tisapro-regular"/>
              </a:rPr>
              <a:t>8) General health perceptions</a:t>
            </a:r>
          </a:p>
          <a:p>
            <a:pPr algn="l"/>
            <a:endParaRPr lang="en-US" b="0" i="0" dirty="0">
              <a:solidFill>
                <a:srgbClr val="020621"/>
              </a:solidFill>
              <a:effectLst/>
              <a:latin typeface="tisapro-regular"/>
            </a:endParaRPr>
          </a:p>
          <a:p>
            <a:pPr algn="l"/>
            <a:r>
              <a:rPr lang="en-US" b="0" i="0" dirty="0">
                <a:solidFill>
                  <a:srgbClr val="020621"/>
                </a:solidFill>
                <a:effectLst/>
                <a:latin typeface="tisapro-regular"/>
              </a:rPr>
              <a:t>The SF-36 is often used as a measure of a person or population's </a:t>
            </a:r>
            <a:r>
              <a:rPr lang="en-US" b="0" i="0" u="none" strike="noStrike" dirty="0">
                <a:solidFill>
                  <a:srgbClr val="2752FF"/>
                </a:solidFill>
                <a:effectLst/>
                <a:latin typeface="tisapro-regular"/>
                <a:hlinkClick r:id="rId2" tooltip="Quality of Life"/>
              </a:rPr>
              <a:t>quality of life</a:t>
            </a:r>
            <a:r>
              <a:rPr lang="en-US" b="0" i="0" dirty="0">
                <a:solidFill>
                  <a:srgbClr val="020621"/>
                </a:solidFill>
                <a:effectLst/>
                <a:latin typeface="tisapro-regular"/>
              </a:rPr>
              <a:t> (QOL).</a:t>
            </a:r>
          </a:p>
        </p:txBody>
      </p:sp>
    </p:spTree>
    <p:extLst>
      <p:ext uri="{BB962C8B-B14F-4D97-AF65-F5344CB8AC3E}">
        <p14:creationId xmlns:p14="http://schemas.microsoft.com/office/powerpoint/2010/main" val="3315195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34110F0E-F48E-41B5-98AA-3E59D24CABF0}"/>
              </a:ext>
            </a:extLst>
          </p:cNvPr>
          <p:cNvGrpSpPr>
            <a:grpSpLocks noChangeAspect="1"/>
          </p:cNvGrpSpPr>
          <p:nvPr/>
        </p:nvGrpSpPr>
        <p:grpSpPr bwMode="auto">
          <a:xfrm>
            <a:off x="-228600" y="-455613"/>
            <a:ext cx="9599613" cy="7313613"/>
            <a:chOff x="-143" y="-143"/>
            <a:chExt cx="6047" cy="4607"/>
          </a:xfrm>
        </p:grpSpPr>
        <p:sp>
          <p:nvSpPr>
            <p:cNvPr id="17411" name="AutoShape 3">
              <a:extLst>
                <a:ext uri="{FF2B5EF4-FFF2-40B4-BE49-F238E27FC236}">
                  <a16:creationId xmlns:a16="http://schemas.microsoft.com/office/drawing/2014/main" id="{CD5B9487-2EFA-4DDB-B1F4-6C03B360C60E}"/>
                </a:ext>
              </a:extLst>
            </p:cNvPr>
            <p:cNvSpPr>
              <a:spLocks noChangeAspect="1" noChangeArrowheads="1" noTextEdit="1"/>
            </p:cNvSpPr>
            <p:nvPr/>
          </p:nvSpPr>
          <p:spPr bwMode="auto">
            <a:xfrm>
              <a:off x="-143" y="-143"/>
              <a:ext cx="6047" cy="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12" name="Freeform 4">
              <a:extLst>
                <a:ext uri="{FF2B5EF4-FFF2-40B4-BE49-F238E27FC236}">
                  <a16:creationId xmlns:a16="http://schemas.microsoft.com/office/drawing/2014/main" id="{1A728DBD-35AD-4BA8-A55E-C4350284889E}"/>
                </a:ext>
              </a:extLst>
            </p:cNvPr>
            <p:cNvSpPr>
              <a:spLocks/>
            </p:cNvSpPr>
            <p:nvPr/>
          </p:nvSpPr>
          <p:spPr bwMode="auto">
            <a:xfrm>
              <a:off x="633" y="1709"/>
              <a:ext cx="63" cy="50"/>
            </a:xfrm>
            <a:custGeom>
              <a:avLst/>
              <a:gdLst>
                <a:gd name="T0" fmla="*/ 32 w 63"/>
                <a:gd name="T1" fmla="*/ 0 h 50"/>
                <a:gd name="T2" fmla="*/ 0 w 63"/>
                <a:gd name="T3" fmla="*/ 50 h 50"/>
                <a:gd name="T4" fmla="*/ 63 w 63"/>
                <a:gd name="T5" fmla="*/ 50 h 50"/>
                <a:gd name="T6" fmla="*/ 32 w 63"/>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0">
                  <a:moveTo>
                    <a:pt x="32" y="0"/>
                  </a:moveTo>
                  <a:lnTo>
                    <a:pt x="0" y="50"/>
                  </a:lnTo>
                  <a:lnTo>
                    <a:pt x="63" y="50"/>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13" name="Freeform 5">
              <a:extLst>
                <a:ext uri="{FF2B5EF4-FFF2-40B4-BE49-F238E27FC236}">
                  <a16:creationId xmlns:a16="http://schemas.microsoft.com/office/drawing/2014/main" id="{B695A162-FAE5-46C0-BA99-961644E09959}"/>
                </a:ext>
              </a:extLst>
            </p:cNvPr>
            <p:cNvSpPr>
              <a:spLocks/>
            </p:cNvSpPr>
            <p:nvPr/>
          </p:nvSpPr>
          <p:spPr bwMode="auto">
            <a:xfrm>
              <a:off x="820" y="1873"/>
              <a:ext cx="64" cy="51"/>
            </a:xfrm>
            <a:custGeom>
              <a:avLst/>
              <a:gdLst>
                <a:gd name="T0" fmla="*/ 32 w 64"/>
                <a:gd name="T1" fmla="*/ 0 h 51"/>
                <a:gd name="T2" fmla="*/ 0 w 64"/>
                <a:gd name="T3" fmla="*/ 51 h 51"/>
                <a:gd name="T4" fmla="*/ 64 w 64"/>
                <a:gd name="T5" fmla="*/ 51 h 51"/>
                <a:gd name="T6" fmla="*/ 32 w 64"/>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51">
                  <a:moveTo>
                    <a:pt x="32" y="0"/>
                  </a:moveTo>
                  <a:lnTo>
                    <a:pt x="0" y="51"/>
                  </a:lnTo>
                  <a:lnTo>
                    <a:pt x="64"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14" name="Freeform 6">
              <a:extLst>
                <a:ext uri="{FF2B5EF4-FFF2-40B4-BE49-F238E27FC236}">
                  <a16:creationId xmlns:a16="http://schemas.microsoft.com/office/drawing/2014/main" id="{7AEBDC73-B1E8-4A6E-9505-5C375630C5D1}"/>
                </a:ext>
              </a:extLst>
            </p:cNvPr>
            <p:cNvSpPr>
              <a:spLocks/>
            </p:cNvSpPr>
            <p:nvPr/>
          </p:nvSpPr>
          <p:spPr bwMode="auto">
            <a:xfrm>
              <a:off x="1008" y="1375"/>
              <a:ext cx="63" cy="50"/>
            </a:xfrm>
            <a:custGeom>
              <a:avLst/>
              <a:gdLst>
                <a:gd name="T0" fmla="*/ 31 w 63"/>
                <a:gd name="T1" fmla="*/ 0 h 50"/>
                <a:gd name="T2" fmla="*/ 0 w 63"/>
                <a:gd name="T3" fmla="*/ 50 h 50"/>
                <a:gd name="T4" fmla="*/ 63 w 63"/>
                <a:gd name="T5" fmla="*/ 50 h 50"/>
                <a:gd name="T6" fmla="*/ 31 w 63"/>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0">
                  <a:moveTo>
                    <a:pt x="31" y="0"/>
                  </a:moveTo>
                  <a:lnTo>
                    <a:pt x="0" y="50"/>
                  </a:lnTo>
                  <a:lnTo>
                    <a:pt x="63" y="50"/>
                  </a:lnTo>
                  <a:lnTo>
                    <a:pt x="31" y="0"/>
                  </a:lnTo>
                  <a:close/>
                </a:path>
              </a:pathLst>
            </a:custGeom>
            <a:solidFill>
              <a:srgbClr val="000000"/>
            </a:solidFill>
            <a:ln w="0">
              <a:solidFill>
                <a:srgbClr val="000000"/>
              </a:solidFill>
              <a:prstDash val="solid"/>
              <a:round/>
              <a:headEnd/>
              <a:tailEnd/>
            </a:ln>
          </p:spPr>
          <p:txBody>
            <a:bodyPr/>
            <a:lstStyle/>
            <a:p>
              <a:endParaRPr lang="en-US"/>
            </a:p>
          </p:txBody>
        </p:sp>
        <p:sp>
          <p:nvSpPr>
            <p:cNvPr id="17415" name="Freeform 7">
              <a:extLst>
                <a:ext uri="{FF2B5EF4-FFF2-40B4-BE49-F238E27FC236}">
                  <a16:creationId xmlns:a16="http://schemas.microsoft.com/office/drawing/2014/main" id="{79B7B6A5-4259-42FA-8403-D301A289B5B7}"/>
                </a:ext>
              </a:extLst>
            </p:cNvPr>
            <p:cNvSpPr>
              <a:spLocks/>
            </p:cNvSpPr>
            <p:nvPr/>
          </p:nvSpPr>
          <p:spPr bwMode="auto">
            <a:xfrm>
              <a:off x="1195" y="1483"/>
              <a:ext cx="63" cy="51"/>
            </a:xfrm>
            <a:custGeom>
              <a:avLst/>
              <a:gdLst>
                <a:gd name="T0" fmla="*/ 32 w 63"/>
                <a:gd name="T1" fmla="*/ 0 h 51"/>
                <a:gd name="T2" fmla="*/ 0 w 63"/>
                <a:gd name="T3" fmla="*/ 51 h 51"/>
                <a:gd name="T4" fmla="*/ 63 w 63"/>
                <a:gd name="T5" fmla="*/ 51 h 51"/>
                <a:gd name="T6" fmla="*/ 32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2" y="0"/>
                  </a:moveTo>
                  <a:lnTo>
                    <a:pt x="0" y="51"/>
                  </a:lnTo>
                  <a:lnTo>
                    <a:pt x="63"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16" name="Freeform 8">
              <a:extLst>
                <a:ext uri="{FF2B5EF4-FFF2-40B4-BE49-F238E27FC236}">
                  <a16:creationId xmlns:a16="http://schemas.microsoft.com/office/drawing/2014/main" id="{049BE688-138D-4481-86DD-A26D720A4984}"/>
                </a:ext>
              </a:extLst>
            </p:cNvPr>
            <p:cNvSpPr>
              <a:spLocks/>
            </p:cNvSpPr>
            <p:nvPr/>
          </p:nvSpPr>
          <p:spPr bwMode="auto">
            <a:xfrm>
              <a:off x="1382" y="2230"/>
              <a:ext cx="64" cy="51"/>
            </a:xfrm>
            <a:custGeom>
              <a:avLst/>
              <a:gdLst>
                <a:gd name="T0" fmla="*/ 32 w 64"/>
                <a:gd name="T1" fmla="*/ 0 h 51"/>
                <a:gd name="T2" fmla="*/ 0 w 64"/>
                <a:gd name="T3" fmla="*/ 51 h 51"/>
                <a:gd name="T4" fmla="*/ 64 w 64"/>
                <a:gd name="T5" fmla="*/ 51 h 51"/>
                <a:gd name="T6" fmla="*/ 32 w 64"/>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51">
                  <a:moveTo>
                    <a:pt x="32" y="0"/>
                  </a:moveTo>
                  <a:lnTo>
                    <a:pt x="0" y="51"/>
                  </a:lnTo>
                  <a:lnTo>
                    <a:pt x="64"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17" name="Freeform 9">
              <a:extLst>
                <a:ext uri="{FF2B5EF4-FFF2-40B4-BE49-F238E27FC236}">
                  <a16:creationId xmlns:a16="http://schemas.microsoft.com/office/drawing/2014/main" id="{40470383-55F4-40FA-89DA-7305199D298F}"/>
                </a:ext>
              </a:extLst>
            </p:cNvPr>
            <p:cNvSpPr>
              <a:spLocks/>
            </p:cNvSpPr>
            <p:nvPr/>
          </p:nvSpPr>
          <p:spPr bwMode="auto">
            <a:xfrm>
              <a:off x="1571" y="1911"/>
              <a:ext cx="63" cy="51"/>
            </a:xfrm>
            <a:custGeom>
              <a:avLst/>
              <a:gdLst>
                <a:gd name="T0" fmla="*/ 32 w 63"/>
                <a:gd name="T1" fmla="*/ 0 h 51"/>
                <a:gd name="T2" fmla="*/ 0 w 63"/>
                <a:gd name="T3" fmla="*/ 51 h 51"/>
                <a:gd name="T4" fmla="*/ 63 w 63"/>
                <a:gd name="T5" fmla="*/ 51 h 51"/>
                <a:gd name="T6" fmla="*/ 32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2" y="0"/>
                  </a:moveTo>
                  <a:lnTo>
                    <a:pt x="0" y="51"/>
                  </a:lnTo>
                  <a:lnTo>
                    <a:pt x="63"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18" name="Freeform 10">
              <a:extLst>
                <a:ext uri="{FF2B5EF4-FFF2-40B4-BE49-F238E27FC236}">
                  <a16:creationId xmlns:a16="http://schemas.microsoft.com/office/drawing/2014/main" id="{4A7A2D5B-3B5A-4178-8532-4193434CF958}"/>
                </a:ext>
              </a:extLst>
            </p:cNvPr>
            <p:cNvSpPr>
              <a:spLocks/>
            </p:cNvSpPr>
            <p:nvPr/>
          </p:nvSpPr>
          <p:spPr bwMode="auto">
            <a:xfrm>
              <a:off x="1758" y="1128"/>
              <a:ext cx="64" cy="50"/>
            </a:xfrm>
            <a:custGeom>
              <a:avLst/>
              <a:gdLst>
                <a:gd name="T0" fmla="*/ 32 w 64"/>
                <a:gd name="T1" fmla="*/ 0 h 50"/>
                <a:gd name="T2" fmla="*/ 0 w 64"/>
                <a:gd name="T3" fmla="*/ 50 h 50"/>
                <a:gd name="T4" fmla="*/ 64 w 64"/>
                <a:gd name="T5" fmla="*/ 50 h 50"/>
                <a:gd name="T6" fmla="*/ 32 w 64"/>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50">
                  <a:moveTo>
                    <a:pt x="32" y="0"/>
                  </a:moveTo>
                  <a:lnTo>
                    <a:pt x="0" y="50"/>
                  </a:lnTo>
                  <a:lnTo>
                    <a:pt x="64" y="50"/>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19" name="Freeform 11">
              <a:extLst>
                <a:ext uri="{FF2B5EF4-FFF2-40B4-BE49-F238E27FC236}">
                  <a16:creationId xmlns:a16="http://schemas.microsoft.com/office/drawing/2014/main" id="{3419D060-8139-428D-A0B7-6BB4AD24C870}"/>
                </a:ext>
              </a:extLst>
            </p:cNvPr>
            <p:cNvSpPr>
              <a:spLocks/>
            </p:cNvSpPr>
            <p:nvPr/>
          </p:nvSpPr>
          <p:spPr bwMode="auto">
            <a:xfrm>
              <a:off x="1946" y="1375"/>
              <a:ext cx="63" cy="50"/>
            </a:xfrm>
            <a:custGeom>
              <a:avLst/>
              <a:gdLst>
                <a:gd name="T0" fmla="*/ 31 w 63"/>
                <a:gd name="T1" fmla="*/ 0 h 50"/>
                <a:gd name="T2" fmla="*/ 0 w 63"/>
                <a:gd name="T3" fmla="*/ 50 h 50"/>
                <a:gd name="T4" fmla="*/ 63 w 63"/>
                <a:gd name="T5" fmla="*/ 50 h 50"/>
                <a:gd name="T6" fmla="*/ 31 w 63"/>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0">
                  <a:moveTo>
                    <a:pt x="31" y="0"/>
                  </a:moveTo>
                  <a:lnTo>
                    <a:pt x="0" y="50"/>
                  </a:lnTo>
                  <a:lnTo>
                    <a:pt x="63" y="50"/>
                  </a:lnTo>
                  <a:lnTo>
                    <a:pt x="31" y="0"/>
                  </a:lnTo>
                  <a:close/>
                </a:path>
              </a:pathLst>
            </a:custGeom>
            <a:solidFill>
              <a:srgbClr val="000000"/>
            </a:solidFill>
            <a:ln w="0">
              <a:solidFill>
                <a:srgbClr val="000000"/>
              </a:solidFill>
              <a:prstDash val="solid"/>
              <a:round/>
              <a:headEnd/>
              <a:tailEnd/>
            </a:ln>
          </p:spPr>
          <p:txBody>
            <a:bodyPr/>
            <a:lstStyle/>
            <a:p>
              <a:endParaRPr lang="en-US"/>
            </a:p>
          </p:txBody>
        </p:sp>
        <p:sp>
          <p:nvSpPr>
            <p:cNvPr id="17420" name="Line 12">
              <a:extLst>
                <a:ext uri="{FF2B5EF4-FFF2-40B4-BE49-F238E27FC236}">
                  <a16:creationId xmlns:a16="http://schemas.microsoft.com/office/drawing/2014/main" id="{7EEF8BA8-0F2B-443E-99F9-EF0B64443C05}"/>
                </a:ext>
              </a:extLst>
            </p:cNvPr>
            <p:cNvSpPr>
              <a:spLocks noChangeShapeType="1"/>
            </p:cNvSpPr>
            <p:nvPr/>
          </p:nvSpPr>
          <p:spPr bwMode="auto">
            <a:xfrm>
              <a:off x="713" y="1782"/>
              <a:ext cx="91" cy="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13">
              <a:extLst>
                <a:ext uri="{FF2B5EF4-FFF2-40B4-BE49-F238E27FC236}">
                  <a16:creationId xmlns:a16="http://schemas.microsoft.com/office/drawing/2014/main" id="{3FE23547-B75A-4015-9FAA-C6A2030DD02E}"/>
                </a:ext>
              </a:extLst>
            </p:cNvPr>
            <p:cNvSpPr>
              <a:spLocks noChangeShapeType="1"/>
            </p:cNvSpPr>
            <p:nvPr/>
          </p:nvSpPr>
          <p:spPr bwMode="auto">
            <a:xfrm flipV="1">
              <a:off x="875" y="1467"/>
              <a:ext cx="142" cy="3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4">
              <a:extLst>
                <a:ext uri="{FF2B5EF4-FFF2-40B4-BE49-F238E27FC236}">
                  <a16:creationId xmlns:a16="http://schemas.microsoft.com/office/drawing/2014/main" id="{92416CE6-0F0C-4586-967F-977DD4A108AB}"/>
                </a:ext>
              </a:extLst>
            </p:cNvPr>
            <p:cNvSpPr>
              <a:spLocks noChangeShapeType="1"/>
            </p:cNvSpPr>
            <p:nvPr/>
          </p:nvSpPr>
          <p:spPr bwMode="auto">
            <a:xfrm>
              <a:off x="1095" y="1439"/>
              <a:ext cx="77" cy="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5">
              <a:extLst>
                <a:ext uri="{FF2B5EF4-FFF2-40B4-BE49-F238E27FC236}">
                  <a16:creationId xmlns:a16="http://schemas.microsoft.com/office/drawing/2014/main" id="{D11A028F-4B3C-4472-8C38-BDC937A39832}"/>
                </a:ext>
              </a:extLst>
            </p:cNvPr>
            <p:cNvSpPr>
              <a:spLocks noChangeShapeType="1"/>
            </p:cNvSpPr>
            <p:nvPr/>
          </p:nvSpPr>
          <p:spPr bwMode="auto">
            <a:xfrm>
              <a:off x="1243" y="1577"/>
              <a:ext cx="156" cy="62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6">
              <a:extLst>
                <a:ext uri="{FF2B5EF4-FFF2-40B4-BE49-F238E27FC236}">
                  <a16:creationId xmlns:a16="http://schemas.microsoft.com/office/drawing/2014/main" id="{E96DB4A1-C016-401D-A127-6D30A0F7704C}"/>
                </a:ext>
              </a:extLst>
            </p:cNvPr>
            <p:cNvSpPr>
              <a:spLocks noChangeShapeType="1"/>
            </p:cNvSpPr>
            <p:nvPr/>
          </p:nvSpPr>
          <p:spPr bwMode="auto">
            <a:xfrm flipV="1">
              <a:off x="1447" y="1998"/>
              <a:ext cx="123" cy="20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7">
              <a:extLst>
                <a:ext uri="{FF2B5EF4-FFF2-40B4-BE49-F238E27FC236}">
                  <a16:creationId xmlns:a16="http://schemas.microsoft.com/office/drawing/2014/main" id="{0938750C-0523-45D0-9D6A-AC51CD7E61CE}"/>
                </a:ext>
              </a:extLst>
            </p:cNvPr>
            <p:cNvSpPr>
              <a:spLocks noChangeShapeType="1"/>
            </p:cNvSpPr>
            <p:nvPr/>
          </p:nvSpPr>
          <p:spPr bwMode="auto">
            <a:xfrm flipV="1">
              <a:off x="1617" y="1221"/>
              <a:ext cx="158" cy="6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a:extLst>
                <a:ext uri="{FF2B5EF4-FFF2-40B4-BE49-F238E27FC236}">
                  <a16:creationId xmlns:a16="http://schemas.microsoft.com/office/drawing/2014/main" id="{36F21313-D1C3-4C78-BAB8-DA744108D62C}"/>
                </a:ext>
              </a:extLst>
            </p:cNvPr>
            <p:cNvSpPr>
              <a:spLocks noChangeShapeType="1"/>
            </p:cNvSpPr>
            <p:nvPr/>
          </p:nvSpPr>
          <p:spPr bwMode="auto">
            <a:xfrm>
              <a:off x="1828" y="1210"/>
              <a:ext cx="110" cy="1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Rectangle 19">
              <a:extLst>
                <a:ext uri="{FF2B5EF4-FFF2-40B4-BE49-F238E27FC236}">
                  <a16:creationId xmlns:a16="http://schemas.microsoft.com/office/drawing/2014/main" id="{8D4D6024-67A9-41BC-8555-B81C8254716C}"/>
                </a:ext>
              </a:extLst>
            </p:cNvPr>
            <p:cNvSpPr>
              <a:spLocks noChangeArrowheads="1"/>
            </p:cNvSpPr>
            <p:nvPr/>
          </p:nvSpPr>
          <p:spPr bwMode="auto">
            <a:xfrm rot="-5400000">
              <a:off x="-557" y="1979"/>
              <a:ext cx="12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0000"/>
                  </a:solidFill>
                </a:rPr>
                <a:t>Domain mean score</a:t>
              </a:r>
              <a:endParaRPr lang="en-US" altLang="en-US" b="1"/>
            </a:p>
          </p:txBody>
        </p:sp>
        <p:sp>
          <p:nvSpPr>
            <p:cNvPr id="17428" name="Freeform 20">
              <a:extLst>
                <a:ext uri="{FF2B5EF4-FFF2-40B4-BE49-F238E27FC236}">
                  <a16:creationId xmlns:a16="http://schemas.microsoft.com/office/drawing/2014/main" id="{425AEFDB-6D77-4A31-A7FD-3462D0CA060A}"/>
                </a:ext>
              </a:extLst>
            </p:cNvPr>
            <p:cNvSpPr>
              <a:spLocks/>
            </p:cNvSpPr>
            <p:nvPr/>
          </p:nvSpPr>
          <p:spPr bwMode="auto">
            <a:xfrm>
              <a:off x="665" y="1725"/>
              <a:ext cx="1312" cy="1894"/>
            </a:xfrm>
            <a:custGeom>
              <a:avLst/>
              <a:gdLst>
                <a:gd name="T0" fmla="*/ 0 w 1312"/>
                <a:gd name="T1" fmla="*/ 1200 h 1894"/>
                <a:gd name="T2" fmla="*/ 187 w 1312"/>
                <a:gd name="T3" fmla="*/ 1894 h 1894"/>
                <a:gd name="T4" fmla="*/ 374 w 1312"/>
                <a:gd name="T5" fmla="*/ 71 h 1894"/>
                <a:gd name="T6" fmla="*/ 562 w 1312"/>
                <a:gd name="T7" fmla="*/ 281 h 1894"/>
                <a:gd name="T8" fmla="*/ 749 w 1312"/>
                <a:gd name="T9" fmla="*/ 1137 h 1894"/>
                <a:gd name="T10" fmla="*/ 938 w 1312"/>
                <a:gd name="T11" fmla="*/ 454 h 1894"/>
                <a:gd name="T12" fmla="*/ 1125 w 1312"/>
                <a:gd name="T13" fmla="*/ 132 h 1894"/>
                <a:gd name="T14" fmla="*/ 1312 w 1312"/>
                <a:gd name="T15" fmla="*/ 0 h 18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12" h="1894">
                  <a:moveTo>
                    <a:pt x="0" y="1200"/>
                  </a:moveTo>
                  <a:lnTo>
                    <a:pt x="187" y="1894"/>
                  </a:lnTo>
                  <a:lnTo>
                    <a:pt x="374" y="71"/>
                  </a:lnTo>
                  <a:lnTo>
                    <a:pt x="562" y="281"/>
                  </a:lnTo>
                  <a:lnTo>
                    <a:pt x="749" y="1137"/>
                  </a:lnTo>
                  <a:lnTo>
                    <a:pt x="938" y="454"/>
                  </a:lnTo>
                  <a:lnTo>
                    <a:pt x="1125" y="132"/>
                  </a:lnTo>
                  <a:lnTo>
                    <a:pt x="1312" y="0"/>
                  </a:lnTo>
                </a:path>
              </a:pathLst>
            </a:custGeom>
            <a:noFill/>
            <a:ln w="28575" cap="flat" cmpd="sng">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Freeform 21">
              <a:extLst>
                <a:ext uri="{FF2B5EF4-FFF2-40B4-BE49-F238E27FC236}">
                  <a16:creationId xmlns:a16="http://schemas.microsoft.com/office/drawing/2014/main" id="{739B727F-3924-41A8-B4C5-F7317AEAC323}"/>
                </a:ext>
              </a:extLst>
            </p:cNvPr>
            <p:cNvSpPr>
              <a:spLocks/>
            </p:cNvSpPr>
            <p:nvPr/>
          </p:nvSpPr>
          <p:spPr bwMode="auto">
            <a:xfrm>
              <a:off x="633" y="2893"/>
              <a:ext cx="63" cy="64"/>
            </a:xfrm>
            <a:custGeom>
              <a:avLst/>
              <a:gdLst>
                <a:gd name="T0" fmla="*/ 0 w 63"/>
                <a:gd name="T1" fmla="*/ 0 h 64"/>
                <a:gd name="T2" fmla="*/ 63 w 63"/>
                <a:gd name="T3" fmla="*/ 0 h 64"/>
                <a:gd name="T4" fmla="*/ 32 w 63"/>
                <a:gd name="T5" fmla="*/ 64 h 64"/>
                <a:gd name="T6" fmla="*/ 0 w 63"/>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4">
                  <a:moveTo>
                    <a:pt x="0" y="0"/>
                  </a:moveTo>
                  <a:lnTo>
                    <a:pt x="63" y="0"/>
                  </a:lnTo>
                  <a:lnTo>
                    <a:pt x="32" y="64"/>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0" name="Freeform 22">
              <a:extLst>
                <a:ext uri="{FF2B5EF4-FFF2-40B4-BE49-F238E27FC236}">
                  <a16:creationId xmlns:a16="http://schemas.microsoft.com/office/drawing/2014/main" id="{1AC84AE4-9BB0-4AA5-8C13-F935C1694F36}"/>
                </a:ext>
              </a:extLst>
            </p:cNvPr>
            <p:cNvSpPr>
              <a:spLocks/>
            </p:cNvSpPr>
            <p:nvPr/>
          </p:nvSpPr>
          <p:spPr bwMode="auto">
            <a:xfrm>
              <a:off x="820" y="3587"/>
              <a:ext cx="64" cy="63"/>
            </a:xfrm>
            <a:custGeom>
              <a:avLst/>
              <a:gdLst>
                <a:gd name="T0" fmla="*/ 0 w 64"/>
                <a:gd name="T1" fmla="*/ 0 h 63"/>
                <a:gd name="T2" fmla="*/ 64 w 64"/>
                <a:gd name="T3" fmla="*/ 0 h 63"/>
                <a:gd name="T4" fmla="*/ 32 w 64"/>
                <a:gd name="T5" fmla="*/ 63 h 63"/>
                <a:gd name="T6" fmla="*/ 0 w 64"/>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63">
                  <a:moveTo>
                    <a:pt x="0" y="0"/>
                  </a:moveTo>
                  <a:lnTo>
                    <a:pt x="64"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1" name="Freeform 23">
              <a:extLst>
                <a:ext uri="{FF2B5EF4-FFF2-40B4-BE49-F238E27FC236}">
                  <a16:creationId xmlns:a16="http://schemas.microsoft.com/office/drawing/2014/main" id="{A5E9D91E-8690-44A3-8FEA-83793D84A764}"/>
                </a:ext>
              </a:extLst>
            </p:cNvPr>
            <p:cNvSpPr>
              <a:spLocks/>
            </p:cNvSpPr>
            <p:nvPr/>
          </p:nvSpPr>
          <p:spPr bwMode="auto">
            <a:xfrm>
              <a:off x="1008" y="1764"/>
              <a:ext cx="63" cy="64"/>
            </a:xfrm>
            <a:custGeom>
              <a:avLst/>
              <a:gdLst>
                <a:gd name="T0" fmla="*/ 0 w 63"/>
                <a:gd name="T1" fmla="*/ 0 h 64"/>
                <a:gd name="T2" fmla="*/ 63 w 63"/>
                <a:gd name="T3" fmla="*/ 0 h 64"/>
                <a:gd name="T4" fmla="*/ 31 w 63"/>
                <a:gd name="T5" fmla="*/ 64 h 64"/>
                <a:gd name="T6" fmla="*/ 0 w 63"/>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4">
                  <a:moveTo>
                    <a:pt x="0" y="0"/>
                  </a:moveTo>
                  <a:lnTo>
                    <a:pt x="63" y="0"/>
                  </a:lnTo>
                  <a:lnTo>
                    <a:pt x="31" y="64"/>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2" name="Freeform 24">
              <a:extLst>
                <a:ext uri="{FF2B5EF4-FFF2-40B4-BE49-F238E27FC236}">
                  <a16:creationId xmlns:a16="http://schemas.microsoft.com/office/drawing/2014/main" id="{DF6CD5F5-3267-4D7F-9BF6-8694D9E46354}"/>
                </a:ext>
              </a:extLst>
            </p:cNvPr>
            <p:cNvSpPr>
              <a:spLocks/>
            </p:cNvSpPr>
            <p:nvPr/>
          </p:nvSpPr>
          <p:spPr bwMode="auto">
            <a:xfrm>
              <a:off x="1195" y="1974"/>
              <a:ext cx="63" cy="64"/>
            </a:xfrm>
            <a:custGeom>
              <a:avLst/>
              <a:gdLst>
                <a:gd name="T0" fmla="*/ 0 w 63"/>
                <a:gd name="T1" fmla="*/ 0 h 64"/>
                <a:gd name="T2" fmla="*/ 63 w 63"/>
                <a:gd name="T3" fmla="*/ 0 h 64"/>
                <a:gd name="T4" fmla="*/ 32 w 63"/>
                <a:gd name="T5" fmla="*/ 64 h 64"/>
                <a:gd name="T6" fmla="*/ 0 w 63"/>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4">
                  <a:moveTo>
                    <a:pt x="0" y="0"/>
                  </a:moveTo>
                  <a:lnTo>
                    <a:pt x="63" y="0"/>
                  </a:lnTo>
                  <a:lnTo>
                    <a:pt x="32" y="64"/>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3" name="Freeform 25">
              <a:extLst>
                <a:ext uri="{FF2B5EF4-FFF2-40B4-BE49-F238E27FC236}">
                  <a16:creationId xmlns:a16="http://schemas.microsoft.com/office/drawing/2014/main" id="{6DA3D17D-0FF0-4357-A01B-AAB18A0312BF}"/>
                </a:ext>
              </a:extLst>
            </p:cNvPr>
            <p:cNvSpPr>
              <a:spLocks/>
            </p:cNvSpPr>
            <p:nvPr/>
          </p:nvSpPr>
          <p:spPr bwMode="auto">
            <a:xfrm>
              <a:off x="1382" y="2830"/>
              <a:ext cx="64" cy="63"/>
            </a:xfrm>
            <a:custGeom>
              <a:avLst/>
              <a:gdLst>
                <a:gd name="T0" fmla="*/ 0 w 64"/>
                <a:gd name="T1" fmla="*/ 0 h 63"/>
                <a:gd name="T2" fmla="*/ 64 w 64"/>
                <a:gd name="T3" fmla="*/ 0 h 63"/>
                <a:gd name="T4" fmla="*/ 32 w 64"/>
                <a:gd name="T5" fmla="*/ 63 h 63"/>
                <a:gd name="T6" fmla="*/ 0 w 64"/>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63">
                  <a:moveTo>
                    <a:pt x="0" y="0"/>
                  </a:moveTo>
                  <a:lnTo>
                    <a:pt x="64"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4" name="Freeform 26">
              <a:extLst>
                <a:ext uri="{FF2B5EF4-FFF2-40B4-BE49-F238E27FC236}">
                  <a16:creationId xmlns:a16="http://schemas.microsoft.com/office/drawing/2014/main" id="{73296E33-29A8-4801-9D65-8D8539CD6A81}"/>
                </a:ext>
              </a:extLst>
            </p:cNvPr>
            <p:cNvSpPr>
              <a:spLocks/>
            </p:cNvSpPr>
            <p:nvPr/>
          </p:nvSpPr>
          <p:spPr bwMode="auto">
            <a:xfrm>
              <a:off x="1571" y="2148"/>
              <a:ext cx="63" cy="63"/>
            </a:xfrm>
            <a:custGeom>
              <a:avLst/>
              <a:gdLst>
                <a:gd name="T0" fmla="*/ 0 w 63"/>
                <a:gd name="T1" fmla="*/ 0 h 63"/>
                <a:gd name="T2" fmla="*/ 63 w 63"/>
                <a:gd name="T3" fmla="*/ 0 h 63"/>
                <a:gd name="T4" fmla="*/ 32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5" name="Freeform 27">
              <a:extLst>
                <a:ext uri="{FF2B5EF4-FFF2-40B4-BE49-F238E27FC236}">
                  <a16:creationId xmlns:a16="http://schemas.microsoft.com/office/drawing/2014/main" id="{E51500AE-A682-46E8-8CC0-3D024AC2A44C}"/>
                </a:ext>
              </a:extLst>
            </p:cNvPr>
            <p:cNvSpPr>
              <a:spLocks/>
            </p:cNvSpPr>
            <p:nvPr/>
          </p:nvSpPr>
          <p:spPr bwMode="auto">
            <a:xfrm>
              <a:off x="1758" y="1825"/>
              <a:ext cx="64" cy="63"/>
            </a:xfrm>
            <a:custGeom>
              <a:avLst/>
              <a:gdLst>
                <a:gd name="T0" fmla="*/ 0 w 64"/>
                <a:gd name="T1" fmla="*/ 0 h 63"/>
                <a:gd name="T2" fmla="*/ 64 w 64"/>
                <a:gd name="T3" fmla="*/ 0 h 63"/>
                <a:gd name="T4" fmla="*/ 32 w 64"/>
                <a:gd name="T5" fmla="*/ 63 h 63"/>
                <a:gd name="T6" fmla="*/ 0 w 64"/>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63">
                  <a:moveTo>
                    <a:pt x="0" y="0"/>
                  </a:moveTo>
                  <a:lnTo>
                    <a:pt x="64"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6" name="Freeform 28">
              <a:extLst>
                <a:ext uri="{FF2B5EF4-FFF2-40B4-BE49-F238E27FC236}">
                  <a16:creationId xmlns:a16="http://schemas.microsoft.com/office/drawing/2014/main" id="{150AF4A3-55F0-40D7-99B7-C9F4DA470E15}"/>
                </a:ext>
              </a:extLst>
            </p:cNvPr>
            <p:cNvSpPr>
              <a:spLocks/>
            </p:cNvSpPr>
            <p:nvPr/>
          </p:nvSpPr>
          <p:spPr bwMode="auto">
            <a:xfrm>
              <a:off x="1946" y="1693"/>
              <a:ext cx="63" cy="64"/>
            </a:xfrm>
            <a:custGeom>
              <a:avLst/>
              <a:gdLst>
                <a:gd name="T0" fmla="*/ 0 w 63"/>
                <a:gd name="T1" fmla="*/ 0 h 64"/>
                <a:gd name="T2" fmla="*/ 63 w 63"/>
                <a:gd name="T3" fmla="*/ 0 h 64"/>
                <a:gd name="T4" fmla="*/ 31 w 63"/>
                <a:gd name="T5" fmla="*/ 64 h 64"/>
                <a:gd name="T6" fmla="*/ 0 w 63"/>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4">
                  <a:moveTo>
                    <a:pt x="0" y="0"/>
                  </a:moveTo>
                  <a:lnTo>
                    <a:pt x="63" y="0"/>
                  </a:lnTo>
                  <a:lnTo>
                    <a:pt x="31" y="64"/>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7" name="Line 29">
              <a:extLst>
                <a:ext uri="{FF2B5EF4-FFF2-40B4-BE49-F238E27FC236}">
                  <a16:creationId xmlns:a16="http://schemas.microsoft.com/office/drawing/2014/main" id="{735C5EA1-7C67-49B0-8060-C9AEB7665583}"/>
                </a:ext>
              </a:extLst>
            </p:cNvPr>
            <p:cNvSpPr>
              <a:spLocks noChangeShapeType="1"/>
            </p:cNvSpPr>
            <p:nvPr/>
          </p:nvSpPr>
          <p:spPr bwMode="auto">
            <a:xfrm>
              <a:off x="665"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8" name="Line 30">
              <a:extLst>
                <a:ext uri="{FF2B5EF4-FFF2-40B4-BE49-F238E27FC236}">
                  <a16:creationId xmlns:a16="http://schemas.microsoft.com/office/drawing/2014/main" id="{15A48925-1489-41D5-AD0B-5D71E7C671EF}"/>
                </a:ext>
              </a:extLst>
            </p:cNvPr>
            <p:cNvSpPr>
              <a:spLocks noChangeShapeType="1"/>
            </p:cNvSpPr>
            <p:nvPr/>
          </p:nvSpPr>
          <p:spPr bwMode="auto">
            <a:xfrm>
              <a:off x="852"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9" name="Line 31">
              <a:extLst>
                <a:ext uri="{FF2B5EF4-FFF2-40B4-BE49-F238E27FC236}">
                  <a16:creationId xmlns:a16="http://schemas.microsoft.com/office/drawing/2014/main" id="{6BADE3F8-CBB4-496E-9A78-114C14D6B421}"/>
                </a:ext>
              </a:extLst>
            </p:cNvPr>
            <p:cNvSpPr>
              <a:spLocks noChangeShapeType="1"/>
            </p:cNvSpPr>
            <p:nvPr/>
          </p:nvSpPr>
          <p:spPr bwMode="auto">
            <a:xfrm>
              <a:off x="1039"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32">
              <a:extLst>
                <a:ext uri="{FF2B5EF4-FFF2-40B4-BE49-F238E27FC236}">
                  <a16:creationId xmlns:a16="http://schemas.microsoft.com/office/drawing/2014/main" id="{A6459E83-A859-4D17-A6C7-58E16B69FC88}"/>
                </a:ext>
              </a:extLst>
            </p:cNvPr>
            <p:cNvSpPr>
              <a:spLocks noChangeShapeType="1"/>
            </p:cNvSpPr>
            <p:nvPr/>
          </p:nvSpPr>
          <p:spPr bwMode="auto">
            <a:xfrm>
              <a:off x="1227"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Line 33">
              <a:extLst>
                <a:ext uri="{FF2B5EF4-FFF2-40B4-BE49-F238E27FC236}">
                  <a16:creationId xmlns:a16="http://schemas.microsoft.com/office/drawing/2014/main" id="{B476ABAE-2091-4411-A97A-8C1D232B27E6}"/>
                </a:ext>
              </a:extLst>
            </p:cNvPr>
            <p:cNvSpPr>
              <a:spLocks noChangeShapeType="1"/>
            </p:cNvSpPr>
            <p:nvPr/>
          </p:nvSpPr>
          <p:spPr bwMode="auto">
            <a:xfrm>
              <a:off x="1414"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34">
              <a:extLst>
                <a:ext uri="{FF2B5EF4-FFF2-40B4-BE49-F238E27FC236}">
                  <a16:creationId xmlns:a16="http://schemas.microsoft.com/office/drawing/2014/main" id="{72D5E4A5-0422-4D25-84AC-0F93797C71FB}"/>
                </a:ext>
              </a:extLst>
            </p:cNvPr>
            <p:cNvSpPr>
              <a:spLocks noChangeShapeType="1"/>
            </p:cNvSpPr>
            <p:nvPr/>
          </p:nvSpPr>
          <p:spPr bwMode="auto">
            <a:xfrm>
              <a:off x="1603"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3" name="Line 35">
              <a:extLst>
                <a:ext uri="{FF2B5EF4-FFF2-40B4-BE49-F238E27FC236}">
                  <a16:creationId xmlns:a16="http://schemas.microsoft.com/office/drawing/2014/main" id="{534156E4-A82F-496E-AE41-DECC8ABD4EE5}"/>
                </a:ext>
              </a:extLst>
            </p:cNvPr>
            <p:cNvSpPr>
              <a:spLocks noChangeShapeType="1"/>
            </p:cNvSpPr>
            <p:nvPr/>
          </p:nvSpPr>
          <p:spPr bwMode="auto">
            <a:xfrm>
              <a:off x="1790"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4" name="Line 36">
              <a:extLst>
                <a:ext uri="{FF2B5EF4-FFF2-40B4-BE49-F238E27FC236}">
                  <a16:creationId xmlns:a16="http://schemas.microsoft.com/office/drawing/2014/main" id="{9AE64A1A-CA39-4EF7-B6C3-69A3A1AF51A4}"/>
                </a:ext>
              </a:extLst>
            </p:cNvPr>
            <p:cNvSpPr>
              <a:spLocks noChangeShapeType="1"/>
            </p:cNvSpPr>
            <p:nvPr/>
          </p:nvSpPr>
          <p:spPr bwMode="auto">
            <a:xfrm>
              <a:off x="1977"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5" name="Line 37">
              <a:extLst>
                <a:ext uri="{FF2B5EF4-FFF2-40B4-BE49-F238E27FC236}">
                  <a16:creationId xmlns:a16="http://schemas.microsoft.com/office/drawing/2014/main" id="{A6428E27-C56F-4A2B-8B8D-812B208FE9F5}"/>
                </a:ext>
              </a:extLst>
            </p:cNvPr>
            <p:cNvSpPr>
              <a:spLocks noChangeShapeType="1"/>
            </p:cNvSpPr>
            <p:nvPr/>
          </p:nvSpPr>
          <p:spPr bwMode="auto">
            <a:xfrm>
              <a:off x="2352"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6" name="Line 38">
              <a:extLst>
                <a:ext uri="{FF2B5EF4-FFF2-40B4-BE49-F238E27FC236}">
                  <a16:creationId xmlns:a16="http://schemas.microsoft.com/office/drawing/2014/main" id="{604BB63A-0442-4DD6-AD66-A4AB51F8DFE5}"/>
                </a:ext>
              </a:extLst>
            </p:cNvPr>
            <p:cNvSpPr>
              <a:spLocks noChangeShapeType="1"/>
            </p:cNvSpPr>
            <p:nvPr/>
          </p:nvSpPr>
          <p:spPr bwMode="auto">
            <a:xfrm>
              <a:off x="2539"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7" name="Line 39">
              <a:extLst>
                <a:ext uri="{FF2B5EF4-FFF2-40B4-BE49-F238E27FC236}">
                  <a16:creationId xmlns:a16="http://schemas.microsoft.com/office/drawing/2014/main" id="{B40F2661-C087-49FD-8414-91001E2BF704}"/>
                </a:ext>
              </a:extLst>
            </p:cNvPr>
            <p:cNvSpPr>
              <a:spLocks noChangeShapeType="1"/>
            </p:cNvSpPr>
            <p:nvPr/>
          </p:nvSpPr>
          <p:spPr bwMode="auto">
            <a:xfrm>
              <a:off x="2728"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Line 40">
              <a:extLst>
                <a:ext uri="{FF2B5EF4-FFF2-40B4-BE49-F238E27FC236}">
                  <a16:creationId xmlns:a16="http://schemas.microsoft.com/office/drawing/2014/main" id="{8B8DD10A-CE5C-423C-8925-957FCFA72A20}"/>
                </a:ext>
              </a:extLst>
            </p:cNvPr>
            <p:cNvSpPr>
              <a:spLocks noChangeShapeType="1"/>
            </p:cNvSpPr>
            <p:nvPr/>
          </p:nvSpPr>
          <p:spPr bwMode="auto">
            <a:xfrm>
              <a:off x="2915"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9" name="Line 41">
              <a:extLst>
                <a:ext uri="{FF2B5EF4-FFF2-40B4-BE49-F238E27FC236}">
                  <a16:creationId xmlns:a16="http://schemas.microsoft.com/office/drawing/2014/main" id="{193663DD-D1C5-4539-8FAD-A0CAD75BC9CB}"/>
                </a:ext>
              </a:extLst>
            </p:cNvPr>
            <p:cNvSpPr>
              <a:spLocks noChangeShapeType="1"/>
            </p:cNvSpPr>
            <p:nvPr/>
          </p:nvSpPr>
          <p:spPr bwMode="auto">
            <a:xfrm>
              <a:off x="3103"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0" name="Line 42">
              <a:extLst>
                <a:ext uri="{FF2B5EF4-FFF2-40B4-BE49-F238E27FC236}">
                  <a16:creationId xmlns:a16="http://schemas.microsoft.com/office/drawing/2014/main" id="{FF3F1F3B-CFFA-48E1-B978-66256FEF49C9}"/>
                </a:ext>
              </a:extLst>
            </p:cNvPr>
            <p:cNvSpPr>
              <a:spLocks noChangeShapeType="1"/>
            </p:cNvSpPr>
            <p:nvPr/>
          </p:nvSpPr>
          <p:spPr bwMode="auto">
            <a:xfrm>
              <a:off x="3290"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1" name="Line 43">
              <a:extLst>
                <a:ext uri="{FF2B5EF4-FFF2-40B4-BE49-F238E27FC236}">
                  <a16:creationId xmlns:a16="http://schemas.microsoft.com/office/drawing/2014/main" id="{1E8FE556-CD20-462B-B0AA-5CB980779C8F}"/>
                </a:ext>
              </a:extLst>
            </p:cNvPr>
            <p:cNvSpPr>
              <a:spLocks noChangeShapeType="1"/>
            </p:cNvSpPr>
            <p:nvPr/>
          </p:nvSpPr>
          <p:spPr bwMode="auto">
            <a:xfrm>
              <a:off x="3477"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Line 44">
              <a:extLst>
                <a:ext uri="{FF2B5EF4-FFF2-40B4-BE49-F238E27FC236}">
                  <a16:creationId xmlns:a16="http://schemas.microsoft.com/office/drawing/2014/main" id="{5AF7D0D7-22B2-4C5C-B92B-2B5F423E1D2A}"/>
                </a:ext>
              </a:extLst>
            </p:cNvPr>
            <p:cNvSpPr>
              <a:spLocks noChangeShapeType="1"/>
            </p:cNvSpPr>
            <p:nvPr/>
          </p:nvSpPr>
          <p:spPr bwMode="auto">
            <a:xfrm>
              <a:off x="3665"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3" name="Line 45">
              <a:extLst>
                <a:ext uri="{FF2B5EF4-FFF2-40B4-BE49-F238E27FC236}">
                  <a16:creationId xmlns:a16="http://schemas.microsoft.com/office/drawing/2014/main" id="{DC07C04D-1015-4B72-868A-3762F4FC5BED}"/>
                </a:ext>
              </a:extLst>
            </p:cNvPr>
            <p:cNvSpPr>
              <a:spLocks noChangeShapeType="1"/>
            </p:cNvSpPr>
            <p:nvPr/>
          </p:nvSpPr>
          <p:spPr bwMode="auto">
            <a:xfrm>
              <a:off x="4041"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4" name="Line 46">
              <a:extLst>
                <a:ext uri="{FF2B5EF4-FFF2-40B4-BE49-F238E27FC236}">
                  <a16:creationId xmlns:a16="http://schemas.microsoft.com/office/drawing/2014/main" id="{999C02A4-7D29-4230-AF17-DA1848507A9F}"/>
                </a:ext>
              </a:extLst>
            </p:cNvPr>
            <p:cNvSpPr>
              <a:spLocks noChangeShapeType="1"/>
            </p:cNvSpPr>
            <p:nvPr/>
          </p:nvSpPr>
          <p:spPr bwMode="auto">
            <a:xfrm>
              <a:off x="4228"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5" name="Line 47">
              <a:extLst>
                <a:ext uri="{FF2B5EF4-FFF2-40B4-BE49-F238E27FC236}">
                  <a16:creationId xmlns:a16="http://schemas.microsoft.com/office/drawing/2014/main" id="{79204742-A987-4F3D-8BFF-C41A67995224}"/>
                </a:ext>
              </a:extLst>
            </p:cNvPr>
            <p:cNvSpPr>
              <a:spLocks noChangeShapeType="1"/>
            </p:cNvSpPr>
            <p:nvPr/>
          </p:nvSpPr>
          <p:spPr bwMode="auto">
            <a:xfrm>
              <a:off x="4415"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6" name="Line 48">
              <a:extLst>
                <a:ext uri="{FF2B5EF4-FFF2-40B4-BE49-F238E27FC236}">
                  <a16:creationId xmlns:a16="http://schemas.microsoft.com/office/drawing/2014/main" id="{E24295B7-E9E8-49AC-B77D-45C4971F87DB}"/>
                </a:ext>
              </a:extLst>
            </p:cNvPr>
            <p:cNvSpPr>
              <a:spLocks noChangeShapeType="1"/>
            </p:cNvSpPr>
            <p:nvPr/>
          </p:nvSpPr>
          <p:spPr bwMode="auto">
            <a:xfrm>
              <a:off x="4603"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7" name="Line 49">
              <a:extLst>
                <a:ext uri="{FF2B5EF4-FFF2-40B4-BE49-F238E27FC236}">
                  <a16:creationId xmlns:a16="http://schemas.microsoft.com/office/drawing/2014/main" id="{4B033538-B31F-4352-8031-80E8D8230F68}"/>
                </a:ext>
              </a:extLst>
            </p:cNvPr>
            <p:cNvSpPr>
              <a:spLocks noChangeShapeType="1"/>
            </p:cNvSpPr>
            <p:nvPr/>
          </p:nvSpPr>
          <p:spPr bwMode="auto">
            <a:xfrm>
              <a:off x="4790"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8" name="Line 50">
              <a:extLst>
                <a:ext uri="{FF2B5EF4-FFF2-40B4-BE49-F238E27FC236}">
                  <a16:creationId xmlns:a16="http://schemas.microsoft.com/office/drawing/2014/main" id="{2F00D8A2-6D8D-445A-858C-DA279C2FE076}"/>
                </a:ext>
              </a:extLst>
            </p:cNvPr>
            <p:cNvSpPr>
              <a:spLocks noChangeShapeType="1"/>
            </p:cNvSpPr>
            <p:nvPr/>
          </p:nvSpPr>
          <p:spPr bwMode="auto">
            <a:xfrm>
              <a:off x="4979"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9" name="Line 51">
              <a:extLst>
                <a:ext uri="{FF2B5EF4-FFF2-40B4-BE49-F238E27FC236}">
                  <a16:creationId xmlns:a16="http://schemas.microsoft.com/office/drawing/2014/main" id="{01FF57D7-4870-455B-85C9-F1E4059A3FF4}"/>
                </a:ext>
              </a:extLst>
            </p:cNvPr>
            <p:cNvSpPr>
              <a:spLocks noChangeShapeType="1"/>
            </p:cNvSpPr>
            <p:nvPr/>
          </p:nvSpPr>
          <p:spPr bwMode="auto">
            <a:xfrm>
              <a:off x="5166"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0" name="Line 52">
              <a:extLst>
                <a:ext uri="{FF2B5EF4-FFF2-40B4-BE49-F238E27FC236}">
                  <a16:creationId xmlns:a16="http://schemas.microsoft.com/office/drawing/2014/main" id="{FBC8AE0C-249E-43E4-8AA1-6E1122150D4A}"/>
                </a:ext>
              </a:extLst>
            </p:cNvPr>
            <p:cNvSpPr>
              <a:spLocks noChangeShapeType="1"/>
            </p:cNvSpPr>
            <p:nvPr/>
          </p:nvSpPr>
          <p:spPr bwMode="auto">
            <a:xfrm>
              <a:off x="5353" y="371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1" name="Line 53">
              <a:extLst>
                <a:ext uri="{FF2B5EF4-FFF2-40B4-BE49-F238E27FC236}">
                  <a16:creationId xmlns:a16="http://schemas.microsoft.com/office/drawing/2014/main" id="{35920E36-F461-47E8-816E-9BD502135D10}"/>
                </a:ext>
              </a:extLst>
            </p:cNvPr>
            <p:cNvSpPr>
              <a:spLocks noChangeShapeType="1"/>
            </p:cNvSpPr>
            <p:nvPr/>
          </p:nvSpPr>
          <p:spPr bwMode="auto">
            <a:xfrm>
              <a:off x="665" y="3716"/>
              <a:ext cx="46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2" name="Rectangle 54">
              <a:extLst>
                <a:ext uri="{FF2B5EF4-FFF2-40B4-BE49-F238E27FC236}">
                  <a16:creationId xmlns:a16="http://schemas.microsoft.com/office/drawing/2014/main" id="{23590D0D-675E-4D1E-BAB8-1F930B42B123}"/>
                </a:ext>
              </a:extLst>
            </p:cNvPr>
            <p:cNvSpPr>
              <a:spLocks noChangeArrowheads="1"/>
            </p:cNvSpPr>
            <p:nvPr/>
          </p:nvSpPr>
          <p:spPr bwMode="auto">
            <a:xfrm>
              <a:off x="584" y="3857"/>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PF</a:t>
              </a:r>
            </a:p>
          </p:txBody>
        </p:sp>
        <p:sp>
          <p:nvSpPr>
            <p:cNvPr id="17463" name="Rectangle 55">
              <a:extLst>
                <a:ext uri="{FF2B5EF4-FFF2-40B4-BE49-F238E27FC236}">
                  <a16:creationId xmlns:a16="http://schemas.microsoft.com/office/drawing/2014/main" id="{A1C353B7-DE34-4807-B346-D6CD4E81D888}"/>
                </a:ext>
              </a:extLst>
            </p:cNvPr>
            <p:cNvSpPr>
              <a:spLocks noChangeArrowheads="1"/>
            </p:cNvSpPr>
            <p:nvPr/>
          </p:nvSpPr>
          <p:spPr bwMode="auto">
            <a:xfrm>
              <a:off x="954" y="3857"/>
              <a:ext cx="1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BP</a:t>
              </a:r>
              <a:endParaRPr lang="en-US" altLang="en-US" sz="1200"/>
            </a:p>
          </p:txBody>
        </p:sp>
        <p:sp>
          <p:nvSpPr>
            <p:cNvPr id="17464" name="Rectangle 56">
              <a:extLst>
                <a:ext uri="{FF2B5EF4-FFF2-40B4-BE49-F238E27FC236}">
                  <a16:creationId xmlns:a16="http://schemas.microsoft.com/office/drawing/2014/main" id="{EC1E0F42-1CDD-4153-9AB0-7F963AD8D17B}"/>
                </a:ext>
              </a:extLst>
            </p:cNvPr>
            <p:cNvSpPr>
              <a:spLocks noChangeArrowheads="1"/>
            </p:cNvSpPr>
            <p:nvPr/>
          </p:nvSpPr>
          <p:spPr bwMode="auto">
            <a:xfrm>
              <a:off x="1333" y="3857"/>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VT</a:t>
              </a:r>
              <a:endParaRPr lang="en-US" altLang="en-US" sz="1200"/>
            </a:p>
          </p:txBody>
        </p:sp>
        <p:sp>
          <p:nvSpPr>
            <p:cNvPr id="17465" name="Rectangle 57">
              <a:extLst>
                <a:ext uri="{FF2B5EF4-FFF2-40B4-BE49-F238E27FC236}">
                  <a16:creationId xmlns:a16="http://schemas.microsoft.com/office/drawing/2014/main" id="{2E31076D-D0B8-40DB-81A8-F890C56453BC}"/>
                </a:ext>
              </a:extLst>
            </p:cNvPr>
            <p:cNvSpPr>
              <a:spLocks noChangeArrowheads="1"/>
            </p:cNvSpPr>
            <p:nvPr/>
          </p:nvSpPr>
          <p:spPr bwMode="auto">
            <a:xfrm>
              <a:off x="1701" y="385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RE</a:t>
              </a:r>
              <a:endParaRPr lang="en-US" altLang="en-US" sz="1200"/>
            </a:p>
          </p:txBody>
        </p:sp>
        <p:sp>
          <p:nvSpPr>
            <p:cNvPr id="17466" name="Rectangle 58">
              <a:extLst>
                <a:ext uri="{FF2B5EF4-FFF2-40B4-BE49-F238E27FC236}">
                  <a16:creationId xmlns:a16="http://schemas.microsoft.com/office/drawing/2014/main" id="{D91FD7C7-A494-4514-8D55-9309099452A5}"/>
                </a:ext>
              </a:extLst>
            </p:cNvPr>
            <p:cNvSpPr>
              <a:spLocks noChangeArrowheads="1"/>
            </p:cNvSpPr>
            <p:nvPr/>
          </p:nvSpPr>
          <p:spPr bwMode="auto">
            <a:xfrm>
              <a:off x="2271" y="3857"/>
              <a:ext cx="1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PF</a:t>
              </a:r>
            </a:p>
            <a:p>
              <a:pPr eaLnBrk="1" hangingPunct="1"/>
              <a:endParaRPr lang="en-US" altLang="en-US"/>
            </a:p>
          </p:txBody>
        </p:sp>
        <p:sp>
          <p:nvSpPr>
            <p:cNvPr id="17467" name="Rectangle 59">
              <a:extLst>
                <a:ext uri="{FF2B5EF4-FFF2-40B4-BE49-F238E27FC236}">
                  <a16:creationId xmlns:a16="http://schemas.microsoft.com/office/drawing/2014/main" id="{75B943B4-016D-4015-9E04-A55E22833E01}"/>
                </a:ext>
              </a:extLst>
            </p:cNvPr>
            <p:cNvSpPr>
              <a:spLocks noChangeArrowheads="1"/>
            </p:cNvSpPr>
            <p:nvPr/>
          </p:nvSpPr>
          <p:spPr bwMode="auto">
            <a:xfrm>
              <a:off x="2643" y="3857"/>
              <a:ext cx="1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BP</a:t>
              </a:r>
              <a:endParaRPr lang="en-US" altLang="en-US" sz="1200"/>
            </a:p>
          </p:txBody>
        </p:sp>
        <p:sp>
          <p:nvSpPr>
            <p:cNvPr id="17468" name="Rectangle 60">
              <a:extLst>
                <a:ext uri="{FF2B5EF4-FFF2-40B4-BE49-F238E27FC236}">
                  <a16:creationId xmlns:a16="http://schemas.microsoft.com/office/drawing/2014/main" id="{F35E04A4-4511-40DB-A027-53140E618E0C}"/>
                </a:ext>
              </a:extLst>
            </p:cNvPr>
            <p:cNvSpPr>
              <a:spLocks noChangeArrowheads="1"/>
            </p:cNvSpPr>
            <p:nvPr/>
          </p:nvSpPr>
          <p:spPr bwMode="auto">
            <a:xfrm>
              <a:off x="3022" y="3857"/>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VT</a:t>
              </a:r>
              <a:endParaRPr lang="en-US" altLang="en-US" sz="1200"/>
            </a:p>
          </p:txBody>
        </p:sp>
        <p:sp>
          <p:nvSpPr>
            <p:cNvPr id="17469" name="Rectangle 61">
              <a:extLst>
                <a:ext uri="{FF2B5EF4-FFF2-40B4-BE49-F238E27FC236}">
                  <a16:creationId xmlns:a16="http://schemas.microsoft.com/office/drawing/2014/main" id="{8DB12D08-9480-47A4-8137-6A11CCFE2FDB}"/>
                </a:ext>
              </a:extLst>
            </p:cNvPr>
            <p:cNvSpPr>
              <a:spLocks noChangeArrowheads="1"/>
            </p:cNvSpPr>
            <p:nvPr/>
          </p:nvSpPr>
          <p:spPr bwMode="auto">
            <a:xfrm>
              <a:off x="3389" y="385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RE</a:t>
              </a:r>
              <a:endParaRPr lang="en-US" altLang="en-US" sz="1200"/>
            </a:p>
          </p:txBody>
        </p:sp>
        <p:sp>
          <p:nvSpPr>
            <p:cNvPr id="17470" name="Rectangle 62">
              <a:extLst>
                <a:ext uri="{FF2B5EF4-FFF2-40B4-BE49-F238E27FC236}">
                  <a16:creationId xmlns:a16="http://schemas.microsoft.com/office/drawing/2014/main" id="{0E13F574-453F-42EA-8729-A6069276BEF1}"/>
                </a:ext>
              </a:extLst>
            </p:cNvPr>
            <p:cNvSpPr>
              <a:spLocks noChangeArrowheads="1"/>
            </p:cNvSpPr>
            <p:nvPr/>
          </p:nvSpPr>
          <p:spPr bwMode="auto">
            <a:xfrm>
              <a:off x="3960" y="3857"/>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PF</a:t>
              </a:r>
              <a:endParaRPr lang="en-US" altLang="en-US" sz="1200"/>
            </a:p>
          </p:txBody>
        </p:sp>
        <p:sp>
          <p:nvSpPr>
            <p:cNvPr id="17471" name="Rectangle 63">
              <a:extLst>
                <a:ext uri="{FF2B5EF4-FFF2-40B4-BE49-F238E27FC236}">
                  <a16:creationId xmlns:a16="http://schemas.microsoft.com/office/drawing/2014/main" id="{00E86879-51A4-4569-B2DD-FB7836F5EBDB}"/>
                </a:ext>
              </a:extLst>
            </p:cNvPr>
            <p:cNvSpPr>
              <a:spLocks noChangeArrowheads="1"/>
            </p:cNvSpPr>
            <p:nvPr/>
          </p:nvSpPr>
          <p:spPr bwMode="auto">
            <a:xfrm>
              <a:off x="4331" y="3857"/>
              <a:ext cx="1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BP</a:t>
              </a:r>
              <a:endParaRPr lang="en-US" altLang="en-US" sz="1200"/>
            </a:p>
          </p:txBody>
        </p:sp>
        <p:sp>
          <p:nvSpPr>
            <p:cNvPr id="17472" name="Rectangle 64">
              <a:extLst>
                <a:ext uri="{FF2B5EF4-FFF2-40B4-BE49-F238E27FC236}">
                  <a16:creationId xmlns:a16="http://schemas.microsoft.com/office/drawing/2014/main" id="{2FAD2850-9FDF-4DEB-A5C8-496D88AD94AA}"/>
                </a:ext>
              </a:extLst>
            </p:cNvPr>
            <p:cNvSpPr>
              <a:spLocks noChangeArrowheads="1"/>
            </p:cNvSpPr>
            <p:nvPr/>
          </p:nvSpPr>
          <p:spPr bwMode="auto">
            <a:xfrm>
              <a:off x="4709" y="3857"/>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VT</a:t>
              </a:r>
              <a:endParaRPr lang="en-US" altLang="en-US" sz="1200"/>
            </a:p>
          </p:txBody>
        </p:sp>
        <p:sp>
          <p:nvSpPr>
            <p:cNvPr id="17473" name="Rectangle 65">
              <a:extLst>
                <a:ext uri="{FF2B5EF4-FFF2-40B4-BE49-F238E27FC236}">
                  <a16:creationId xmlns:a16="http://schemas.microsoft.com/office/drawing/2014/main" id="{1742660E-FC18-44A8-959F-F30939C45420}"/>
                </a:ext>
              </a:extLst>
            </p:cNvPr>
            <p:cNvSpPr>
              <a:spLocks noChangeArrowheads="1"/>
            </p:cNvSpPr>
            <p:nvPr/>
          </p:nvSpPr>
          <p:spPr bwMode="auto">
            <a:xfrm>
              <a:off x="5077" y="385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RE</a:t>
              </a:r>
              <a:endParaRPr lang="en-US" altLang="en-US" sz="1200"/>
            </a:p>
          </p:txBody>
        </p:sp>
        <p:sp>
          <p:nvSpPr>
            <p:cNvPr id="17474" name="Line 66">
              <a:extLst>
                <a:ext uri="{FF2B5EF4-FFF2-40B4-BE49-F238E27FC236}">
                  <a16:creationId xmlns:a16="http://schemas.microsoft.com/office/drawing/2014/main" id="{775385A1-210D-4DDF-97C6-EDABE1A681AB}"/>
                </a:ext>
              </a:extLst>
            </p:cNvPr>
            <p:cNvSpPr>
              <a:spLocks noChangeShapeType="1"/>
            </p:cNvSpPr>
            <p:nvPr/>
          </p:nvSpPr>
          <p:spPr bwMode="auto">
            <a:xfrm flipH="1">
              <a:off x="411" y="3597"/>
              <a:ext cx="6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5" name="Line 67">
              <a:extLst>
                <a:ext uri="{FF2B5EF4-FFF2-40B4-BE49-F238E27FC236}">
                  <a16:creationId xmlns:a16="http://schemas.microsoft.com/office/drawing/2014/main" id="{C4BE7EFE-80BC-427E-9B1A-86D66D05DA33}"/>
                </a:ext>
              </a:extLst>
            </p:cNvPr>
            <p:cNvSpPr>
              <a:spLocks noChangeShapeType="1"/>
            </p:cNvSpPr>
            <p:nvPr/>
          </p:nvSpPr>
          <p:spPr bwMode="auto">
            <a:xfrm flipH="1">
              <a:off x="411" y="2846"/>
              <a:ext cx="6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6" name="Line 68">
              <a:extLst>
                <a:ext uri="{FF2B5EF4-FFF2-40B4-BE49-F238E27FC236}">
                  <a16:creationId xmlns:a16="http://schemas.microsoft.com/office/drawing/2014/main" id="{10B997A2-994B-479B-B5CB-1BE0524014F8}"/>
                </a:ext>
              </a:extLst>
            </p:cNvPr>
            <p:cNvSpPr>
              <a:spLocks noChangeShapeType="1"/>
            </p:cNvSpPr>
            <p:nvPr/>
          </p:nvSpPr>
          <p:spPr bwMode="auto">
            <a:xfrm flipH="1">
              <a:off x="411" y="2096"/>
              <a:ext cx="6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7" name="Line 69">
              <a:extLst>
                <a:ext uri="{FF2B5EF4-FFF2-40B4-BE49-F238E27FC236}">
                  <a16:creationId xmlns:a16="http://schemas.microsoft.com/office/drawing/2014/main" id="{02FE3E8D-F70A-4D22-8BDB-782F8F3C91FD}"/>
                </a:ext>
              </a:extLst>
            </p:cNvPr>
            <p:cNvSpPr>
              <a:spLocks noChangeShapeType="1"/>
            </p:cNvSpPr>
            <p:nvPr/>
          </p:nvSpPr>
          <p:spPr bwMode="auto">
            <a:xfrm flipH="1">
              <a:off x="411" y="1347"/>
              <a:ext cx="6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8" name="Line 70">
              <a:extLst>
                <a:ext uri="{FF2B5EF4-FFF2-40B4-BE49-F238E27FC236}">
                  <a16:creationId xmlns:a16="http://schemas.microsoft.com/office/drawing/2014/main" id="{E4E69169-D9C7-415A-8B96-B5B9D8B61D1C}"/>
                </a:ext>
              </a:extLst>
            </p:cNvPr>
            <p:cNvSpPr>
              <a:spLocks noChangeShapeType="1"/>
            </p:cNvSpPr>
            <p:nvPr/>
          </p:nvSpPr>
          <p:spPr bwMode="auto">
            <a:xfrm flipH="1">
              <a:off x="411" y="596"/>
              <a:ext cx="6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9" name="Line 71">
              <a:extLst>
                <a:ext uri="{FF2B5EF4-FFF2-40B4-BE49-F238E27FC236}">
                  <a16:creationId xmlns:a16="http://schemas.microsoft.com/office/drawing/2014/main" id="{9CE10466-661D-4DF8-A8AC-BAAB918859BC}"/>
                </a:ext>
              </a:extLst>
            </p:cNvPr>
            <p:cNvSpPr>
              <a:spLocks noChangeShapeType="1"/>
            </p:cNvSpPr>
            <p:nvPr/>
          </p:nvSpPr>
          <p:spPr bwMode="auto">
            <a:xfrm flipV="1">
              <a:off x="477" y="596"/>
              <a:ext cx="1" cy="3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0" name="Rectangle 72">
              <a:extLst>
                <a:ext uri="{FF2B5EF4-FFF2-40B4-BE49-F238E27FC236}">
                  <a16:creationId xmlns:a16="http://schemas.microsoft.com/office/drawing/2014/main" id="{E436BAA2-DC19-4565-B987-374AD48CBF63}"/>
                </a:ext>
              </a:extLst>
            </p:cNvPr>
            <p:cNvSpPr>
              <a:spLocks noChangeArrowheads="1"/>
            </p:cNvSpPr>
            <p:nvPr/>
          </p:nvSpPr>
          <p:spPr bwMode="auto">
            <a:xfrm>
              <a:off x="277" y="3545"/>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0000"/>
                  </a:solidFill>
                </a:rPr>
                <a:t>20</a:t>
              </a:r>
              <a:endParaRPr lang="en-US" altLang="en-US" b="1"/>
            </a:p>
          </p:txBody>
        </p:sp>
        <p:sp>
          <p:nvSpPr>
            <p:cNvPr id="17481" name="Rectangle 73">
              <a:extLst>
                <a:ext uri="{FF2B5EF4-FFF2-40B4-BE49-F238E27FC236}">
                  <a16:creationId xmlns:a16="http://schemas.microsoft.com/office/drawing/2014/main" id="{4E5F3E19-7163-4ECB-BBF3-4BA1508E479C}"/>
                </a:ext>
              </a:extLst>
            </p:cNvPr>
            <p:cNvSpPr>
              <a:spLocks noChangeArrowheads="1"/>
            </p:cNvSpPr>
            <p:nvPr/>
          </p:nvSpPr>
          <p:spPr bwMode="auto">
            <a:xfrm>
              <a:off x="277" y="2795"/>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0000"/>
                  </a:solidFill>
                </a:rPr>
                <a:t>40</a:t>
              </a:r>
              <a:endParaRPr lang="en-US" altLang="en-US" b="1"/>
            </a:p>
          </p:txBody>
        </p:sp>
        <p:sp>
          <p:nvSpPr>
            <p:cNvPr id="17482" name="Rectangle 74">
              <a:extLst>
                <a:ext uri="{FF2B5EF4-FFF2-40B4-BE49-F238E27FC236}">
                  <a16:creationId xmlns:a16="http://schemas.microsoft.com/office/drawing/2014/main" id="{95A6E6CE-25C4-40DB-B516-9220EAD3A61D}"/>
                </a:ext>
              </a:extLst>
            </p:cNvPr>
            <p:cNvSpPr>
              <a:spLocks noChangeArrowheads="1"/>
            </p:cNvSpPr>
            <p:nvPr/>
          </p:nvSpPr>
          <p:spPr bwMode="auto">
            <a:xfrm>
              <a:off x="277" y="2044"/>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0000"/>
                  </a:solidFill>
                </a:rPr>
                <a:t>60</a:t>
              </a:r>
              <a:endParaRPr lang="en-US" altLang="en-US" b="1"/>
            </a:p>
          </p:txBody>
        </p:sp>
        <p:sp>
          <p:nvSpPr>
            <p:cNvPr id="17483" name="Rectangle 75">
              <a:extLst>
                <a:ext uri="{FF2B5EF4-FFF2-40B4-BE49-F238E27FC236}">
                  <a16:creationId xmlns:a16="http://schemas.microsoft.com/office/drawing/2014/main" id="{979CA64E-CFC2-4B2D-ADBE-DF689C48DB2E}"/>
                </a:ext>
              </a:extLst>
            </p:cNvPr>
            <p:cNvSpPr>
              <a:spLocks noChangeArrowheads="1"/>
            </p:cNvSpPr>
            <p:nvPr/>
          </p:nvSpPr>
          <p:spPr bwMode="auto">
            <a:xfrm>
              <a:off x="277" y="1295"/>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0000"/>
                  </a:solidFill>
                </a:rPr>
                <a:t>80</a:t>
              </a:r>
              <a:endParaRPr lang="en-US" altLang="en-US" b="1"/>
            </a:p>
          </p:txBody>
        </p:sp>
        <p:sp>
          <p:nvSpPr>
            <p:cNvPr id="17484" name="Rectangle 76">
              <a:extLst>
                <a:ext uri="{FF2B5EF4-FFF2-40B4-BE49-F238E27FC236}">
                  <a16:creationId xmlns:a16="http://schemas.microsoft.com/office/drawing/2014/main" id="{AD97E724-59B0-45BE-8E89-47EBDED5D064}"/>
                </a:ext>
              </a:extLst>
            </p:cNvPr>
            <p:cNvSpPr>
              <a:spLocks noChangeArrowheads="1"/>
            </p:cNvSpPr>
            <p:nvPr/>
          </p:nvSpPr>
          <p:spPr bwMode="auto">
            <a:xfrm>
              <a:off x="242" y="544"/>
              <a:ext cx="2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0000"/>
                  </a:solidFill>
                </a:rPr>
                <a:t>100</a:t>
              </a:r>
              <a:endParaRPr lang="en-US" altLang="en-US" b="1"/>
            </a:p>
          </p:txBody>
        </p:sp>
        <p:sp>
          <p:nvSpPr>
            <p:cNvPr id="17485" name="Rectangle 77">
              <a:extLst>
                <a:ext uri="{FF2B5EF4-FFF2-40B4-BE49-F238E27FC236}">
                  <a16:creationId xmlns:a16="http://schemas.microsoft.com/office/drawing/2014/main" id="{ECA7AF8B-5068-4E0A-A707-C3C67AA9B552}"/>
                </a:ext>
              </a:extLst>
            </p:cNvPr>
            <p:cNvSpPr>
              <a:spLocks noChangeArrowheads="1"/>
            </p:cNvSpPr>
            <p:nvPr/>
          </p:nvSpPr>
          <p:spPr bwMode="auto">
            <a:xfrm>
              <a:off x="480" y="480"/>
              <a:ext cx="5058" cy="32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86" name="Freeform 78">
              <a:extLst>
                <a:ext uri="{FF2B5EF4-FFF2-40B4-BE49-F238E27FC236}">
                  <a16:creationId xmlns:a16="http://schemas.microsoft.com/office/drawing/2014/main" id="{95F5FCB7-B63A-4D2C-A20B-5A96BB8467DB}"/>
                </a:ext>
              </a:extLst>
            </p:cNvPr>
            <p:cNvSpPr>
              <a:spLocks/>
            </p:cNvSpPr>
            <p:nvPr/>
          </p:nvSpPr>
          <p:spPr bwMode="auto">
            <a:xfrm>
              <a:off x="2352" y="964"/>
              <a:ext cx="1313" cy="908"/>
            </a:xfrm>
            <a:custGeom>
              <a:avLst/>
              <a:gdLst>
                <a:gd name="T0" fmla="*/ 0 w 1313"/>
                <a:gd name="T1" fmla="*/ 379 h 908"/>
                <a:gd name="T2" fmla="*/ 187 w 1313"/>
                <a:gd name="T3" fmla="*/ 570 h 908"/>
                <a:gd name="T4" fmla="*/ 376 w 1313"/>
                <a:gd name="T5" fmla="*/ 123 h 908"/>
                <a:gd name="T6" fmla="*/ 563 w 1313"/>
                <a:gd name="T7" fmla="*/ 341 h 908"/>
                <a:gd name="T8" fmla="*/ 751 w 1313"/>
                <a:gd name="T9" fmla="*/ 908 h 908"/>
                <a:gd name="T10" fmla="*/ 938 w 1313"/>
                <a:gd name="T11" fmla="*/ 717 h 908"/>
                <a:gd name="T12" fmla="*/ 1125 w 1313"/>
                <a:gd name="T13" fmla="*/ 0 h 908"/>
                <a:gd name="T14" fmla="*/ 1313 w 1313"/>
                <a:gd name="T15" fmla="*/ 236 h 9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13" h="908">
                  <a:moveTo>
                    <a:pt x="0" y="379"/>
                  </a:moveTo>
                  <a:lnTo>
                    <a:pt x="187" y="570"/>
                  </a:lnTo>
                  <a:lnTo>
                    <a:pt x="376" y="123"/>
                  </a:lnTo>
                  <a:lnTo>
                    <a:pt x="563" y="341"/>
                  </a:lnTo>
                  <a:lnTo>
                    <a:pt x="751" y="908"/>
                  </a:lnTo>
                  <a:lnTo>
                    <a:pt x="938" y="717"/>
                  </a:lnTo>
                  <a:lnTo>
                    <a:pt x="1125" y="0"/>
                  </a:lnTo>
                  <a:lnTo>
                    <a:pt x="1313" y="236"/>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7" name="Freeform 79">
              <a:extLst>
                <a:ext uri="{FF2B5EF4-FFF2-40B4-BE49-F238E27FC236}">
                  <a16:creationId xmlns:a16="http://schemas.microsoft.com/office/drawing/2014/main" id="{52B34D6C-4EE0-441D-80C8-3C2C443563F4}"/>
                </a:ext>
              </a:extLst>
            </p:cNvPr>
            <p:cNvSpPr>
              <a:spLocks/>
            </p:cNvSpPr>
            <p:nvPr/>
          </p:nvSpPr>
          <p:spPr bwMode="auto">
            <a:xfrm>
              <a:off x="2320" y="1311"/>
              <a:ext cx="64" cy="51"/>
            </a:xfrm>
            <a:custGeom>
              <a:avLst/>
              <a:gdLst>
                <a:gd name="T0" fmla="*/ 32 w 64"/>
                <a:gd name="T1" fmla="*/ 0 h 51"/>
                <a:gd name="T2" fmla="*/ 0 w 64"/>
                <a:gd name="T3" fmla="*/ 51 h 51"/>
                <a:gd name="T4" fmla="*/ 64 w 64"/>
                <a:gd name="T5" fmla="*/ 51 h 51"/>
                <a:gd name="T6" fmla="*/ 32 w 64"/>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51">
                  <a:moveTo>
                    <a:pt x="32" y="0"/>
                  </a:moveTo>
                  <a:lnTo>
                    <a:pt x="0" y="51"/>
                  </a:lnTo>
                  <a:lnTo>
                    <a:pt x="64"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88" name="Freeform 80">
              <a:extLst>
                <a:ext uri="{FF2B5EF4-FFF2-40B4-BE49-F238E27FC236}">
                  <a16:creationId xmlns:a16="http://schemas.microsoft.com/office/drawing/2014/main" id="{D546FB74-DB81-480B-9E49-95A4E2F3056A}"/>
                </a:ext>
              </a:extLst>
            </p:cNvPr>
            <p:cNvSpPr>
              <a:spLocks/>
            </p:cNvSpPr>
            <p:nvPr/>
          </p:nvSpPr>
          <p:spPr bwMode="auto">
            <a:xfrm>
              <a:off x="2508" y="1502"/>
              <a:ext cx="63" cy="51"/>
            </a:xfrm>
            <a:custGeom>
              <a:avLst/>
              <a:gdLst>
                <a:gd name="T0" fmla="*/ 31 w 63"/>
                <a:gd name="T1" fmla="*/ 0 h 51"/>
                <a:gd name="T2" fmla="*/ 0 w 63"/>
                <a:gd name="T3" fmla="*/ 51 h 51"/>
                <a:gd name="T4" fmla="*/ 63 w 63"/>
                <a:gd name="T5" fmla="*/ 51 h 51"/>
                <a:gd name="T6" fmla="*/ 31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1" y="0"/>
                  </a:moveTo>
                  <a:lnTo>
                    <a:pt x="0" y="51"/>
                  </a:lnTo>
                  <a:lnTo>
                    <a:pt x="63" y="51"/>
                  </a:lnTo>
                  <a:lnTo>
                    <a:pt x="31" y="0"/>
                  </a:lnTo>
                  <a:close/>
                </a:path>
              </a:pathLst>
            </a:custGeom>
            <a:solidFill>
              <a:srgbClr val="000000"/>
            </a:solidFill>
            <a:ln w="0">
              <a:solidFill>
                <a:srgbClr val="000000"/>
              </a:solidFill>
              <a:prstDash val="solid"/>
              <a:round/>
              <a:headEnd/>
              <a:tailEnd/>
            </a:ln>
          </p:spPr>
          <p:txBody>
            <a:bodyPr/>
            <a:lstStyle/>
            <a:p>
              <a:endParaRPr lang="en-US"/>
            </a:p>
          </p:txBody>
        </p:sp>
        <p:sp>
          <p:nvSpPr>
            <p:cNvPr id="17489" name="Freeform 81">
              <a:extLst>
                <a:ext uri="{FF2B5EF4-FFF2-40B4-BE49-F238E27FC236}">
                  <a16:creationId xmlns:a16="http://schemas.microsoft.com/office/drawing/2014/main" id="{8079D34A-6F92-468C-9906-78B3255CF6B5}"/>
                </a:ext>
              </a:extLst>
            </p:cNvPr>
            <p:cNvSpPr>
              <a:spLocks/>
            </p:cNvSpPr>
            <p:nvPr/>
          </p:nvSpPr>
          <p:spPr bwMode="auto">
            <a:xfrm>
              <a:off x="2696" y="1056"/>
              <a:ext cx="64" cy="50"/>
            </a:xfrm>
            <a:custGeom>
              <a:avLst/>
              <a:gdLst>
                <a:gd name="T0" fmla="*/ 32 w 64"/>
                <a:gd name="T1" fmla="*/ 0 h 50"/>
                <a:gd name="T2" fmla="*/ 0 w 64"/>
                <a:gd name="T3" fmla="*/ 50 h 50"/>
                <a:gd name="T4" fmla="*/ 64 w 64"/>
                <a:gd name="T5" fmla="*/ 50 h 50"/>
                <a:gd name="T6" fmla="*/ 32 w 64"/>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50">
                  <a:moveTo>
                    <a:pt x="32" y="0"/>
                  </a:moveTo>
                  <a:lnTo>
                    <a:pt x="0" y="50"/>
                  </a:lnTo>
                  <a:lnTo>
                    <a:pt x="64" y="50"/>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90" name="Freeform 82">
              <a:extLst>
                <a:ext uri="{FF2B5EF4-FFF2-40B4-BE49-F238E27FC236}">
                  <a16:creationId xmlns:a16="http://schemas.microsoft.com/office/drawing/2014/main" id="{D282F16A-7CA0-441D-882D-A521CE256087}"/>
                </a:ext>
              </a:extLst>
            </p:cNvPr>
            <p:cNvSpPr>
              <a:spLocks/>
            </p:cNvSpPr>
            <p:nvPr/>
          </p:nvSpPr>
          <p:spPr bwMode="auto">
            <a:xfrm>
              <a:off x="2884" y="1273"/>
              <a:ext cx="63" cy="51"/>
            </a:xfrm>
            <a:custGeom>
              <a:avLst/>
              <a:gdLst>
                <a:gd name="T0" fmla="*/ 31 w 63"/>
                <a:gd name="T1" fmla="*/ 0 h 51"/>
                <a:gd name="T2" fmla="*/ 0 w 63"/>
                <a:gd name="T3" fmla="*/ 51 h 51"/>
                <a:gd name="T4" fmla="*/ 63 w 63"/>
                <a:gd name="T5" fmla="*/ 51 h 51"/>
                <a:gd name="T6" fmla="*/ 31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1" y="0"/>
                  </a:moveTo>
                  <a:lnTo>
                    <a:pt x="0" y="51"/>
                  </a:lnTo>
                  <a:lnTo>
                    <a:pt x="63" y="51"/>
                  </a:lnTo>
                  <a:lnTo>
                    <a:pt x="31" y="0"/>
                  </a:lnTo>
                  <a:close/>
                </a:path>
              </a:pathLst>
            </a:custGeom>
            <a:solidFill>
              <a:srgbClr val="000000"/>
            </a:solidFill>
            <a:ln w="0">
              <a:solidFill>
                <a:srgbClr val="000000"/>
              </a:solidFill>
              <a:prstDash val="solid"/>
              <a:round/>
              <a:headEnd/>
              <a:tailEnd/>
            </a:ln>
          </p:spPr>
          <p:txBody>
            <a:bodyPr/>
            <a:lstStyle/>
            <a:p>
              <a:endParaRPr lang="en-US"/>
            </a:p>
          </p:txBody>
        </p:sp>
        <p:sp>
          <p:nvSpPr>
            <p:cNvPr id="17491" name="Freeform 83">
              <a:extLst>
                <a:ext uri="{FF2B5EF4-FFF2-40B4-BE49-F238E27FC236}">
                  <a16:creationId xmlns:a16="http://schemas.microsoft.com/office/drawing/2014/main" id="{8FF9F593-74F4-4958-BE28-192B2033E002}"/>
                </a:ext>
              </a:extLst>
            </p:cNvPr>
            <p:cNvSpPr>
              <a:spLocks/>
            </p:cNvSpPr>
            <p:nvPr/>
          </p:nvSpPr>
          <p:spPr bwMode="auto">
            <a:xfrm>
              <a:off x="3071" y="1840"/>
              <a:ext cx="63" cy="51"/>
            </a:xfrm>
            <a:custGeom>
              <a:avLst/>
              <a:gdLst>
                <a:gd name="T0" fmla="*/ 32 w 63"/>
                <a:gd name="T1" fmla="*/ 0 h 51"/>
                <a:gd name="T2" fmla="*/ 0 w 63"/>
                <a:gd name="T3" fmla="*/ 51 h 51"/>
                <a:gd name="T4" fmla="*/ 63 w 63"/>
                <a:gd name="T5" fmla="*/ 51 h 51"/>
                <a:gd name="T6" fmla="*/ 32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2" y="0"/>
                  </a:moveTo>
                  <a:lnTo>
                    <a:pt x="0" y="51"/>
                  </a:lnTo>
                  <a:lnTo>
                    <a:pt x="63"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92" name="Freeform 84">
              <a:extLst>
                <a:ext uri="{FF2B5EF4-FFF2-40B4-BE49-F238E27FC236}">
                  <a16:creationId xmlns:a16="http://schemas.microsoft.com/office/drawing/2014/main" id="{D25AE4F0-CAA3-422F-A8E4-E75146A2418C}"/>
                </a:ext>
              </a:extLst>
            </p:cNvPr>
            <p:cNvSpPr>
              <a:spLocks/>
            </p:cNvSpPr>
            <p:nvPr/>
          </p:nvSpPr>
          <p:spPr bwMode="auto">
            <a:xfrm>
              <a:off x="3258" y="1649"/>
              <a:ext cx="64" cy="51"/>
            </a:xfrm>
            <a:custGeom>
              <a:avLst/>
              <a:gdLst>
                <a:gd name="T0" fmla="*/ 32 w 64"/>
                <a:gd name="T1" fmla="*/ 0 h 51"/>
                <a:gd name="T2" fmla="*/ 0 w 64"/>
                <a:gd name="T3" fmla="*/ 51 h 51"/>
                <a:gd name="T4" fmla="*/ 64 w 64"/>
                <a:gd name="T5" fmla="*/ 51 h 51"/>
                <a:gd name="T6" fmla="*/ 32 w 64"/>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51">
                  <a:moveTo>
                    <a:pt x="32" y="0"/>
                  </a:moveTo>
                  <a:lnTo>
                    <a:pt x="0" y="51"/>
                  </a:lnTo>
                  <a:lnTo>
                    <a:pt x="64"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93" name="Freeform 85">
              <a:extLst>
                <a:ext uri="{FF2B5EF4-FFF2-40B4-BE49-F238E27FC236}">
                  <a16:creationId xmlns:a16="http://schemas.microsoft.com/office/drawing/2014/main" id="{379E094A-65AB-452F-83A8-79F86E300CC2}"/>
                </a:ext>
              </a:extLst>
            </p:cNvPr>
            <p:cNvSpPr>
              <a:spLocks/>
            </p:cNvSpPr>
            <p:nvPr/>
          </p:nvSpPr>
          <p:spPr bwMode="auto">
            <a:xfrm>
              <a:off x="3446" y="933"/>
              <a:ext cx="63" cy="50"/>
            </a:xfrm>
            <a:custGeom>
              <a:avLst/>
              <a:gdLst>
                <a:gd name="T0" fmla="*/ 31 w 63"/>
                <a:gd name="T1" fmla="*/ 0 h 50"/>
                <a:gd name="T2" fmla="*/ 0 w 63"/>
                <a:gd name="T3" fmla="*/ 50 h 50"/>
                <a:gd name="T4" fmla="*/ 63 w 63"/>
                <a:gd name="T5" fmla="*/ 50 h 50"/>
                <a:gd name="T6" fmla="*/ 31 w 63"/>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0">
                  <a:moveTo>
                    <a:pt x="31" y="0"/>
                  </a:moveTo>
                  <a:lnTo>
                    <a:pt x="0" y="50"/>
                  </a:lnTo>
                  <a:lnTo>
                    <a:pt x="63" y="50"/>
                  </a:lnTo>
                  <a:lnTo>
                    <a:pt x="31" y="0"/>
                  </a:lnTo>
                  <a:close/>
                </a:path>
              </a:pathLst>
            </a:custGeom>
            <a:solidFill>
              <a:srgbClr val="000000"/>
            </a:solidFill>
            <a:ln w="0">
              <a:solidFill>
                <a:srgbClr val="000000"/>
              </a:solidFill>
              <a:prstDash val="solid"/>
              <a:round/>
              <a:headEnd/>
              <a:tailEnd/>
            </a:ln>
          </p:spPr>
          <p:txBody>
            <a:bodyPr/>
            <a:lstStyle/>
            <a:p>
              <a:endParaRPr lang="en-US"/>
            </a:p>
          </p:txBody>
        </p:sp>
        <p:sp>
          <p:nvSpPr>
            <p:cNvPr id="17494" name="Freeform 86">
              <a:extLst>
                <a:ext uri="{FF2B5EF4-FFF2-40B4-BE49-F238E27FC236}">
                  <a16:creationId xmlns:a16="http://schemas.microsoft.com/office/drawing/2014/main" id="{B048E1A7-F3EC-4BBD-AAE7-87B99F1BE2B0}"/>
                </a:ext>
              </a:extLst>
            </p:cNvPr>
            <p:cNvSpPr>
              <a:spLocks/>
            </p:cNvSpPr>
            <p:nvPr/>
          </p:nvSpPr>
          <p:spPr bwMode="auto">
            <a:xfrm>
              <a:off x="3633" y="1168"/>
              <a:ext cx="63" cy="51"/>
            </a:xfrm>
            <a:custGeom>
              <a:avLst/>
              <a:gdLst>
                <a:gd name="T0" fmla="*/ 32 w 63"/>
                <a:gd name="T1" fmla="*/ 0 h 51"/>
                <a:gd name="T2" fmla="*/ 0 w 63"/>
                <a:gd name="T3" fmla="*/ 51 h 51"/>
                <a:gd name="T4" fmla="*/ 63 w 63"/>
                <a:gd name="T5" fmla="*/ 51 h 51"/>
                <a:gd name="T6" fmla="*/ 32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2" y="0"/>
                  </a:moveTo>
                  <a:lnTo>
                    <a:pt x="0" y="51"/>
                  </a:lnTo>
                  <a:lnTo>
                    <a:pt x="63"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495" name="Freeform 87">
              <a:extLst>
                <a:ext uri="{FF2B5EF4-FFF2-40B4-BE49-F238E27FC236}">
                  <a16:creationId xmlns:a16="http://schemas.microsoft.com/office/drawing/2014/main" id="{4803D2DD-7B69-4A58-9954-40CA637CFFF9}"/>
                </a:ext>
              </a:extLst>
            </p:cNvPr>
            <p:cNvSpPr>
              <a:spLocks/>
            </p:cNvSpPr>
            <p:nvPr/>
          </p:nvSpPr>
          <p:spPr bwMode="auto">
            <a:xfrm>
              <a:off x="2352" y="1601"/>
              <a:ext cx="1313" cy="1320"/>
            </a:xfrm>
            <a:custGeom>
              <a:avLst/>
              <a:gdLst>
                <a:gd name="T0" fmla="*/ 0 w 1313"/>
                <a:gd name="T1" fmla="*/ 697 h 1320"/>
                <a:gd name="T2" fmla="*/ 187 w 1313"/>
                <a:gd name="T3" fmla="*/ 1320 h 1320"/>
                <a:gd name="T4" fmla="*/ 376 w 1313"/>
                <a:gd name="T5" fmla="*/ 38 h 1320"/>
                <a:gd name="T6" fmla="*/ 563 w 1313"/>
                <a:gd name="T7" fmla="*/ 61 h 1320"/>
                <a:gd name="T8" fmla="*/ 751 w 1313"/>
                <a:gd name="T9" fmla="*/ 1028 h 1320"/>
                <a:gd name="T10" fmla="*/ 938 w 1313"/>
                <a:gd name="T11" fmla="*/ 522 h 1320"/>
                <a:gd name="T12" fmla="*/ 1125 w 1313"/>
                <a:gd name="T13" fmla="*/ 65 h 1320"/>
                <a:gd name="T14" fmla="*/ 1313 w 1313"/>
                <a:gd name="T15" fmla="*/ 0 h 13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13" h="1320">
                  <a:moveTo>
                    <a:pt x="0" y="697"/>
                  </a:moveTo>
                  <a:lnTo>
                    <a:pt x="187" y="1320"/>
                  </a:lnTo>
                  <a:lnTo>
                    <a:pt x="376" y="38"/>
                  </a:lnTo>
                  <a:lnTo>
                    <a:pt x="563" y="61"/>
                  </a:lnTo>
                  <a:lnTo>
                    <a:pt x="751" y="1028"/>
                  </a:lnTo>
                  <a:lnTo>
                    <a:pt x="938" y="522"/>
                  </a:lnTo>
                  <a:lnTo>
                    <a:pt x="1125" y="65"/>
                  </a:lnTo>
                  <a:lnTo>
                    <a:pt x="1313" y="0"/>
                  </a:lnTo>
                </a:path>
              </a:pathLst>
            </a:custGeom>
            <a:noFill/>
            <a:ln w="28575" cap="flat" cmpd="sng">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6" name="Freeform 88">
              <a:extLst>
                <a:ext uri="{FF2B5EF4-FFF2-40B4-BE49-F238E27FC236}">
                  <a16:creationId xmlns:a16="http://schemas.microsoft.com/office/drawing/2014/main" id="{C8C15B46-F3F4-416D-90B4-C60D805B1C93}"/>
                </a:ext>
              </a:extLst>
            </p:cNvPr>
            <p:cNvSpPr>
              <a:spLocks/>
            </p:cNvSpPr>
            <p:nvPr/>
          </p:nvSpPr>
          <p:spPr bwMode="auto">
            <a:xfrm>
              <a:off x="2320" y="2267"/>
              <a:ext cx="64" cy="63"/>
            </a:xfrm>
            <a:custGeom>
              <a:avLst/>
              <a:gdLst>
                <a:gd name="T0" fmla="*/ 0 w 64"/>
                <a:gd name="T1" fmla="*/ 0 h 63"/>
                <a:gd name="T2" fmla="*/ 64 w 64"/>
                <a:gd name="T3" fmla="*/ 0 h 63"/>
                <a:gd name="T4" fmla="*/ 32 w 64"/>
                <a:gd name="T5" fmla="*/ 63 h 63"/>
                <a:gd name="T6" fmla="*/ 0 w 64"/>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63">
                  <a:moveTo>
                    <a:pt x="0" y="0"/>
                  </a:moveTo>
                  <a:lnTo>
                    <a:pt x="64"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7" name="Freeform 89">
              <a:extLst>
                <a:ext uri="{FF2B5EF4-FFF2-40B4-BE49-F238E27FC236}">
                  <a16:creationId xmlns:a16="http://schemas.microsoft.com/office/drawing/2014/main" id="{2967ADBD-9B16-4328-B3B1-B66719C0F092}"/>
                </a:ext>
              </a:extLst>
            </p:cNvPr>
            <p:cNvSpPr>
              <a:spLocks/>
            </p:cNvSpPr>
            <p:nvPr/>
          </p:nvSpPr>
          <p:spPr bwMode="auto">
            <a:xfrm>
              <a:off x="2508" y="2890"/>
              <a:ext cx="63" cy="63"/>
            </a:xfrm>
            <a:custGeom>
              <a:avLst/>
              <a:gdLst>
                <a:gd name="T0" fmla="*/ 0 w 63"/>
                <a:gd name="T1" fmla="*/ 0 h 63"/>
                <a:gd name="T2" fmla="*/ 63 w 63"/>
                <a:gd name="T3" fmla="*/ 0 h 63"/>
                <a:gd name="T4" fmla="*/ 31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1"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8" name="Freeform 90">
              <a:extLst>
                <a:ext uri="{FF2B5EF4-FFF2-40B4-BE49-F238E27FC236}">
                  <a16:creationId xmlns:a16="http://schemas.microsoft.com/office/drawing/2014/main" id="{D40B2FD4-0CB6-451D-B164-EC1E05AD1FF1}"/>
                </a:ext>
              </a:extLst>
            </p:cNvPr>
            <p:cNvSpPr>
              <a:spLocks/>
            </p:cNvSpPr>
            <p:nvPr/>
          </p:nvSpPr>
          <p:spPr bwMode="auto">
            <a:xfrm>
              <a:off x="2696" y="1607"/>
              <a:ext cx="64" cy="64"/>
            </a:xfrm>
            <a:custGeom>
              <a:avLst/>
              <a:gdLst>
                <a:gd name="T0" fmla="*/ 0 w 64"/>
                <a:gd name="T1" fmla="*/ 0 h 64"/>
                <a:gd name="T2" fmla="*/ 64 w 64"/>
                <a:gd name="T3" fmla="*/ 0 h 64"/>
                <a:gd name="T4" fmla="*/ 32 w 64"/>
                <a:gd name="T5" fmla="*/ 64 h 64"/>
                <a:gd name="T6" fmla="*/ 0 w 64"/>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64">
                  <a:moveTo>
                    <a:pt x="0" y="0"/>
                  </a:moveTo>
                  <a:lnTo>
                    <a:pt x="64" y="0"/>
                  </a:lnTo>
                  <a:lnTo>
                    <a:pt x="32" y="64"/>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9" name="Freeform 91">
              <a:extLst>
                <a:ext uri="{FF2B5EF4-FFF2-40B4-BE49-F238E27FC236}">
                  <a16:creationId xmlns:a16="http://schemas.microsoft.com/office/drawing/2014/main" id="{9A215A47-1FDC-41F5-B22C-AFA8BF4AE7C6}"/>
                </a:ext>
              </a:extLst>
            </p:cNvPr>
            <p:cNvSpPr>
              <a:spLocks/>
            </p:cNvSpPr>
            <p:nvPr/>
          </p:nvSpPr>
          <p:spPr bwMode="auto">
            <a:xfrm>
              <a:off x="2884" y="1630"/>
              <a:ext cx="63" cy="63"/>
            </a:xfrm>
            <a:custGeom>
              <a:avLst/>
              <a:gdLst>
                <a:gd name="T0" fmla="*/ 0 w 63"/>
                <a:gd name="T1" fmla="*/ 0 h 63"/>
                <a:gd name="T2" fmla="*/ 63 w 63"/>
                <a:gd name="T3" fmla="*/ 0 h 63"/>
                <a:gd name="T4" fmla="*/ 31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1"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0" name="Freeform 92">
              <a:extLst>
                <a:ext uri="{FF2B5EF4-FFF2-40B4-BE49-F238E27FC236}">
                  <a16:creationId xmlns:a16="http://schemas.microsoft.com/office/drawing/2014/main" id="{FB6394F0-2B1A-4182-BCB6-BD0861935906}"/>
                </a:ext>
              </a:extLst>
            </p:cNvPr>
            <p:cNvSpPr>
              <a:spLocks/>
            </p:cNvSpPr>
            <p:nvPr/>
          </p:nvSpPr>
          <p:spPr bwMode="auto">
            <a:xfrm>
              <a:off x="3071" y="2597"/>
              <a:ext cx="63" cy="63"/>
            </a:xfrm>
            <a:custGeom>
              <a:avLst/>
              <a:gdLst>
                <a:gd name="T0" fmla="*/ 0 w 63"/>
                <a:gd name="T1" fmla="*/ 0 h 63"/>
                <a:gd name="T2" fmla="*/ 63 w 63"/>
                <a:gd name="T3" fmla="*/ 0 h 63"/>
                <a:gd name="T4" fmla="*/ 32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1" name="Freeform 93">
              <a:extLst>
                <a:ext uri="{FF2B5EF4-FFF2-40B4-BE49-F238E27FC236}">
                  <a16:creationId xmlns:a16="http://schemas.microsoft.com/office/drawing/2014/main" id="{9B2D7B2E-D48D-4708-AB7D-8C6FE8A2908A}"/>
                </a:ext>
              </a:extLst>
            </p:cNvPr>
            <p:cNvSpPr>
              <a:spLocks/>
            </p:cNvSpPr>
            <p:nvPr/>
          </p:nvSpPr>
          <p:spPr bwMode="auto">
            <a:xfrm>
              <a:off x="3258" y="2091"/>
              <a:ext cx="64" cy="63"/>
            </a:xfrm>
            <a:custGeom>
              <a:avLst/>
              <a:gdLst>
                <a:gd name="T0" fmla="*/ 0 w 64"/>
                <a:gd name="T1" fmla="*/ 0 h 63"/>
                <a:gd name="T2" fmla="*/ 64 w 64"/>
                <a:gd name="T3" fmla="*/ 0 h 63"/>
                <a:gd name="T4" fmla="*/ 32 w 64"/>
                <a:gd name="T5" fmla="*/ 63 h 63"/>
                <a:gd name="T6" fmla="*/ 0 w 64"/>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63">
                  <a:moveTo>
                    <a:pt x="0" y="0"/>
                  </a:moveTo>
                  <a:lnTo>
                    <a:pt x="64"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2" name="Freeform 94">
              <a:extLst>
                <a:ext uri="{FF2B5EF4-FFF2-40B4-BE49-F238E27FC236}">
                  <a16:creationId xmlns:a16="http://schemas.microsoft.com/office/drawing/2014/main" id="{46990AA7-0DF5-4CF7-B7B9-C05B4EB79654}"/>
                </a:ext>
              </a:extLst>
            </p:cNvPr>
            <p:cNvSpPr>
              <a:spLocks/>
            </p:cNvSpPr>
            <p:nvPr/>
          </p:nvSpPr>
          <p:spPr bwMode="auto">
            <a:xfrm>
              <a:off x="3446" y="1634"/>
              <a:ext cx="63" cy="63"/>
            </a:xfrm>
            <a:custGeom>
              <a:avLst/>
              <a:gdLst>
                <a:gd name="T0" fmla="*/ 0 w 63"/>
                <a:gd name="T1" fmla="*/ 0 h 63"/>
                <a:gd name="T2" fmla="*/ 63 w 63"/>
                <a:gd name="T3" fmla="*/ 0 h 63"/>
                <a:gd name="T4" fmla="*/ 31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1"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3" name="Freeform 95">
              <a:extLst>
                <a:ext uri="{FF2B5EF4-FFF2-40B4-BE49-F238E27FC236}">
                  <a16:creationId xmlns:a16="http://schemas.microsoft.com/office/drawing/2014/main" id="{7A3A379F-A29F-4FD4-BCA2-0458B74F408F}"/>
                </a:ext>
              </a:extLst>
            </p:cNvPr>
            <p:cNvSpPr>
              <a:spLocks/>
            </p:cNvSpPr>
            <p:nvPr/>
          </p:nvSpPr>
          <p:spPr bwMode="auto">
            <a:xfrm>
              <a:off x="3633" y="1569"/>
              <a:ext cx="63" cy="64"/>
            </a:xfrm>
            <a:custGeom>
              <a:avLst/>
              <a:gdLst>
                <a:gd name="T0" fmla="*/ 0 w 63"/>
                <a:gd name="T1" fmla="*/ 0 h 64"/>
                <a:gd name="T2" fmla="*/ 63 w 63"/>
                <a:gd name="T3" fmla="*/ 0 h 64"/>
                <a:gd name="T4" fmla="*/ 32 w 63"/>
                <a:gd name="T5" fmla="*/ 64 h 64"/>
                <a:gd name="T6" fmla="*/ 0 w 63"/>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4">
                  <a:moveTo>
                    <a:pt x="0" y="0"/>
                  </a:moveTo>
                  <a:lnTo>
                    <a:pt x="63" y="0"/>
                  </a:lnTo>
                  <a:lnTo>
                    <a:pt x="32" y="64"/>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4" name="Freeform 96">
              <a:extLst>
                <a:ext uri="{FF2B5EF4-FFF2-40B4-BE49-F238E27FC236}">
                  <a16:creationId xmlns:a16="http://schemas.microsoft.com/office/drawing/2014/main" id="{9311E027-6822-4443-BB31-B4645E5124AB}"/>
                </a:ext>
              </a:extLst>
            </p:cNvPr>
            <p:cNvSpPr>
              <a:spLocks/>
            </p:cNvSpPr>
            <p:nvPr/>
          </p:nvSpPr>
          <p:spPr bwMode="auto">
            <a:xfrm>
              <a:off x="4041" y="1091"/>
              <a:ext cx="1312" cy="1066"/>
            </a:xfrm>
            <a:custGeom>
              <a:avLst/>
              <a:gdLst>
                <a:gd name="T0" fmla="*/ 0 w 1312"/>
                <a:gd name="T1" fmla="*/ 814 h 1066"/>
                <a:gd name="T2" fmla="*/ 187 w 1312"/>
                <a:gd name="T3" fmla="*/ 1016 h 1066"/>
                <a:gd name="T4" fmla="*/ 374 w 1312"/>
                <a:gd name="T5" fmla="*/ 470 h 1066"/>
                <a:gd name="T6" fmla="*/ 562 w 1312"/>
                <a:gd name="T7" fmla="*/ 867 h 1066"/>
                <a:gd name="T8" fmla="*/ 749 w 1312"/>
                <a:gd name="T9" fmla="*/ 1066 h 1066"/>
                <a:gd name="T10" fmla="*/ 938 w 1312"/>
                <a:gd name="T11" fmla="*/ 72 h 1066"/>
                <a:gd name="T12" fmla="*/ 1125 w 1312"/>
                <a:gd name="T13" fmla="*/ 0 h 1066"/>
                <a:gd name="T14" fmla="*/ 1312 w 1312"/>
                <a:gd name="T15" fmla="*/ 65 h 10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12" h="1066">
                  <a:moveTo>
                    <a:pt x="0" y="814"/>
                  </a:moveTo>
                  <a:lnTo>
                    <a:pt x="187" y="1016"/>
                  </a:lnTo>
                  <a:lnTo>
                    <a:pt x="374" y="470"/>
                  </a:lnTo>
                  <a:lnTo>
                    <a:pt x="562" y="867"/>
                  </a:lnTo>
                  <a:lnTo>
                    <a:pt x="749" y="1066"/>
                  </a:lnTo>
                  <a:lnTo>
                    <a:pt x="938" y="72"/>
                  </a:lnTo>
                  <a:lnTo>
                    <a:pt x="1125" y="0"/>
                  </a:lnTo>
                  <a:lnTo>
                    <a:pt x="1312" y="65"/>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5" name="Freeform 97">
              <a:extLst>
                <a:ext uri="{FF2B5EF4-FFF2-40B4-BE49-F238E27FC236}">
                  <a16:creationId xmlns:a16="http://schemas.microsoft.com/office/drawing/2014/main" id="{F714A23D-2BEF-4E7B-9040-DD2720E2B964}"/>
                </a:ext>
              </a:extLst>
            </p:cNvPr>
            <p:cNvSpPr>
              <a:spLocks/>
            </p:cNvSpPr>
            <p:nvPr/>
          </p:nvSpPr>
          <p:spPr bwMode="auto">
            <a:xfrm>
              <a:off x="4009" y="1873"/>
              <a:ext cx="63" cy="51"/>
            </a:xfrm>
            <a:custGeom>
              <a:avLst/>
              <a:gdLst>
                <a:gd name="T0" fmla="*/ 32 w 63"/>
                <a:gd name="T1" fmla="*/ 0 h 51"/>
                <a:gd name="T2" fmla="*/ 0 w 63"/>
                <a:gd name="T3" fmla="*/ 51 h 51"/>
                <a:gd name="T4" fmla="*/ 63 w 63"/>
                <a:gd name="T5" fmla="*/ 51 h 51"/>
                <a:gd name="T6" fmla="*/ 32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2" y="0"/>
                  </a:moveTo>
                  <a:lnTo>
                    <a:pt x="0" y="51"/>
                  </a:lnTo>
                  <a:lnTo>
                    <a:pt x="63"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506" name="Freeform 98">
              <a:extLst>
                <a:ext uri="{FF2B5EF4-FFF2-40B4-BE49-F238E27FC236}">
                  <a16:creationId xmlns:a16="http://schemas.microsoft.com/office/drawing/2014/main" id="{314472E4-92A7-4F84-B63B-43B26862CD87}"/>
                </a:ext>
              </a:extLst>
            </p:cNvPr>
            <p:cNvSpPr>
              <a:spLocks/>
            </p:cNvSpPr>
            <p:nvPr/>
          </p:nvSpPr>
          <p:spPr bwMode="auto">
            <a:xfrm>
              <a:off x="4196" y="2076"/>
              <a:ext cx="64" cy="50"/>
            </a:xfrm>
            <a:custGeom>
              <a:avLst/>
              <a:gdLst>
                <a:gd name="T0" fmla="*/ 32 w 64"/>
                <a:gd name="T1" fmla="*/ 0 h 50"/>
                <a:gd name="T2" fmla="*/ 0 w 64"/>
                <a:gd name="T3" fmla="*/ 50 h 50"/>
                <a:gd name="T4" fmla="*/ 64 w 64"/>
                <a:gd name="T5" fmla="*/ 50 h 50"/>
                <a:gd name="T6" fmla="*/ 32 w 64"/>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50">
                  <a:moveTo>
                    <a:pt x="32" y="0"/>
                  </a:moveTo>
                  <a:lnTo>
                    <a:pt x="0" y="50"/>
                  </a:lnTo>
                  <a:lnTo>
                    <a:pt x="64" y="50"/>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507" name="Freeform 99">
              <a:extLst>
                <a:ext uri="{FF2B5EF4-FFF2-40B4-BE49-F238E27FC236}">
                  <a16:creationId xmlns:a16="http://schemas.microsoft.com/office/drawing/2014/main" id="{2A32BA4B-5305-4BA1-8462-85E33E52A2FE}"/>
                </a:ext>
              </a:extLst>
            </p:cNvPr>
            <p:cNvSpPr>
              <a:spLocks/>
            </p:cNvSpPr>
            <p:nvPr/>
          </p:nvSpPr>
          <p:spPr bwMode="auto">
            <a:xfrm>
              <a:off x="4384" y="1529"/>
              <a:ext cx="63" cy="51"/>
            </a:xfrm>
            <a:custGeom>
              <a:avLst/>
              <a:gdLst>
                <a:gd name="T0" fmla="*/ 31 w 63"/>
                <a:gd name="T1" fmla="*/ 0 h 51"/>
                <a:gd name="T2" fmla="*/ 0 w 63"/>
                <a:gd name="T3" fmla="*/ 51 h 51"/>
                <a:gd name="T4" fmla="*/ 63 w 63"/>
                <a:gd name="T5" fmla="*/ 51 h 51"/>
                <a:gd name="T6" fmla="*/ 31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1" y="0"/>
                  </a:moveTo>
                  <a:lnTo>
                    <a:pt x="0" y="51"/>
                  </a:lnTo>
                  <a:lnTo>
                    <a:pt x="63" y="51"/>
                  </a:lnTo>
                  <a:lnTo>
                    <a:pt x="31" y="0"/>
                  </a:lnTo>
                  <a:close/>
                </a:path>
              </a:pathLst>
            </a:custGeom>
            <a:solidFill>
              <a:srgbClr val="000000"/>
            </a:solidFill>
            <a:ln w="0">
              <a:solidFill>
                <a:srgbClr val="000000"/>
              </a:solidFill>
              <a:prstDash val="solid"/>
              <a:round/>
              <a:headEnd/>
              <a:tailEnd/>
            </a:ln>
          </p:spPr>
          <p:txBody>
            <a:bodyPr/>
            <a:lstStyle/>
            <a:p>
              <a:endParaRPr lang="en-US"/>
            </a:p>
          </p:txBody>
        </p:sp>
        <p:sp>
          <p:nvSpPr>
            <p:cNvPr id="17508" name="Freeform 100">
              <a:extLst>
                <a:ext uri="{FF2B5EF4-FFF2-40B4-BE49-F238E27FC236}">
                  <a16:creationId xmlns:a16="http://schemas.microsoft.com/office/drawing/2014/main" id="{BE43703D-6C04-43B7-AA86-3096EB083D54}"/>
                </a:ext>
              </a:extLst>
            </p:cNvPr>
            <p:cNvSpPr>
              <a:spLocks/>
            </p:cNvSpPr>
            <p:nvPr/>
          </p:nvSpPr>
          <p:spPr bwMode="auto">
            <a:xfrm>
              <a:off x="4571" y="1926"/>
              <a:ext cx="63" cy="51"/>
            </a:xfrm>
            <a:custGeom>
              <a:avLst/>
              <a:gdLst>
                <a:gd name="T0" fmla="*/ 32 w 63"/>
                <a:gd name="T1" fmla="*/ 0 h 51"/>
                <a:gd name="T2" fmla="*/ 0 w 63"/>
                <a:gd name="T3" fmla="*/ 51 h 51"/>
                <a:gd name="T4" fmla="*/ 63 w 63"/>
                <a:gd name="T5" fmla="*/ 51 h 51"/>
                <a:gd name="T6" fmla="*/ 32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2" y="0"/>
                  </a:moveTo>
                  <a:lnTo>
                    <a:pt x="0" y="51"/>
                  </a:lnTo>
                  <a:lnTo>
                    <a:pt x="63"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509" name="Freeform 101">
              <a:extLst>
                <a:ext uri="{FF2B5EF4-FFF2-40B4-BE49-F238E27FC236}">
                  <a16:creationId xmlns:a16="http://schemas.microsoft.com/office/drawing/2014/main" id="{23B3FAA3-BFE9-4B41-9A7A-89724384A78D}"/>
                </a:ext>
              </a:extLst>
            </p:cNvPr>
            <p:cNvSpPr>
              <a:spLocks/>
            </p:cNvSpPr>
            <p:nvPr/>
          </p:nvSpPr>
          <p:spPr bwMode="auto">
            <a:xfrm>
              <a:off x="4758" y="2125"/>
              <a:ext cx="64" cy="51"/>
            </a:xfrm>
            <a:custGeom>
              <a:avLst/>
              <a:gdLst>
                <a:gd name="T0" fmla="*/ 32 w 64"/>
                <a:gd name="T1" fmla="*/ 0 h 51"/>
                <a:gd name="T2" fmla="*/ 0 w 64"/>
                <a:gd name="T3" fmla="*/ 51 h 51"/>
                <a:gd name="T4" fmla="*/ 64 w 64"/>
                <a:gd name="T5" fmla="*/ 51 h 51"/>
                <a:gd name="T6" fmla="*/ 32 w 64"/>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51">
                  <a:moveTo>
                    <a:pt x="32" y="0"/>
                  </a:moveTo>
                  <a:lnTo>
                    <a:pt x="0" y="51"/>
                  </a:lnTo>
                  <a:lnTo>
                    <a:pt x="64"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510" name="Freeform 102">
              <a:extLst>
                <a:ext uri="{FF2B5EF4-FFF2-40B4-BE49-F238E27FC236}">
                  <a16:creationId xmlns:a16="http://schemas.microsoft.com/office/drawing/2014/main" id="{BE198BDB-622B-4180-8930-298CAA17CEE7}"/>
                </a:ext>
              </a:extLst>
            </p:cNvPr>
            <p:cNvSpPr>
              <a:spLocks/>
            </p:cNvSpPr>
            <p:nvPr/>
          </p:nvSpPr>
          <p:spPr bwMode="auto">
            <a:xfrm>
              <a:off x="4947" y="1132"/>
              <a:ext cx="63" cy="50"/>
            </a:xfrm>
            <a:custGeom>
              <a:avLst/>
              <a:gdLst>
                <a:gd name="T0" fmla="*/ 32 w 63"/>
                <a:gd name="T1" fmla="*/ 0 h 50"/>
                <a:gd name="T2" fmla="*/ 0 w 63"/>
                <a:gd name="T3" fmla="*/ 50 h 50"/>
                <a:gd name="T4" fmla="*/ 63 w 63"/>
                <a:gd name="T5" fmla="*/ 50 h 50"/>
                <a:gd name="T6" fmla="*/ 32 w 63"/>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0">
                  <a:moveTo>
                    <a:pt x="32" y="0"/>
                  </a:moveTo>
                  <a:lnTo>
                    <a:pt x="0" y="50"/>
                  </a:lnTo>
                  <a:lnTo>
                    <a:pt x="63" y="50"/>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511" name="Freeform 103">
              <a:extLst>
                <a:ext uri="{FF2B5EF4-FFF2-40B4-BE49-F238E27FC236}">
                  <a16:creationId xmlns:a16="http://schemas.microsoft.com/office/drawing/2014/main" id="{BCBB64AB-C521-460C-B3C7-229D12CDD615}"/>
                </a:ext>
              </a:extLst>
            </p:cNvPr>
            <p:cNvSpPr>
              <a:spLocks/>
            </p:cNvSpPr>
            <p:nvPr/>
          </p:nvSpPr>
          <p:spPr bwMode="auto">
            <a:xfrm>
              <a:off x="5134" y="1059"/>
              <a:ext cx="64" cy="51"/>
            </a:xfrm>
            <a:custGeom>
              <a:avLst/>
              <a:gdLst>
                <a:gd name="T0" fmla="*/ 32 w 64"/>
                <a:gd name="T1" fmla="*/ 0 h 51"/>
                <a:gd name="T2" fmla="*/ 0 w 64"/>
                <a:gd name="T3" fmla="*/ 51 h 51"/>
                <a:gd name="T4" fmla="*/ 64 w 64"/>
                <a:gd name="T5" fmla="*/ 51 h 51"/>
                <a:gd name="T6" fmla="*/ 32 w 64"/>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51">
                  <a:moveTo>
                    <a:pt x="32" y="0"/>
                  </a:moveTo>
                  <a:lnTo>
                    <a:pt x="0" y="51"/>
                  </a:lnTo>
                  <a:lnTo>
                    <a:pt x="64" y="5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7512" name="Freeform 104">
              <a:extLst>
                <a:ext uri="{FF2B5EF4-FFF2-40B4-BE49-F238E27FC236}">
                  <a16:creationId xmlns:a16="http://schemas.microsoft.com/office/drawing/2014/main" id="{D071852D-A25E-4238-A1FA-AE21232A8A2E}"/>
                </a:ext>
              </a:extLst>
            </p:cNvPr>
            <p:cNvSpPr>
              <a:spLocks/>
            </p:cNvSpPr>
            <p:nvPr/>
          </p:nvSpPr>
          <p:spPr bwMode="auto">
            <a:xfrm>
              <a:off x="5322" y="1124"/>
              <a:ext cx="63" cy="51"/>
            </a:xfrm>
            <a:custGeom>
              <a:avLst/>
              <a:gdLst>
                <a:gd name="T0" fmla="*/ 31 w 63"/>
                <a:gd name="T1" fmla="*/ 0 h 51"/>
                <a:gd name="T2" fmla="*/ 0 w 63"/>
                <a:gd name="T3" fmla="*/ 51 h 51"/>
                <a:gd name="T4" fmla="*/ 63 w 63"/>
                <a:gd name="T5" fmla="*/ 51 h 51"/>
                <a:gd name="T6" fmla="*/ 31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1" y="0"/>
                  </a:moveTo>
                  <a:lnTo>
                    <a:pt x="0" y="51"/>
                  </a:lnTo>
                  <a:lnTo>
                    <a:pt x="63" y="51"/>
                  </a:lnTo>
                  <a:lnTo>
                    <a:pt x="31" y="0"/>
                  </a:lnTo>
                  <a:close/>
                </a:path>
              </a:pathLst>
            </a:custGeom>
            <a:solidFill>
              <a:srgbClr val="000000"/>
            </a:solidFill>
            <a:ln w="0">
              <a:solidFill>
                <a:srgbClr val="000000"/>
              </a:solidFill>
              <a:prstDash val="solid"/>
              <a:round/>
              <a:headEnd/>
              <a:tailEnd/>
            </a:ln>
          </p:spPr>
          <p:txBody>
            <a:bodyPr/>
            <a:lstStyle/>
            <a:p>
              <a:endParaRPr lang="en-US"/>
            </a:p>
          </p:txBody>
        </p:sp>
        <p:sp>
          <p:nvSpPr>
            <p:cNvPr id="17513" name="Freeform 105">
              <a:extLst>
                <a:ext uri="{FF2B5EF4-FFF2-40B4-BE49-F238E27FC236}">
                  <a16:creationId xmlns:a16="http://schemas.microsoft.com/office/drawing/2014/main" id="{F29486A3-5642-4237-8132-00C13482ECEA}"/>
                </a:ext>
              </a:extLst>
            </p:cNvPr>
            <p:cNvSpPr>
              <a:spLocks/>
            </p:cNvSpPr>
            <p:nvPr/>
          </p:nvSpPr>
          <p:spPr bwMode="auto">
            <a:xfrm>
              <a:off x="4041" y="889"/>
              <a:ext cx="1312" cy="1354"/>
            </a:xfrm>
            <a:custGeom>
              <a:avLst/>
              <a:gdLst>
                <a:gd name="T0" fmla="*/ 0 w 1312"/>
                <a:gd name="T1" fmla="*/ 1106 h 1354"/>
                <a:gd name="T2" fmla="*/ 187 w 1312"/>
                <a:gd name="T3" fmla="*/ 1316 h 1354"/>
                <a:gd name="T4" fmla="*/ 374 w 1312"/>
                <a:gd name="T5" fmla="*/ 578 h 1354"/>
                <a:gd name="T6" fmla="*/ 562 w 1312"/>
                <a:gd name="T7" fmla="*/ 1253 h 1354"/>
                <a:gd name="T8" fmla="*/ 749 w 1312"/>
                <a:gd name="T9" fmla="*/ 1354 h 1354"/>
                <a:gd name="T10" fmla="*/ 938 w 1312"/>
                <a:gd name="T11" fmla="*/ 184 h 1354"/>
                <a:gd name="T12" fmla="*/ 1125 w 1312"/>
                <a:gd name="T13" fmla="*/ 0 h 1354"/>
                <a:gd name="T14" fmla="*/ 1312 w 1312"/>
                <a:gd name="T15" fmla="*/ 206 h 13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12" h="1354">
                  <a:moveTo>
                    <a:pt x="0" y="1106"/>
                  </a:moveTo>
                  <a:lnTo>
                    <a:pt x="187" y="1316"/>
                  </a:lnTo>
                  <a:lnTo>
                    <a:pt x="374" y="578"/>
                  </a:lnTo>
                  <a:lnTo>
                    <a:pt x="562" y="1253"/>
                  </a:lnTo>
                  <a:lnTo>
                    <a:pt x="749" y="1354"/>
                  </a:lnTo>
                  <a:lnTo>
                    <a:pt x="938" y="184"/>
                  </a:lnTo>
                  <a:lnTo>
                    <a:pt x="1125" y="0"/>
                  </a:lnTo>
                  <a:lnTo>
                    <a:pt x="1312" y="206"/>
                  </a:lnTo>
                </a:path>
              </a:pathLst>
            </a:custGeom>
            <a:noFill/>
            <a:ln w="28575" cap="flat" cmpd="sng">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14" name="Freeform 106">
              <a:extLst>
                <a:ext uri="{FF2B5EF4-FFF2-40B4-BE49-F238E27FC236}">
                  <a16:creationId xmlns:a16="http://schemas.microsoft.com/office/drawing/2014/main" id="{F735A34B-AE31-41C6-A908-55B13B27E9B4}"/>
                </a:ext>
              </a:extLst>
            </p:cNvPr>
            <p:cNvSpPr>
              <a:spLocks/>
            </p:cNvSpPr>
            <p:nvPr/>
          </p:nvSpPr>
          <p:spPr bwMode="auto">
            <a:xfrm>
              <a:off x="4009" y="1963"/>
              <a:ext cx="63" cy="63"/>
            </a:xfrm>
            <a:custGeom>
              <a:avLst/>
              <a:gdLst>
                <a:gd name="T0" fmla="*/ 0 w 63"/>
                <a:gd name="T1" fmla="*/ 0 h 63"/>
                <a:gd name="T2" fmla="*/ 63 w 63"/>
                <a:gd name="T3" fmla="*/ 0 h 63"/>
                <a:gd name="T4" fmla="*/ 32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15" name="Freeform 107">
              <a:extLst>
                <a:ext uri="{FF2B5EF4-FFF2-40B4-BE49-F238E27FC236}">
                  <a16:creationId xmlns:a16="http://schemas.microsoft.com/office/drawing/2014/main" id="{8E78A4C0-8FE6-40B4-A4C3-906642B4B207}"/>
                </a:ext>
              </a:extLst>
            </p:cNvPr>
            <p:cNvSpPr>
              <a:spLocks/>
            </p:cNvSpPr>
            <p:nvPr/>
          </p:nvSpPr>
          <p:spPr bwMode="auto">
            <a:xfrm>
              <a:off x="4196" y="2173"/>
              <a:ext cx="64" cy="63"/>
            </a:xfrm>
            <a:custGeom>
              <a:avLst/>
              <a:gdLst>
                <a:gd name="T0" fmla="*/ 0 w 64"/>
                <a:gd name="T1" fmla="*/ 0 h 63"/>
                <a:gd name="T2" fmla="*/ 64 w 64"/>
                <a:gd name="T3" fmla="*/ 0 h 63"/>
                <a:gd name="T4" fmla="*/ 32 w 64"/>
                <a:gd name="T5" fmla="*/ 63 h 63"/>
                <a:gd name="T6" fmla="*/ 0 w 64"/>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63">
                  <a:moveTo>
                    <a:pt x="0" y="0"/>
                  </a:moveTo>
                  <a:lnTo>
                    <a:pt x="64"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16" name="Freeform 108">
              <a:extLst>
                <a:ext uri="{FF2B5EF4-FFF2-40B4-BE49-F238E27FC236}">
                  <a16:creationId xmlns:a16="http://schemas.microsoft.com/office/drawing/2014/main" id="{C0529768-73E3-48D4-AC61-39C03A11DE66}"/>
                </a:ext>
              </a:extLst>
            </p:cNvPr>
            <p:cNvSpPr>
              <a:spLocks/>
            </p:cNvSpPr>
            <p:nvPr/>
          </p:nvSpPr>
          <p:spPr bwMode="auto">
            <a:xfrm>
              <a:off x="4384" y="1435"/>
              <a:ext cx="63" cy="64"/>
            </a:xfrm>
            <a:custGeom>
              <a:avLst/>
              <a:gdLst>
                <a:gd name="T0" fmla="*/ 0 w 63"/>
                <a:gd name="T1" fmla="*/ 0 h 64"/>
                <a:gd name="T2" fmla="*/ 63 w 63"/>
                <a:gd name="T3" fmla="*/ 0 h 64"/>
                <a:gd name="T4" fmla="*/ 31 w 63"/>
                <a:gd name="T5" fmla="*/ 64 h 64"/>
                <a:gd name="T6" fmla="*/ 0 w 63"/>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4">
                  <a:moveTo>
                    <a:pt x="0" y="0"/>
                  </a:moveTo>
                  <a:lnTo>
                    <a:pt x="63" y="0"/>
                  </a:lnTo>
                  <a:lnTo>
                    <a:pt x="31" y="64"/>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17" name="Freeform 109">
              <a:extLst>
                <a:ext uri="{FF2B5EF4-FFF2-40B4-BE49-F238E27FC236}">
                  <a16:creationId xmlns:a16="http://schemas.microsoft.com/office/drawing/2014/main" id="{A909CC37-F165-4DA7-A320-4489C159992B}"/>
                </a:ext>
              </a:extLst>
            </p:cNvPr>
            <p:cNvSpPr>
              <a:spLocks/>
            </p:cNvSpPr>
            <p:nvPr/>
          </p:nvSpPr>
          <p:spPr bwMode="auto">
            <a:xfrm>
              <a:off x="4571" y="2110"/>
              <a:ext cx="63" cy="63"/>
            </a:xfrm>
            <a:custGeom>
              <a:avLst/>
              <a:gdLst>
                <a:gd name="T0" fmla="*/ 0 w 63"/>
                <a:gd name="T1" fmla="*/ 0 h 63"/>
                <a:gd name="T2" fmla="*/ 63 w 63"/>
                <a:gd name="T3" fmla="*/ 0 h 63"/>
                <a:gd name="T4" fmla="*/ 32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18" name="Freeform 110">
              <a:extLst>
                <a:ext uri="{FF2B5EF4-FFF2-40B4-BE49-F238E27FC236}">
                  <a16:creationId xmlns:a16="http://schemas.microsoft.com/office/drawing/2014/main" id="{5308D0F6-394D-42C8-A11C-79071C6F655F}"/>
                </a:ext>
              </a:extLst>
            </p:cNvPr>
            <p:cNvSpPr>
              <a:spLocks/>
            </p:cNvSpPr>
            <p:nvPr/>
          </p:nvSpPr>
          <p:spPr bwMode="auto">
            <a:xfrm>
              <a:off x="4758" y="2211"/>
              <a:ext cx="64" cy="63"/>
            </a:xfrm>
            <a:custGeom>
              <a:avLst/>
              <a:gdLst>
                <a:gd name="T0" fmla="*/ 0 w 64"/>
                <a:gd name="T1" fmla="*/ 0 h 63"/>
                <a:gd name="T2" fmla="*/ 64 w 64"/>
                <a:gd name="T3" fmla="*/ 0 h 63"/>
                <a:gd name="T4" fmla="*/ 32 w 64"/>
                <a:gd name="T5" fmla="*/ 63 h 63"/>
                <a:gd name="T6" fmla="*/ 0 w 64"/>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63">
                  <a:moveTo>
                    <a:pt x="0" y="0"/>
                  </a:moveTo>
                  <a:lnTo>
                    <a:pt x="64"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19" name="Freeform 111">
              <a:extLst>
                <a:ext uri="{FF2B5EF4-FFF2-40B4-BE49-F238E27FC236}">
                  <a16:creationId xmlns:a16="http://schemas.microsoft.com/office/drawing/2014/main" id="{B47A501E-1CF9-4D3B-A5C7-30CBA4A9666C}"/>
                </a:ext>
              </a:extLst>
            </p:cNvPr>
            <p:cNvSpPr>
              <a:spLocks/>
            </p:cNvSpPr>
            <p:nvPr/>
          </p:nvSpPr>
          <p:spPr bwMode="auto">
            <a:xfrm>
              <a:off x="4947" y="1042"/>
              <a:ext cx="63" cy="63"/>
            </a:xfrm>
            <a:custGeom>
              <a:avLst/>
              <a:gdLst>
                <a:gd name="T0" fmla="*/ 0 w 63"/>
                <a:gd name="T1" fmla="*/ 0 h 63"/>
                <a:gd name="T2" fmla="*/ 63 w 63"/>
                <a:gd name="T3" fmla="*/ 0 h 63"/>
                <a:gd name="T4" fmla="*/ 32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20" name="Freeform 112">
              <a:extLst>
                <a:ext uri="{FF2B5EF4-FFF2-40B4-BE49-F238E27FC236}">
                  <a16:creationId xmlns:a16="http://schemas.microsoft.com/office/drawing/2014/main" id="{303028D0-76AF-4D17-89A0-8967E1E02F76}"/>
                </a:ext>
              </a:extLst>
            </p:cNvPr>
            <p:cNvSpPr>
              <a:spLocks/>
            </p:cNvSpPr>
            <p:nvPr/>
          </p:nvSpPr>
          <p:spPr bwMode="auto">
            <a:xfrm>
              <a:off x="5134" y="857"/>
              <a:ext cx="64" cy="63"/>
            </a:xfrm>
            <a:custGeom>
              <a:avLst/>
              <a:gdLst>
                <a:gd name="T0" fmla="*/ 0 w 64"/>
                <a:gd name="T1" fmla="*/ 0 h 63"/>
                <a:gd name="T2" fmla="*/ 64 w 64"/>
                <a:gd name="T3" fmla="*/ 0 h 63"/>
                <a:gd name="T4" fmla="*/ 32 w 64"/>
                <a:gd name="T5" fmla="*/ 63 h 63"/>
                <a:gd name="T6" fmla="*/ 0 w 64"/>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63">
                  <a:moveTo>
                    <a:pt x="0" y="0"/>
                  </a:moveTo>
                  <a:lnTo>
                    <a:pt x="64" y="0"/>
                  </a:lnTo>
                  <a:lnTo>
                    <a:pt x="32"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21" name="Freeform 113">
              <a:extLst>
                <a:ext uri="{FF2B5EF4-FFF2-40B4-BE49-F238E27FC236}">
                  <a16:creationId xmlns:a16="http://schemas.microsoft.com/office/drawing/2014/main" id="{81BD1359-2B37-43DF-A682-820579898807}"/>
                </a:ext>
              </a:extLst>
            </p:cNvPr>
            <p:cNvSpPr>
              <a:spLocks/>
            </p:cNvSpPr>
            <p:nvPr/>
          </p:nvSpPr>
          <p:spPr bwMode="auto">
            <a:xfrm>
              <a:off x="5322" y="1063"/>
              <a:ext cx="63" cy="63"/>
            </a:xfrm>
            <a:custGeom>
              <a:avLst/>
              <a:gdLst>
                <a:gd name="T0" fmla="*/ 0 w 63"/>
                <a:gd name="T1" fmla="*/ 0 h 63"/>
                <a:gd name="T2" fmla="*/ 63 w 63"/>
                <a:gd name="T3" fmla="*/ 0 h 63"/>
                <a:gd name="T4" fmla="*/ 31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1"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22" name="Rectangle 114">
              <a:extLst>
                <a:ext uri="{FF2B5EF4-FFF2-40B4-BE49-F238E27FC236}">
                  <a16:creationId xmlns:a16="http://schemas.microsoft.com/office/drawing/2014/main" id="{0A126946-9442-4B82-A32B-2ABDD6615D6F}"/>
                </a:ext>
              </a:extLst>
            </p:cNvPr>
            <p:cNvSpPr>
              <a:spLocks noChangeArrowheads="1"/>
            </p:cNvSpPr>
            <p:nvPr/>
          </p:nvSpPr>
          <p:spPr bwMode="auto">
            <a:xfrm>
              <a:off x="1099" y="4015"/>
              <a:ext cx="4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Baseline</a:t>
              </a:r>
              <a:endParaRPr lang="en-US" altLang="en-US" b="1"/>
            </a:p>
          </p:txBody>
        </p:sp>
        <p:sp>
          <p:nvSpPr>
            <p:cNvPr id="17523" name="Rectangle 115">
              <a:extLst>
                <a:ext uri="{FF2B5EF4-FFF2-40B4-BE49-F238E27FC236}">
                  <a16:creationId xmlns:a16="http://schemas.microsoft.com/office/drawing/2014/main" id="{9F20BB9A-CB05-4771-84C8-F52A33BAC783}"/>
                </a:ext>
              </a:extLst>
            </p:cNvPr>
            <p:cNvSpPr>
              <a:spLocks noChangeArrowheads="1"/>
            </p:cNvSpPr>
            <p:nvPr/>
          </p:nvSpPr>
          <p:spPr bwMode="auto">
            <a:xfrm>
              <a:off x="2518" y="4015"/>
              <a:ext cx="10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1 year post surgery</a:t>
              </a:r>
              <a:endParaRPr lang="en-US" altLang="en-US" b="1"/>
            </a:p>
          </p:txBody>
        </p:sp>
        <p:sp>
          <p:nvSpPr>
            <p:cNvPr id="17524" name="Rectangle 116">
              <a:extLst>
                <a:ext uri="{FF2B5EF4-FFF2-40B4-BE49-F238E27FC236}">
                  <a16:creationId xmlns:a16="http://schemas.microsoft.com/office/drawing/2014/main" id="{ABA27714-ED74-468C-ABCF-5CFDDAE44898}"/>
                </a:ext>
              </a:extLst>
            </p:cNvPr>
            <p:cNvSpPr>
              <a:spLocks noChangeArrowheads="1"/>
            </p:cNvSpPr>
            <p:nvPr/>
          </p:nvSpPr>
          <p:spPr bwMode="auto">
            <a:xfrm>
              <a:off x="4143" y="4015"/>
              <a:ext cx="11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4+ years post surgery</a:t>
              </a:r>
              <a:endParaRPr lang="en-US" altLang="en-US" b="1"/>
            </a:p>
          </p:txBody>
        </p:sp>
        <p:sp>
          <p:nvSpPr>
            <p:cNvPr id="17525" name="Rectangle 117">
              <a:extLst>
                <a:ext uri="{FF2B5EF4-FFF2-40B4-BE49-F238E27FC236}">
                  <a16:creationId xmlns:a16="http://schemas.microsoft.com/office/drawing/2014/main" id="{8D601C4D-1D93-45C1-AA7A-94E89FCD81E3}"/>
                </a:ext>
              </a:extLst>
            </p:cNvPr>
            <p:cNvSpPr>
              <a:spLocks noChangeArrowheads="1"/>
            </p:cNvSpPr>
            <p:nvPr/>
          </p:nvSpPr>
          <p:spPr bwMode="auto">
            <a:xfrm>
              <a:off x="763" y="385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RP</a:t>
              </a:r>
              <a:endParaRPr lang="en-US" altLang="en-US" sz="1200"/>
            </a:p>
          </p:txBody>
        </p:sp>
        <p:sp>
          <p:nvSpPr>
            <p:cNvPr id="17526" name="Rectangle 118">
              <a:extLst>
                <a:ext uri="{FF2B5EF4-FFF2-40B4-BE49-F238E27FC236}">
                  <a16:creationId xmlns:a16="http://schemas.microsoft.com/office/drawing/2014/main" id="{E70B00BC-7138-44F9-9888-45D1697CD8DC}"/>
                </a:ext>
              </a:extLst>
            </p:cNvPr>
            <p:cNvSpPr>
              <a:spLocks noChangeArrowheads="1"/>
            </p:cNvSpPr>
            <p:nvPr/>
          </p:nvSpPr>
          <p:spPr bwMode="auto">
            <a:xfrm>
              <a:off x="1130" y="3857"/>
              <a:ext cx="14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GH</a:t>
              </a:r>
              <a:endParaRPr lang="en-US" altLang="en-US" sz="1200"/>
            </a:p>
          </p:txBody>
        </p:sp>
        <p:sp>
          <p:nvSpPr>
            <p:cNvPr id="17527" name="Rectangle 119">
              <a:extLst>
                <a:ext uri="{FF2B5EF4-FFF2-40B4-BE49-F238E27FC236}">
                  <a16:creationId xmlns:a16="http://schemas.microsoft.com/office/drawing/2014/main" id="{F33F5E44-5490-47D4-BD30-11AFB1332D6A}"/>
                </a:ext>
              </a:extLst>
            </p:cNvPr>
            <p:cNvSpPr>
              <a:spLocks noChangeArrowheads="1"/>
            </p:cNvSpPr>
            <p:nvPr/>
          </p:nvSpPr>
          <p:spPr bwMode="auto">
            <a:xfrm>
              <a:off x="1522" y="3857"/>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SF</a:t>
              </a:r>
              <a:endParaRPr lang="en-US" altLang="en-US" sz="1200"/>
            </a:p>
          </p:txBody>
        </p:sp>
        <p:sp>
          <p:nvSpPr>
            <p:cNvPr id="17528" name="Rectangle 120">
              <a:extLst>
                <a:ext uri="{FF2B5EF4-FFF2-40B4-BE49-F238E27FC236}">
                  <a16:creationId xmlns:a16="http://schemas.microsoft.com/office/drawing/2014/main" id="{ADDFE962-E126-469C-860D-5B3892962E9B}"/>
                </a:ext>
              </a:extLst>
            </p:cNvPr>
            <p:cNvSpPr>
              <a:spLocks noChangeArrowheads="1"/>
            </p:cNvSpPr>
            <p:nvPr/>
          </p:nvSpPr>
          <p:spPr bwMode="auto">
            <a:xfrm>
              <a:off x="1879" y="3857"/>
              <a:ext cx="14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MH</a:t>
              </a:r>
              <a:endParaRPr lang="en-US" altLang="en-US" sz="1200"/>
            </a:p>
          </p:txBody>
        </p:sp>
        <p:sp>
          <p:nvSpPr>
            <p:cNvPr id="17529" name="Rectangle 121">
              <a:extLst>
                <a:ext uri="{FF2B5EF4-FFF2-40B4-BE49-F238E27FC236}">
                  <a16:creationId xmlns:a16="http://schemas.microsoft.com/office/drawing/2014/main" id="{51688D3D-3D2B-4C08-8089-4EF4C02A8A82}"/>
                </a:ext>
              </a:extLst>
            </p:cNvPr>
            <p:cNvSpPr>
              <a:spLocks noChangeArrowheads="1"/>
            </p:cNvSpPr>
            <p:nvPr/>
          </p:nvSpPr>
          <p:spPr bwMode="auto">
            <a:xfrm>
              <a:off x="2451" y="385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RP</a:t>
              </a:r>
              <a:endParaRPr lang="en-US" altLang="en-US" sz="1200"/>
            </a:p>
          </p:txBody>
        </p:sp>
        <p:sp>
          <p:nvSpPr>
            <p:cNvPr id="17530" name="Rectangle 122">
              <a:extLst>
                <a:ext uri="{FF2B5EF4-FFF2-40B4-BE49-F238E27FC236}">
                  <a16:creationId xmlns:a16="http://schemas.microsoft.com/office/drawing/2014/main" id="{8BA35830-BB73-4E56-B6FD-6C8C1B8DE298}"/>
                </a:ext>
              </a:extLst>
            </p:cNvPr>
            <p:cNvSpPr>
              <a:spLocks noChangeArrowheads="1"/>
            </p:cNvSpPr>
            <p:nvPr/>
          </p:nvSpPr>
          <p:spPr bwMode="auto">
            <a:xfrm>
              <a:off x="2819" y="3857"/>
              <a:ext cx="14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GH</a:t>
              </a:r>
              <a:endParaRPr lang="en-US" altLang="en-US" sz="1200"/>
            </a:p>
          </p:txBody>
        </p:sp>
        <p:sp>
          <p:nvSpPr>
            <p:cNvPr id="17531" name="Rectangle 123">
              <a:extLst>
                <a:ext uri="{FF2B5EF4-FFF2-40B4-BE49-F238E27FC236}">
                  <a16:creationId xmlns:a16="http://schemas.microsoft.com/office/drawing/2014/main" id="{86BD7C14-D18B-49E3-94B3-AF3E8230EE12}"/>
                </a:ext>
              </a:extLst>
            </p:cNvPr>
            <p:cNvSpPr>
              <a:spLocks noChangeArrowheads="1"/>
            </p:cNvSpPr>
            <p:nvPr/>
          </p:nvSpPr>
          <p:spPr bwMode="auto">
            <a:xfrm>
              <a:off x="3209" y="3857"/>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SF</a:t>
              </a:r>
              <a:endParaRPr lang="en-US" altLang="en-US" sz="1200"/>
            </a:p>
          </p:txBody>
        </p:sp>
        <p:sp>
          <p:nvSpPr>
            <p:cNvPr id="17532" name="Rectangle 124">
              <a:extLst>
                <a:ext uri="{FF2B5EF4-FFF2-40B4-BE49-F238E27FC236}">
                  <a16:creationId xmlns:a16="http://schemas.microsoft.com/office/drawing/2014/main" id="{98750329-F93C-49A0-B120-13DCDAD2B184}"/>
                </a:ext>
              </a:extLst>
            </p:cNvPr>
            <p:cNvSpPr>
              <a:spLocks noChangeArrowheads="1"/>
            </p:cNvSpPr>
            <p:nvPr/>
          </p:nvSpPr>
          <p:spPr bwMode="auto">
            <a:xfrm>
              <a:off x="3566" y="3857"/>
              <a:ext cx="14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MH</a:t>
              </a:r>
              <a:endParaRPr lang="en-US" altLang="en-US" sz="1200"/>
            </a:p>
          </p:txBody>
        </p:sp>
        <p:sp>
          <p:nvSpPr>
            <p:cNvPr id="17533" name="Rectangle 125">
              <a:extLst>
                <a:ext uri="{FF2B5EF4-FFF2-40B4-BE49-F238E27FC236}">
                  <a16:creationId xmlns:a16="http://schemas.microsoft.com/office/drawing/2014/main" id="{7BBB5B68-C76F-4979-829C-4BF20D29F5C8}"/>
                </a:ext>
              </a:extLst>
            </p:cNvPr>
            <p:cNvSpPr>
              <a:spLocks noChangeArrowheads="1"/>
            </p:cNvSpPr>
            <p:nvPr/>
          </p:nvSpPr>
          <p:spPr bwMode="auto">
            <a:xfrm>
              <a:off x="4139" y="385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RP</a:t>
              </a:r>
              <a:endParaRPr lang="en-US" altLang="en-US" sz="1200"/>
            </a:p>
          </p:txBody>
        </p:sp>
        <p:sp>
          <p:nvSpPr>
            <p:cNvPr id="17534" name="Rectangle 126">
              <a:extLst>
                <a:ext uri="{FF2B5EF4-FFF2-40B4-BE49-F238E27FC236}">
                  <a16:creationId xmlns:a16="http://schemas.microsoft.com/office/drawing/2014/main" id="{59734F2D-2F0D-4F55-B9BD-34B058B5298E}"/>
                </a:ext>
              </a:extLst>
            </p:cNvPr>
            <p:cNvSpPr>
              <a:spLocks noChangeArrowheads="1"/>
            </p:cNvSpPr>
            <p:nvPr/>
          </p:nvSpPr>
          <p:spPr bwMode="auto">
            <a:xfrm>
              <a:off x="4506" y="3857"/>
              <a:ext cx="14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GH</a:t>
              </a:r>
              <a:endParaRPr lang="en-US" altLang="en-US" sz="1200"/>
            </a:p>
          </p:txBody>
        </p:sp>
        <p:sp>
          <p:nvSpPr>
            <p:cNvPr id="17535" name="Rectangle 127">
              <a:extLst>
                <a:ext uri="{FF2B5EF4-FFF2-40B4-BE49-F238E27FC236}">
                  <a16:creationId xmlns:a16="http://schemas.microsoft.com/office/drawing/2014/main" id="{2914931E-5214-451D-8A30-9A8EB7830B38}"/>
                </a:ext>
              </a:extLst>
            </p:cNvPr>
            <p:cNvSpPr>
              <a:spLocks noChangeArrowheads="1"/>
            </p:cNvSpPr>
            <p:nvPr/>
          </p:nvSpPr>
          <p:spPr bwMode="auto">
            <a:xfrm>
              <a:off x="4898" y="3857"/>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SF</a:t>
              </a:r>
              <a:endParaRPr lang="en-US" altLang="en-US" sz="1200"/>
            </a:p>
          </p:txBody>
        </p:sp>
        <p:sp>
          <p:nvSpPr>
            <p:cNvPr id="17536" name="Rectangle 128">
              <a:extLst>
                <a:ext uri="{FF2B5EF4-FFF2-40B4-BE49-F238E27FC236}">
                  <a16:creationId xmlns:a16="http://schemas.microsoft.com/office/drawing/2014/main" id="{73967673-EDA6-418E-A8C4-0F00EF02725D}"/>
                </a:ext>
              </a:extLst>
            </p:cNvPr>
            <p:cNvSpPr>
              <a:spLocks noChangeArrowheads="1"/>
            </p:cNvSpPr>
            <p:nvPr/>
          </p:nvSpPr>
          <p:spPr bwMode="auto">
            <a:xfrm>
              <a:off x="5255" y="3857"/>
              <a:ext cx="14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MH</a:t>
              </a:r>
              <a:endParaRPr lang="en-US" altLang="en-US" sz="1200"/>
            </a:p>
          </p:txBody>
        </p:sp>
        <p:sp>
          <p:nvSpPr>
            <p:cNvPr id="17537" name="Rectangle 129">
              <a:extLst>
                <a:ext uri="{FF2B5EF4-FFF2-40B4-BE49-F238E27FC236}">
                  <a16:creationId xmlns:a16="http://schemas.microsoft.com/office/drawing/2014/main" id="{3A933865-EBED-4256-AC00-768D23AC948E}"/>
                </a:ext>
              </a:extLst>
            </p:cNvPr>
            <p:cNvSpPr>
              <a:spLocks noChangeArrowheads="1"/>
            </p:cNvSpPr>
            <p:nvPr/>
          </p:nvSpPr>
          <p:spPr bwMode="auto">
            <a:xfrm>
              <a:off x="3992" y="3158"/>
              <a:ext cx="1722" cy="417"/>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538" name="Freeform 130">
              <a:extLst>
                <a:ext uri="{FF2B5EF4-FFF2-40B4-BE49-F238E27FC236}">
                  <a16:creationId xmlns:a16="http://schemas.microsoft.com/office/drawing/2014/main" id="{68CFD2C0-BD6D-4BDD-9238-8A7443D5D500}"/>
                </a:ext>
              </a:extLst>
            </p:cNvPr>
            <p:cNvSpPr>
              <a:spLocks/>
            </p:cNvSpPr>
            <p:nvPr/>
          </p:nvSpPr>
          <p:spPr bwMode="auto">
            <a:xfrm>
              <a:off x="4265" y="3251"/>
              <a:ext cx="63" cy="51"/>
            </a:xfrm>
            <a:custGeom>
              <a:avLst/>
              <a:gdLst>
                <a:gd name="T0" fmla="*/ 31 w 63"/>
                <a:gd name="T1" fmla="*/ 0 h 51"/>
                <a:gd name="T2" fmla="*/ 0 w 63"/>
                <a:gd name="T3" fmla="*/ 51 h 51"/>
                <a:gd name="T4" fmla="*/ 63 w 63"/>
                <a:gd name="T5" fmla="*/ 51 h 51"/>
                <a:gd name="T6" fmla="*/ 31 w 63"/>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51">
                  <a:moveTo>
                    <a:pt x="31" y="0"/>
                  </a:moveTo>
                  <a:lnTo>
                    <a:pt x="0" y="51"/>
                  </a:lnTo>
                  <a:lnTo>
                    <a:pt x="63" y="51"/>
                  </a:lnTo>
                  <a:lnTo>
                    <a:pt x="31" y="0"/>
                  </a:lnTo>
                  <a:close/>
                </a:path>
              </a:pathLst>
            </a:custGeom>
            <a:solidFill>
              <a:srgbClr val="000000"/>
            </a:solidFill>
            <a:ln w="0">
              <a:solidFill>
                <a:srgbClr val="000000"/>
              </a:solidFill>
              <a:prstDash val="solid"/>
              <a:round/>
              <a:headEnd/>
              <a:tailEnd/>
            </a:ln>
          </p:spPr>
          <p:txBody>
            <a:bodyPr/>
            <a:lstStyle/>
            <a:p>
              <a:endParaRPr lang="en-US"/>
            </a:p>
          </p:txBody>
        </p:sp>
        <p:sp>
          <p:nvSpPr>
            <p:cNvPr id="17539" name="Line 131">
              <a:extLst>
                <a:ext uri="{FF2B5EF4-FFF2-40B4-BE49-F238E27FC236}">
                  <a16:creationId xmlns:a16="http://schemas.microsoft.com/office/drawing/2014/main" id="{882F65D8-F60E-4F33-835A-F1AE7B5A67C8}"/>
                </a:ext>
              </a:extLst>
            </p:cNvPr>
            <p:cNvSpPr>
              <a:spLocks noChangeShapeType="1"/>
            </p:cNvSpPr>
            <p:nvPr/>
          </p:nvSpPr>
          <p:spPr bwMode="auto">
            <a:xfrm>
              <a:off x="4565" y="3283"/>
              <a:ext cx="30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0" name="Rectangle 132">
              <a:extLst>
                <a:ext uri="{FF2B5EF4-FFF2-40B4-BE49-F238E27FC236}">
                  <a16:creationId xmlns:a16="http://schemas.microsoft.com/office/drawing/2014/main" id="{939ED27F-4212-4177-8246-C37D24B15E9C}"/>
                </a:ext>
              </a:extLst>
            </p:cNvPr>
            <p:cNvSpPr>
              <a:spLocks noChangeArrowheads="1"/>
            </p:cNvSpPr>
            <p:nvPr/>
          </p:nvSpPr>
          <p:spPr bwMode="auto">
            <a:xfrm>
              <a:off x="5025" y="3231"/>
              <a:ext cx="39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0000"/>
                  </a:solidFill>
                </a:rPr>
                <a:t>Repair</a:t>
              </a:r>
              <a:endParaRPr lang="en-US" altLang="en-US" b="1"/>
            </a:p>
          </p:txBody>
        </p:sp>
        <p:sp>
          <p:nvSpPr>
            <p:cNvPr id="17541" name="Freeform 133">
              <a:extLst>
                <a:ext uri="{FF2B5EF4-FFF2-40B4-BE49-F238E27FC236}">
                  <a16:creationId xmlns:a16="http://schemas.microsoft.com/office/drawing/2014/main" id="{A5073043-D71D-4151-B8E0-3D0ADBBF0851}"/>
                </a:ext>
              </a:extLst>
            </p:cNvPr>
            <p:cNvSpPr>
              <a:spLocks/>
            </p:cNvSpPr>
            <p:nvPr/>
          </p:nvSpPr>
          <p:spPr bwMode="auto">
            <a:xfrm>
              <a:off x="4265" y="3392"/>
              <a:ext cx="63" cy="63"/>
            </a:xfrm>
            <a:custGeom>
              <a:avLst/>
              <a:gdLst>
                <a:gd name="T0" fmla="*/ 0 w 63"/>
                <a:gd name="T1" fmla="*/ 0 h 63"/>
                <a:gd name="T2" fmla="*/ 63 w 63"/>
                <a:gd name="T3" fmla="*/ 0 h 63"/>
                <a:gd name="T4" fmla="*/ 31 w 63"/>
                <a:gd name="T5" fmla="*/ 63 h 63"/>
                <a:gd name="T6" fmla="*/ 0 w 63"/>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63">
                  <a:moveTo>
                    <a:pt x="0" y="0"/>
                  </a:moveTo>
                  <a:lnTo>
                    <a:pt x="63" y="0"/>
                  </a:lnTo>
                  <a:lnTo>
                    <a:pt x="31" y="63"/>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42" name="Line 134">
              <a:extLst>
                <a:ext uri="{FF2B5EF4-FFF2-40B4-BE49-F238E27FC236}">
                  <a16:creationId xmlns:a16="http://schemas.microsoft.com/office/drawing/2014/main" id="{662D03D2-D211-4AF4-94A2-03F8C259A60C}"/>
                </a:ext>
              </a:extLst>
            </p:cNvPr>
            <p:cNvSpPr>
              <a:spLocks noChangeShapeType="1"/>
            </p:cNvSpPr>
            <p:nvPr/>
          </p:nvSpPr>
          <p:spPr bwMode="auto">
            <a:xfrm>
              <a:off x="4565" y="3424"/>
              <a:ext cx="307" cy="1"/>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543" name="Rectangle 135">
              <a:extLst>
                <a:ext uri="{FF2B5EF4-FFF2-40B4-BE49-F238E27FC236}">
                  <a16:creationId xmlns:a16="http://schemas.microsoft.com/office/drawing/2014/main" id="{F74331DC-9138-4AA5-93B7-417B5270A67C}"/>
                </a:ext>
              </a:extLst>
            </p:cNvPr>
            <p:cNvSpPr>
              <a:spLocks noChangeArrowheads="1"/>
            </p:cNvSpPr>
            <p:nvPr/>
          </p:nvSpPr>
          <p:spPr bwMode="auto">
            <a:xfrm>
              <a:off x="5025" y="3372"/>
              <a:ext cx="4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0000"/>
                  </a:solidFill>
                </a:rPr>
                <a:t>Replace</a:t>
              </a:r>
              <a:endParaRPr lang="en-US" altLang="en-US" b="1"/>
            </a:p>
          </p:txBody>
        </p:sp>
        <p:sp>
          <p:nvSpPr>
            <p:cNvPr id="17544" name="Rectangle 136">
              <a:extLst>
                <a:ext uri="{FF2B5EF4-FFF2-40B4-BE49-F238E27FC236}">
                  <a16:creationId xmlns:a16="http://schemas.microsoft.com/office/drawing/2014/main" id="{39506111-ADB9-4B23-908E-6EC67BC75DBF}"/>
                </a:ext>
              </a:extLst>
            </p:cNvPr>
            <p:cNvSpPr>
              <a:spLocks noChangeArrowheads="1"/>
            </p:cNvSpPr>
            <p:nvPr/>
          </p:nvSpPr>
          <p:spPr bwMode="auto">
            <a:xfrm>
              <a:off x="480" y="480"/>
              <a:ext cx="5058" cy="323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 name="Slide Number Placeholder 1">
            <a:extLst>
              <a:ext uri="{FF2B5EF4-FFF2-40B4-BE49-F238E27FC236}">
                <a16:creationId xmlns:a16="http://schemas.microsoft.com/office/drawing/2014/main" id="{3D2AD2E5-82FC-4B65-9F79-E43DE1C2C464}"/>
              </a:ext>
            </a:extLst>
          </p:cNvPr>
          <p:cNvSpPr>
            <a:spLocks noGrp="1"/>
          </p:cNvSpPr>
          <p:nvPr>
            <p:ph type="sldNum" sz="quarter" idx="12"/>
          </p:nvPr>
        </p:nvSpPr>
        <p:spPr/>
        <p:txBody>
          <a:bodyPr/>
          <a:lstStyle/>
          <a:p>
            <a:pPr>
              <a:defRPr/>
            </a:pPr>
            <a:fld id="{80F2F892-A0AA-4A33-940A-5E76CB61BCC6}"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0563AF-15C5-45DA-9BDF-81124165DF73}"/>
              </a:ext>
            </a:extLst>
          </p:cNvPr>
          <p:cNvSpPr>
            <a:spLocks noGrp="1"/>
          </p:cNvSpPr>
          <p:nvPr>
            <p:ph type="body" idx="1"/>
          </p:nvPr>
        </p:nvSpPr>
        <p:spPr/>
        <p:txBody>
          <a:bodyPr>
            <a:noAutofit/>
          </a:bodyPr>
          <a:lstStyle/>
          <a:p>
            <a:pPr algn="l"/>
            <a:r>
              <a:rPr lang="en-US" sz="4800" b="1" dirty="0"/>
              <a:t>Break – 10 minutes</a:t>
            </a:r>
          </a:p>
        </p:txBody>
      </p:sp>
      <p:sp>
        <p:nvSpPr>
          <p:cNvPr id="4" name="Slide Number Placeholder 3">
            <a:extLst>
              <a:ext uri="{FF2B5EF4-FFF2-40B4-BE49-F238E27FC236}">
                <a16:creationId xmlns:a16="http://schemas.microsoft.com/office/drawing/2014/main" id="{5BB6E76B-2DF9-41CF-9704-F31C822E6BF0}"/>
              </a:ext>
            </a:extLst>
          </p:cNvPr>
          <p:cNvSpPr>
            <a:spLocks noGrp="1"/>
          </p:cNvSpPr>
          <p:nvPr>
            <p:ph type="sldNum" sz="quarter" idx="12"/>
          </p:nvPr>
        </p:nvSpPr>
        <p:spPr/>
        <p:txBody>
          <a:bodyPr/>
          <a:lstStyle/>
          <a:p>
            <a:pPr>
              <a:defRPr/>
            </a:pPr>
            <a:fld id="{353A5101-F97A-41D1-9AC5-A2386389E585}" type="slidenum">
              <a:rPr lang="en-US" altLang="en-US" smtClean="0"/>
              <a:pPr>
                <a:defRPr/>
              </a:pPr>
              <a:t>23</a:t>
            </a:fld>
            <a:endParaRPr lang="en-US" altLang="en-US"/>
          </a:p>
        </p:txBody>
      </p:sp>
    </p:spTree>
    <p:extLst>
      <p:ext uri="{BB962C8B-B14F-4D97-AF65-F5344CB8AC3E}">
        <p14:creationId xmlns:p14="http://schemas.microsoft.com/office/powerpoint/2010/main" val="351838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1C5A-C559-4DBC-B0FC-B61094074CE3}"/>
              </a:ext>
            </a:extLst>
          </p:cNvPr>
          <p:cNvSpPr>
            <a:spLocks noGrp="1"/>
          </p:cNvSpPr>
          <p:nvPr>
            <p:ph type="title"/>
          </p:nvPr>
        </p:nvSpPr>
        <p:spPr>
          <a:xfrm>
            <a:off x="304800" y="559678"/>
            <a:ext cx="3238500" cy="4952492"/>
          </a:xfrm>
        </p:spPr>
        <p:txBody>
          <a:bodyPr/>
          <a:lstStyle/>
          <a:p>
            <a:pPr algn="l"/>
            <a:r>
              <a:rPr lang="en-US" b="1" dirty="0"/>
              <a:t>Predicting Atrial Fibrillation</a:t>
            </a:r>
          </a:p>
        </p:txBody>
      </p:sp>
      <p:sp>
        <p:nvSpPr>
          <p:cNvPr id="3" name="Content Placeholder 2">
            <a:extLst>
              <a:ext uri="{FF2B5EF4-FFF2-40B4-BE49-F238E27FC236}">
                <a16:creationId xmlns:a16="http://schemas.microsoft.com/office/drawing/2014/main" id="{48F2C121-D729-4DFC-985E-90A1D44968A4}"/>
              </a:ext>
            </a:extLst>
          </p:cNvPr>
          <p:cNvSpPr>
            <a:spLocks noGrp="1"/>
          </p:cNvSpPr>
          <p:nvPr>
            <p:ph idx="1"/>
          </p:nvPr>
        </p:nvSpPr>
        <p:spPr>
          <a:xfrm>
            <a:off x="3429000" y="559678"/>
            <a:ext cx="5486400" cy="5655156"/>
          </a:xfrm>
        </p:spPr>
        <p:txBody>
          <a:bodyPr/>
          <a:lstStyle/>
          <a:p>
            <a:pPr eaLnBrk="1" hangingPunct="1"/>
            <a:r>
              <a:rPr lang="en-US" altLang="en-US" dirty="0"/>
              <a:t>Hypertrophic Cardiomyopathy Registry (HCMR)</a:t>
            </a:r>
          </a:p>
          <a:p>
            <a:pPr eaLnBrk="1" hangingPunct="1"/>
            <a:r>
              <a:rPr lang="en-US" altLang="en-US" dirty="0"/>
              <a:t>Missing data and multiple imputation</a:t>
            </a:r>
          </a:p>
          <a:p>
            <a:pPr eaLnBrk="1" hangingPunct="1"/>
            <a:r>
              <a:rPr lang="en-US" altLang="en-US" dirty="0"/>
              <a:t>Variable selection and the elastic net</a:t>
            </a:r>
          </a:p>
          <a:p>
            <a:pPr eaLnBrk="1" hangingPunct="1"/>
            <a:r>
              <a:rPr lang="en-US" altLang="en-US" dirty="0"/>
              <a:t>Time-to-event analysis and competing risks</a:t>
            </a:r>
          </a:p>
          <a:p>
            <a:pPr eaLnBrk="1" hangingPunct="1"/>
            <a:r>
              <a:rPr lang="en-US" altLang="en-US" dirty="0"/>
              <a:t>Non-proportional hazards</a:t>
            </a:r>
          </a:p>
          <a:p>
            <a:r>
              <a:rPr lang="en-US" altLang="en-US" dirty="0"/>
              <a:t>Analysis of multiple events</a:t>
            </a:r>
          </a:p>
          <a:p>
            <a:pPr eaLnBrk="1" hangingPunct="1"/>
            <a:r>
              <a:rPr lang="en-US" altLang="en-US" dirty="0"/>
              <a:t>Model discrimination and calibration</a:t>
            </a:r>
          </a:p>
          <a:p>
            <a:pPr eaLnBrk="1" hangingPunct="1"/>
            <a:r>
              <a:rPr lang="en-US" altLang="en-US" dirty="0"/>
              <a:t>Model validation </a:t>
            </a:r>
          </a:p>
          <a:p>
            <a:endParaRPr lang="en-US" dirty="0"/>
          </a:p>
        </p:txBody>
      </p:sp>
      <p:sp>
        <p:nvSpPr>
          <p:cNvPr id="4" name="Slide Number Placeholder 3">
            <a:extLst>
              <a:ext uri="{FF2B5EF4-FFF2-40B4-BE49-F238E27FC236}">
                <a16:creationId xmlns:a16="http://schemas.microsoft.com/office/drawing/2014/main" id="{2749A928-A0A2-4E7A-AC23-1F6B31695A77}"/>
              </a:ext>
            </a:extLst>
          </p:cNvPr>
          <p:cNvSpPr>
            <a:spLocks noGrp="1"/>
          </p:cNvSpPr>
          <p:nvPr>
            <p:ph type="sldNum" sz="quarter" idx="12"/>
          </p:nvPr>
        </p:nvSpPr>
        <p:spPr/>
        <p:txBody>
          <a:bodyPr/>
          <a:lstStyle/>
          <a:p>
            <a:pPr>
              <a:defRPr/>
            </a:pPr>
            <a:fld id="{73031954-898F-4FEB-917E-D827EA039160}" type="slidenum">
              <a:rPr lang="en-US" altLang="en-US" smtClean="0"/>
              <a:pPr>
                <a:defRPr/>
              </a:pPr>
              <a:t>24</a:t>
            </a:fld>
            <a:endParaRPr lang="en-US" altLang="en-US"/>
          </a:p>
        </p:txBody>
      </p:sp>
    </p:spTree>
    <p:extLst>
      <p:ext uri="{BB962C8B-B14F-4D97-AF65-F5344CB8AC3E}">
        <p14:creationId xmlns:p14="http://schemas.microsoft.com/office/powerpoint/2010/main" val="3125656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D2DB-890B-4C96-A2A8-EC85C07DF3B5}"/>
              </a:ext>
            </a:extLst>
          </p:cNvPr>
          <p:cNvSpPr>
            <a:spLocks noGrp="1"/>
          </p:cNvSpPr>
          <p:nvPr>
            <p:ph type="title"/>
          </p:nvPr>
        </p:nvSpPr>
        <p:spPr>
          <a:xfrm>
            <a:off x="381000" y="1215461"/>
            <a:ext cx="8229600" cy="830262"/>
          </a:xfrm>
        </p:spPr>
        <p:txBody>
          <a:bodyPr>
            <a:normAutofit/>
          </a:bodyPr>
          <a:lstStyle/>
          <a:p>
            <a:r>
              <a:rPr lang="en-US" sz="2800" dirty="0"/>
              <a:t>Hypertrophic Cardiomyopathy Registry (HCMR)</a:t>
            </a:r>
          </a:p>
        </p:txBody>
      </p:sp>
      <p:sp>
        <p:nvSpPr>
          <p:cNvPr id="3" name="Content Placeholder 2">
            <a:extLst>
              <a:ext uri="{FF2B5EF4-FFF2-40B4-BE49-F238E27FC236}">
                <a16:creationId xmlns:a16="http://schemas.microsoft.com/office/drawing/2014/main" id="{61BEB338-E984-4F46-98E3-C1076536DBDF}"/>
              </a:ext>
            </a:extLst>
          </p:cNvPr>
          <p:cNvSpPr>
            <a:spLocks noGrp="1"/>
          </p:cNvSpPr>
          <p:nvPr>
            <p:ph idx="1"/>
          </p:nvPr>
        </p:nvSpPr>
        <p:spPr>
          <a:xfrm>
            <a:off x="684133" y="2045723"/>
            <a:ext cx="8606707" cy="2297677"/>
          </a:xfrm>
        </p:spPr>
        <p:txBody>
          <a:bodyPr>
            <a:normAutofit/>
          </a:bodyPr>
          <a:lstStyle/>
          <a:p>
            <a:r>
              <a:rPr lang="en-US" dirty="0">
                <a:solidFill>
                  <a:schemeClr val="tx1"/>
                </a:solidFill>
                <a:latin typeface="Arial" panose="020B0604020202020204" pitchFamily="34" charset="0"/>
                <a:cs typeface="Arial" panose="020B0604020202020204" pitchFamily="34" charset="0"/>
              </a:rPr>
              <a:t>Sponsor: NHLBI (U01HL117006-01A1) and Oxford NIHR Research Centre</a:t>
            </a:r>
          </a:p>
          <a:p>
            <a:r>
              <a:rPr lang="en-US" dirty="0">
                <a:solidFill>
                  <a:schemeClr val="tx1"/>
                </a:solidFill>
                <a:latin typeface="Arial" panose="020B0604020202020204" pitchFamily="34" charset="0"/>
                <a:cs typeface="Arial" panose="020B0604020202020204" pitchFamily="34" charset="0"/>
              </a:rPr>
              <a:t>PI: Christopher M. Kramer, MD (University of Virginia)</a:t>
            </a:r>
          </a:p>
          <a:p>
            <a:pPr marL="0" indent="0">
              <a:buNone/>
            </a:pPr>
            <a:r>
              <a:rPr lang="en-US" dirty="0">
                <a:solidFill>
                  <a:schemeClr val="tx1"/>
                </a:solidFill>
                <a:latin typeface="Arial" panose="020B0604020202020204" pitchFamily="34" charset="0"/>
                <a:cs typeface="Arial" panose="020B0604020202020204" pitchFamily="34" charset="0"/>
              </a:rPr>
              <a:t>          Stefan Neubauer, MD (University of Oxford)</a:t>
            </a:r>
          </a:p>
          <a:p>
            <a:pPr marL="0" indent="0">
              <a:buNone/>
            </a:pPr>
            <a:r>
              <a:rPr lang="en-US" dirty="0">
                <a:solidFill>
                  <a:schemeClr val="tx1"/>
                </a:solidFill>
                <a:latin typeface="Arial" panose="020B0604020202020204" pitchFamily="34" charset="0"/>
                <a:cs typeface="Arial" panose="020B0604020202020204" pitchFamily="34" charset="0"/>
              </a:rPr>
              <a:t>          William S. Weintraub, MD (MedStar Health Research Institute)</a:t>
            </a:r>
          </a:p>
          <a:p>
            <a:pPr marL="0" indent="0">
              <a:buNone/>
            </a:pPr>
            <a:endParaRPr lang="en-US" dirty="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a:p>
            <a:endParaRPr lang="en-US" sz="1800" dirty="0">
              <a:solidFill>
                <a:schemeClr val="tx1"/>
              </a:solidFill>
            </a:endParaRPr>
          </a:p>
        </p:txBody>
      </p:sp>
      <p:pic>
        <p:nvPicPr>
          <p:cNvPr id="5" name="Picture 4">
            <a:extLst>
              <a:ext uri="{FF2B5EF4-FFF2-40B4-BE49-F238E27FC236}">
                <a16:creationId xmlns:a16="http://schemas.microsoft.com/office/drawing/2014/main" id="{D2ED3B14-E9BD-44A2-ABC6-5135012C4FD4}"/>
              </a:ext>
            </a:extLst>
          </p:cNvPr>
          <p:cNvPicPr>
            <a:picLocks noChangeAspect="1"/>
          </p:cNvPicPr>
          <p:nvPr/>
        </p:nvPicPr>
        <p:blipFill>
          <a:blip r:embed="rId2"/>
          <a:stretch>
            <a:fillRect/>
          </a:stretch>
        </p:blipFill>
        <p:spPr>
          <a:xfrm>
            <a:off x="457200" y="448980"/>
            <a:ext cx="1301645" cy="466499"/>
          </a:xfrm>
          <a:prstGeom prst="rect">
            <a:avLst/>
          </a:prstGeom>
        </p:spPr>
      </p:pic>
      <p:sp>
        <p:nvSpPr>
          <p:cNvPr id="6" name="Slide Number Placeholder 5">
            <a:extLst>
              <a:ext uri="{FF2B5EF4-FFF2-40B4-BE49-F238E27FC236}">
                <a16:creationId xmlns:a16="http://schemas.microsoft.com/office/drawing/2014/main" id="{0FF02792-5B75-4F30-95E6-68C393C10C96}"/>
              </a:ext>
            </a:extLst>
          </p:cNvPr>
          <p:cNvSpPr>
            <a:spLocks noGrp="1"/>
          </p:cNvSpPr>
          <p:nvPr>
            <p:ph type="sldNum" sz="quarter" idx="12"/>
          </p:nvPr>
        </p:nvSpPr>
        <p:spPr/>
        <p:txBody>
          <a:bodyPr/>
          <a:lstStyle/>
          <a:p>
            <a:pPr>
              <a:defRPr/>
            </a:pPr>
            <a:fld id="{73031954-898F-4FEB-917E-D827EA039160}" type="slidenum">
              <a:rPr lang="en-US" altLang="en-US" smtClean="0"/>
              <a:pPr>
                <a:defRPr/>
              </a:pPr>
              <a:t>25</a:t>
            </a:fld>
            <a:endParaRPr lang="en-US" altLang="en-US"/>
          </a:p>
        </p:txBody>
      </p:sp>
      <p:sp>
        <p:nvSpPr>
          <p:cNvPr id="7" name="TextBox 6">
            <a:extLst>
              <a:ext uri="{FF2B5EF4-FFF2-40B4-BE49-F238E27FC236}">
                <a16:creationId xmlns:a16="http://schemas.microsoft.com/office/drawing/2014/main" id="{99713B4D-298E-4180-A365-F97B68DAE689}"/>
              </a:ext>
            </a:extLst>
          </p:cNvPr>
          <p:cNvSpPr txBox="1"/>
          <p:nvPr/>
        </p:nvSpPr>
        <p:spPr>
          <a:xfrm>
            <a:off x="381001" y="5029200"/>
            <a:ext cx="8229600" cy="923330"/>
          </a:xfrm>
          <a:prstGeom prst="rect">
            <a:avLst/>
          </a:prstGeom>
          <a:noFill/>
          <a:ln w="19050">
            <a:solidFill>
              <a:schemeClr val="tx1"/>
            </a:solidFill>
          </a:ln>
        </p:spPr>
        <p:txBody>
          <a:bodyPr wrap="square">
            <a:spAutoFit/>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Kramer CM, DiMarco JP, Kolm P, et. al. Predictors of Major Atrial Fibrillation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Endpoints in the National Heart,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Lung,and</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Blood Institute HCMR.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 Am Coll </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Cardiol</a:t>
            </a:r>
            <a:r>
              <a:rPr lang="en-US" sz="1800" i="1" dirty="0">
                <a:effectLst/>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800" i="1" u="sng" dirty="0">
                <a:effectLst/>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2021;11:1376–1386.</a:t>
            </a:r>
            <a:r>
              <a:rPr lang="en-US" sz="1400" dirty="0">
                <a:solidFill>
                  <a:srgbClr val="000000"/>
                </a:solidFill>
                <a:latin typeface="Arial" panose="020B0604020202020204" pitchFamily="34" charset="0"/>
                <a:cs typeface="Arial" panose="020B0604020202020204" pitchFamily="34" charset="0"/>
              </a:rPr>
              <a:t>  </a:t>
            </a:r>
            <a:endParaRPr lang="en-US" sz="1400" dirty="0">
              <a:solidFill>
                <a:srgbClr val="2197D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73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D2DB-890B-4C96-A2A8-EC85C07DF3B5}"/>
              </a:ext>
            </a:extLst>
          </p:cNvPr>
          <p:cNvSpPr>
            <a:spLocks noGrp="1"/>
          </p:cNvSpPr>
          <p:nvPr>
            <p:ph type="title"/>
          </p:nvPr>
        </p:nvSpPr>
        <p:spPr>
          <a:xfrm>
            <a:off x="585492" y="1143000"/>
            <a:ext cx="8229600" cy="830262"/>
          </a:xfrm>
        </p:spPr>
        <p:txBody>
          <a:bodyPr>
            <a:normAutofit/>
          </a:bodyPr>
          <a:lstStyle/>
          <a:p>
            <a:r>
              <a:rPr lang="en-US" sz="2800" dirty="0"/>
              <a:t>Hypertrophic Cardiomyopathy Registry (HCMR)</a:t>
            </a:r>
          </a:p>
        </p:txBody>
      </p:sp>
      <p:sp>
        <p:nvSpPr>
          <p:cNvPr id="3" name="Content Placeholder 2">
            <a:extLst>
              <a:ext uri="{FF2B5EF4-FFF2-40B4-BE49-F238E27FC236}">
                <a16:creationId xmlns:a16="http://schemas.microsoft.com/office/drawing/2014/main" id="{61BEB338-E984-4F46-98E3-C1076536DBDF}"/>
              </a:ext>
            </a:extLst>
          </p:cNvPr>
          <p:cNvSpPr>
            <a:spLocks noGrp="1"/>
          </p:cNvSpPr>
          <p:nvPr>
            <p:ph idx="1"/>
          </p:nvPr>
        </p:nvSpPr>
        <p:spPr>
          <a:xfrm>
            <a:off x="585492" y="1714339"/>
            <a:ext cx="8229600" cy="3043550"/>
          </a:xfrm>
        </p:spPr>
        <p:txBody>
          <a:bodyPr>
            <a:normAutofit fontScale="40000" lnSpcReduction="20000"/>
          </a:bodyPr>
          <a:lstStyle/>
          <a:p>
            <a:r>
              <a:rPr lang="en-US" sz="6000" dirty="0">
                <a:solidFill>
                  <a:schemeClr val="tx1"/>
                </a:solidFill>
                <a:latin typeface="Arial" panose="020B0604020202020204" pitchFamily="34" charset="0"/>
                <a:cs typeface="Arial" panose="020B0604020202020204" pitchFamily="34" charset="0"/>
              </a:rPr>
              <a:t>Patients: Diagnosis of HCM, ages 17 – 67</a:t>
            </a:r>
          </a:p>
          <a:p>
            <a:r>
              <a:rPr lang="en-US" sz="6000" dirty="0">
                <a:solidFill>
                  <a:schemeClr val="tx1"/>
                </a:solidFill>
                <a:latin typeface="Arial" panose="020B0604020202020204" pitchFamily="34" charset="0"/>
                <a:cs typeface="Arial" panose="020B0604020202020204" pitchFamily="34" charset="0"/>
              </a:rPr>
              <a:t>Enrollment:  2014 – 2017, n = 2755</a:t>
            </a:r>
          </a:p>
          <a:p>
            <a:r>
              <a:rPr lang="en-US" sz="6000" dirty="0">
                <a:solidFill>
                  <a:schemeClr val="tx1"/>
                </a:solidFill>
                <a:latin typeface="Arial" panose="020B0604020202020204" pitchFamily="34" charset="0"/>
                <a:cs typeface="Arial" panose="020B0604020202020204" pitchFamily="34" charset="0"/>
              </a:rPr>
              <a:t>Locations: 44 sites in 6 countries (US, Canada, UK, Germany, Netherlands, Italy)</a:t>
            </a:r>
          </a:p>
          <a:p>
            <a:r>
              <a:rPr lang="en-US" sz="6000" dirty="0">
                <a:solidFill>
                  <a:schemeClr val="tx1"/>
                </a:solidFill>
                <a:latin typeface="Arial" panose="020B0604020202020204" pitchFamily="34" charset="0"/>
                <a:cs typeface="Arial" panose="020B0604020202020204" pitchFamily="34" charset="0"/>
              </a:rPr>
              <a:t>Follow-up:  ongoing (average nearly 4 years)</a:t>
            </a:r>
          </a:p>
          <a:p>
            <a:r>
              <a:rPr lang="en-US" sz="6000" dirty="0">
                <a:solidFill>
                  <a:schemeClr val="tx1"/>
                </a:solidFill>
                <a:latin typeface="Arial" panose="020B0604020202020204" pitchFamily="34" charset="0"/>
                <a:cs typeface="Arial" panose="020B0604020202020204" pitchFamily="34" charset="0"/>
              </a:rPr>
              <a:t>Primary outcome:  sudden cardiac death (SCD)</a:t>
            </a:r>
          </a:p>
          <a:p>
            <a:r>
              <a:rPr lang="en-US" sz="6000" u="sng" dirty="0">
                <a:solidFill>
                  <a:schemeClr val="tx1"/>
                </a:solidFill>
                <a:latin typeface="Arial" panose="020B0604020202020204" pitchFamily="34" charset="0"/>
                <a:cs typeface="Arial" panose="020B0604020202020204" pitchFamily="34" charset="0"/>
              </a:rPr>
              <a:t>Secondary outcome</a:t>
            </a:r>
            <a:r>
              <a:rPr lang="en-US" sz="6000" dirty="0">
                <a:solidFill>
                  <a:schemeClr val="tx1"/>
                </a:solidFill>
                <a:latin typeface="Arial" panose="020B0604020202020204" pitchFamily="34" charset="0"/>
                <a:cs typeface="Arial" panose="020B0604020202020204" pitchFamily="34" charset="0"/>
              </a:rPr>
              <a:t>:  atrial fibrillation (AF)</a:t>
            </a:r>
          </a:p>
          <a:p>
            <a:endParaRPr lang="en-US" sz="1800" dirty="0">
              <a:solidFill>
                <a:schemeClr val="tx1"/>
              </a:solidFill>
            </a:endParaRPr>
          </a:p>
        </p:txBody>
      </p:sp>
      <p:pic>
        <p:nvPicPr>
          <p:cNvPr id="5" name="Picture 4">
            <a:extLst>
              <a:ext uri="{FF2B5EF4-FFF2-40B4-BE49-F238E27FC236}">
                <a16:creationId xmlns:a16="http://schemas.microsoft.com/office/drawing/2014/main" id="{D2ED3B14-E9BD-44A2-ABC6-5135012C4FD4}"/>
              </a:ext>
            </a:extLst>
          </p:cNvPr>
          <p:cNvPicPr>
            <a:picLocks noChangeAspect="1"/>
          </p:cNvPicPr>
          <p:nvPr/>
        </p:nvPicPr>
        <p:blipFill>
          <a:blip r:embed="rId2"/>
          <a:stretch>
            <a:fillRect/>
          </a:stretch>
        </p:blipFill>
        <p:spPr>
          <a:xfrm>
            <a:off x="381000" y="381000"/>
            <a:ext cx="1301645" cy="466499"/>
          </a:xfrm>
          <a:prstGeom prst="rect">
            <a:avLst/>
          </a:prstGeom>
        </p:spPr>
      </p:pic>
      <p:sp>
        <p:nvSpPr>
          <p:cNvPr id="7" name="Slide Number Placeholder 6">
            <a:extLst>
              <a:ext uri="{FF2B5EF4-FFF2-40B4-BE49-F238E27FC236}">
                <a16:creationId xmlns:a16="http://schemas.microsoft.com/office/drawing/2014/main" id="{0E38EA4C-E166-49D8-8F28-A9B79D777B83}"/>
              </a:ext>
            </a:extLst>
          </p:cNvPr>
          <p:cNvSpPr>
            <a:spLocks noGrp="1"/>
          </p:cNvSpPr>
          <p:nvPr>
            <p:ph type="sldNum" sz="quarter" idx="12"/>
          </p:nvPr>
        </p:nvSpPr>
        <p:spPr/>
        <p:txBody>
          <a:bodyPr/>
          <a:lstStyle/>
          <a:p>
            <a:pPr>
              <a:defRPr/>
            </a:pPr>
            <a:fld id="{73031954-898F-4FEB-917E-D827EA039160}" type="slidenum">
              <a:rPr lang="en-US" altLang="en-US" smtClean="0"/>
              <a:pPr>
                <a:defRPr/>
              </a:pPr>
              <a:t>26</a:t>
            </a:fld>
            <a:endParaRPr lang="en-US" altLang="en-US"/>
          </a:p>
        </p:txBody>
      </p:sp>
    </p:spTree>
    <p:extLst>
      <p:ext uri="{BB962C8B-B14F-4D97-AF65-F5344CB8AC3E}">
        <p14:creationId xmlns:p14="http://schemas.microsoft.com/office/powerpoint/2010/main" val="3084472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5523650-96B7-49B3-BF55-703779943772}"/>
              </a:ext>
            </a:extLst>
          </p:cNvPr>
          <p:cNvSpPr txBox="1">
            <a:spLocks noChangeArrowheads="1"/>
          </p:cNvSpPr>
          <p:nvPr/>
        </p:nvSpPr>
        <p:spPr>
          <a:xfrm>
            <a:off x="457200" y="995461"/>
            <a:ext cx="8229600" cy="1139825"/>
          </a:xfrm>
          <a:prstGeom prst="rect">
            <a:avLst/>
          </a:prstGeom>
        </p:spPr>
        <p:txBody>
          <a:bodyPr/>
          <a:lstStyle>
            <a:lvl1pPr algn="l" defTabSz="457200" rtl="0" eaLnBrk="1" latinLnBrk="0" hangingPunct="1">
              <a:spcBef>
                <a:spcPct val="0"/>
              </a:spcBef>
              <a:buNone/>
              <a:defRPr sz="3200" b="1" i="0" kern="1200">
                <a:solidFill>
                  <a:srgbClr val="002664"/>
                </a:solidFill>
                <a:latin typeface="Arial Bold"/>
                <a:ea typeface="+mj-ea"/>
                <a:cs typeface="Arial Bold"/>
              </a:defRPr>
            </a:lvl1pPr>
          </a:lstStyle>
          <a:p>
            <a:r>
              <a:rPr lang="en-US" altLang="en-US" dirty="0"/>
              <a:t>Missing data </a:t>
            </a:r>
          </a:p>
        </p:txBody>
      </p:sp>
      <p:sp>
        <p:nvSpPr>
          <p:cNvPr id="3" name="Rectangle 3">
            <a:extLst>
              <a:ext uri="{FF2B5EF4-FFF2-40B4-BE49-F238E27FC236}">
                <a16:creationId xmlns:a16="http://schemas.microsoft.com/office/drawing/2014/main" id="{BAAB3CEC-7521-4B16-9425-4D643490A6D8}"/>
              </a:ext>
            </a:extLst>
          </p:cNvPr>
          <p:cNvSpPr txBox="1">
            <a:spLocks noChangeArrowheads="1"/>
          </p:cNvSpPr>
          <p:nvPr/>
        </p:nvSpPr>
        <p:spPr>
          <a:xfrm>
            <a:off x="507259" y="1565373"/>
            <a:ext cx="8580009" cy="3343271"/>
          </a:xfrm>
          <a:prstGeom prst="rect">
            <a:avLst/>
          </a:prstGeom>
        </p:spPr>
        <p:txBody>
          <a:bodyPr/>
          <a:lstStyle>
            <a:lvl1pPr marL="342900" indent="-342900" algn="l" defTabSz="457200" rtl="0" eaLnBrk="1" latinLnBrk="0" hangingPunct="1">
              <a:spcBef>
                <a:spcPct val="20000"/>
              </a:spcBef>
              <a:buFont typeface="Arial"/>
              <a:buChar char="•"/>
              <a:defRPr sz="2800" b="0" i="0" kern="1200">
                <a:solidFill>
                  <a:srgbClr val="002664"/>
                </a:solidFill>
                <a:latin typeface="Arial"/>
                <a:ea typeface="+mn-ea"/>
                <a:cs typeface="Arial"/>
              </a:defRPr>
            </a:lvl1pPr>
            <a:lvl2pPr marL="742950" indent="-285750" algn="l" defTabSz="457200" rtl="0" eaLnBrk="1" latinLnBrk="0" hangingPunct="1">
              <a:spcBef>
                <a:spcPct val="20000"/>
              </a:spcBef>
              <a:buFont typeface="Arial"/>
              <a:buChar char="–"/>
              <a:defRPr sz="2400" b="0" i="0" kern="1200">
                <a:solidFill>
                  <a:srgbClr val="002664"/>
                </a:solidFill>
                <a:latin typeface="Arial"/>
                <a:ea typeface="+mn-ea"/>
                <a:cs typeface="Arial"/>
              </a:defRPr>
            </a:lvl2pPr>
            <a:lvl3pPr marL="1143000" indent="-228600" algn="l" defTabSz="457200" rtl="0" eaLnBrk="1" latinLnBrk="0" hangingPunct="1">
              <a:spcBef>
                <a:spcPct val="20000"/>
              </a:spcBef>
              <a:buFont typeface="Arial"/>
              <a:buChar char="•"/>
              <a:defRPr sz="2000" b="0" i="0" kern="1200">
                <a:solidFill>
                  <a:srgbClr val="002664"/>
                </a:solidFill>
                <a:latin typeface="Arial"/>
                <a:ea typeface="+mn-ea"/>
                <a:cs typeface="Arial"/>
              </a:defRPr>
            </a:lvl3pPr>
            <a:lvl4pPr marL="1600200" indent="-228600" algn="l" defTabSz="457200" rtl="0" eaLnBrk="1" latinLnBrk="0" hangingPunct="1">
              <a:spcBef>
                <a:spcPct val="20000"/>
              </a:spcBef>
              <a:buFont typeface="Arial"/>
              <a:buChar char="–"/>
              <a:defRPr sz="1800" b="0" i="0" kern="1200">
                <a:solidFill>
                  <a:srgbClr val="002664"/>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002664"/>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en-US" sz="2400" dirty="0"/>
              <a:t>Missing data are likely in human research.</a:t>
            </a:r>
          </a:p>
          <a:p>
            <a:pPr eaLnBrk="1" hangingPunct="1"/>
            <a:r>
              <a:rPr lang="en-US" altLang="en-US" sz="2400" dirty="0"/>
              <a:t>Missing data may influence results of a study.</a:t>
            </a:r>
          </a:p>
          <a:p>
            <a:pPr eaLnBrk="1" hangingPunct="1"/>
            <a:r>
              <a:rPr lang="en-US" altLang="en-US" sz="2400" dirty="0"/>
              <a:t>If 1% (5%) or less of sample have missing values, drop from analysis.</a:t>
            </a:r>
          </a:p>
          <a:p>
            <a:pPr eaLnBrk="1" hangingPunct="1"/>
            <a:r>
              <a:rPr lang="en-US" altLang="en-US" sz="2400" dirty="0"/>
              <a:t>Missing values can be “imputed” to produce complete data set.</a:t>
            </a:r>
          </a:p>
          <a:p>
            <a:pPr eaLnBrk="1" hangingPunct="1"/>
            <a:r>
              <a:rPr lang="en-US" altLang="en-US" sz="2400" dirty="0"/>
              <a:t>If 40% - 50% of sample missing data, imputation  questionable.</a:t>
            </a:r>
          </a:p>
        </p:txBody>
      </p:sp>
      <p:sp>
        <p:nvSpPr>
          <p:cNvPr id="5" name="Slide Number Placeholder 4">
            <a:extLst>
              <a:ext uri="{FF2B5EF4-FFF2-40B4-BE49-F238E27FC236}">
                <a16:creationId xmlns:a16="http://schemas.microsoft.com/office/drawing/2014/main" id="{71A72FCF-9C80-405C-BC1C-5A3BEE53E8FC}"/>
              </a:ext>
            </a:extLst>
          </p:cNvPr>
          <p:cNvSpPr>
            <a:spLocks noGrp="1"/>
          </p:cNvSpPr>
          <p:nvPr>
            <p:ph type="sldNum" sz="quarter" idx="12"/>
          </p:nvPr>
        </p:nvSpPr>
        <p:spPr/>
        <p:txBody>
          <a:bodyPr/>
          <a:lstStyle/>
          <a:p>
            <a:pPr>
              <a:defRPr/>
            </a:pPr>
            <a:fld id="{80F2F892-A0AA-4A33-940A-5E76CB61BCC6}" type="slidenum">
              <a:rPr lang="en-US" altLang="en-US" smtClean="0"/>
              <a:pPr>
                <a:defRPr/>
              </a:pPr>
              <a:t>27</a:t>
            </a:fld>
            <a:endParaRPr lang="en-US" altLang="en-US"/>
          </a:p>
        </p:txBody>
      </p:sp>
    </p:spTree>
    <p:extLst>
      <p:ext uri="{BB962C8B-B14F-4D97-AF65-F5344CB8AC3E}">
        <p14:creationId xmlns:p14="http://schemas.microsoft.com/office/powerpoint/2010/main" val="2232074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5523650-96B7-49B3-BF55-703779943772}"/>
              </a:ext>
            </a:extLst>
          </p:cNvPr>
          <p:cNvSpPr txBox="1">
            <a:spLocks noChangeArrowheads="1"/>
          </p:cNvSpPr>
          <p:nvPr/>
        </p:nvSpPr>
        <p:spPr>
          <a:xfrm>
            <a:off x="457200" y="995461"/>
            <a:ext cx="8229600" cy="1139825"/>
          </a:xfrm>
          <a:prstGeom prst="rect">
            <a:avLst/>
          </a:prstGeom>
        </p:spPr>
        <p:txBody>
          <a:bodyPr/>
          <a:lstStyle>
            <a:lvl1pPr algn="l" defTabSz="457200" rtl="0" eaLnBrk="1" latinLnBrk="0" hangingPunct="1">
              <a:spcBef>
                <a:spcPct val="0"/>
              </a:spcBef>
              <a:buNone/>
              <a:defRPr sz="3200" b="1" i="0" kern="1200">
                <a:solidFill>
                  <a:srgbClr val="002664"/>
                </a:solidFill>
                <a:latin typeface="Arial Bold"/>
                <a:ea typeface="+mj-ea"/>
                <a:cs typeface="Arial Bold"/>
              </a:defRPr>
            </a:lvl1pPr>
          </a:lstStyle>
          <a:p>
            <a:r>
              <a:rPr lang="en-US" altLang="en-US" dirty="0"/>
              <a:t>Missing data mechanisms</a:t>
            </a:r>
          </a:p>
        </p:txBody>
      </p:sp>
      <p:sp>
        <p:nvSpPr>
          <p:cNvPr id="3" name="Rectangle 3">
            <a:extLst>
              <a:ext uri="{FF2B5EF4-FFF2-40B4-BE49-F238E27FC236}">
                <a16:creationId xmlns:a16="http://schemas.microsoft.com/office/drawing/2014/main" id="{BAAB3CEC-7521-4B16-9425-4D643490A6D8}"/>
              </a:ext>
            </a:extLst>
          </p:cNvPr>
          <p:cNvSpPr txBox="1">
            <a:spLocks noChangeArrowheads="1"/>
          </p:cNvSpPr>
          <p:nvPr/>
        </p:nvSpPr>
        <p:spPr>
          <a:xfrm>
            <a:off x="106792" y="1565373"/>
            <a:ext cx="9037209" cy="4530725"/>
          </a:xfrm>
          <a:prstGeom prst="rect">
            <a:avLst/>
          </a:prstGeom>
        </p:spPr>
        <p:txBody>
          <a:bodyPr/>
          <a:lstStyle>
            <a:lvl1pPr marL="342900" indent="-342900" algn="l" defTabSz="457200" rtl="0" eaLnBrk="1" latinLnBrk="0" hangingPunct="1">
              <a:spcBef>
                <a:spcPct val="20000"/>
              </a:spcBef>
              <a:buFont typeface="Arial"/>
              <a:buChar char="•"/>
              <a:defRPr sz="2800" b="0" i="0" kern="1200">
                <a:solidFill>
                  <a:srgbClr val="002664"/>
                </a:solidFill>
                <a:latin typeface="Arial"/>
                <a:ea typeface="+mn-ea"/>
                <a:cs typeface="Arial"/>
              </a:defRPr>
            </a:lvl1pPr>
            <a:lvl2pPr marL="742950" indent="-285750" algn="l" defTabSz="457200" rtl="0" eaLnBrk="1" latinLnBrk="0" hangingPunct="1">
              <a:spcBef>
                <a:spcPct val="20000"/>
              </a:spcBef>
              <a:buFont typeface="Arial"/>
              <a:buChar char="–"/>
              <a:defRPr sz="2400" b="0" i="0" kern="1200">
                <a:solidFill>
                  <a:srgbClr val="002664"/>
                </a:solidFill>
                <a:latin typeface="Arial"/>
                <a:ea typeface="+mn-ea"/>
                <a:cs typeface="Arial"/>
              </a:defRPr>
            </a:lvl2pPr>
            <a:lvl3pPr marL="1143000" indent="-228600" algn="l" defTabSz="457200" rtl="0" eaLnBrk="1" latinLnBrk="0" hangingPunct="1">
              <a:spcBef>
                <a:spcPct val="20000"/>
              </a:spcBef>
              <a:buFont typeface="Arial"/>
              <a:buChar char="•"/>
              <a:defRPr sz="2000" b="0" i="0" kern="1200">
                <a:solidFill>
                  <a:srgbClr val="002664"/>
                </a:solidFill>
                <a:latin typeface="Arial"/>
                <a:ea typeface="+mn-ea"/>
                <a:cs typeface="Arial"/>
              </a:defRPr>
            </a:lvl3pPr>
            <a:lvl4pPr marL="1600200" indent="-228600" algn="l" defTabSz="457200" rtl="0" eaLnBrk="1" latinLnBrk="0" hangingPunct="1">
              <a:spcBef>
                <a:spcPct val="20000"/>
              </a:spcBef>
              <a:buFont typeface="Arial"/>
              <a:buChar char="–"/>
              <a:defRPr sz="1800" b="0" i="0" kern="1200">
                <a:solidFill>
                  <a:srgbClr val="002664"/>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002664"/>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en-US" sz="2400" dirty="0"/>
              <a:t>Missing completely at random (MCAR) – missingness not related to outcome or covariates.</a:t>
            </a:r>
          </a:p>
          <a:p>
            <a:pPr eaLnBrk="1" hangingPunct="1"/>
            <a:r>
              <a:rPr lang="en-US" altLang="en-US" sz="2400" dirty="0"/>
              <a:t>Missing at random (MAR) – missingness not related to outcome but may be related to covariates.</a:t>
            </a:r>
          </a:p>
          <a:p>
            <a:pPr eaLnBrk="1" hangingPunct="1"/>
            <a:r>
              <a:rPr lang="en-US" altLang="en-US" sz="2400" dirty="0"/>
              <a:t>Not missing at random (NMAR) – missingness related to outcome (and possibly to covariates).</a:t>
            </a:r>
          </a:p>
          <a:p>
            <a:pPr eaLnBrk="1" hangingPunct="1"/>
            <a:r>
              <a:rPr lang="en-US" altLang="en-US" sz="2400" dirty="0"/>
              <a:t>Missingness </a:t>
            </a:r>
            <a:r>
              <a:rPr lang="en-US" altLang="en-US" sz="2400" i="1" dirty="0"/>
              <a:t>ignorable</a:t>
            </a:r>
            <a:r>
              <a:rPr lang="en-US" altLang="en-US" sz="2400" dirty="0"/>
              <a:t> or </a:t>
            </a:r>
            <a:r>
              <a:rPr lang="en-US" altLang="en-US" sz="2400" i="1" dirty="0"/>
              <a:t>non-ignorable</a:t>
            </a:r>
            <a:r>
              <a:rPr lang="en-US" altLang="en-US" sz="2400" dirty="0"/>
              <a:t>.</a:t>
            </a:r>
          </a:p>
        </p:txBody>
      </p:sp>
      <p:sp>
        <p:nvSpPr>
          <p:cNvPr id="5" name="Slide Number Placeholder 4">
            <a:extLst>
              <a:ext uri="{FF2B5EF4-FFF2-40B4-BE49-F238E27FC236}">
                <a16:creationId xmlns:a16="http://schemas.microsoft.com/office/drawing/2014/main" id="{E7126181-E2E6-4B15-A43B-532B24174CD0}"/>
              </a:ext>
            </a:extLst>
          </p:cNvPr>
          <p:cNvSpPr>
            <a:spLocks noGrp="1"/>
          </p:cNvSpPr>
          <p:nvPr>
            <p:ph type="sldNum" sz="quarter" idx="12"/>
          </p:nvPr>
        </p:nvSpPr>
        <p:spPr/>
        <p:txBody>
          <a:bodyPr/>
          <a:lstStyle/>
          <a:p>
            <a:pPr>
              <a:defRPr/>
            </a:pPr>
            <a:fld id="{80F2F892-A0AA-4A33-940A-5E76CB61BCC6}" type="slidenum">
              <a:rPr lang="en-US" altLang="en-US" smtClean="0"/>
              <a:pPr>
                <a:defRPr/>
              </a:pPr>
              <a:t>28</a:t>
            </a:fld>
            <a:endParaRPr lang="en-US" altLang="en-US"/>
          </a:p>
        </p:txBody>
      </p:sp>
    </p:spTree>
    <p:extLst>
      <p:ext uri="{BB962C8B-B14F-4D97-AF65-F5344CB8AC3E}">
        <p14:creationId xmlns:p14="http://schemas.microsoft.com/office/powerpoint/2010/main" val="1404939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1F14-5901-4FF3-BF99-2CA8D91657E3}"/>
              </a:ext>
            </a:extLst>
          </p:cNvPr>
          <p:cNvSpPr>
            <a:spLocks noGrp="1"/>
          </p:cNvSpPr>
          <p:nvPr>
            <p:ph type="title"/>
          </p:nvPr>
        </p:nvSpPr>
        <p:spPr>
          <a:xfrm>
            <a:off x="571500" y="559678"/>
            <a:ext cx="7658100" cy="4952492"/>
          </a:xfrm>
        </p:spPr>
        <p:txBody>
          <a:bodyPr>
            <a:normAutofit/>
          </a:bodyPr>
          <a:lstStyle/>
          <a:p>
            <a:pPr algn="l"/>
            <a:r>
              <a:rPr lang="en-US" altLang="en-US" sz="3200" dirty="0"/>
              <a:t>Is MAR a reasonable assumption?</a:t>
            </a:r>
            <a:br>
              <a:rPr lang="en-US" altLang="en-US" sz="3200" dirty="0"/>
            </a:br>
            <a:endParaRPr lang="en-US" dirty="0"/>
          </a:p>
        </p:txBody>
      </p:sp>
      <p:sp>
        <p:nvSpPr>
          <p:cNvPr id="3" name="Content Placeholder 2">
            <a:extLst>
              <a:ext uri="{FF2B5EF4-FFF2-40B4-BE49-F238E27FC236}">
                <a16:creationId xmlns:a16="http://schemas.microsoft.com/office/drawing/2014/main" id="{480D5A25-404C-402E-A162-FDDBBEE58F39}"/>
              </a:ext>
            </a:extLst>
          </p:cNvPr>
          <p:cNvSpPr>
            <a:spLocks noGrp="1"/>
          </p:cNvSpPr>
          <p:nvPr>
            <p:ph idx="1"/>
          </p:nvPr>
        </p:nvSpPr>
        <p:spPr>
          <a:xfrm>
            <a:off x="457200" y="1673225"/>
            <a:ext cx="8382000" cy="2963863"/>
          </a:xfrm>
        </p:spPr>
        <p:txBody>
          <a:bodyPr>
            <a:noAutofit/>
          </a:bodyPr>
          <a:lstStyle/>
          <a:p>
            <a:r>
              <a:rPr lang="en-US" sz="2400" dirty="0"/>
              <a:t>Never know for sure.</a:t>
            </a:r>
          </a:p>
          <a:p>
            <a:r>
              <a:rPr lang="en-US" sz="2400" dirty="0"/>
              <a:t>Not likely when outcome is assessed longitudinally.</a:t>
            </a:r>
          </a:p>
          <a:p>
            <a:r>
              <a:rPr lang="en-US" sz="2400" dirty="0"/>
              <a:t>COURAGE trial – QoL assessed at baseline, 1 month, 3 months, 6 months, 12 months and yearly thereafter.</a:t>
            </a:r>
          </a:p>
          <a:p>
            <a:r>
              <a:rPr lang="en-US" sz="2400" dirty="0"/>
              <a:t>Some patients followed out to 6 years after enrollment.</a:t>
            </a:r>
          </a:p>
          <a:p>
            <a:r>
              <a:rPr lang="en-US" sz="2400" dirty="0"/>
              <a:t>Fewer responses over time – likely the healthiest patients responding.</a:t>
            </a:r>
          </a:p>
        </p:txBody>
      </p:sp>
      <p:sp>
        <p:nvSpPr>
          <p:cNvPr id="4" name="Slide Number Placeholder 3">
            <a:extLst>
              <a:ext uri="{FF2B5EF4-FFF2-40B4-BE49-F238E27FC236}">
                <a16:creationId xmlns:a16="http://schemas.microsoft.com/office/drawing/2014/main" id="{DE6DBF63-3982-492B-8DAF-E5DCD026B2B3}"/>
              </a:ext>
            </a:extLst>
          </p:cNvPr>
          <p:cNvSpPr>
            <a:spLocks noGrp="1"/>
          </p:cNvSpPr>
          <p:nvPr>
            <p:ph type="sldNum" sz="quarter" idx="12"/>
          </p:nvPr>
        </p:nvSpPr>
        <p:spPr/>
        <p:txBody>
          <a:bodyPr/>
          <a:lstStyle/>
          <a:p>
            <a:pPr>
              <a:defRPr/>
            </a:pPr>
            <a:fld id="{73031954-898F-4FEB-917E-D827EA039160}" type="slidenum">
              <a:rPr lang="en-US" altLang="en-US" smtClean="0"/>
              <a:pPr>
                <a:defRPr/>
              </a:pPr>
              <a:t>29</a:t>
            </a:fld>
            <a:endParaRPr lang="en-US" altLang="en-US"/>
          </a:p>
        </p:txBody>
      </p:sp>
    </p:spTree>
    <p:extLst>
      <p:ext uri="{BB962C8B-B14F-4D97-AF65-F5344CB8AC3E}">
        <p14:creationId xmlns:p14="http://schemas.microsoft.com/office/powerpoint/2010/main" val="217994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B4F253B-146F-4A9A-83EE-6CCD1FBF6B29}"/>
              </a:ext>
            </a:extLst>
          </p:cNvPr>
          <p:cNvSpPr>
            <a:spLocks noGrp="1" noChangeArrowheads="1"/>
          </p:cNvSpPr>
          <p:nvPr>
            <p:ph type="title"/>
          </p:nvPr>
        </p:nvSpPr>
        <p:spPr>
          <a:xfrm>
            <a:off x="685800" y="304800"/>
            <a:ext cx="7772400" cy="1143000"/>
          </a:xfrm>
        </p:spPr>
        <p:txBody>
          <a:bodyPr/>
          <a:lstStyle/>
          <a:p>
            <a:pPr algn="l" eaLnBrk="1" hangingPunct="1"/>
            <a:r>
              <a:rPr lang="en-US" altLang="en-US" sz="2900" b="1" dirty="0">
                <a:latin typeface="Tahoma" panose="020B0604030504040204" pitchFamily="34" charset="0"/>
              </a:rPr>
              <a:t>Linear Regression </a:t>
            </a:r>
          </a:p>
        </p:txBody>
      </p:sp>
      <p:sp>
        <p:nvSpPr>
          <p:cNvPr id="8195" name="Rectangle 3">
            <a:extLst>
              <a:ext uri="{FF2B5EF4-FFF2-40B4-BE49-F238E27FC236}">
                <a16:creationId xmlns:a16="http://schemas.microsoft.com/office/drawing/2014/main" id="{F27870E5-74BA-4E96-AA62-185FCC48BBFB}"/>
              </a:ext>
            </a:extLst>
          </p:cNvPr>
          <p:cNvSpPr>
            <a:spLocks noGrp="1" noChangeArrowheads="1"/>
          </p:cNvSpPr>
          <p:nvPr>
            <p:ph type="body" idx="1"/>
          </p:nvPr>
        </p:nvSpPr>
        <p:spPr>
          <a:xfrm>
            <a:off x="762000" y="1295400"/>
            <a:ext cx="7772400" cy="4114800"/>
          </a:xfrm>
        </p:spPr>
        <p:txBody>
          <a:bodyPr/>
          <a:lstStyle/>
          <a:p>
            <a:pPr eaLnBrk="1" hangingPunct="1">
              <a:lnSpc>
                <a:spcPct val="90000"/>
              </a:lnSpc>
            </a:pPr>
            <a:r>
              <a:rPr lang="en-US" altLang="en-US" b="1">
                <a:latin typeface="Tahoma" panose="020B0604030504040204" pitchFamily="34" charset="0"/>
              </a:rPr>
              <a:t>General linear models</a:t>
            </a:r>
            <a:r>
              <a:rPr lang="en-US" altLang="en-US">
                <a:latin typeface="Tahoma" panose="020B0604030504040204" pitchFamily="34" charset="0"/>
              </a:rPr>
              <a:t> – means</a:t>
            </a:r>
          </a:p>
          <a:p>
            <a:pPr eaLnBrk="1" hangingPunct="1">
              <a:lnSpc>
                <a:spcPct val="90000"/>
              </a:lnSpc>
            </a:pPr>
            <a:r>
              <a:rPr lang="en-US" altLang="en-US">
                <a:latin typeface="Tahoma" panose="020B0604030504040204" pitchFamily="34" charset="0"/>
              </a:rPr>
              <a:t>Regression (OLS)</a:t>
            </a:r>
          </a:p>
          <a:p>
            <a:pPr eaLnBrk="1" hangingPunct="1">
              <a:lnSpc>
                <a:spcPct val="90000"/>
              </a:lnSpc>
            </a:pPr>
            <a:r>
              <a:rPr lang="en-US" altLang="en-US">
                <a:latin typeface="Tahoma" panose="020B0604030504040204" pitchFamily="34" charset="0"/>
              </a:rPr>
              <a:t>Analysis of variance – ANOVA</a:t>
            </a:r>
          </a:p>
          <a:p>
            <a:pPr eaLnBrk="1" hangingPunct="1">
              <a:lnSpc>
                <a:spcPct val="90000"/>
              </a:lnSpc>
            </a:pPr>
            <a:r>
              <a:rPr lang="en-US" altLang="en-US">
                <a:latin typeface="Tahoma" panose="020B0604030504040204" pitchFamily="34" charset="0"/>
              </a:rPr>
              <a:t>y = b</a:t>
            </a:r>
            <a:r>
              <a:rPr lang="en-US" altLang="en-US" baseline="-25000">
                <a:latin typeface="Tahoma" panose="020B0604030504040204" pitchFamily="34" charset="0"/>
              </a:rPr>
              <a:t>0</a:t>
            </a:r>
            <a:r>
              <a:rPr lang="en-US" altLang="en-US">
                <a:latin typeface="Tahoma" panose="020B0604030504040204" pitchFamily="34" charset="0"/>
              </a:rPr>
              <a:t> + b</a:t>
            </a:r>
            <a:r>
              <a:rPr lang="en-US" altLang="en-US" baseline="-25000">
                <a:latin typeface="Tahoma" panose="020B0604030504040204" pitchFamily="34" charset="0"/>
              </a:rPr>
              <a:t>1</a:t>
            </a:r>
            <a:r>
              <a:rPr lang="en-US" altLang="en-US">
                <a:latin typeface="Tahoma" panose="020B0604030504040204" pitchFamily="34" charset="0"/>
              </a:rPr>
              <a:t>X</a:t>
            </a:r>
            <a:r>
              <a:rPr lang="en-US" altLang="en-US" baseline="-25000">
                <a:latin typeface="Tahoma" panose="020B0604030504040204" pitchFamily="34" charset="0"/>
              </a:rPr>
              <a:t>1</a:t>
            </a:r>
            <a:r>
              <a:rPr lang="en-US" altLang="en-US">
                <a:latin typeface="Tahoma" panose="020B0604030504040204" pitchFamily="34" charset="0"/>
              </a:rPr>
              <a:t>:</a:t>
            </a:r>
            <a:r>
              <a:rPr lang="en-US" altLang="en-US" baseline="-25000">
                <a:latin typeface="Tahoma" panose="020B0604030504040204" pitchFamily="34" charset="0"/>
              </a:rPr>
              <a:t> </a:t>
            </a:r>
            <a:r>
              <a:rPr lang="en-US" altLang="en-US">
                <a:latin typeface="Tahoma" panose="020B0604030504040204" pitchFamily="34" charset="0"/>
              </a:rPr>
              <a:t>if</a:t>
            </a:r>
            <a:r>
              <a:rPr lang="en-US" altLang="en-US" baseline="-25000">
                <a:latin typeface="Tahoma" panose="020B0604030504040204" pitchFamily="34" charset="0"/>
              </a:rPr>
              <a:t> </a:t>
            </a:r>
            <a:r>
              <a:rPr lang="en-US" altLang="en-US">
                <a:latin typeface="Tahoma" panose="020B0604030504040204" pitchFamily="34" charset="0"/>
              </a:rPr>
              <a:t>X</a:t>
            </a:r>
            <a:r>
              <a:rPr lang="en-US" altLang="en-US" baseline="-25000">
                <a:latin typeface="Tahoma" panose="020B0604030504040204" pitchFamily="34" charset="0"/>
              </a:rPr>
              <a:t>1 </a:t>
            </a:r>
            <a:r>
              <a:rPr lang="en-US" altLang="en-US">
                <a:latin typeface="Tahoma" panose="020B0604030504040204" pitchFamily="34" charset="0"/>
              </a:rPr>
              <a:t>1/0 – t-test</a:t>
            </a:r>
          </a:p>
          <a:p>
            <a:pPr eaLnBrk="1" hangingPunct="1">
              <a:lnSpc>
                <a:spcPct val="90000"/>
              </a:lnSpc>
            </a:pPr>
            <a:r>
              <a:rPr lang="en-US" altLang="en-US">
                <a:latin typeface="Tahoma" panose="020B0604030504040204" pitchFamily="34" charset="0"/>
              </a:rPr>
              <a:t>y = b</a:t>
            </a:r>
            <a:r>
              <a:rPr lang="en-US" altLang="en-US" baseline="-25000">
                <a:latin typeface="Tahoma" panose="020B0604030504040204" pitchFamily="34" charset="0"/>
              </a:rPr>
              <a:t>0</a:t>
            </a:r>
            <a:r>
              <a:rPr lang="en-US" altLang="en-US">
                <a:latin typeface="Tahoma" panose="020B0604030504040204" pitchFamily="34" charset="0"/>
              </a:rPr>
              <a:t> + b</a:t>
            </a:r>
            <a:r>
              <a:rPr lang="en-US" altLang="en-US" baseline="-25000">
                <a:latin typeface="Tahoma" panose="020B0604030504040204" pitchFamily="34" charset="0"/>
              </a:rPr>
              <a:t>1</a:t>
            </a:r>
            <a:r>
              <a:rPr lang="en-US" altLang="en-US">
                <a:latin typeface="Tahoma" panose="020B0604030504040204" pitchFamily="34" charset="0"/>
              </a:rPr>
              <a:t>X</a:t>
            </a:r>
            <a:r>
              <a:rPr lang="en-US" altLang="en-US" baseline="-25000">
                <a:latin typeface="Tahoma" panose="020B0604030504040204" pitchFamily="34" charset="0"/>
              </a:rPr>
              <a:t>1 </a:t>
            </a:r>
            <a:r>
              <a:rPr lang="en-US" altLang="en-US">
                <a:latin typeface="Tahoma" panose="020B0604030504040204" pitchFamily="34" charset="0"/>
              </a:rPr>
              <a:t>+ b</a:t>
            </a:r>
            <a:r>
              <a:rPr lang="en-US" altLang="en-US" baseline="-25000">
                <a:latin typeface="Tahoma" panose="020B0604030504040204" pitchFamily="34" charset="0"/>
              </a:rPr>
              <a:t>2</a:t>
            </a:r>
            <a:r>
              <a:rPr lang="en-US" altLang="en-US">
                <a:latin typeface="Tahoma" panose="020B0604030504040204" pitchFamily="34" charset="0"/>
              </a:rPr>
              <a:t>X</a:t>
            </a:r>
            <a:r>
              <a:rPr lang="en-US" altLang="en-US" baseline="-25000">
                <a:latin typeface="Tahoma" panose="020B0604030504040204" pitchFamily="34" charset="0"/>
              </a:rPr>
              <a:t>2 </a:t>
            </a:r>
            <a:r>
              <a:rPr lang="en-US" altLang="en-US">
                <a:latin typeface="Tahoma" panose="020B0604030504040204" pitchFamily="34" charset="0"/>
              </a:rPr>
              <a:t>+ b</a:t>
            </a:r>
            <a:r>
              <a:rPr lang="en-US" altLang="en-US" baseline="-25000">
                <a:latin typeface="Tahoma" panose="020B0604030504040204" pitchFamily="34" charset="0"/>
              </a:rPr>
              <a:t>3</a:t>
            </a:r>
            <a:r>
              <a:rPr lang="en-US" altLang="en-US">
                <a:latin typeface="Tahoma" panose="020B0604030504040204" pitchFamily="34" charset="0"/>
              </a:rPr>
              <a:t>X</a:t>
            </a:r>
            <a:r>
              <a:rPr lang="en-US" altLang="en-US" baseline="-25000">
                <a:latin typeface="Tahoma" panose="020B0604030504040204" pitchFamily="34" charset="0"/>
              </a:rPr>
              <a:t>3 </a:t>
            </a:r>
            <a:r>
              <a:rPr lang="en-US" altLang="en-US">
                <a:latin typeface="Tahoma" panose="020B0604030504040204" pitchFamily="34" charset="0"/>
              </a:rPr>
              <a:t>+</a:t>
            </a:r>
            <a:r>
              <a:rPr lang="en-US" altLang="en-US" baseline="-25000">
                <a:latin typeface="Tahoma" panose="020B0604030504040204" pitchFamily="34" charset="0"/>
              </a:rPr>
              <a:t> . . .  </a:t>
            </a:r>
            <a:r>
              <a:rPr lang="en-US" altLang="en-US">
                <a:latin typeface="Tahoma" panose="020B0604030504040204" pitchFamily="34" charset="0"/>
              </a:rPr>
              <a:t>If Xs 1/0, factorial ANOVA</a:t>
            </a:r>
          </a:p>
          <a:p>
            <a:pPr eaLnBrk="1" hangingPunct="1">
              <a:lnSpc>
                <a:spcPct val="90000"/>
              </a:lnSpc>
            </a:pPr>
            <a:r>
              <a:rPr lang="en-US" altLang="en-US">
                <a:latin typeface="Tahoma" panose="020B0604030504040204" pitchFamily="34" charset="0"/>
              </a:rPr>
              <a:t>If X</a:t>
            </a:r>
            <a:r>
              <a:rPr lang="en-US" altLang="en-US" baseline="-25000">
                <a:latin typeface="Tahoma" panose="020B0604030504040204" pitchFamily="34" charset="0"/>
              </a:rPr>
              <a:t>1</a:t>
            </a:r>
            <a:r>
              <a:rPr lang="en-US" altLang="en-US">
                <a:latin typeface="Tahoma" panose="020B0604030504040204" pitchFamily="34" charset="0"/>
              </a:rPr>
              <a:t> 1/0 and X</a:t>
            </a:r>
            <a:r>
              <a:rPr lang="en-US" altLang="en-US" baseline="-25000">
                <a:latin typeface="Tahoma" panose="020B0604030504040204" pitchFamily="34" charset="0"/>
              </a:rPr>
              <a:t>2</a:t>
            </a:r>
            <a:r>
              <a:rPr lang="en-US" altLang="en-US">
                <a:latin typeface="Tahoma" panose="020B0604030504040204" pitchFamily="34" charset="0"/>
              </a:rPr>
              <a:t> continuous – analysis of covariance (ANCOVA)</a:t>
            </a:r>
          </a:p>
          <a:p>
            <a:pPr eaLnBrk="1" hangingPunct="1">
              <a:lnSpc>
                <a:spcPct val="90000"/>
              </a:lnSpc>
              <a:buFont typeface="Wingdings" panose="05000000000000000000" pitchFamily="2" charset="2"/>
              <a:buNone/>
            </a:pPr>
            <a:endParaRPr lang="en-US" altLang="en-US">
              <a:latin typeface="Tahoma" panose="020B0604030504040204" pitchFamily="34" charset="0"/>
            </a:endParaRPr>
          </a:p>
          <a:p>
            <a:pPr eaLnBrk="1" hangingPunct="1">
              <a:lnSpc>
                <a:spcPct val="90000"/>
              </a:lnSpc>
            </a:pPr>
            <a:endParaRPr lang="en-US" altLang="en-US">
              <a:latin typeface="Tahoma" panose="020B0604030504040204" pitchFamily="34" charset="0"/>
            </a:endParaRPr>
          </a:p>
        </p:txBody>
      </p:sp>
      <p:sp>
        <p:nvSpPr>
          <p:cNvPr id="2" name="Slide Number Placeholder 1">
            <a:extLst>
              <a:ext uri="{FF2B5EF4-FFF2-40B4-BE49-F238E27FC236}">
                <a16:creationId xmlns:a16="http://schemas.microsoft.com/office/drawing/2014/main" id="{664CBF0F-3465-4339-B5BE-C7658FE2F582}"/>
              </a:ext>
            </a:extLst>
          </p:cNvPr>
          <p:cNvSpPr>
            <a:spLocks noGrp="1"/>
          </p:cNvSpPr>
          <p:nvPr>
            <p:ph type="sldNum" sz="quarter" idx="12"/>
          </p:nvPr>
        </p:nvSpPr>
        <p:spPr/>
        <p:txBody>
          <a:bodyPr/>
          <a:lstStyle/>
          <a:p>
            <a:pPr>
              <a:defRPr/>
            </a:pPr>
            <a:fld id="{73031954-898F-4FEB-917E-D827EA039160}"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57ECEB-42B5-4989-BC99-D7199A19DA8A}"/>
              </a:ext>
            </a:extLst>
          </p:cNvPr>
          <p:cNvSpPr>
            <a:spLocks noGrp="1"/>
          </p:cNvSpPr>
          <p:nvPr>
            <p:ph type="title"/>
          </p:nvPr>
        </p:nvSpPr>
        <p:spPr>
          <a:xfrm>
            <a:off x="571500" y="559678"/>
            <a:ext cx="8039100" cy="4952492"/>
          </a:xfrm>
        </p:spPr>
        <p:txBody>
          <a:bodyPr>
            <a:normAutofit/>
          </a:bodyPr>
          <a:lstStyle/>
          <a:p>
            <a:pPr algn="l"/>
            <a:r>
              <a:rPr lang="en-US" altLang="en-US" b="1" dirty="0"/>
              <a:t>Missing data procedures assuming MAR</a:t>
            </a:r>
            <a:endParaRPr lang="en-US" altLang="en-US" dirty="0"/>
          </a:p>
        </p:txBody>
      </p:sp>
      <p:sp>
        <p:nvSpPr>
          <p:cNvPr id="9" name="Content Placeholder 2">
            <a:extLst>
              <a:ext uri="{FF2B5EF4-FFF2-40B4-BE49-F238E27FC236}">
                <a16:creationId xmlns:a16="http://schemas.microsoft.com/office/drawing/2014/main" id="{6FE4F3E7-9D9A-41A7-B21F-56A312CF633A}"/>
              </a:ext>
            </a:extLst>
          </p:cNvPr>
          <p:cNvSpPr>
            <a:spLocks noGrp="1"/>
          </p:cNvSpPr>
          <p:nvPr>
            <p:ph idx="1"/>
          </p:nvPr>
        </p:nvSpPr>
        <p:spPr>
          <a:xfrm>
            <a:off x="300759" y="1882776"/>
            <a:ext cx="8676329" cy="2963863"/>
          </a:xfrm>
        </p:spPr>
        <p:txBody>
          <a:bodyPr rtlCol="0">
            <a:normAutofit fontScale="25000" lnSpcReduction="20000"/>
          </a:bodyPr>
          <a:lstStyle/>
          <a:p>
            <a:pPr eaLnBrk="1" hangingPunct="1"/>
            <a:r>
              <a:rPr lang="en-US" altLang="en-US" sz="9600" dirty="0"/>
              <a:t>Generate m (3-5 or more) complete data sets.</a:t>
            </a:r>
          </a:p>
          <a:p>
            <a:pPr eaLnBrk="1" hangingPunct="1"/>
            <a:r>
              <a:rPr lang="en-US" altLang="en-US" sz="9600" dirty="0"/>
              <a:t>Analyze each set individually.</a:t>
            </a:r>
          </a:p>
          <a:p>
            <a:pPr eaLnBrk="1" hangingPunct="1"/>
            <a:r>
              <a:rPr lang="en-US" altLang="en-US" sz="9600" dirty="0"/>
              <a:t>Combine results for estimates of regression parameters.</a:t>
            </a:r>
          </a:p>
          <a:p>
            <a:pPr marL="0" indent="0">
              <a:buNone/>
            </a:pPr>
            <a:r>
              <a:rPr lang="en-US" altLang="en-US" sz="9600" dirty="0"/>
              <a:t>     Regression parameters (</a:t>
            </a:r>
            <a:r>
              <a:rPr lang="en-US" altLang="en-US" sz="9600" dirty="0">
                <a:sym typeface="Symbol" panose="05050102010706020507" pitchFamily="18" charset="2"/>
              </a:rPr>
              <a:t></a:t>
            </a:r>
            <a:r>
              <a:rPr lang="en-US" altLang="en-US" sz="9600" dirty="0"/>
              <a:t>) average of m analyses.</a:t>
            </a:r>
          </a:p>
          <a:p>
            <a:pPr marL="0" indent="0">
              <a:buNone/>
            </a:pPr>
            <a:r>
              <a:rPr lang="en-US" altLang="en-US" sz="9600" dirty="0"/>
              <a:t>     Standard errors take into account </a:t>
            </a:r>
            <a:r>
              <a:rPr lang="en-US" altLang="en-US" sz="9600" u="sng" dirty="0"/>
              <a:t>within and between </a:t>
            </a:r>
            <a:r>
              <a:rPr lang="en-US" altLang="en-US" sz="9600" dirty="0"/>
              <a:t>data </a:t>
            </a:r>
          </a:p>
          <a:p>
            <a:pPr marL="0" indent="0">
              <a:buNone/>
            </a:pPr>
            <a:r>
              <a:rPr lang="en-US" altLang="en-US" sz="9600" dirty="0"/>
              <a:t>     set variance.</a:t>
            </a:r>
          </a:p>
          <a:p>
            <a:pPr marL="0" indent="0">
              <a:buNone/>
              <a:defRPr/>
            </a:pPr>
            <a:endParaRPr lang="en-US" sz="5100" dirty="0"/>
          </a:p>
          <a:p>
            <a:pPr marL="182880" indent="-182880">
              <a:defRPr/>
            </a:pPr>
            <a:endParaRPr lang="en-US" b="1" dirty="0"/>
          </a:p>
          <a:p>
            <a:pPr marL="0" indent="0">
              <a:buNone/>
              <a:defRPr/>
            </a:pPr>
            <a:endParaRPr lang="en-US" dirty="0"/>
          </a:p>
          <a:p>
            <a:pPr marL="109728" indent="0">
              <a:buNone/>
              <a:defRPr/>
            </a:pPr>
            <a:r>
              <a:rPr lang="en-US" dirty="0"/>
              <a:t> </a:t>
            </a:r>
          </a:p>
        </p:txBody>
      </p:sp>
      <p:sp>
        <p:nvSpPr>
          <p:cNvPr id="2" name="Slide Number Placeholder 1">
            <a:extLst>
              <a:ext uri="{FF2B5EF4-FFF2-40B4-BE49-F238E27FC236}">
                <a16:creationId xmlns:a16="http://schemas.microsoft.com/office/drawing/2014/main" id="{BAF961FF-C56E-4DDD-8BFA-E6DEE7E5F9CD}"/>
              </a:ext>
            </a:extLst>
          </p:cNvPr>
          <p:cNvSpPr>
            <a:spLocks noGrp="1"/>
          </p:cNvSpPr>
          <p:nvPr>
            <p:ph type="sldNum" sz="quarter" idx="12"/>
          </p:nvPr>
        </p:nvSpPr>
        <p:spPr/>
        <p:txBody>
          <a:bodyPr/>
          <a:lstStyle/>
          <a:p>
            <a:pPr>
              <a:defRPr/>
            </a:pPr>
            <a:fld id="{73031954-898F-4FEB-917E-D827EA039160}" type="slidenum">
              <a:rPr lang="en-US" altLang="en-US" smtClean="0"/>
              <a:pPr>
                <a:defRPr/>
              </a:pPr>
              <a:t>30</a:t>
            </a:fld>
            <a:endParaRPr lang="en-US" altLang="en-US"/>
          </a:p>
        </p:txBody>
      </p:sp>
    </p:spTree>
    <p:extLst>
      <p:ext uri="{BB962C8B-B14F-4D97-AF65-F5344CB8AC3E}">
        <p14:creationId xmlns:p14="http://schemas.microsoft.com/office/powerpoint/2010/main" val="425596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57ECEB-42B5-4989-BC99-D7199A19DA8A}"/>
              </a:ext>
            </a:extLst>
          </p:cNvPr>
          <p:cNvSpPr>
            <a:spLocks noGrp="1"/>
          </p:cNvSpPr>
          <p:nvPr>
            <p:ph type="title"/>
          </p:nvPr>
        </p:nvSpPr>
        <p:spPr>
          <a:xfrm>
            <a:off x="571500" y="559678"/>
            <a:ext cx="8115300" cy="4952492"/>
          </a:xfrm>
        </p:spPr>
        <p:txBody>
          <a:bodyPr/>
          <a:lstStyle/>
          <a:p>
            <a:pPr algn="l"/>
            <a:r>
              <a:rPr lang="en-US" altLang="en-US" b="1" dirty="0"/>
              <a:t>Imputation methods assuming MAR</a:t>
            </a:r>
            <a:endParaRPr lang="en-US" dirty="0"/>
          </a:p>
        </p:txBody>
      </p:sp>
      <p:sp>
        <p:nvSpPr>
          <p:cNvPr id="9" name="Content Placeholder 2">
            <a:extLst>
              <a:ext uri="{FF2B5EF4-FFF2-40B4-BE49-F238E27FC236}">
                <a16:creationId xmlns:a16="http://schemas.microsoft.com/office/drawing/2014/main" id="{6FE4F3E7-9D9A-41A7-B21F-56A312CF633A}"/>
              </a:ext>
            </a:extLst>
          </p:cNvPr>
          <p:cNvSpPr>
            <a:spLocks noGrp="1"/>
          </p:cNvSpPr>
          <p:nvPr>
            <p:ph idx="1"/>
          </p:nvPr>
        </p:nvSpPr>
        <p:spPr>
          <a:xfrm>
            <a:off x="457200" y="1637117"/>
            <a:ext cx="8229600" cy="2963863"/>
          </a:xfrm>
        </p:spPr>
        <p:txBody>
          <a:bodyPr rtlCol="0">
            <a:noAutofit/>
          </a:bodyPr>
          <a:lstStyle/>
          <a:p>
            <a:pPr eaLnBrk="1" hangingPunct="1"/>
            <a:r>
              <a:rPr lang="en-US" altLang="en-US" sz="2200" dirty="0"/>
              <a:t>Single imputation – substitute mean value (or mode) – bad idea. </a:t>
            </a:r>
          </a:p>
          <a:p>
            <a:pPr eaLnBrk="1" hangingPunct="1"/>
            <a:r>
              <a:rPr lang="en-US" altLang="en-US" sz="2200" dirty="0"/>
              <a:t>Linear Regression – draws value from a theoretical (e.g., normal) distribution (might get value outside observed values)                   </a:t>
            </a:r>
          </a:p>
          <a:p>
            <a:pPr eaLnBrk="1" hangingPunct="1"/>
            <a:r>
              <a:rPr lang="en-US" altLang="en-US" sz="2200" dirty="0"/>
              <a:t>Predictive mean matching (PMM) – based on regression, draws value from observed cases with predicted values (always get value within range of observed values).</a:t>
            </a:r>
          </a:p>
          <a:p>
            <a:pPr eaLnBrk="1" hangingPunct="1"/>
            <a:r>
              <a:rPr lang="en-US" altLang="en-US" sz="2200" dirty="0"/>
              <a:t>Logistic regression – similar to linear, calculates probability from observed data, random draws from a binomial distribution.                                         </a:t>
            </a:r>
            <a:r>
              <a:rPr lang="en-US" sz="2200" dirty="0"/>
              <a:t> </a:t>
            </a:r>
          </a:p>
        </p:txBody>
      </p:sp>
      <p:sp>
        <p:nvSpPr>
          <p:cNvPr id="2" name="Slide Number Placeholder 1">
            <a:extLst>
              <a:ext uri="{FF2B5EF4-FFF2-40B4-BE49-F238E27FC236}">
                <a16:creationId xmlns:a16="http://schemas.microsoft.com/office/drawing/2014/main" id="{D809C53E-744D-4FF2-89AA-CBA33FE6B916}"/>
              </a:ext>
            </a:extLst>
          </p:cNvPr>
          <p:cNvSpPr>
            <a:spLocks noGrp="1"/>
          </p:cNvSpPr>
          <p:nvPr>
            <p:ph type="sldNum" sz="quarter" idx="12"/>
          </p:nvPr>
        </p:nvSpPr>
        <p:spPr/>
        <p:txBody>
          <a:bodyPr/>
          <a:lstStyle/>
          <a:p>
            <a:pPr>
              <a:defRPr/>
            </a:pPr>
            <a:fld id="{73031954-898F-4FEB-917E-D827EA039160}" type="slidenum">
              <a:rPr lang="en-US" altLang="en-US" smtClean="0"/>
              <a:pPr>
                <a:defRPr/>
              </a:pPr>
              <a:t>31</a:t>
            </a:fld>
            <a:endParaRPr lang="en-US" altLang="en-US"/>
          </a:p>
        </p:txBody>
      </p:sp>
    </p:spTree>
    <p:extLst>
      <p:ext uri="{BB962C8B-B14F-4D97-AF65-F5344CB8AC3E}">
        <p14:creationId xmlns:p14="http://schemas.microsoft.com/office/powerpoint/2010/main" val="1687939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156DDDF-455B-48BC-8E49-D88B6A2EB8F3}"/>
              </a:ext>
            </a:extLst>
          </p:cNvPr>
          <p:cNvSpPr>
            <a:spLocks noChangeArrowheads="1"/>
          </p:cNvSpPr>
          <p:nvPr/>
        </p:nvSpPr>
        <p:spPr bwMode="auto">
          <a:xfrm>
            <a:off x="762000" y="457200"/>
            <a:ext cx="45079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b="1" dirty="0">
                <a:latin typeface="Arial" panose="020B0604020202020204" pitchFamily="34" charset="0"/>
                <a:ea typeface="Calibri" panose="020F0502020204030204" pitchFamily="34" charset="0"/>
                <a:cs typeface="Arial" panose="020B0604020202020204" pitchFamily="34" charset="0"/>
              </a:rPr>
              <a:t>Missing demographic, clinical, biomarker and genetic data </a:t>
            </a:r>
            <a:endParaRPr lang="en-US" altLang="en-US"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B064FF35-1B9F-45CA-B720-B9A7C3FFC51B}"/>
              </a:ext>
            </a:extLst>
          </p:cNvPr>
          <p:cNvGraphicFramePr>
            <a:graphicFrameLocks noGrp="1"/>
          </p:cNvGraphicFramePr>
          <p:nvPr>
            <p:extLst>
              <p:ext uri="{D42A27DB-BD31-4B8C-83A1-F6EECF244321}">
                <p14:modId xmlns:p14="http://schemas.microsoft.com/office/powerpoint/2010/main" val="219451705"/>
              </p:ext>
            </p:extLst>
          </p:nvPr>
        </p:nvGraphicFramePr>
        <p:xfrm>
          <a:off x="761998" y="734198"/>
          <a:ext cx="7315200" cy="5209400"/>
        </p:xfrm>
        <a:graphic>
          <a:graphicData uri="http://schemas.openxmlformats.org/drawingml/2006/table">
            <a:tbl>
              <a:tblPr>
                <a:tableStyleId>{5C22544A-7EE6-4342-B048-85BDC9FD1C3A}</a:tableStyleId>
              </a:tblPr>
              <a:tblGrid>
                <a:gridCol w="3540176">
                  <a:extLst>
                    <a:ext uri="{9D8B030D-6E8A-4147-A177-3AD203B41FA5}">
                      <a16:colId xmlns:a16="http://schemas.microsoft.com/office/drawing/2014/main" val="2121304467"/>
                    </a:ext>
                  </a:extLst>
                </a:gridCol>
                <a:gridCol w="513195">
                  <a:extLst>
                    <a:ext uri="{9D8B030D-6E8A-4147-A177-3AD203B41FA5}">
                      <a16:colId xmlns:a16="http://schemas.microsoft.com/office/drawing/2014/main" val="54412233"/>
                    </a:ext>
                  </a:extLst>
                </a:gridCol>
                <a:gridCol w="661064">
                  <a:extLst>
                    <a:ext uri="{9D8B030D-6E8A-4147-A177-3AD203B41FA5}">
                      <a16:colId xmlns:a16="http://schemas.microsoft.com/office/drawing/2014/main" val="3540413346"/>
                    </a:ext>
                  </a:extLst>
                </a:gridCol>
                <a:gridCol w="687158">
                  <a:extLst>
                    <a:ext uri="{9D8B030D-6E8A-4147-A177-3AD203B41FA5}">
                      <a16:colId xmlns:a16="http://schemas.microsoft.com/office/drawing/2014/main" val="2644440051"/>
                    </a:ext>
                  </a:extLst>
                </a:gridCol>
                <a:gridCol w="513196">
                  <a:extLst>
                    <a:ext uri="{9D8B030D-6E8A-4147-A177-3AD203B41FA5}">
                      <a16:colId xmlns:a16="http://schemas.microsoft.com/office/drawing/2014/main" val="61370882"/>
                    </a:ext>
                  </a:extLst>
                </a:gridCol>
                <a:gridCol w="678459">
                  <a:extLst>
                    <a:ext uri="{9D8B030D-6E8A-4147-A177-3AD203B41FA5}">
                      <a16:colId xmlns:a16="http://schemas.microsoft.com/office/drawing/2014/main" val="3412274407"/>
                    </a:ext>
                  </a:extLst>
                </a:gridCol>
                <a:gridCol w="721952">
                  <a:extLst>
                    <a:ext uri="{9D8B030D-6E8A-4147-A177-3AD203B41FA5}">
                      <a16:colId xmlns:a16="http://schemas.microsoft.com/office/drawing/2014/main" val="1717714779"/>
                    </a:ext>
                  </a:extLst>
                </a:gridCol>
              </a:tblGrid>
              <a:tr h="410266">
                <a:tc>
                  <a:txBody>
                    <a:bodyPr/>
                    <a:lstStyle/>
                    <a:p>
                      <a:pPr algn="l" fontAlgn="b"/>
                      <a:r>
                        <a:rPr lang="en-US" sz="1300" b="1" u="none" strike="noStrike" dirty="0">
                          <a:effectLst/>
                          <a:latin typeface="+mn-lt"/>
                        </a:rPr>
                        <a:t>variable</a:t>
                      </a:r>
                      <a:endParaRPr lang="en-US" sz="1300" b="1" i="0" u="none" strike="noStrike" dirty="0">
                        <a:solidFill>
                          <a:srgbClr val="000000"/>
                        </a:solidFill>
                        <a:effectLst/>
                        <a:latin typeface="+mn-lt"/>
                      </a:endParaRPr>
                    </a:p>
                  </a:txBody>
                  <a:tcPr marL="5329" marR="5329" marT="5329" marB="0" anchor="b"/>
                </a:tc>
                <a:tc>
                  <a:txBody>
                    <a:bodyPr/>
                    <a:lstStyle/>
                    <a:p>
                      <a:pPr algn="ctr" fontAlgn="b"/>
                      <a:r>
                        <a:rPr lang="en-US" sz="1300" b="1" u="none" strike="noStrike" dirty="0" err="1">
                          <a:effectLst/>
                          <a:latin typeface="+mn-lt"/>
                        </a:rPr>
                        <a:t>obs</a:t>
                      </a:r>
                      <a:endParaRPr lang="en-US" sz="1300" b="1" i="0" u="none" strike="noStrike" dirty="0">
                        <a:solidFill>
                          <a:srgbClr val="000000"/>
                        </a:solidFill>
                        <a:effectLst/>
                        <a:latin typeface="+mn-lt"/>
                      </a:endParaRPr>
                    </a:p>
                  </a:txBody>
                  <a:tcPr marL="5329" marR="5329" marT="5329" marB="0" anchor="b"/>
                </a:tc>
                <a:tc>
                  <a:txBody>
                    <a:bodyPr/>
                    <a:lstStyle/>
                    <a:p>
                      <a:pPr algn="ctr" fontAlgn="b"/>
                      <a:r>
                        <a:rPr lang="en-US" sz="1300" b="1" u="none" strike="noStrike" dirty="0">
                          <a:effectLst/>
                          <a:latin typeface="+mn-lt"/>
                        </a:rPr>
                        <a:t>mean</a:t>
                      </a:r>
                      <a:endParaRPr lang="en-US" sz="1300" b="1" i="0" u="none" strike="noStrike" dirty="0">
                        <a:solidFill>
                          <a:srgbClr val="000000"/>
                        </a:solidFill>
                        <a:effectLst/>
                        <a:latin typeface="+mn-lt"/>
                      </a:endParaRPr>
                    </a:p>
                  </a:txBody>
                  <a:tcPr marL="5329" marR="5329" marT="5329" marB="0" anchor="b"/>
                </a:tc>
                <a:tc>
                  <a:txBody>
                    <a:bodyPr/>
                    <a:lstStyle/>
                    <a:p>
                      <a:pPr algn="ctr" fontAlgn="b"/>
                      <a:r>
                        <a:rPr lang="en-US" sz="1300" b="1" u="none" strike="noStrike" dirty="0">
                          <a:effectLst/>
                          <a:latin typeface="+mn-lt"/>
                        </a:rPr>
                        <a:t>SD</a:t>
                      </a:r>
                      <a:endParaRPr lang="en-US" sz="1300" b="1" i="0" u="none" strike="noStrike" dirty="0">
                        <a:solidFill>
                          <a:srgbClr val="000000"/>
                        </a:solidFill>
                        <a:effectLst/>
                        <a:latin typeface="+mn-lt"/>
                      </a:endParaRPr>
                    </a:p>
                  </a:txBody>
                  <a:tcPr marL="5329" marR="5329" marT="5329" marB="0" anchor="b"/>
                </a:tc>
                <a:tc>
                  <a:txBody>
                    <a:bodyPr/>
                    <a:lstStyle/>
                    <a:p>
                      <a:pPr algn="ctr" fontAlgn="b"/>
                      <a:r>
                        <a:rPr lang="en-US" sz="1300" b="1" u="none" strike="noStrike" dirty="0">
                          <a:effectLst/>
                          <a:latin typeface="+mn-lt"/>
                        </a:rPr>
                        <a:t>min</a:t>
                      </a:r>
                      <a:endParaRPr lang="en-US" sz="1300" b="1" i="0" u="none" strike="noStrike" dirty="0">
                        <a:solidFill>
                          <a:srgbClr val="000000"/>
                        </a:solidFill>
                        <a:effectLst/>
                        <a:latin typeface="+mn-lt"/>
                      </a:endParaRPr>
                    </a:p>
                  </a:txBody>
                  <a:tcPr marL="5329" marR="5329" marT="5329" marB="0" anchor="b"/>
                </a:tc>
                <a:tc>
                  <a:txBody>
                    <a:bodyPr/>
                    <a:lstStyle/>
                    <a:p>
                      <a:pPr algn="ctr" fontAlgn="b"/>
                      <a:r>
                        <a:rPr lang="en-US" sz="1300" b="1" u="none" strike="noStrike" dirty="0">
                          <a:effectLst/>
                          <a:latin typeface="+mn-lt"/>
                        </a:rPr>
                        <a:t>max</a:t>
                      </a:r>
                      <a:endParaRPr lang="en-US" sz="1300" b="1" i="0" u="none" strike="noStrike" dirty="0">
                        <a:solidFill>
                          <a:srgbClr val="000000"/>
                        </a:solidFill>
                        <a:effectLst/>
                        <a:latin typeface="+mn-lt"/>
                      </a:endParaRPr>
                    </a:p>
                  </a:txBody>
                  <a:tcPr marL="5329" marR="5329" marT="5329" marB="0" anchor="b"/>
                </a:tc>
                <a:tc>
                  <a:txBody>
                    <a:bodyPr/>
                    <a:lstStyle/>
                    <a:p>
                      <a:pPr algn="ctr" fontAlgn="b"/>
                      <a:r>
                        <a:rPr lang="en-US" sz="1300" b="1" u="none" strike="noStrike" dirty="0">
                          <a:effectLst/>
                          <a:highlight>
                            <a:srgbClr val="FFFF00"/>
                          </a:highlight>
                          <a:latin typeface="+mn-lt"/>
                        </a:rPr>
                        <a:t>% missing</a:t>
                      </a:r>
                      <a:endParaRPr lang="en-US" sz="1300" b="1" i="0" u="none" strike="noStrike" dirty="0">
                        <a:solidFill>
                          <a:srgbClr val="000000"/>
                        </a:solidFill>
                        <a:effectLst/>
                        <a:highlight>
                          <a:srgbClr val="FFFF00"/>
                        </a:highlight>
                        <a:latin typeface="+mn-lt"/>
                      </a:endParaRPr>
                    </a:p>
                  </a:txBody>
                  <a:tcPr marL="5329" marR="5329" marT="5329" marB="0" anchor="b"/>
                </a:tc>
                <a:extLst>
                  <a:ext uri="{0D108BD9-81ED-4DB2-BD59-A6C34878D82A}">
                    <a16:rowId xmlns:a16="http://schemas.microsoft.com/office/drawing/2014/main" val="2724532157"/>
                  </a:ext>
                </a:extLst>
              </a:tr>
              <a:tr h="208658">
                <a:tc>
                  <a:txBody>
                    <a:bodyPr/>
                    <a:lstStyle/>
                    <a:p>
                      <a:pPr algn="l" fontAlgn="b"/>
                      <a:r>
                        <a:rPr lang="en-US" sz="1300" u="none" strike="noStrike" dirty="0">
                          <a:effectLst/>
                          <a:latin typeface="+mn-lt"/>
                        </a:rPr>
                        <a:t>Age</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2738</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49.54</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11.27</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17</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67</a:t>
                      </a:r>
                      <a:endParaRPr lang="en-US" sz="1300" b="0" i="0" u="none" strike="noStrike" dirty="0">
                        <a:solidFill>
                          <a:srgbClr val="000000"/>
                        </a:solidFill>
                        <a:effectLst/>
                        <a:latin typeface="+mn-lt"/>
                      </a:endParaRPr>
                    </a:p>
                  </a:txBody>
                  <a:tcPr marL="5329" marR="5329" marT="5329" marB="0" anchor="b"/>
                </a:tc>
                <a:tc>
                  <a:txBody>
                    <a:bodyPr/>
                    <a:lstStyle/>
                    <a:p>
                      <a:pPr algn="ctr" fontAlgn="b"/>
                      <a:r>
                        <a:rPr lang="en-US" sz="1300" u="none" strike="noStrike" dirty="0">
                          <a:effectLst/>
                          <a:highlight>
                            <a:srgbClr val="FFFF00"/>
                          </a:highlight>
                          <a:latin typeface="+mn-lt"/>
                        </a:rPr>
                        <a:t>0.62</a:t>
                      </a:r>
                      <a:endParaRPr lang="en-US" sz="1300" b="0" i="0" u="none" strike="noStrike" dirty="0">
                        <a:solidFill>
                          <a:srgbClr val="000000"/>
                        </a:solidFill>
                        <a:effectLst/>
                        <a:highlight>
                          <a:srgbClr val="FFFF00"/>
                        </a:highlight>
                        <a:latin typeface="+mn-lt"/>
                      </a:endParaRPr>
                    </a:p>
                  </a:txBody>
                  <a:tcPr marL="5329" marR="5329" marT="5329" marB="0" anchor="b"/>
                </a:tc>
                <a:extLst>
                  <a:ext uri="{0D108BD9-81ED-4DB2-BD59-A6C34878D82A}">
                    <a16:rowId xmlns:a16="http://schemas.microsoft.com/office/drawing/2014/main" val="1076249275"/>
                  </a:ext>
                </a:extLst>
              </a:tr>
              <a:tr h="208658">
                <a:tc>
                  <a:txBody>
                    <a:bodyPr/>
                    <a:lstStyle/>
                    <a:p>
                      <a:pPr algn="l" fontAlgn="b"/>
                      <a:r>
                        <a:rPr lang="en-US" sz="1300" u="none" strike="noStrike" dirty="0">
                          <a:effectLst/>
                          <a:latin typeface="+mn-lt"/>
                        </a:rPr>
                        <a:t>Male</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2737</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0.713</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0.45</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a:effectLst/>
                          <a:latin typeface="+mn-lt"/>
                        </a:rPr>
                        <a:t>0</a:t>
                      </a:r>
                      <a:endParaRPr lang="en-US" sz="1300" b="0" i="0" u="none" strike="noStrike">
                        <a:solidFill>
                          <a:srgbClr val="000000"/>
                        </a:solidFill>
                        <a:effectLst/>
                        <a:latin typeface="+mn-lt"/>
                      </a:endParaRPr>
                    </a:p>
                  </a:txBody>
                  <a:tcPr marL="5329" marR="5329" marT="5329" marB="0" anchor="b"/>
                </a:tc>
                <a:tc>
                  <a:txBody>
                    <a:bodyPr/>
                    <a:lstStyle/>
                    <a:p>
                      <a:pPr algn="r" fontAlgn="b"/>
                      <a:r>
                        <a:rPr lang="en-US" sz="1300" u="none" strike="noStrike">
                          <a:effectLst/>
                          <a:latin typeface="+mn-lt"/>
                        </a:rPr>
                        <a:t>1</a:t>
                      </a:r>
                      <a:endParaRPr lang="en-US" sz="1300" b="0" i="0" u="none" strike="noStrike">
                        <a:solidFill>
                          <a:srgbClr val="000000"/>
                        </a:solidFill>
                        <a:effectLst/>
                        <a:latin typeface="+mn-lt"/>
                      </a:endParaRPr>
                    </a:p>
                  </a:txBody>
                  <a:tcPr marL="5329" marR="5329" marT="5329" marB="0" anchor="b"/>
                </a:tc>
                <a:tc>
                  <a:txBody>
                    <a:bodyPr/>
                    <a:lstStyle/>
                    <a:p>
                      <a:pPr algn="ctr" fontAlgn="b"/>
                      <a:r>
                        <a:rPr lang="en-US" sz="1300" u="none" strike="noStrike" dirty="0">
                          <a:effectLst/>
                          <a:highlight>
                            <a:srgbClr val="FFFF00"/>
                          </a:highlight>
                          <a:latin typeface="+mn-lt"/>
                        </a:rPr>
                        <a:t>0.65</a:t>
                      </a:r>
                      <a:endParaRPr lang="en-US" sz="1300" b="0" i="0" u="none" strike="noStrike" dirty="0">
                        <a:solidFill>
                          <a:srgbClr val="000000"/>
                        </a:solidFill>
                        <a:effectLst/>
                        <a:highlight>
                          <a:srgbClr val="FFFF00"/>
                        </a:highlight>
                        <a:latin typeface="+mn-lt"/>
                      </a:endParaRPr>
                    </a:p>
                  </a:txBody>
                  <a:tcPr marL="5329" marR="5329" marT="5329" marB="0" anchor="b"/>
                </a:tc>
                <a:extLst>
                  <a:ext uri="{0D108BD9-81ED-4DB2-BD59-A6C34878D82A}">
                    <a16:rowId xmlns:a16="http://schemas.microsoft.com/office/drawing/2014/main" val="2804174449"/>
                  </a:ext>
                </a:extLst>
              </a:tr>
              <a:tr h="208658">
                <a:tc>
                  <a:txBody>
                    <a:bodyPr/>
                    <a:lstStyle/>
                    <a:p>
                      <a:pPr algn="l" fontAlgn="b"/>
                      <a:r>
                        <a:rPr lang="en-US" sz="1300" u="none" strike="noStrike" dirty="0">
                          <a:effectLst/>
                          <a:latin typeface="+mn-lt"/>
                        </a:rPr>
                        <a:t>Minority</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a:effectLst/>
                          <a:latin typeface="+mn-lt"/>
                        </a:rPr>
                        <a:t>2737</a:t>
                      </a:r>
                      <a:endParaRPr lang="en-US" sz="1300" b="0" i="0" u="none" strike="noStrike">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0.244</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0.61</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3</a:t>
                      </a:r>
                      <a:endParaRPr lang="en-US" sz="1300" b="0" i="0" u="none" strike="noStrike" dirty="0">
                        <a:solidFill>
                          <a:srgbClr val="000000"/>
                        </a:solidFill>
                        <a:effectLst/>
                        <a:latin typeface="+mn-lt"/>
                      </a:endParaRPr>
                    </a:p>
                  </a:txBody>
                  <a:tcPr marL="5329" marR="5329" marT="5329" marB="0" anchor="b"/>
                </a:tc>
                <a:tc>
                  <a:txBody>
                    <a:bodyPr/>
                    <a:lstStyle/>
                    <a:p>
                      <a:pPr algn="ctr" fontAlgn="b"/>
                      <a:r>
                        <a:rPr lang="en-US" sz="1300" u="none" strike="noStrike" dirty="0">
                          <a:effectLst/>
                          <a:highlight>
                            <a:srgbClr val="FFFF00"/>
                          </a:highlight>
                          <a:latin typeface="+mn-lt"/>
                        </a:rPr>
                        <a:t>0.65</a:t>
                      </a:r>
                      <a:endParaRPr lang="en-US" sz="1300" b="0" i="0" u="none" strike="noStrike" dirty="0">
                        <a:solidFill>
                          <a:srgbClr val="000000"/>
                        </a:solidFill>
                        <a:effectLst/>
                        <a:highlight>
                          <a:srgbClr val="FFFF00"/>
                        </a:highlight>
                        <a:latin typeface="+mn-lt"/>
                      </a:endParaRPr>
                    </a:p>
                  </a:txBody>
                  <a:tcPr marL="5329" marR="5329" marT="5329" marB="0" anchor="b"/>
                </a:tc>
                <a:extLst>
                  <a:ext uri="{0D108BD9-81ED-4DB2-BD59-A6C34878D82A}">
                    <a16:rowId xmlns:a16="http://schemas.microsoft.com/office/drawing/2014/main" val="3958024843"/>
                  </a:ext>
                </a:extLst>
              </a:tr>
              <a:tr h="208658">
                <a:tc>
                  <a:txBody>
                    <a:bodyPr/>
                    <a:lstStyle/>
                    <a:p>
                      <a:pPr algn="l" fontAlgn="b"/>
                      <a:r>
                        <a:rPr lang="en-US" sz="1300" u="none" strike="noStrike" dirty="0">
                          <a:effectLst/>
                          <a:latin typeface="+mn-lt"/>
                        </a:rPr>
                        <a:t>BMI</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2726</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29.33</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5.68</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15.4</a:t>
                      </a:r>
                      <a:endParaRPr lang="en-US" sz="1300" b="0" i="0" u="none" strike="noStrike" dirty="0">
                        <a:solidFill>
                          <a:srgbClr val="000000"/>
                        </a:solidFill>
                        <a:effectLst/>
                        <a:latin typeface="+mn-lt"/>
                      </a:endParaRPr>
                    </a:p>
                  </a:txBody>
                  <a:tcPr marL="5329" marR="5329" marT="5329" marB="0" anchor="b"/>
                </a:tc>
                <a:tc>
                  <a:txBody>
                    <a:bodyPr/>
                    <a:lstStyle/>
                    <a:p>
                      <a:pPr algn="r" fontAlgn="b"/>
                      <a:r>
                        <a:rPr lang="en-US" sz="1300" u="none" strike="noStrike" dirty="0">
                          <a:effectLst/>
                          <a:latin typeface="+mn-lt"/>
                        </a:rPr>
                        <a:t>58.4</a:t>
                      </a:r>
                      <a:endParaRPr lang="en-US" sz="1300" b="0" i="0" u="none" strike="noStrike" dirty="0">
                        <a:solidFill>
                          <a:srgbClr val="000000"/>
                        </a:solidFill>
                        <a:effectLst/>
                        <a:latin typeface="+mn-lt"/>
                      </a:endParaRPr>
                    </a:p>
                  </a:txBody>
                  <a:tcPr marL="5329" marR="5329" marT="5329" marB="0" anchor="b"/>
                </a:tc>
                <a:tc>
                  <a:txBody>
                    <a:bodyPr/>
                    <a:lstStyle/>
                    <a:p>
                      <a:pPr algn="ctr" fontAlgn="b"/>
                      <a:r>
                        <a:rPr lang="en-US" sz="1300" u="none" strike="noStrike" dirty="0">
                          <a:effectLst/>
                          <a:highlight>
                            <a:srgbClr val="FFFF00"/>
                          </a:highlight>
                          <a:latin typeface="+mn-lt"/>
                        </a:rPr>
                        <a:t>1.05</a:t>
                      </a:r>
                      <a:endParaRPr lang="en-US" sz="1300" b="0" i="0" u="none" strike="noStrike" dirty="0">
                        <a:solidFill>
                          <a:srgbClr val="000000"/>
                        </a:solidFill>
                        <a:effectLst/>
                        <a:highlight>
                          <a:srgbClr val="FFFF00"/>
                        </a:highlight>
                        <a:latin typeface="+mn-lt"/>
                      </a:endParaRPr>
                    </a:p>
                  </a:txBody>
                  <a:tcPr marL="5329" marR="5329" marT="5329" marB="0" anchor="b"/>
                </a:tc>
                <a:extLst>
                  <a:ext uri="{0D108BD9-81ED-4DB2-BD59-A6C34878D82A}">
                    <a16:rowId xmlns:a16="http://schemas.microsoft.com/office/drawing/2014/main" val="1267569661"/>
                  </a:ext>
                </a:extLst>
              </a:tr>
              <a:tr h="208658">
                <a:tc>
                  <a:txBody>
                    <a:bodyPr/>
                    <a:lstStyle/>
                    <a:p>
                      <a:pPr algn="l" fontAlgn="b"/>
                      <a:r>
                        <a:rPr lang="en-US" sz="1300" u="none" strike="noStrike" dirty="0">
                          <a:effectLst/>
                          <a:latin typeface="+mn-lt"/>
                        </a:rPr>
                        <a:t>Hx syncope</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2726</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0.13</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0.34</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1.05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121807867"/>
                  </a:ext>
                </a:extLst>
              </a:tr>
              <a:tr h="208658">
                <a:tc>
                  <a:txBody>
                    <a:bodyPr/>
                    <a:lstStyle/>
                    <a:p>
                      <a:pPr algn="l" fontAlgn="b"/>
                      <a:r>
                        <a:rPr lang="en-US" sz="1300" u="none" strike="noStrike" dirty="0">
                          <a:effectLst/>
                          <a:latin typeface="+mn-lt"/>
                        </a:rPr>
                        <a:t>Hx heart failure</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2726</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0.05</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0.22</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1.05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3291910250"/>
                  </a:ext>
                </a:extLst>
              </a:tr>
              <a:tr h="208658">
                <a:tc>
                  <a:txBody>
                    <a:bodyPr/>
                    <a:lstStyle/>
                    <a:p>
                      <a:pPr algn="l" fontAlgn="b"/>
                      <a:r>
                        <a:rPr lang="en-US" sz="1300" u="none" strike="noStrike" dirty="0">
                          <a:effectLst/>
                          <a:latin typeface="+mn-lt"/>
                        </a:rPr>
                        <a:t>NYHA</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2692</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1.41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0.63</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1</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4</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2.29</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2827390469"/>
                  </a:ext>
                </a:extLst>
              </a:tr>
              <a:tr h="208658">
                <a:tc>
                  <a:txBody>
                    <a:bodyPr/>
                    <a:lstStyle/>
                    <a:p>
                      <a:pPr algn="l" fontAlgn="b"/>
                      <a:r>
                        <a:rPr lang="en-US" sz="1300" u="none" strike="noStrike" dirty="0">
                          <a:effectLst/>
                          <a:latin typeface="+mn-lt"/>
                        </a:rPr>
                        <a:t>Hx stroke</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2726</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0.03</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0.16</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1</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1.05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3210569819"/>
                  </a:ext>
                </a:extLst>
              </a:tr>
              <a:tr h="208658">
                <a:tc>
                  <a:txBody>
                    <a:bodyPr/>
                    <a:lstStyle/>
                    <a:p>
                      <a:pPr algn="l" fontAlgn="b"/>
                      <a:r>
                        <a:rPr lang="en-US" sz="1300" u="none" strike="noStrike" dirty="0">
                          <a:effectLst/>
                          <a:latin typeface="+mn-lt"/>
                        </a:rPr>
                        <a:t>Hx VT</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2725</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2.90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0.31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3</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1.09</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1490787745"/>
                  </a:ext>
                </a:extLst>
              </a:tr>
              <a:tr h="208658">
                <a:tc>
                  <a:txBody>
                    <a:bodyPr/>
                    <a:lstStyle/>
                    <a:p>
                      <a:pPr algn="l" fontAlgn="b"/>
                      <a:r>
                        <a:rPr lang="en-US" sz="1300" u="none" strike="noStrike" dirty="0">
                          <a:effectLst/>
                          <a:latin typeface="+mn-lt"/>
                        </a:rPr>
                        <a:t>Hx HTN</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2726</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0.37</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0.48</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1</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1.05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2875412474"/>
                  </a:ext>
                </a:extLst>
              </a:tr>
              <a:tr h="208658">
                <a:tc>
                  <a:txBody>
                    <a:bodyPr/>
                    <a:lstStyle/>
                    <a:p>
                      <a:pPr algn="l" fontAlgn="b"/>
                      <a:r>
                        <a:rPr lang="en-US" sz="1300" u="none" strike="noStrike" dirty="0">
                          <a:effectLst/>
                          <a:latin typeface="+mn-lt"/>
                        </a:rPr>
                        <a:t>Current smoker</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2724</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0.14</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0.35</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1.13</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1493549873"/>
                  </a:ext>
                </a:extLst>
              </a:tr>
              <a:tr h="208658">
                <a:tc>
                  <a:txBody>
                    <a:bodyPr/>
                    <a:lstStyle/>
                    <a:p>
                      <a:pPr algn="l" fontAlgn="b"/>
                      <a:r>
                        <a:rPr lang="en-US" sz="1300" u="none" strike="noStrike" dirty="0">
                          <a:effectLst/>
                          <a:latin typeface="+mn-lt"/>
                        </a:rPr>
                        <a:t>Type 2 DBM</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2726</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0.08</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0.27</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1</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1.05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3211131729"/>
                  </a:ext>
                </a:extLst>
              </a:tr>
              <a:tr h="208658">
                <a:tc>
                  <a:txBody>
                    <a:bodyPr/>
                    <a:lstStyle/>
                    <a:p>
                      <a:pPr algn="l" fontAlgn="b"/>
                      <a:r>
                        <a:rPr lang="en-US" sz="1300" u="none" strike="noStrike" dirty="0">
                          <a:effectLst/>
                          <a:latin typeface="+mn-lt"/>
                        </a:rPr>
                        <a:t>Dyslipidemia </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2726</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0.26</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0.44</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1.05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3430866042"/>
                  </a:ext>
                </a:extLst>
              </a:tr>
              <a:tr h="208658">
                <a:tc>
                  <a:txBody>
                    <a:bodyPr/>
                    <a:lstStyle/>
                    <a:p>
                      <a:pPr algn="l" fontAlgn="b"/>
                      <a:r>
                        <a:rPr lang="en-US" sz="1300" u="none" strike="noStrike" dirty="0">
                          <a:effectLst/>
                          <a:latin typeface="+mn-lt"/>
                        </a:rPr>
                        <a:t>Chest pain</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2726</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0.33</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0.47</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1.05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98370110"/>
                  </a:ext>
                </a:extLst>
              </a:tr>
              <a:tr h="208658">
                <a:tc>
                  <a:txBody>
                    <a:bodyPr/>
                    <a:lstStyle/>
                    <a:p>
                      <a:pPr algn="l" fontAlgn="b"/>
                      <a:r>
                        <a:rPr lang="en-US" sz="1300" u="none" strike="noStrike" dirty="0">
                          <a:effectLst/>
                          <a:latin typeface="+mn-lt"/>
                        </a:rPr>
                        <a:t>Dyspnea</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2726</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0.43</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0.50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1.05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3068784321"/>
                  </a:ext>
                </a:extLst>
              </a:tr>
              <a:tr h="208658">
                <a:tc>
                  <a:txBody>
                    <a:bodyPr/>
                    <a:lstStyle/>
                    <a:p>
                      <a:pPr algn="l" fontAlgn="b"/>
                      <a:r>
                        <a:rPr lang="en-US" sz="1300" u="none" strike="noStrike" dirty="0" err="1">
                          <a:effectLst/>
                          <a:latin typeface="+mn-lt"/>
                        </a:rPr>
                        <a:t>NTProBNP</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dirty="0">
                          <a:effectLst/>
                          <a:latin typeface="+mn-lt"/>
                        </a:rPr>
                        <a:t>2665</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dirty="0">
                          <a:effectLst/>
                          <a:latin typeface="+mn-lt"/>
                        </a:rPr>
                        <a:t>547.27</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dirty="0">
                          <a:effectLst/>
                          <a:latin typeface="+mn-lt"/>
                        </a:rPr>
                        <a:t>996.96</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a:effectLst/>
                          <a:latin typeface="+mn-lt"/>
                        </a:rPr>
                        <a:t>5.28</a:t>
                      </a:r>
                      <a:endParaRPr lang="en-US" sz="1300" b="0" i="0" u="none" strike="noStrike">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dirty="0">
                          <a:effectLst/>
                          <a:latin typeface="+mn-lt"/>
                        </a:rPr>
                        <a:t>29658</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ctr" fontAlgn="b"/>
                      <a:r>
                        <a:rPr lang="en-US" sz="1300" u="none" strike="noStrike" dirty="0">
                          <a:effectLst/>
                          <a:highlight>
                            <a:srgbClr val="FFFF00"/>
                          </a:highlight>
                          <a:latin typeface="+mn-lt"/>
                        </a:rPr>
                        <a:t>3.27</a:t>
                      </a:r>
                      <a:endParaRPr lang="en-US" sz="1300" b="0" i="0" u="none" strike="noStrike" dirty="0">
                        <a:solidFill>
                          <a:srgbClr val="000000"/>
                        </a:solidFill>
                        <a:effectLst/>
                        <a:highlight>
                          <a:srgbClr val="FFFF00"/>
                        </a:highlight>
                        <a:latin typeface="+mn-lt"/>
                      </a:endParaRPr>
                    </a:p>
                  </a:txBody>
                  <a:tcPr marL="5329" marR="5329" marT="5329" marB="0" anchor="b">
                    <a:solidFill>
                      <a:srgbClr val="E6E6E6"/>
                    </a:solidFill>
                  </a:tcPr>
                </a:tc>
                <a:extLst>
                  <a:ext uri="{0D108BD9-81ED-4DB2-BD59-A6C34878D82A}">
                    <a16:rowId xmlns:a16="http://schemas.microsoft.com/office/drawing/2014/main" val="2263166635"/>
                  </a:ext>
                </a:extLst>
              </a:tr>
              <a:tr h="208658">
                <a:tc>
                  <a:txBody>
                    <a:bodyPr/>
                    <a:lstStyle/>
                    <a:p>
                      <a:pPr algn="l" fontAlgn="b"/>
                      <a:r>
                        <a:rPr lang="en-US" sz="1300" u="none" strike="noStrike" dirty="0">
                          <a:effectLst/>
                          <a:latin typeface="+mn-lt"/>
                        </a:rPr>
                        <a:t>Troponin</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dirty="0">
                          <a:effectLst/>
                          <a:latin typeface="+mn-lt"/>
                        </a:rPr>
                        <a:t>2665</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dirty="0">
                          <a:effectLst/>
                          <a:latin typeface="+mn-lt"/>
                        </a:rPr>
                        <a:t>15.89</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dirty="0">
                          <a:effectLst/>
                          <a:latin typeface="+mn-lt"/>
                        </a:rPr>
                        <a:t>43.99</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dirty="0">
                          <a:effectLst/>
                          <a:latin typeface="+mn-lt"/>
                        </a:rPr>
                        <a:t>6</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r" fontAlgn="b"/>
                      <a:r>
                        <a:rPr lang="en-US" sz="1300" u="none" strike="noStrike" dirty="0">
                          <a:effectLst/>
                          <a:latin typeface="+mn-lt"/>
                        </a:rPr>
                        <a:t>2083</a:t>
                      </a:r>
                      <a:endParaRPr lang="en-US" sz="1300" b="0" i="0" u="none" strike="noStrike" dirty="0">
                        <a:solidFill>
                          <a:srgbClr val="000000"/>
                        </a:solidFill>
                        <a:effectLst/>
                        <a:latin typeface="+mn-lt"/>
                      </a:endParaRPr>
                    </a:p>
                  </a:txBody>
                  <a:tcPr marL="5329" marR="5329" marT="5329" marB="0" anchor="b">
                    <a:solidFill>
                      <a:srgbClr val="E6E6E6"/>
                    </a:solidFill>
                  </a:tcPr>
                </a:tc>
                <a:tc>
                  <a:txBody>
                    <a:bodyPr/>
                    <a:lstStyle/>
                    <a:p>
                      <a:pPr algn="ctr" fontAlgn="b"/>
                      <a:r>
                        <a:rPr lang="en-US" sz="1300" u="none" strike="noStrike" dirty="0">
                          <a:effectLst/>
                          <a:highlight>
                            <a:srgbClr val="FFFF00"/>
                          </a:highlight>
                          <a:latin typeface="+mn-lt"/>
                        </a:rPr>
                        <a:t>3.27</a:t>
                      </a:r>
                      <a:endParaRPr lang="en-US" sz="1300" b="0" i="0" u="none" strike="noStrike" dirty="0">
                        <a:solidFill>
                          <a:srgbClr val="000000"/>
                        </a:solidFill>
                        <a:effectLst/>
                        <a:highlight>
                          <a:srgbClr val="FFFF00"/>
                        </a:highlight>
                        <a:latin typeface="+mn-lt"/>
                      </a:endParaRPr>
                    </a:p>
                  </a:txBody>
                  <a:tcPr marL="5329" marR="5329" marT="5329" marB="0" anchor="b">
                    <a:solidFill>
                      <a:srgbClr val="E6E6E6"/>
                    </a:solidFill>
                  </a:tcPr>
                </a:tc>
                <a:extLst>
                  <a:ext uri="{0D108BD9-81ED-4DB2-BD59-A6C34878D82A}">
                    <a16:rowId xmlns:a16="http://schemas.microsoft.com/office/drawing/2014/main" val="2058439706"/>
                  </a:ext>
                </a:extLst>
              </a:tr>
              <a:tr h="208658">
                <a:tc>
                  <a:txBody>
                    <a:bodyPr/>
                    <a:lstStyle/>
                    <a:p>
                      <a:pPr algn="l" fontAlgn="b"/>
                      <a:r>
                        <a:rPr lang="en-US" sz="1300" b="0" i="0" u="none" strike="noStrike" dirty="0">
                          <a:solidFill>
                            <a:srgbClr val="000000"/>
                          </a:solidFill>
                          <a:effectLst/>
                          <a:latin typeface="+mn-lt"/>
                        </a:rPr>
                        <a:t>Galectin-3 (GAL3)</a:t>
                      </a: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2591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6963.06</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4515.97</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367</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83393</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5.95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1301546756"/>
                  </a:ext>
                </a:extLst>
              </a:tr>
              <a:tr h="208658">
                <a:tc>
                  <a:txBody>
                    <a:bodyPr/>
                    <a:lstStyle/>
                    <a:p>
                      <a:pPr algn="l" fontAlgn="b"/>
                      <a:r>
                        <a:rPr lang="en-US" sz="1300" b="0" i="0" u="none" strike="noStrike" dirty="0">
                          <a:solidFill>
                            <a:srgbClr val="000000"/>
                          </a:solidFill>
                          <a:effectLst/>
                          <a:latin typeface="+mn-lt"/>
                        </a:rPr>
                        <a:t>Suppression of tumorigenicity 2 (ST2)</a:t>
                      </a: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2634</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19305.50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11498.00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1078</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235600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4.39</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343446205"/>
                  </a:ext>
                </a:extLst>
              </a:tr>
              <a:tr h="208658">
                <a:tc>
                  <a:txBody>
                    <a:bodyPr/>
                    <a:lstStyle/>
                    <a:p>
                      <a:pPr algn="l" fontAlgn="b"/>
                      <a:r>
                        <a:rPr lang="en-US" sz="1300" u="none" strike="noStrike" dirty="0">
                          <a:effectLst/>
                          <a:latin typeface="+mn-lt"/>
                        </a:rPr>
                        <a:t>Matrix Metalloproteinase-1 (MMP1)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2630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466.36</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513.44</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27</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8965</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4.54</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1565735029"/>
                  </a:ext>
                </a:extLst>
              </a:tr>
              <a:tr h="208658">
                <a:tc>
                  <a:txBody>
                    <a:bodyPr/>
                    <a:lstStyle/>
                    <a:p>
                      <a:pPr algn="l" fontAlgn="b"/>
                      <a:r>
                        <a:rPr lang="en-US" sz="1300" u="none" strike="noStrike" dirty="0">
                          <a:effectLst/>
                          <a:latin typeface="+mn-lt"/>
                        </a:rPr>
                        <a:t>Tissue inhibitor metalloproteinase-1 (TIMP1)</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2634</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99038.40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34576.30</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-21224</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481974</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4.39</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4281773373"/>
                  </a:ext>
                </a:extLst>
              </a:tr>
              <a:tr h="208658">
                <a:tc>
                  <a:txBody>
                    <a:bodyPr/>
                    <a:lstStyle/>
                    <a:p>
                      <a:pPr algn="l" fontAlgn="b"/>
                      <a:r>
                        <a:rPr lang="en-US" sz="1300" b="0" i="0" u="none" strike="noStrike" dirty="0">
                          <a:solidFill>
                            <a:srgbClr val="000000"/>
                          </a:solidFill>
                          <a:effectLst/>
                          <a:latin typeface="+mn-lt"/>
                        </a:rPr>
                        <a:t>C-terminal </a:t>
                      </a:r>
                      <a:r>
                        <a:rPr lang="en-US" sz="1300" b="0" i="0" u="none" strike="noStrike" dirty="0" err="1">
                          <a:solidFill>
                            <a:srgbClr val="000000"/>
                          </a:solidFill>
                          <a:effectLst/>
                          <a:latin typeface="+mn-lt"/>
                        </a:rPr>
                        <a:t>propeptide</a:t>
                      </a:r>
                      <a:r>
                        <a:rPr lang="en-US" sz="1300" b="0" i="0" u="none" strike="noStrike" dirty="0">
                          <a:solidFill>
                            <a:srgbClr val="000000"/>
                          </a:solidFill>
                          <a:effectLst/>
                          <a:latin typeface="+mn-lt"/>
                        </a:rPr>
                        <a:t> of type 1 procollagen (CICP)</a:t>
                      </a:r>
                    </a:p>
                  </a:txBody>
                  <a:tcPr marL="5329" marR="5329" marT="5329" marB="0" anchor="b">
                    <a:solidFill>
                      <a:schemeClr val="bg1">
                        <a:lumMod val="75000"/>
                      </a:schemeClr>
                    </a:solidFill>
                  </a:tcPr>
                </a:tc>
                <a:tc>
                  <a:txBody>
                    <a:bodyPr/>
                    <a:lstStyle/>
                    <a:p>
                      <a:pPr algn="r" fontAlgn="b"/>
                      <a:r>
                        <a:rPr lang="en-US" sz="1300" u="none" strike="noStrike">
                          <a:effectLst/>
                          <a:latin typeface="+mn-lt"/>
                        </a:rPr>
                        <a:t>2633</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10.33</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5.85</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1.9</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153</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4.43</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256917154"/>
                  </a:ext>
                </a:extLst>
              </a:tr>
              <a:tr h="208658">
                <a:tc>
                  <a:txBody>
                    <a:bodyPr/>
                    <a:lstStyle/>
                    <a:p>
                      <a:pPr algn="l" fontAlgn="b"/>
                      <a:r>
                        <a:rPr lang="en-US" sz="1300" b="0" i="0" u="none" strike="noStrike" dirty="0">
                          <a:solidFill>
                            <a:srgbClr val="000000"/>
                          </a:solidFill>
                          <a:effectLst/>
                          <a:latin typeface="+mn-lt"/>
                        </a:rPr>
                        <a:t>Bone alkaline phosphatase (BAP)</a:t>
                      </a:r>
                    </a:p>
                  </a:txBody>
                  <a:tcPr marL="5329" marR="5329" marT="5329" marB="0" anchor="b">
                    <a:solidFill>
                      <a:schemeClr val="bg1">
                        <a:lumMod val="75000"/>
                      </a:schemeClr>
                    </a:solidFill>
                  </a:tcPr>
                </a:tc>
                <a:tc>
                  <a:txBody>
                    <a:bodyPr/>
                    <a:lstStyle/>
                    <a:p>
                      <a:pPr algn="r" fontAlgn="b"/>
                      <a:r>
                        <a:rPr lang="en-US" sz="1300" u="none" strike="noStrike">
                          <a:effectLst/>
                          <a:latin typeface="+mn-lt"/>
                        </a:rPr>
                        <a:t>2602</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18.58</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6.18</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a:effectLst/>
                          <a:latin typeface="+mn-lt"/>
                        </a:rPr>
                        <a:t>4</a:t>
                      </a:r>
                      <a:endParaRPr lang="en-US" sz="1300" b="0" i="0" u="none" strike="noStrike">
                        <a:solidFill>
                          <a:srgbClr val="000000"/>
                        </a:solidFill>
                        <a:effectLst/>
                        <a:latin typeface="+mn-lt"/>
                      </a:endParaRPr>
                    </a:p>
                  </a:txBody>
                  <a:tcPr marL="5329" marR="5329" marT="5329" marB="0" anchor="b">
                    <a:solidFill>
                      <a:schemeClr val="bg1">
                        <a:lumMod val="75000"/>
                      </a:schemeClr>
                    </a:solidFill>
                  </a:tcPr>
                </a:tc>
                <a:tc>
                  <a:txBody>
                    <a:bodyPr/>
                    <a:lstStyle/>
                    <a:p>
                      <a:pPr algn="r" fontAlgn="b"/>
                      <a:r>
                        <a:rPr lang="en-US" sz="1300" u="none" strike="noStrike" dirty="0">
                          <a:effectLst/>
                          <a:latin typeface="+mn-lt"/>
                        </a:rPr>
                        <a:t>84.6</a:t>
                      </a:r>
                      <a:endParaRPr lang="en-US" sz="1300" b="0" i="0" u="none" strike="noStrike" dirty="0">
                        <a:solidFill>
                          <a:srgbClr val="000000"/>
                        </a:solidFill>
                        <a:effectLst/>
                        <a:latin typeface="+mn-lt"/>
                      </a:endParaRPr>
                    </a:p>
                  </a:txBody>
                  <a:tcPr marL="5329" marR="5329" marT="5329" marB="0" anchor="b">
                    <a:solidFill>
                      <a:schemeClr val="bg1">
                        <a:lumMod val="75000"/>
                      </a:schemeClr>
                    </a:solidFill>
                  </a:tcPr>
                </a:tc>
                <a:tc>
                  <a:txBody>
                    <a:bodyPr/>
                    <a:lstStyle/>
                    <a:p>
                      <a:pPr algn="ctr" fontAlgn="b"/>
                      <a:r>
                        <a:rPr lang="en-US" sz="1300" u="none" strike="noStrike" dirty="0">
                          <a:effectLst/>
                          <a:highlight>
                            <a:srgbClr val="FFFF00"/>
                          </a:highlight>
                          <a:latin typeface="+mn-lt"/>
                        </a:rPr>
                        <a:t>5.55</a:t>
                      </a:r>
                      <a:endParaRPr lang="en-US" sz="1300" b="0" i="0" u="none" strike="noStrike" dirty="0">
                        <a:solidFill>
                          <a:srgbClr val="000000"/>
                        </a:solidFill>
                        <a:effectLst/>
                        <a:highlight>
                          <a:srgbClr val="FFFF00"/>
                        </a:highlight>
                        <a:latin typeface="+mn-lt"/>
                      </a:endParaRPr>
                    </a:p>
                  </a:txBody>
                  <a:tcPr marL="5329" marR="5329" marT="5329" marB="0" anchor="b">
                    <a:solidFill>
                      <a:schemeClr val="bg1">
                        <a:lumMod val="75000"/>
                      </a:schemeClr>
                    </a:solidFill>
                  </a:tcPr>
                </a:tc>
                <a:extLst>
                  <a:ext uri="{0D108BD9-81ED-4DB2-BD59-A6C34878D82A}">
                    <a16:rowId xmlns:a16="http://schemas.microsoft.com/office/drawing/2014/main" val="2421914659"/>
                  </a:ext>
                </a:extLst>
              </a:tr>
            </a:tbl>
          </a:graphicData>
        </a:graphic>
      </p:graphicFrame>
      <p:sp>
        <p:nvSpPr>
          <p:cNvPr id="2" name="Slide Number Placeholder 1">
            <a:extLst>
              <a:ext uri="{FF2B5EF4-FFF2-40B4-BE49-F238E27FC236}">
                <a16:creationId xmlns:a16="http://schemas.microsoft.com/office/drawing/2014/main" id="{5EBA6DEA-4CE3-4CAF-B4F7-012ABE02FBDE}"/>
              </a:ext>
            </a:extLst>
          </p:cNvPr>
          <p:cNvSpPr>
            <a:spLocks noGrp="1"/>
          </p:cNvSpPr>
          <p:nvPr>
            <p:ph type="sldNum" sz="quarter" idx="12"/>
          </p:nvPr>
        </p:nvSpPr>
        <p:spPr/>
        <p:txBody>
          <a:bodyPr/>
          <a:lstStyle/>
          <a:p>
            <a:pPr>
              <a:defRPr/>
            </a:pPr>
            <a:fld id="{80F2F892-A0AA-4A33-940A-5E76CB61BCC6}" type="slidenum">
              <a:rPr lang="en-US" altLang="en-US" smtClean="0"/>
              <a:pPr>
                <a:defRPr/>
              </a:pPr>
              <a:t>32</a:t>
            </a:fld>
            <a:endParaRPr lang="en-US" altLang="en-US"/>
          </a:p>
        </p:txBody>
      </p:sp>
    </p:spTree>
    <p:extLst>
      <p:ext uri="{BB962C8B-B14F-4D97-AF65-F5344CB8AC3E}">
        <p14:creationId xmlns:p14="http://schemas.microsoft.com/office/powerpoint/2010/main" val="375895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156DDDF-455B-48BC-8E49-D88B6A2EB8F3}"/>
              </a:ext>
            </a:extLst>
          </p:cNvPr>
          <p:cNvSpPr>
            <a:spLocks noChangeArrowheads="1"/>
          </p:cNvSpPr>
          <p:nvPr/>
        </p:nvSpPr>
        <p:spPr bwMode="auto">
          <a:xfrm>
            <a:off x="876301" y="435363"/>
            <a:ext cx="31550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b="1" dirty="0">
                <a:latin typeface="Arial" panose="020B0604020202020204" pitchFamily="34" charset="0"/>
                <a:ea typeface="Calibri" panose="020F0502020204030204" pitchFamily="34" charset="0"/>
                <a:cs typeface="Arial" panose="020B0604020202020204" pitchFamily="34" charset="0"/>
              </a:rPr>
              <a:t>Missing CMR and morphology data </a:t>
            </a:r>
            <a:endParaRPr lang="en-US" altLang="en-US"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B064FF35-1B9F-45CA-B720-B9A7C3FFC51B}"/>
              </a:ext>
            </a:extLst>
          </p:cNvPr>
          <p:cNvGraphicFramePr>
            <a:graphicFrameLocks noGrp="1"/>
          </p:cNvGraphicFramePr>
          <p:nvPr>
            <p:extLst>
              <p:ext uri="{D42A27DB-BD31-4B8C-83A1-F6EECF244321}">
                <p14:modId xmlns:p14="http://schemas.microsoft.com/office/powerpoint/2010/main" val="4054914226"/>
              </p:ext>
            </p:extLst>
          </p:nvPr>
        </p:nvGraphicFramePr>
        <p:xfrm>
          <a:off x="876299" y="685800"/>
          <a:ext cx="7391401" cy="4980809"/>
        </p:xfrm>
        <a:graphic>
          <a:graphicData uri="http://schemas.openxmlformats.org/drawingml/2006/table">
            <a:tbl>
              <a:tblPr>
                <a:tableStyleId>{5C22544A-7EE6-4342-B048-85BDC9FD1C3A}</a:tableStyleId>
              </a:tblPr>
              <a:tblGrid>
                <a:gridCol w="1924080">
                  <a:extLst>
                    <a:ext uri="{9D8B030D-6E8A-4147-A177-3AD203B41FA5}">
                      <a16:colId xmlns:a16="http://schemas.microsoft.com/office/drawing/2014/main" val="2121304467"/>
                    </a:ext>
                  </a:extLst>
                </a:gridCol>
                <a:gridCol w="746499">
                  <a:extLst>
                    <a:ext uri="{9D8B030D-6E8A-4147-A177-3AD203B41FA5}">
                      <a16:colId xmlns:a16="http://schemas.microsoft.com/office/drawing/2014/main" val="54412233"/>
                    </a:ext>
                  </a:extLst>
                </a:gridCol>
                <a:gridCol w="1019866">
                  <a:extLst>
                    <a:ext uri="{9D8B030D-6E8A-4147-A177-3AD203B41FA5}">
                      <a16:colId xmlns:a16="http://schemas.microsoft.com/office/drawing/2014/main" val="3540413346"/>
                    </a:ext>
                  </a:extLst>
                </a:gridCol>
                <a:gridCol w="851640">
                  <a:extLst>
                    <a:ext uri="{9D8B030D-6E8A-4147-A177-3AD203B41FA5}">
                      <a16:colId xmlns:a16="http://schemas.microsoft.com/office/drawing/2014/main" val="2644440051"/>
                    </a:ext>
                  </a:extLst>
                </a:gridCol>
                <a:gridCol w="851641">
                  <a:extLst>
                    <a:ext uri="{9D8B030D-6E8A-4147-A177-3AD203B41FA5}">
                      <a16:colId xmlns:a16="http://schemas.microsoft.com/office/drawing/2014/main" val="61370882"/>
                    </a:ext>
                  </a:extLst>
                </a:gridCol>
                <a:gridCol w="946267">
                  <a:extLst>
                    <a:ext uri="{9D8B030D-6E8A-4147-A177-3AD203B41FA5}">
                      <a16:colId xmlns:a16="http://schemas.microsoft.com/office/drawing/2014/main" val="3412274407"/>
                    </a:ext>
                  </a:extLst>
                </a:gridCol>
                <a:gridCol w="1051408">
                  <a:extLst>
                    <a:ext uri="{9D8B030D-6E8A-4147-A177-3AD203B41FA5}">
                      <a16:colId xmlns:a16="http://schemas.microsoft.com/office/drawing/2014/main" val="1717714779"/>
                    </a:ext>
                  </a:extLst>
                </a:gridCol>
              </a:tblGrid>
              <a:tr h="351912">
                <a:tc>
                  <a:txBody>
                    <a:bodyPr/>
                    <a:lstStyle/>
                    <a:p>
                      <a:pPr algn="l" fontAlgn="b"/>
                      <a:r>
                        <a:rPr lang="en-US" sz="1300" b="1" u="none" strike="noStrike" dirty="0">
                          <a:effectLst/>
                        </a:rPr>
                        <a:t>variable</a:t>
                      </a:r>
                      <a:endParaRPr lang="en-US" sz="1300" b="1" i="0" u="none" strike="noStrike" dirty="0">
                        <a:solidFill>
                          <a:srgbClr val="000000"/>
                        </a:solidFill>
                        <a:effectLst/>
                        <a:latin typeface="Calibri" panose="020F0502020204030204" pitchFamily="34" charset="0"/>
                      </a:endParaRPr>
                    </a:p>
                  </a:txBody>
                  <a:tcPr marL="5329" marR="5329" marT="5329" marB="0" anchor="b"/>
                </a:tc>
                <a:tc>
                  <a:txBody>
                    <a:bodyPr/>
                    <a:lstStyle/>
                    <a:p>
                      <a:pPr algn="ctr" fontAlgn="b"/>
                      <a:r>
                        <a:rPr lang="en-US" sz="1300" b="1" u="none" strike="noStrike" dirty="0" err="1">
                          <a:effectLst/>
                        </a:rPr>
                        <a:t>obs</a:t>
                      </a:r>
                      <a:endParaRPr lang="en-US" sz="1300" b="1" i="0" u="none" strike="noStrike" dirty="0">
                        <a:solidFill>
                          <a:srgbClr val="000000"/>
                        </a:solidFill>
                        <a:effectLst/>
                        <a:latin typeface="Calibri" panose="020F0502020204030204" pitchFamily="34" charset="0"/>
                      </a:endParaRPr>
                    </a:p>
                  </a:txBody>
                  <a:tcPr marL="5329" marR="5329" marT="5329" marB="0" anchor="b"/>
                </a:tc>
                <a:tc>
                  <a:txBody>
                    <a:bodyPr/>
                    <a:lstStyle/>
                    <a:p>
                      <a:pPr algn="ctr" fontAlgn="b"/>
                      <a:r>
                        <a:rPr lang="en-US" sz="1300" b="1" u="none" strike="noStrike" dirty="0">
                          <a:effectLst/>
                        </a:rPr>
                        <a:t>mean</a:t>
                      </a:r>
                      <a:endParaRPr lang="en-US" sz="1300" b="1" i="0" u="none" strike="noStrike" dirty="0">
                        <a:solidFill>
                          <a:srgbClr val="000000"/>
                        </a:solidFill>
                        <a:effectLst/>
                        <a:latin typeface="Calibri" panose="020F0502020204030204" pitchFamily="34" charset="0"/>
                      </a:endParaRPr>
                    </a:p>
                  </a:txBody>
                  <a:tcPr marL="5329" marR="5329" marT="5329" marB="0" anchor="b"/>
                </a:tc>
                <a:tc>
                  <a:txBody>
                    <a:bodyPr/>
                    <a:lstStyle/>
                    <a:p>
                      <a:pPr algn="ctr" fontAlgn="b"/>
                      <a:r>
                        <a:rPr lang="en-US" sz="1300" b="1" u="none" strike="noStrike" dirty="0">
                          <a:effectLst/>
                        </a:rPr>
                        <a:t>SD</a:t>
                      </a:r>
                      <a:endParaRPr lang="en-US" sz="1300" b="1" i="0" u="none" strike="noStrike" dirty="0">
                        <a:solidFill>
                          <a:srgbClr val="000000"/>
                        </a:solidFill>
                        <a:effectLst/>
                        <a:latin typeface="Calibri" panose="020F0502020204030204" pitchFamily="34" charset="0"/>
                      </a:endParaRPr>
                    </a:p>
                  </a:txBody>
                  <a:tcPr marL="5329" marR="5329" marT="5329" marB="0" anchor="b"/>
                </a:tc>
                <a:tc>
                  <a:txBody>
                    <a:bodyPr/>
                    <a:lstStyle/>
                    <a:p>
                      <a:pPr algn="ctr" fontAlgn="b"/>
                      <a:r>
                        <a:rPr lang="en-US" sz="1300" b="1" u="none" strike="noStrike" dirty="0">
                          <a:effectLst/>
                        </a:rPr>
                        <a:t>min</a:t>
                      </a:r>
                      <a:endParaRPr lang="en-US" sz="1300" b="1" i="0" u="none" strike="noStrike" dirty="0">
                        <a:solidFill>
                          <a:srgbClr val="000000"/>
                        </a:solidFill>
                        <a:effectLst/>
                        <a:latin typeface="Calibri" panose="020F0502020204030204" pitchFamily="34" charset="0"/>
                      </a:endParaRPr>
                    </a:p>
                  </a:txBody>
                  <a:tcPr marL="5329" marR="5329" marT="5329" marB="0" anchor="b"/>
                </a:tc>
                <a:tc>
                  <a:txBody>
                    <a:bodyPr/>
                    <a:lstStyle/>
                    <a:p>
                      <a:pPr algn="ctr" fontAlgn="b"/>
                      <a:r>
                        <a:rPr lang="en-US" sz="1300" b="1" u="none" strike="noStrike" dirty="0">
                          <a:effectLst/>
                        </a:rPr>
                        <a:t>max</a:t>
                      </a:r>
                      <a:endParaRPr lang="en-US" sz="1300" b="1" i="0" u="none" strike="noStrike" dirty="0">
                        <a:solidFill>
                          <a:srgbClr val="000000"/>
                        </a:solidFill>
                        <a:effectLst/>
                        <a:latin typeface="Calibri" panose="020F0502020204030204" pitchFamily="34" charset="0"/>
                      </a:endParaRPr>
                    </a:p>
                  </a:txBody>
                  <a:tcPr marL="5329" marR="5329" marT="5329" marB="0" anchor="b"/>
                </a:tc>
                <a:tc>
                  <a:txBody>
                    <a:bodyPr/>
                    <a:lstStyle/>
                    <a:p>
                      <a:pPr algn="ctr" fontAlgn="b"/>
                      <a:r>
                        <a:rPr lang="en-US" sz="1300" b="1" u="none" strike="noStrike" dirty="0">
                          <a:effectLst/>
                          <a:highlight>
                            <a:srgbClr val="FFFF00"/>
                          </a:highlight>
                        </a:rPr>
                        <a:t>% missing</a:t>
                      </a:r>
                      <a:endParaRPr lang="en-US" sz="1300" b="1" i="0" u="none" strike="noStrike" dirty="0">
                        <a:solidFill>
                          <a:srgbClr val="000000"/>
                        </a:solidFill>
                        <a:effectLst/>
                        <a:highlight>
                          <a:srgbClr val="FFFF00"/>
                        </a:highlight>
                        <a:latin typeface="Calibri" panose="020F0502020204030204" pitchFamily="34" charset="0"/>
                      </a:endParaRPr>
                    </a:p>
                  </a:txBody>
                  <a:tcPr marL="5329" marR="5329" marT="5329" marB="0" anchor="b"/>
                </a:tc>
                <a:extLst>
                  <a:ext uri="{0D108BD9-81ED-4DB2-BD59-A6C34878D82A}">
                    <a16:rowId xmlns:a16="http://schemas.microsoft.com/office/drawing/2014/main" val="2724532157"/>
                  </a:ext>
                </a:extLst>
              </a:tr>
              <a:tr h="356069">
                <a:tc>
                  <a:txBody>
                    <a:bodyPr/>
                    <a:lstStyle/>
                    <a:p>
                      <a:pPr algn="l" fontAlgn="b"/>
                      <a:r>
                        <a:rPr lang="en-US" sz="1300" b="0" i="0" u="none" strike="noStrike" dirty="0">
                          <a:solidFill>
                            <a:srgbClr val="000000"/>
                          </a:solidFill>
                          <a:effectLst/>
                          <a:latin typeface="Calibri" panose="020F0502020204030204" pitchFamily="34" charset="0"/>
                        </a:rPr>
                        <a:t>LV mass</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172.77</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60.97</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44.14</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566.10</a:t>
                      </a:r>
                    </a:p>
                  </a:txBody>
                  <a:tcPr marL="9525" marR="9525" marT="9525" marB="0" anchor="b"/>
                </a:tc>
                <a:tc>
                  <a:txBody>
                    <a:bodyPr/>
                    <a:lstStyle/>
                    <a:p>
                      <a:pPr algn="ctr" fontAlgn="b"/>
                      <a:r>
                        <a:rPr lang="en-US" sz="1300" u="none" strike="noStrike" dirty="0">
                          <a:effectLst/>
                          <a:highlight>
                            <a:srgbClr val="FFFF00"/>
                          </a:highlight>
                        </a:rPr>
                        <a:t>6.35</a:t>
                      </a:r>
                      <a:endParaRPr lang="en-US" sz="1300" b="0" i="0" u="none" strike="noStrike" dirty="0">
                        <a:solidFill>
                          <a:srgbClr val="000000"/>
                        </a:solidFill>
                        <a:effectLst/>
                        <a:highlight>
                          <a:srgbClr val="FFFF00"/>
                        </a:highlight>
                        <a:latin typeface="Calibri" panose="020F0502020204030204" pitchFamily="34" charset="0"/>
                      </a:endParaRPr>
                    </a:p>
                  </a:txBody>
                  <a:tcPr marL="5329" marR="5329" marT="5329" marB="0" anchor="b"/>
                </a:tc>
                <a:extLst>
                  <a:ext uri="{0D108BD9-81ED-4DB2-BD59-A6C34878D82A}">
                    <a16:rowId xmlns:a16="http://schemas.microsoft.com/office/drawing/2014/main" val="1076249275"/>
                  </a:ext>
                </a:extLst>
              </a:tr>
              <a:tr h="356069">
                <a:tc>
                  <a:txBody>
                    <a:bodyPr/>
                    <a:lstStyle/>
                    <a:p>
                      <a:pPr algn="l" fontAlgn="b"/>
                      <a:r>
                        <a:rPr lang="en-US" sz="1300" b="0" i="0" u="none" strike="noStrike" dirty="0">
                          <a:solidFill>
                            <a:srgbClr val="000000"/>
                          </a:solidFill>
                          <a:effectLst/>
                          <a:latin typeface="Calibri" panose="020F0502020204030204" pitchFamily="34" charset="0"/>
                        </a:rPr>
                        <a:t>LV EDV</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171.33</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40.89</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54.1</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363.05</a:t>
                      </a: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highlight>
                            <a:srgbClr val="FFFF00"/>
                          </a:highlight>
                          <a:uLnTx/>
                          <a:uFillTx/>
                          <a:latin typeface="Calibri"/>
                          <a:ea typeface="+mn-ea"/>
                          <a:cs typeface="+mn-cs"/>
                        </a:rPr>
                        <a:t>6.35</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tc>
                <a:extLst>
                  <a:ext uri="{0D108BD9-81ED-4DB2-BD59-A6C34878D82A}">
                    <a16:rowId xmlns:a16="http://schemas.microsoft.com/office/drawing/2014/main" val="2804174449"/>
                  </a:ext>
                </a:extLst>
              </a:tr>
              <a:tr h="356069">
                <a:tc>
                  <a:txBody>
                    <a:bodyPr/>
                    <a:lstStyle/>
                    <a:p>
                      <a:pPr algn="l" fontAlgn="b"/>
                      <a:r>
                        <a:rPr lang="en-US" sz="1300" b="0" i="0" u="none" strike="noStrike" dirty="0">
                          <a:solidFill>
                            <a:srgbClr val="000000"/>
                          </a:solidFill>
                          <a:effectLst/>
                          <a:latin typeface="Calibri" panose="020F0502020204030204" pitchFamily="34" charset="0"/>
                        </a:rPr>
                        <a:t>LV ESV</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63.19</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25.72</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12.44</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268.17</a:t>
                      </a: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highlight>
                            <a:srgbClr val="FFFF00"/>
                          </a:highlight>
                          <a:uLnTx/>
                          <a:uFillTx/>
                          <a:latin typeface="Calibri"/>
                          <a:ea typeface="+mn-ea"/>
                          <a:cs typeface="+mn-cs"/>
                        </a:rPr>
                        <a:t>6.35</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tc>
                <a:extLst>
                  <a:ext uri="{0D108BD9-81ED-4DB2-BD59-A6C34878D82A}">
                    <a16:rowId xmlns:a16="http://schemas.microsoft.com/office/drawing/2014/main" val="3958024843"/>
                  </a:ext>
                </a:extLst>
              </a:tr>
              <a:tr h="356069">
                <a:tc>
                  <a:txBody>
                    <a:bodyPr/>
                    <a:lstStyle/>
                    <a:p>
                      <a:pPr algn="l" fontAlgn="b"/>
                      <a:r>
                        <a:rPr lang="en-US" sz="1300" b="0" i="0" u="none" strike="noStrike" dirty="0">
                          <a:solidFill>
                            <a:srgbClr val="000000"/>
                          </a:solidFill>
                          <a:effectLst/>
                          <a:latin typeface="Calibri" panose="020F0502020204030204" pitchFamily="34" charset="0"/>
                        </a:rPr>
                        <a:t>LV SV</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108.14</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24.12</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32.94</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212.88</a:t>
                      </a: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highlight>
                            <a:srgbClr val="FFFF00"/>
                          </a:highlight>
                          <a:uLnTx/>
                          <a:uFillTx/>
                          <a:latin typeface="Calibri"/>
                          <a:ea typeface="+mn-ea"/>
                          <a:cs typeface="+mn-cs"/>
                        </a:rPr>
                        <a:t>6.35</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tc>
                <a:extLst>
                  <a:ext uri="{0D108BD9-81ED-4DB2-BD59-A6C34878D82A}">
                    <a16:rowId xmlns:a16="http://schemas.microsoft.com/office/drawing/2014/main" val="1267569661"/>
                  </a:ext>
                </a:extLst>
              </a:tr>
              <a:tr h="356069">
                <a:tc>
                  <a:txBody>
                    <a:bodyPr/>
                    <a:lstStyle/>
                    <a:p>
                      <a:pPr algn="l" fontAlgn="b"/>
                      <a:r>
                        <a:rPr lang="en-US" sz="1300" b="0" i="0" u="none" strike="noStrike" dirty="0">
                          <a:solidFill>
                            <a:srgbClr val="000000"/>
                          </a:solidFill>
                          <a:effectLst/>
                          <a:latin typeface="Calibri" panose="020F0502020204030204" pitchFamily="34" charset="0"/>
                        </a:rPr>
                        <a:t>LV EF</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63.93</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8.54</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26.13</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84.86</a:t>
                      </a: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highlight>
                            <a:srgbClr val="FFFF00"/>
                          </a:highlight>
                          <a:uLnTx/>
                          <a:uFillTx/>
                          <a:latin typeface="Calibri"/>
                          <a:ea typeface="+mn-ea"/>
                          <a:cs typeface="+mn-cs"/>
                        </a:rPr>
                        <a:t>6.35</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tc>
                <a:extLst>
                  <a:ext uri="{0D108BD9-81ED-4DB2-BD59-A6C34878D82A}">
                    <a16:rowId xmlns:a16="http://schemas.microsoft.com/office/drawing/2014/main" val="121807867"/>
                  </a:ext>
                </a:extLst>
              </a:tr>
              <a:tr h="356069">
                <a:tc>
                  <a:txBody>
                    <a:bodyPr/>
                    <a:lstStyle/>
                    <a:p>
                      <a:pPr algn="l" fontAlgn="b"/>
                      <a:r>
                        <a:rPr lang="en-US" sz="1300" b="0" i="0" u="none" strike="noStrike" dirty="0">
                          <a:solidFill>
                            <a:srgbClr val="000000"/>
                          </a:solidFill>
                          <a:effectLst/>
                          <a:latin typeface="Calibri" panose="020F0502020204030204" pitchFamily="34" charset="0"/>
                        </a:rPr>
                        <a:t>LV mass / Volume</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1.02</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0.31</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0.32</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2.53</a:t>
                      </a: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highlight>
                            <a:srgbClr val="FFFF00"/>
                          </a:highlight>
                          <a:uLnTx/>
                          <a:uFillTx/>
                          <a:latin typeface="Calibri"/>
                          <a:ea typeface="+mn-ea"/>
                          <a:cs typeface="+mn-cs"/>
                        </a:rPr>
                        <a:t>6.35</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tc>
                <a:extLst>
                  <a:ext uri="{0D108BD9-81ED-4DB2-BD59-A6C34878D82A}">
                    <a16:rowId xmlns:a16="http://schemas.microsoft.com/office/drawing/2014/main" val="3291910250"/>
                  </a:ext>
                </a:extLst>
              </a:tr>
              <a:tr h="356069">
                <a:tc>
                  <a:txBody>
                    <a:bodyPr/>
                    <a:lstStyle/>
                    <a:p>
                      <a:pPr algn="l" fontAlgn="b"/>
                      <a:r>
                        <a:rPr lang="en-US" sz="1300" b="0" i="0" u="none" strike="noStrike" dirty="0">
                          <a:solidFill>
                            <a:srgbClr val="000000"/>
                          </a:solidFill>
                          <a:effectLst/>
                          <a:latin typeface="Calibri" panose="020F0502020204030204" pitchFamily="34" charset="0"/>
                        </a:rPr>
                        <a:t>RV mass</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35.58</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11.86</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163.66</a:t>
                      </a: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highlight>
                            <a:srgbClr val="FFFF00"/>
                          </a:highlight>
                          <a:uLnTx/>
                          <a:uFillTx/>
                          <a:latin typeface="Calibri"/>
                          <a:ea typeface="+mn-ea"/>
                          <a:cs typeface="+mn-cs"/>
                        </a:rPr>
                        <a:t>6.35</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tc>
                <a:extLst>
                  <a:ext uri="{0D108BD9-81ED-4DB2-BD59-A6C34878D82A}">
                    <a16:rowId xmlns:a16="http://schemas.microsoft.com/office/drawing/2014/main" val="2827390469"/>
                  </a:ext>
                </a:extLst>
              </a:tr>
              <a:tr h="356069">
                <a:tc>
                  <a:txBody>
                    <a:bodyPr/>
                    <a:lstStyle/>
                    <a:p>
                      <a:pPr algn="l" fontAlgn="b"/>
                      <a:r>
                        <a:rPr lang="en-US" sz="1300" b="0" i="0" u="none" strike="noStrike" dirty="0">
                          <a:solidFill>
                            <a:srgbClr val="000000"/>
                          </a:solidFill>
                          <a:effectLst/>
                          <a:latin typeface="Calibri" panose="020F0502020204030204" pitchFamily="34" charset="0"/>
                        </a:rPr>
                        <a:t>RV EDV</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152.18</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38.57</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48.87</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361.69</a:t>
                      </a: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highlight>
                            <a:srgbClr val="FFFF00"/>
                          </a:highlight>
                          <a:uLnTx/>
                          <a:uFillTx/>
                          <a:latin typeface="Calibri"/>
                          <a:ea typeface="+mn-ea"/>
                          <a:cs typeface="+mn-cs"/>
                        </a:rPr>
                        <a:t>6.35</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tc>
                <a:extLst>
                  <a:ext uri="{0D108BD9-81ED-4DB2-BD59-A6C34878D82A}">
                    <a16:rowId xmlns:a16="http://schemas.microsoft.com/office/drawing/2014/main" val="3210569819"/>
                  </a:ext>
                </a:extLst>
              </a:tr>
              <a:tr h="356069">
                <a:tc>
                  <a:txBody>
                    <a:bodyPr/>
                    <a:lstStyle/>
                    <a:p>
                      <a:pPr algn="l" fontAlgn="b"/>
                      <a:r>
                        <a:rPr lang="en-US" sz="1300" b="0" i="0" u="none" strike="noStrike" dirty="0">
                          <a:solidFill>
                            <a:srgbClr val="000000"/>
                          </a:solidFill>
                          <a:effectLst/>
                          <a:latin typeface="Calibri" panose="020F0502020204030204" pitchFamily="34" charset="0"/>
                        </a:rPr>
                        <a:t>RV ESV</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49.87</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24.17</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3.12</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178.81</a:t>
                      </a: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highlight>
                            <a:srgbClr val="FFFF00"/>
                          </a:highlight>
                          <a:uLnTx/>
                          <a:uFillTx/>
                          <a:latin typeface="Calibri"/>
                          <a:ea typeface="+mn-ea"/>
                          <a:cs typeface="+mn-cs"/>
                        </a:rPr>
                        <a:t>6.35</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tc>
                <a:extLst>
                  <a:ext uri="{0D108BD9-81ED-4DB2-BD59-A6C34878D82A}">
                    <a16:rowId xmlns:a16="http://schemas.microsoft.com/office/drawing/2014/main" val="1490787745"/>
                  </a:ext>
                </a:extLst>
              </a:tr>
              <a:tr h="356069">
                <a:tc>
                  <a:txBody>
                    <a:bodyPr/>
                    <a:lstStyle/>
                    <a:p>
                      <a:pPr algn="l" fontAlgn="b"/>
                      <a:r>
                        <a:rPr lang="en-US" sz="1300" b="0" i="0" u="none" strike="noStrike" dirty="0">
                          <a:solidFill>
                            <a:srgbClr val="000000"/>
                          </a:solidFill>
                          <a:effectLst/>
                          <a:latin typeface="Calibri" panose="020F0502020204030204" pitchFamily="34" charset="0"/>
                        </a:rPr>
                        <a:t>RV SV</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2,580</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102.31</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24.17</a:t>
                      </a:r>
                    </a:p>
                  </a:txBody>
                  <a:tcPr marL="9525" marR="9525" marT="9525" marB="0" anchor="b"/>
                </a:tc>
                <a:tc>
                  <a:txBody>
                    <a:bodyPr/>
                    <a:lstStyle/>
                    <a:p>
                      <a:pPr algn="r" fontAlgn="b"/>
                      <a:r>
                        <a:rPr lang="en-US" sz="1300" b="0" i="0" u="none" strike="noStrike">
                          <a:solidFill>
                            <a:srgbClr val="000000"/>
                          </a:solidFill>
                          <a:effectLst/>
                          <a:latin typeface="Calibri" panose="020F0502020204030204" pitchFamily="34" charset="0"/>
                        </a:rPr>
                        <a:t>31.23</a:t>
                      </a:r>
                    </a:p>
                  </a:txBody>
                  <a:tcPr marL="9525" marR="9525" marT="9525" marB="0" anchor="b"/>
                </a:tc>
                <a:tc>
                  <a:txBody>
                    <a:bodyPr/>
                    <a:lstStyle/>
                    <a:p>
                      <a:pPr algn="r" fontAlgn="b"/>
                      <a:r>
                        <a:rPr lang="en-US" sz="1300" b="0" i="0" u="none" strike="noStrike" dirty="0">
                          <a:solidFill>
                            <a:srgbClr val="000000"/>
                          </a:solidFill>
                          <a:effectLst/>
                          <a:latin typeface="Calibri" panose="020F0502020204030204" pitchFamily="34" charset="0"/>
                        </a:rPr>
                        <a:t>223.60</a:t>
                      </a: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highlight>
                            <a:srgbClr val="FFFF00"/>
                          </a:highlight>
                          <a:uLnTx/>
                          <a:uFillTx/>
                          <a:latin typeface="Calibri"/>
                          <a:ea typeface="+mn-ea"/>
                          <a:cs typeface="+mn-cs"/>
                        </a:rPr>
                        <a:t>6.35</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tc>
                <a:extLst>
                  <a:ext uri="{0D108BD9-81ED-4DB2-BD59-A6C34878D82A}">
                    <a16:rowId xmlns:a16="http://schemas.microsoft.com/office/drawing/2014/main" val="2875412474"/>
                  </a:ext>
                </a:extLst>
              </a:tr>
              <a:tr h="356069">
                <a:tc>
                  <a:txBody>
                    <a:bodyPr/>
                    <a:lstStyle/>
                    <a:p>
                      <a:pPr algn="l" fontAlgn="b"/>
                      <a:r>
                        <a:rPr lang="en-US" sz="1300" b="0" i="0" u="none" strike="noStrike" dirty="0">
                          <a:solidFill>
                            <a:srgbClr val="000000"/>
                          </a:solidFill>
                          <a:effectLst/>
                          <a:latin typeface="Calibri" panose="020F0502020204030204" pitchFamily="34" charset="0"/>
                        </a:rPr>
                        <a:t>Basal</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2,628</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0.46</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0.50</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0</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9525" marR="9525" marT="9525" marB="0" anchor="b">
                    <a:solidFill>
                      <a:schemeClr val="bg1">
                        <a:lumMod val="75000"/>
                      </a:schemeClr>
                    </a:solidFill>
                  </a:tcPr>
                </a:tc>
                <a:tc>
                  <a:txBody>
                    <a:bodyPr/>
                    <a:lstStyle/>
                    <a:p>
                      <a:pPr algn="ctr" fontAlgn="b"/>
                      <a:r>
                        <a:rPr lang="en-US" sz="1300" u="none" strike="noStrike" dirty="0">
                          <a:effectLst/>
                          <a:highlight>
                            <a:srgbClr val="FFFF00"/>
                          </a:highlight>
                        </a:rPr>
                        <a:t>4.61</a:t>
                      </a:r>
                      <a:endParaRPr lang="en-US" sz="1300" b="0" i="0" u="none" strike="noStrike" dirty="0">
                        <a:solidFill>
                          <a:srgbClr val="000000"/>
                        </a:solidFill>
                        <a:effectLst/>
                        <a:highlight>
                          <a:srgbClr val="FFFF00"/>
                        </a:highlight>
                        <a:latin typeface="Calibri" panose="020F0502020204030204" pitchFamily="34" charset="0"/>
                      </a:endParaRPr>
                    </a:p>
                  </a:txBody>
                  <a:tcPr marL="5329" marR="5329" marT="5329" marB="0" anchor="b">
                    <a:solidFill>
                      <a:schemeClr val="bg1">
                        <a:lumMod val="75000"/>
                      </a:schemeClr>
                    </a:solidFill>
                  </a:tcPr>
                </a:tc>
                <a:extLst>
                  <a:ext uri="{0D108BD9-81ED-4DB2-BD59-A6C34878D82A}">
                    <a16:rowId xmlns:a16="http://schemas.microsoft.com/office/drawing/2014/main" val="1565735029"/>
                  </a:ext>
                </a:extLst>
              </a:tr>
              <a:tr h="356069">
                <a:tc>
                  <a:txBody>
                    <a:bodyPr/>
                    <a:lstStyle/>
                    <a:p>
                      <a:pPr algn="l" fontAlgn="b"/>
                      <a:r>
                        <a:rPr lang="en-US" sz="1300" b="0" i="0" u="none" strike="noStrike" dirty="0">
                          <a:solidFill>
                            <a:srgbClr val="000000"/>
                          </a:solidFill>
                          <a:effectLst/>
                          <a:latin typeface="Calibri" panose="020F0502020204030204" pitchFamily="34" charset="0"/>
                        </a:rPr>
                        <a:t>Reverse curvature</a:t>
                      </a:r>
                    </a:p>
                  </a:txBody>
                  <a:tcPr marL="9525" marR="9525" marT="9525" marB="0" anchor="b">
                    <a:solidFill>
                      <a:schemeClr val="bg1">
                        <a:lumMod val="75000"/>
                      </a:schemeClr>
                    </a:solidFill>
                  </a:tcPr>
                </a:tc>
                <a:tc>
                  <a:txBody>
                    <a:bodyPr/>
                    <a:lstStyle/>
                    <a:p>
                      <a:pPr algn="r" fontAlgn="b"/>
                      <a:r>
                        <a:rPr lang="en-US" sz="1300" b="0" i="0" u="none" strike="noStrike">
                          <a:solidFill>
                            <a:srgbClr val="000000"/>
                          </a:solidFill>
                          <a:effectLst/>
                          <a:latin typeface="Calibri" panose="020F0502020204030204" pitchFamily="34" charset="0"/>
                        </a:rPr>
                        <a:t>2,628</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0.40</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0.49</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0</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9525" marR="9525" marT="9525" marB="0" anchor="b">
                    <a:solidFill>
                      <a:schemeClr val="bg1">
                        <a:lumMod val="7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highlight>
                            <a:srgbClr val="FFFF00"/>
                          </a:highlight>
                          <a:uLnTx/>
                          <a:uFillTx/>
                          <a:latin typeface="Calibri"/>
                          <a:ea typeface="+mn-ea"/>
                          <a:cs typeface="+mn-cs"/>
                        </a:rPr>
                        <a:t>4.61</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solidFill>
                      <a:schemeClr val="bg1">
                        <a:lumMod val="75000"/>
                      </a:schemeClr>
                    </a:solidFill>
                  </a:tcPr>
                </a:tc>
                <a:extLst>
                  <a:ext uri="{0D108BD9-81ED-4DB2-BD59-A6C34878D82A}">
                    <a16:rowId xmlns:a16="http://schemas.microsoft.com/office/drawing/2014/main" val="4281773373"/>
                  </a:ext>
                </a:extLst>
              </a:tr>
              <a:tr h="356069">
                <a:tc>
                  <a:txBody>
                    <a:bodyPr/>
                    <a:lstStyle/>
                    <a:p>
                      <a:pPr algn="l" fontAlgn="b"/>
                      <a:r>
                        <a:rPr lang="en-US" sz="1300" b="0" i="0" u="none" strike="noStrike" dirty="0">
                          <a:solidFill>
                            <a:srgbClr val="000000"/>
                          </a:solidFill>
                          <a:effectLst/>
                          <a:latin typeface="Calibri" panose="020F0502020204030204" pitchFamily="34" charset="0"/>
                        </a:rPr>
                        <a:t>Mid cavity</a:t>
                      </a:r>
                    </a:p>
                  </a:txBody>
                  <a:tcPr marL="9525" marR="9525" marT="9525" marB="0" anchor="b">
                    <a:solidFill>
                      <a:schemeClr val="bg1">
                        <a:lumMod val="75000"/>
                      </a:schemeClr>
                    </a:solidFill>
                  </a:tcPr>
                </a:tc>
                <a:tc>
                  <a:txBody>
                    <a:bodyPr/>
                    <a:lstStyle/>
                    <a:p>
                      <a:pPr algn="r" fontAlgn="b"/>
                      <a:r>
                        <a:rPr lang="en-US" sz="1300" b="0" i="0" u="none" strike="noStrike">
                          <a:solidFill>
                            <a:srgbClr val="000000"/>
                          </a:solidFill>
                          <a:effectLst/>
                          <a:latin typeface="Calibri" panose="020F0502020204030204" pitchFamily="34" charset="0"/>
                        </a:rPr>
                        <a:t>2,628</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0.03</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0.17</a:t>
                      </a:r>
                    </a:p>
                  </a:txBody>
                  <a:tcPr marL="9525" marR="9525" marT="9525" marB="0" anchor="b">
                    <a:solidFill>
                      <a:schemeClr val="bg1">
                        <a:lumMod val="75000"/>
                      </a:schemeClr>
                    </a:solidFill>
                  </a:tcPr>
                </a:tc>
                <a:tc>
                  <a:txBody>
                    <a:bodyPr/>
                    <a:lstStyle/>
                    <a:p>
                      <a:pPr algn="r" fontAlgn="b"/>
                      <a:r>
                        <a:rPr lang="en-US" sz="1300" b="0" i="0" u="none" strike="noStrike">
                          <a:solidFill>
                            <a:srgbClr val="000000"/>
                          </a:solidFill>
                          <a:effectLst/>
                          <a:latin typeface="Calibri" panose="020F0502020204030204" pitchFamily="34" charset="0"/>
                        </a:rPr>
                        <a:t>0</a:t>
                      </a:r>
                    </a:p>
                  </a:txBody>
                  <a:tcPr marL="9525" marR="9525" marT="9525" marB="0" anchor="b">
                    <a:solidFill>
                      <a:schemeClr val="bg1">
                        <a:lumMod val="75000"/>
                      </a:schemeClr>
                    </a:solidFill>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9525" marR="9525" marT="9525" marB="0" anchor="b">
                    <a:solidFill>
                      <a:schemeClr val="bg1">
                        <a:lumMod val="7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highlight>
                            <a:srgbClr val="FFFF00"/>
                          </a:highlight>
                          <a:uLnTx/>
                          <a:uFillTx/>
                          <a:latin typeface="Calibri"/>
                          <a:ea typeface="+mn-ea"/>
                          <a:cs typeface="+mn-cs"/>
                        </a:rPr>
                        <a:t>4.61</a:t>
                      </a:r>
                      <a:endParaRPr kumimoji="0" lang="en-US" sz="13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mn-cs"/>
                      </a:endParaRPr>
                    </a:p>
                  </a:txBody>
                  <a:tcPr marL="5329" marR="5329" marT="5329" marB="0" anchor="b">
                    <a:solidFill>
                      <a:schemeClr val="bg1">
                        <a:lumMod val="75000"/>
                      </a:schemeClr>
                    </a:solidFill>
                  </a:tcPr>
                </a:tc>
                <a:extLst>
                  <a:ext uri="{0D108BD9-81ED-4DB2-BD59-A6C34878D82A}">
                    <a16:rowId xmlns:a16="http://schemas.microsoft.com/office/drawing/2014/main" val="256917154"/>
                  </a:ext>
                </a:extLst>
              </a:tr>
            </a:tbl>
          </a:graphicData>
        </a:graphic>
      </p:graphicFrame>
      <p:sp>
        <p:nvSpPr>
          <p:cNvPr id="2" name="Slide Number Placeholder 1">
            <a:extLst>
              <a:ext uri="{FF2B5EF4-FFF2-40B4-BE49-F238E27FC236}">
                <a16:creationId xmlns:a16="http://schemas.microsoft.com/office/drawing/2014/main" id="{83E3B814-92B0-41C3-94D7-BD22A4449E75}"/>
              </a:ext>
            </a:extLst>
          </p:cNvPr>
          <p:cNvSpPr>
            <a:spLocks noGrp="1"/>
          </p:cNvSpPr>
          <p:nvPr>
            <p:ph type="sldNum" sz="quarter" idx="12"/>
          </p:nvPr>
        </p:nvSpPr>
        <p:spPr/>
        <p:txBody>
          <a:bodyPr/>
          <a:lstStyle/>
          <a:p>
            <a:pPr>
              <a:defRPr/>
            </a:pPr>
            <a:fld id="{80F2F892-A0AA-4A33-940A-5E76CB61BCC6}" type="slidenum">
              <a:rPr lang="en-US" altLang="en-US" smtClean="0"/>
              <a:pPr>
                <a:defRPr/>
              </a:pPr>
              <a:t>33</a:t>
            </a:fld>
            <a:endParaRPr lang="en-US" altLang="en-US"/>
          </a:p>
        </p:txBody>
      </p:sp>
    </p:spTree>
    <p:extLst>
      <p:ext uri="{BB962C8B-B14F-4D97-AF65-F5344CB8AC3E}">
        <p14:creationId xmlns:p14="http://schemas.microsoft.com/office/powerpoint/2010/main" val="4061638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46B8-DB88-4FBD-B403-FD669788D020}"/>
              </a:ext>
            </a:extLst>
          </p:cNvPr>
          <p:cNvSpPr>
            <a:spLocks noGrp="1"/>
          </p:cNvSpPr>
          <p:nvPr>
            <p:ph type="title"/>
          </p:nvPr>
        </p:nvSpPr>
        <p:spPr>
          <a:xfrm>
            <a:off x="571500" y="559678"/>
            <a:ext cx="8168696" cy="4952492"/>
          </a:xfrm>
        </p:spPr>
        <p:txBody>
          <a:bodyPr/>
          <a:lstStyle/>
          <a:p>
            <a:pPr algn="l"/>
            <a:r>
              <a:rPr lang="en-US" altLang="en-US" dirty="0"/>
              <a:t>Multiple imputation</a:t>
            </a:r>
            <a:endParaRPr lang="en-US" dirty="0"/>
          </a:p>
        </p:txBody>
      </p:sp>
      <p:sp>
        <p:nvSpPr>
          <p:cNvPr id="4" name="TextBox 3">
            <a:extLst>
              <a:ext uri="{FF2B5EF4-FFF2-40B4-BE49-F238E27FC236}">
                <a16:creationId xmlns:a16="http://schemas.microsoft.com/office/drawing/2014/main" id="{AC32ABD0-7F76-4CD9-8A92-0CB7B29D4145}"/>
              </a:ext>
            </a:extLst>
          </p:cNvPr>
          <p:cNvSpPr txBox="1"/>
          <p:nvPr/>
        </p:nvSpPr>
        <p:spPr>
          <a:xfrm>
            <a:off x="457199" y="1423215"/>
            <a:ext cx="8282997" cy="3570208"/>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Imputed values for one variable were used to impute values for the next variable in a sequential fashion from least missing to most missing. This procedure was repeated to produce 5 complete datasets. An additional 5 sets of complete data were generated with the order of imputation for variables with missing values randomly assigned. Thus, there were </a:t>
            </a:r>
            <a:r>
              <a:rPr lang="en-US" u="sng" dirty="0">
                <a:latin typeface="Arial" panose="020B0604020202020204" pitchFamily="34" charset="0"/>
                <a:cs typeface="Arial" panose="020B0604020202020204" pitchFamily="34" charset="0"/>
              </a:rPr>
              <a:t>10 complete datasets</a:t>
            </a:r>
            <a:r>
              <a:rPr lang="en-US" dirty="0">
                <a:latin typeface="Arial" panose="020B0604020202020204" pitchFamily="34" charset="0"/>
                <a:cs typeface="Arial" panose="020B0604020202020204" pitchFamily="34" charset="0"/>
              </a:rPr>
              <a:t> for analysis. </a:t>
            </a:r>
          </a:p>
          <a:p>
            <a:pPr algn="just"/>
            <a:endParaRPr lang="en-US" dirty="0">
              <a:latin typeface="Arial" panose="020B0604020202020204" pitchFamily="34" charset="0"/>
              <a:cs typeface="Arial" panose="020B0604020202020204" pitchFamily="34" charset="0"/>
            </a:endParaRPr>
          </a:p>
          <a:p>
            <a:pPr algn="just"/>
            <a:r>
              <a:rPr lang="en-US" sz="2000" i="1" dirty="0">
                <a:latin typeface="Arial" panose="020B0604020202020204" pitchFamily="34" charset="0"/>
                <a:cs typeface="Arial" panose="020B0604020202020204" pitchFamily="34" charset="0"/>
              </a:rPr>
              <a:t>Every analysis will be performed 10 times.</a:t>
            </a:r>
          </a:p>
          <a:p>
            <a:pPr algn="just"/>
            <a:r>
              <a:rPr lang="en-US" sz="2000" i="1" dirty="0">
                <a:latin typeface="Arial" panose="020B0604020202020204" pitchFamily="34" charset="0"/>
                <a:cs typeface="Arial" panose="020B0604020202020204" pitchFamily="34" charset="0"/>
              </a:rPr>
              <a:t>Estimated regression coefficients = </a:t>
            </a:r>
            <a:r>
              <a:rPr lang="en-US" sz="2000" i="1" dirty="0">
                <a:latin typeface="Arial" panose="020B0604020202020204" pitchFamily="34" charset="0"/>
                <a:cs typeface="Arial" panose="020B0604020202020204" pitchFamily="34" charset="0"/>
                <a:sym typeface="Symbol" panose="05050102010706020507" pitchFamily="18" charset="2"/>
              </a:rPr>
              <a:t></a:t>
            </a:r>
            <a:r>
              <a:rPr lang="en-US" sz="2000" i="1"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sym typeface="Symbol" panose="05050102010706020507" pitchFamily="18" charset="2"/>
              </a:rPr>
              <a:t></a:t>
            </a:r>
            <a:r>
              <a:rPr lang="en-US" sz="2000" i="1" baseline="-25000" dirty="0">
                <a:latin typeface="Arial" panose="020B0604020202020204" pitchFamily="34" charset="0"/>
                <a:cs typeface="Arial" panose="020B0604020202020204" pitchFamily="34" charset="0"/>
              </a:rPr>
              <a:t>j</a:t>
            </a:r>
            <a:r>
              <a:rPr lang="en-US" sz="2000" i="1" dirty="0">
                <a:latin typeface="Arial" panose="020B0604020202020204" pitchFamily="34" charset="0"/>
                <a:cs typeface="Arial" panose="020B0604020202020204" pitchFamily="34" charset="0"/>
              </a:rPr>
              <a:t> / 10</a:t>
            </a:r>
          </a:p>
          <a:p>
            <a:r>
              <a:rPr lang="en-US" sz="2000" i="1" dirty="0">
                <a:latin typeface="Arial" panose="020B0604020202020204" pitchFamily="34" charset="0"/>
                <a:cs typeface="Arial" panose="020B0604020202020204" pitchFamily="34" charset="0"/>
              </a:rPr>
              <a:t>Estimated standard errors = </a:t>
            </a:r>
            <a:r>
              <a:rPr lang="en-US" sz="2000" i="1" dirty="0">
                <a:latin typeface="Arial" panose="020B0604020202020204" pitchFamily="34" charset="0"/>
                <a:cs typeface="Arial" panose="020B0604020202020204" pitchFamily="34" charset="0"/>
                <a:sym typeface="Symbol" panose="05050102010706020507" pitchFamily="18" charset="2"/>
              </a:rPr>
              <a:t> </a:t>
            </a:r>
            <a:r>
              <a:rPr lang="en-US" sz="2000" i="1" dirty="0">
                <a:latin typeface="Arial" panose="020B0604020202020204" pitchFamily="34" charset="0"/>
                <a:cs typeface="Arial" panose="020B0604020202020204" pitchFamily="34" charset="0"/>
              </a:rPr>
              <a:t>W + ((10 + 1)/10) x B                                                             where W = average variance of 10 data sets; B = average sum of squares   </a:t>
            </a:r>
            <a:r>
              <a:rPr lang="en-US" sz="2000" i="1" dirty="0">
                <a:latin typeface="Arial" panose="020B0604020202020204" pitchFamily="34" charset="0"/>
                <a:cs typeface="Arial" panose="020B0604020202020204" pitchFamily="34" charset="0"/>
                <a:sym typeface="Symbol" panose="05050102010706020507" pitchFamily="18" charset="2"/>
              </a:rPr>
              <a:t> </a:t>
            </a:r>
            <a:r>
              <a:rPr lang="en-US" sz="2000" i="1" dirty="0">
                <a:latin typeface="Arial" panose="020B0604020202020204" pitchFamily="34" charset="0"/>
                <a:cs typeface="Arial" panose="020B0604020202020204" pitchFamily="34" charset="0"/>
              </a:rPr>
              <a:t>(W – W)</a:t>
            </a:r>
            <a:r>
              <a:rPr lang="en-US" sz="2000" i="1" baseline="40000" dirty="0">
                <a:latin typeface="Arial" panose="020B0604020202020204" pitchFamily="34" charset="0"/>
                <a:cs typeface="Arial" panose="020B0604020202020204" pitchFamily="34" charset="0"/>
              </a:rPr>
              <a:t>2</a:t>
            </a:r>
            <a:r>
              <a:rPr lang="en-US" sz="2000" i="1" dirty="0">
                <a:latin typeface="Arial" panose="020B0604020202020204" pitchFamily="34" charset="0"/>
                <a:cs typeface="Arial" panose="020B0604020202020204" pitchFamily="34" charset="0"/>
              </a:rPr>
              <a:t> / 10</a:t>
            </a:r>
            <a:endParaRPr lang="en-US" sz="2000" i="1" baseline="400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F20CD40-92AB-4208-A27C-A8F49E473AC9}"/>
              </a:ext>
            </a:extLst>
          </p:cNvPr>
          <p:cNvCxnSpPr/>
          <p:nvPr/>
        </p:nvCxnSpPr>
        <p:spPr>
          <a:xfrm>
            <a:off x="4038600" y="4038600"/>
            <a:ext cx="186885"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88EFE83-8306-462C-B462-DAE3599FF2B7}"/>
              </a:ext>
            </a:extLst>
          </p:cNvPr>
          <p:cNvCxnSpPr/>
          <p:nvPr/>
        </p:nvCxnSpPr>
        <p:spPr>
          <a:xfrm>
            <a:off x="1371600" y="4343400"/>
            <a:ext cx="186885"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7D8C10E-0471-45D6-AE1D-05E4C4FEA4DF}"/>
              </a:ext>
            </a:extLst>
          </p:cNvPr>
          <p:cNvCxnSpPr/>
          <p:nvPr/>
        </p:nvCxnSpPr>
        <p:spPr>
          <a:xfrm>
            <a:off x="3962400" y="3962400"/>
            <a:ext cx="2119880"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6FA5AEE5-3076-4AE5-B25D-4D2193C1E275}"/>
              </a:ext>
            </a:extLst>
          </p:cNvPr>
          <p:cNvSpPr>
            <a:spLocks noGrp="1"/>
          </p:cNvSpPr>
          <p:nvPr>
            <p:ph type="sldNum" sz="quarter" idx="12"/>
          </p:nvPr>
        </p:nvSpPr>
        <p:spPr/>
        <p:txBody>
          <a:bodyPr/>
          <a:lstStyle/>
          <a:p>
            <a:pPr>
              <a:defRPr/>
            </a:pPr>
            <a:fld id="{3B7DBDB5-B762-4A51-BAB3-82C54E454743}" type="slidenum">
              <a:rPr lang="en-US" altLang="en-US" smtClean="0"/>
              <a:pPr>
                <a:defRPr/>
              </a:pPr>
              <a:t>34</a:t>
            </a:fld>
            <a:endParaRPr lang="en-US" altLang="en-US"/>
          </a:p>
        </p:txBody>
      </p:sp>
      <p:cxnSp>
        <p:nvCxnSpPr>
          <p:cNvPr id="9" name="Straight Connector 8">
            <a:extLst>
              <a:ext uri="{FF2B5EF4-FFF2-40B4-BE49-F238E27FC236}">
                <a16:creationId xmlns:a16="http://schemas.microsoft.com/office/drawing/2014/main" id="{171D918F-F263-40C4-9E6F-30A9AEC7F157}"/>
              </a:ext>
            </a:extLst>
          </p:cNvPr>
          <p:cNvCxnSpPr/>
          <p:nvPr/>
        </p:nvCxnSpPr>
        <p:spPr>
          <a:xfrm>
            <a:off x="2057400" y="4648200"/>
            <a:ext cx="186885"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510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54D1-E0A0-4203-9B21-DAD5B92F15C3}"/>
              </a:ext>
            </a:extLst>
          </p:cNvPr>
          <p:cNvSpPr>
            <a:spLocks noGrp="1"/>
          </p:cNvSpPr>
          <p:nvPr>
            <p:ph type="title"/>
          </p:nvPr>
        </p:nvSpPr>
        <p:spPr>
          <a:xfrm>
            <a:off x="571500" y="559678"/>
            <a:ext cx="8115300" cy="4952492"/>
          </a:xfrm>
        </p:spPr>
        <p:txBody>
          <a:bodyPr>
            <a:normAutofit/>
          </a:bodyPr>
          <a:lstStyle/>
          <a:p>
            <a:pPr algn="l"/>
            <a:r>
              <a:rPr lang="en-US" dirty="0"/>
              <a:t>Analysis sample</a:t>
            </a:r>
          </a:p>
        </p:txBody>
      </p:sp>
      <p:sp>
        <p:nvSpPr>
          <p:cNvPr id="3" name="Content Placeholder 2">
            <a:extLst>
              <a:ext uri="{FF2B5EF4-FFF2-40B4-BE49-F238E27FC236}">
                <a16:creationId xmlns:a16="http://schemas.microsoft.com/office/drawing/2014/main" id="{0F723FCE-2DE6-404C-972C-FC9C5D1137A7}"/>
              </a:ext>
            </a:extLst>
          </p:cNvPr>
          <p:cNvSpPr>
            <a:spLocks noGrp="1"/>
          </p:cNvSpPr>
          <p:nvPr>
            <p:ph idx="1"/>
          </p:nvPr>
        </p:nvSpPr>
        <p:spPr>
          <a:xfrm>
            <a:off x="457200" y="1345830"/>
            <a:ext cx="8229600" cy="2963863"/>
          </a:xfrm>
        </p:spPr>
        <p:txBody>
          <a:bodyPr>
            <a:noAutofit/>
          </a:bodyPr>
          <a:lstStyle/>
          <a:p>
            <a:pPr eaLnBrk="1" hangingPunct="1"/>
            <a:r>
              <a:rPr lang="en-US" altLang="en-US" sz="2800" dirty="0"/>
              <a:t>77 with permanent AF excluded.</a:t>
            </a:r>
          </a:p>
          <a:p>
            <a:pPr eaLnBrk="1" hangingPunct="1"/>
            <a:r>
              <a:rPr lang="en-US" altLang="en-US" sz="2800" dirty="0"/>
              <a:t>47 with no follow-up or missing values for all 46 variables (1.7% of 2755).</a:t>
            </a:r>
          </a:p>
          <a:p>
            <a:pPr eaLnBrk="1" hangingPunct="1"/>
            <a:r>
              <a:rPr lang="en-US" altLang="en-US" sz="2800" dirty="0"/>
              <a:t>2631 patients for analysis. </a:t>
            </a:r>
          </a:p>
          <a:p>
            <a:pPr eaLnBrk="1" hangingPunct="1"/>
            <a:r>
              <a:rPr lang="en-US" altLang="en-US" sz="2800" dirty="0"/>
              <a:t>96 patients with total of 127 AF events. </a:t>
            </a:r>
          </a:p>
          <a:p>
            <a:r>
              <a:rPr lang="en-US" sz="2800" dirty="0"/>
              <a:t>24 deaths from any cause.</a:t>
            </a:r>
            <a:r>
              <a:rPr lang="en-US" altLang="en-US" sz="2800" dirty="0"/>
              <a:t> </a:t>
            </a:r>
          </a:p>
        </p:txBody>
      </p:sp>
      <p:sp>
        <p:nvSpPr>
          <p:cNvPr id="5" name="Slide Number Placeholder 4">
            <a:extLst>
              <a:ext uri="{FF2B5EF4-FFF2-40B4-BE49-F238E27FC236}">
                <a16:creationId xmlns:a16="http://schemas.microsoft.com/office/drawing/2014/main" id="{FF7F90CA-225A-450D-BEFB-2B453754D895}"/>
              </a:ext>
            </a:extLst>
          </p:cNvPr>
          <p:cNvSpPr>
            <a:spLocks noGrp="1"/>
          </p:cNvSpPr>
          <p:nvPr>
            <p:ph type="sldNum" sz="quarter" idx="12"/>
          </p:nvPr>
        </p:nvSpPr>
        <p:spPr/>
        <p:txBody>
          <a:bodyPr/>
          <a:lstStyle/>
          <a:p>
            <a:pPr>
              <a:defRPr/>
            </a:pPr>
            <a:fld id="{73031954-898F-4FEB-917E-D827EA039160}" type="slidenum">
              <a:rPr lang="en-US" altLang="en-US" smtClean="0"/>
              <a:pPr>
                <a:defRPr/>
              </a:pPr>
              <a:t>35</a:t>
            </a:fld>
            <a:endParaRPr lang="en-US" altLang="en-US"/>
          </a:p>
        </p:txBody>
      </p:sp>
    </p:spTree>
    <p:extLst>
      <p:ext uri="{BB962C8B-B14F-4D97-AF65-F5344CB8AC3E}">
        <p14:creationId xmlns:p14="http://schemas.microsoft.com/office/powerpoint/2010/main" val="351060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3CD4-8AC0-44B3-BC0D-D689A317C1E3}"/>
              </a:ext>
            </a:extLst>
          </p:cNvPr>
          <p:cNvSpPr>
            <a:spLocks noGrp="1"/>
          </p:cNvSpPr>
          <p:nvPr>
            <p:ph type="title"/>
          </p:nvPr>
        </p:nvSpPr>
        <p:spPr>
          <a:xfrm>
            <a:off x="571500" y="559678"/>
            <a:ext cx="7962900" cy="4952492"/>
          </a:xfrm>
        </p:spPr>
        <p:txBody>
          <a:bodyPr/>
          <a:lstStyle/>
          <a:p>
            <a:pPr algn="l"/>
            <a:r>
              <a:rPr lang="en-US" dirty="0"/>
              <a:t>Variable selection</a:t>
            </a:r>
          </a:p>
        </p:txBody>
      </p:sp>
      <p:sp>
        <p:nvSpPr>
          <p:cNvPr id="3" name="Content Placeholder 2">
            <a:extLst>
              <a:ext uri="{FF2B5EF4-FFF2-40B4-BE49-F238E27FC236}">
                <a16:creationId xmlns:a16="http://schemas.microsoft.com/office/drawing/2014/main" id="{BCCD2B85-0F35-40C9-9DD6-4268589CB83A}"/>
              </a:ext>
            </a:extLst>
          </p:cNvPr>
          <p:cNvSpPr>
            <a:spLocks noGrp="1"/>
          </p:cNvSpPr>
          <p:nvPr>
            <p:ph idx="1"/>
          </p:nvPr>
        </p:nvSpPr>
        <p:spPr>
          <a:xfrm>
            <a:off x="299655" y="1345830"/>
            <a:ext cx="8506590" cy="1933285"/>
          </a:xfrm>
        </p:spPr>
        <p:txBody>
          <a:bodyPr>
            <a:normAutofit fontScale="25000" lnSpcReduction="20000"/>
          </a:bodyPr>
          <a:lstStyle/>
          <a:p>
            <a:pPr eaLnBrk="1" hangingPunct="1"/>
            <a:r>
              <a:rPr lang="en-US" altLang="en-US" sz="8800" u="sng" dirty="0"/>
              <a:t>Outcome</a:t>
            </a:r>
            <a:r>
              <a:rPr lang="en-US" altLang="en-US" sz="8800" dirty="0"/>
              <a:t>: Atrial fibrillation (AF) – yes or no; time from enrollment to event (Cox proportional hazards model).  </a:t>
            </a:r>
          </a:p>
          <a:p>
            <a:pPr eaLnBrk="1" hangingPunct="1"/>
            <a:r>
              <a:rPr lang="en-US" altLang="en-US" sz="8800" dirty="0"/>
              <a:t>46 potential predictors of AF.</a:t>
            </a:r>
          </a:p>
          <a:p>
            <a:pPr eaLnBrk="1" hangingPunct="1"/>
            <a:r>
              <a:rPr lang="en-US" altLang="en-US" sz="8800" dirty="0"/>
              <a:t>Regression requires more subjects than variables (10-20 subjects per variable).</a:t>
            </a:r>
          </a:p>
          <a:p>
            <a:pPr eaLnBrk="1" hangingPunct="1"/>
            <a:r>
              <a:rPr lang="en-US" altLang="en-US" sz="8800" dirty="0"/>
              <a:t>OLS relies on statistical significance for variable selection.</a:t>
            </a:r>
          </a:p>
          <a:p>
            <a:pPr eaLnBrk="1" hangingPunct="1"/>
            <a:r>
              <a:rPr lang="en-US" altLang="en-US" sz="8800" dirty="0"/>
              <a:t>Penalized regression (regularization): </a:t>
            </a:r>
            <a:r>
              <a:rPr lang="en-US" altLang="en-US" sz="8800" u="sng" dirty="0"/>
              <a:t>elastic-net</a:t>
            </a:r>
            <a:r>
              <a:rPr lang="en-US" altLang="en-US" sz="8800" dirty="0"/>
              <a:t>.                                                      Ridge regression / </a:t>
            </a:r>
            <a:r>
              <a:rPr lang="en-US" sz="8800" dirty="0">
                <a:solidFill>
                  <a:schemeClr val="tx1"/>
                </a:solidFill>
                <a:cs typeface="Arial" panose="020B0604020202020204" pitchFamily="34" charset="0"/>
              </a:rPr>
              <a:t>Least Absolute Shrinkage and Selection Operator (LASSO)</a:t>
            </a:r>
            <a:r>
              <a:rPr lang="en-US" altLang="en-US" sz="8800" dirty="0"/>
              <a:t>   </a:t>
            </a:r>
          </a:p>
          <a:p>
            <a:r>
              <a:rPr lang="en-US" sz="8800" dirty="0">
                <a:solidFill>
                  <a:schemeClr val="tx1"/>
                </a:solidFill>
                <a:cs typeface="Arial" panose="020B0604020202020204" pitchFamily="34" charset="0"/>
              </a:rPr>
              <a:t>Shrink   regression coefficients towards zero.    </a:t>
            </a:r>
            <a:r>
              <a:rPr lang="en-US" altLang="en-US" sz="8800" dirty="0"/>
              <a:t>            </a:t>
            </a:r>
          </a:p>
          <a:p>
            <a:pPr eaLnBrk="1" hangingPunct="1"/>
            <a:r>
              <a:rPr lang="en-US" altLang="en-US" sz="8800" u="sng" dirty="0">
                <a:solidFill>
                  <a:schemeClr val="tx1"/>
                </a:solidFill>
                <a:cs typeface="Arial" panose="020B0604020202020204" pitchFamily="34" charset="0"/>
              </a:rPr>
              <a:t>Can have more predictor variables than subjects</a:t>
            </a:r>
            <a:r>
              <a:rPr lang="en-US" altLang="en-US" sz="8800" dirty="0">
                <a:solidFill>
                  <a:schemeClr val="tx1"/>
                </a:solidFill>
                <a:cs typeface="Arial" panose="020B0604020202020204" pitchFamily="34" charset="0"/>
              </a:rPr>
              <a:t>.</a:t>
            </a:r>
          </a:p>
          <a:p>
            <a:pPr marL="0" indent="0">
              <a:buNone/>
            </a:pPr>
            <a:endParaRPr lang="en-US" dirty="0"/>
          </a:p>
        </p:txBody>
      </p:sp>
      <p:sp>
        <p:nvSpPr>
          <p:cNvPr id="5" name="Slide Number Placeholder 4">
            <a:extLst>
              <a:ext uri="{FF2B5EF4-FFF2-40B4-BE49-F238E27FC236}">
                <a16:creationId xmlns:a16="http://schemas.microsoft.com/office/drawing/2014/main" id="{B0BC948A-A25D-4D4D-B904-B4F1C96D953D}"/>
              </a:ext>
            </a:extLst>
          </p:cNvPr>
          <p:cNvSpPr>
            <a:spLocks noGrp="1"/>
          </p:cNvSpPr>
          <p:nvPr>
            <p:ph type="sldNum" sz="quarter" idx="12"/>
          </p:nvPr>
        </p:nvSpPr>
        <p:spPr/>
        <p:txBody>
          <a:bodyPr/>
          <a:lstStyle/>
          <a:p>
            <a:pPr>
              <a:defRPr/>
            </a:pPr>
            <a:fld id="{73031954-898F-4FEB-917E-D827EA039160}" type="slidenum">
              <a:rPr lang="en-US" altLang="en-US" smtClean="0"/>
              <a:pPr>
                <a:defRPr/>
              </a:pPr>
              <a:t>36</a:t>
            </a:fld>
            <a:endParaRPr lang="en-US" altLang="en-US"/>
          </a:p>
        </p:txBody>
      </p:sp>
    </p:spTree>
    <p:extLst>
      <p:ext uri="{BB962C8B-B14F-4D97-AF65-F5344CB8AC3E}">
        <p14:creationId xmlns:p14="http://schemas.microsoft.com/office/powerpoint/2010/main" val="1985694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891ED-06A3-4E39-9207-17B1C8384E49}"/>
              </a:ext>
            </a:extLst>
          </p:cNvPr>
          <p:cNvSpPr txBox="1"/>
          <p:nvPr/>
        </p:nvSpPr>
        <p:spPr>
          <a:xfrm>
            <a:off x="615718" y="1615990"/>
            <a:ext cx="7912564" cy="1477328"/>
          </a:xfrm>
          <a:prstGeom prst="rect">
            <a:avLst/>
          </a:prstGeom>
          <a:noFill/>
          <a:ln w="19050">
            <a:solidFill>
              <a:schemeClr val="tx1"/>
            </a:solidFill>
          </a:ln>
        </p:spPr>
        <p:txBody>
          <a:bodyPr wrap="square" rtlCol="0">
            <a:spAutoFit/>
          </a:bodyPr>
          <a:lstStyle/>
          <a:p>
            <a:pPr algn="l"/>
            <a:r>
              <a:rPr lang="en-US" dirty="0">
                <a:solidFill>
                  <a:srgbClr val="000000"/>
                </a:solidFill>
                <a:latin typeface="AdvOTe81213fa"/>
              </a:rPr>
              <a:t>These 46 demographic, clinical, echocardiographic, morphologic, CMR, genetic, and biomarker variables (</a:t>
            </a:r>
            <a:r>
              <a:rPr lang="en-US" dirty="0">
                <a:solidFill>
                  <a:srgbClr val="2197D2"/>
                </a:solidFill>
                <a:latin typeface="AdvOTc3f2c111.B"/>
              </a:rPr>
              <a:t>Table 1</a:t>
            </a:r>
            <a:r>
              <a:rPr lang="en-US" dirty="0">
                <a:solidFill>
                  <a:srgbClr val="000000"/>
                </a:solidFill>
                <a:latin typeface="AdvOTe81213fa"/>
              </a:rPr>
              <a:t>) were chosen for likelihood of relationship to AF. This methodology was applied to each of the 10 imputed datasets. For each of the 10 datasets, variables were ranked according to their order of selection. Predictors that appeared in all 10 datasets were then used in the initial model. </a:t>
            </a:r>
            <a:r>
              <a:rPr lang="en-US" dirty="0">
                <a:solidFill>
                  <a:srgbClr val="000000"/>
                </a:solidFill>
                <a:latin typeface="AdvOTc3f2c111.B"/>
              </a:rPr>
              <a:t> </a:t>
            </a:r>
            <a:endParaRPr lang="en-US" dirty="0"/>
          </a:p>
        </p:txBody>
      </p:sp>
      <p:sp>
        <p:nvSpPr>
          <p:cNvPr id="3" name="Slide Number Placeholder 2">
            <a:extLst>
              <a:ext uri="{FF2B5EF4-FFF2-40B4-BE49-F238E27FC236}">
                <a16:creationId xmlns:a16="http://schemas.microsoft.com/office/drawing/2014/main" id="{97568DEB-65D5-4555-B48A-F0C9CA8F4008}"/>
              </a:ext>
            </a:extLst>
          </p:cNvPr>
          <p:cNvSpPr>
            <a:spLocks noGrp="1"/>
          </p:cNvSpPr>
          <p:nvPr>
            <p:ph type="sldNum" sz="quarter" idx="12"/>
          </p:nvPr>
        </p:nvSpPr>
        <p:spPr/>
        <p:txBody>
          <a:bodyPr/>
          <a:lstStyle/>
          <a:p>
            <a:pPr>
              <a:defRPr/>
            </a:pPr>
            <a:fld id="{80F2F892-A0AA-4A33-940A-5E76CB61BCC6}" type="slidenum">
              <a:rPr lang="en-US" altLang="en-US" smtClean="0"/>
              <a:pPr>
                <a:defRPr/>
              </a:pPr>
              <a:t>37</a:t>
            </a:fld>
            <a:endParaRPr lang="en-US" altLang="en-US"/>
          </a:p>
        </p:txBody>
      </p:sp>
    </p:spTree>
    <p:extLst>
      <p:ext uri="{BB962C8B-B14F-4D97-AF65-F5344CB8AC3E}">
        <p14:creationId xmlns:p14="http://schemas.microsoft.com/office/powerpoint/2010/main" val="77304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5246370" y="2228851"/>
            <a:ext cx="400050" cy="253916"/>
          </a:xfrm>
          <a:prstGeom prst="rect">
            <a:avLst/>
          </a:prstGeom>
          <a:noFill/>
        </p:spPr>
        <p:txBody>
          <a:bodyPr wrap="square" rtlCol="0">
            <a:spAutoFit/>
          </a:bodyPr>
          <a:lstStyle/>
          <a:p>
            <a:r>
              <a:rPr lang="en-US" sz="1050" dirty="0">
                <a:solidFill>
                  <a:schemeClr val="bg1"/>
                </a:solidFill>
              </a:rPr>
              <a:t>X</a:t>
            </a:r>
            <a:r>
              <a:rPr lang="en-US" sz="1050" baseline="-25000" dirty="0">
                <a:solidFill>
                  <a:schemeClr val="bg1"/>
                </a:solidFill>
              </a:rPr>
              <a:t>s</a:t>
            </a:r>
          </a:p>
        </p:txBody>
      </p:sp>
      <p:sp>
        <p:nvSpPr>
          <p:cNvPr id="51" name="TextBox 50">
            <a:extLst>
              <a:ext uri="{FF2B5EF4-FFF2-40B4-BE49-F238E27FC236}">
                <a16:creationId xmlns:a16="http://schemas.microsoft.com/office/drawing/2014/main" id="{E53C9128-E39B-41B1-B3A4-EA243E919F98}"/>
              </a:ext>
            </a:extLst>
          </p:cNvPr>
          <p:cNvSpPr txBox="1"/>
          <p:nvPr/>
        </p:nvSpPr>
        <p:spPr>
          <a:xfrm>
            <a:off x="2667671" y="2212614"/>
            <a:ext cx="400050" cy="253916"/>
          </a:xfrm>
          <a:prstGeom prst="rect">
            <a:avLst/>
          </a:prstGeom>
          <a:noFill/>
        </p:spPr>
        <p:txBody>
          <a:bodyPr wrap="square" rtlCol="0">
            <a:spAutoFit/>
          </a:bodyPr>
          <a:lstStyle/>
          <a:p>
            <a:r>
              <a:rPr lang="en-US" sz="1050" dirty="0">
                <a:solidFill>
                  <a:schemeClr val="bg1"/>
                </a:solidFill>
              </a:rPr>
              <a:t>X</a:t>
            </a:r>
            <a:r>
              <a:rPr lang="en-US" sz="1050" baseline="-25000" dirty="0">
                <a:solidFill>
                  <a:schemeClr val="bg1"/>
                </a:solidFill>
              </a:rPr>
              <a:t>s</a:t>
            </a:r>
          </a:p>
        </p:txBody>
      </p:sp>
      <p:sp>
        <p:nvSpPr>
          <p:cNvPr id="3" name="Rectangle 1">
            <a:extLst>
              <a:ext uri="{FF2B5EF4-FFF2-40B4-BE49-F238E27FC236}">
                <a16:creationId xmlns:a16="http://schemas.microsoft.com/office/drawing/2014/main" id="{B4CEA658-AB33-477D-A2D5-E1A766F3E36E}"/>
              </a:ext>
            </a:extLst>
          </p:cNvPr>
          <p:cNvSpPr>
            <a:spLocks noChangeArrowheads="1"/>
          </p:cNvSpPr>
          <p:nvPr/>
        </p:nvSpPr>
        <p:spPr bwMode="auto">
          <a:xfrm>
            <a:off x="-304800" y="256401"/>
            <a:ext cx="53885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defTabSz="914400" eaLnBrk="0" fontAlgn="base" hangingPunct="0">
              <a:spcBef>
                <a:spcPct val="0"/>
              </a:spcBef>
              <a:spcAft>
                <a:spcPct val="0"/>
              </a:spcAft>
            </a:pPr>
            <a:r>
              <a:rPr lang="en-US" altLang="en-US" sz="1200" b="1" dirty="0">
                <a:latin typeface="Arial" panose="020B0604020202020204" pitchFamily="34" charset="0"/>
                <a:ea typeface="Calibri" panose="020F0502020204030204" pitchFamily="34" charset="0"/>
                <a:cs typeface="Arial" panose="020B0604020202020204" pitchFamily="34" charset="0"/>
              </a:rPr>
              <a:t>Table S2.  Variables identified by elastic-net and rank-ordered.</a:t>
            </a:r>
            <a:endParaRPr lang="en-US" altLang="en-US" sz="1200" dirty="0">
              <a:latin typeface="Arial" panose="020B0604020202020204" pitchFamily="34" charset="0"/>
            </a:endParaRPr>
          </a:p>
        </p:txBody>
      </p:sp>
      <p:graphicFrame>
        <p:nvGraphicFramePr>
          <p:cNvPr id="4" name="Table 3">
            <a:extLst>
              <a:ext uri="{FF2B5EF4-FFF2-40B4-BE49-F238E27FC236}">
                <a16:creationId xmlns:a16="http://schemas.microsoft.com/office/drawing/2014/main" id="{5E344A12-39E8-432F-8986-8539F50EA96E}"/>
              </a:ext>
            </a:extLst>
          </p:cNvPr>
          <p:cNvGraphicFramePr>
            <a:graphicFrameLocks noGrp="1"/>
          </p:cNvGraphicFramePr>
          <p:nvPr>
            <p:extLst>
              <p:ext uri="{D42A27DB-BD31-4B8C-83A1-F6EECF244321}">
                <p14:modId xmlns:p14="http://schemas.microsoft.com/office/powerpoint/2010/main" val="3391351726"/>
              </p:ext>
            </p:extLst>
          </p:nvPr>
        </p:nvGraphicFramePr>
        <p:xfrm>
          <a:off x="266699" y="533400"/>
          <a:ext cx="8610602" cy="5257812"/>
        </p:xfrm>
        <a:graphic>
          <a:graphicData uri="http://schemas.openxmlformats.org/drawingml/2006/table">
            <a:tbl>
              <a:tblPr firstRow="1" firstCol="1" bandRow="1">
                <a:tableStyleId>{5C22544A-7EE6-4342-B048-85BDC9FD1C3A}</a:tableStyleId>
              </a:tblPr>
              <a:tblGrid>
                <a:gridCol w="800829">
                  <a:extLst>
                    <a:ext uri="{9D8B030D-6E8A-4147-A177-3AD203B41FA5}">
                      <a16:colId xmlns:a16="http://schemas.microsoft.com/office/drawing/2014/main" val="1787749952"/>
                    </a:ext>
                  </a:extLst>
                </a:gridCol>
                <a:gridCol w="1561621">
                  <a:extLst>
                    <a:ext uri="{9D8B030D-6E8A-4147-A177-3AD203B41FA5}">
                      <a16:colId xmlns:a16="http://schemas.microsoft.com/office/drawing/2014/main" val="2010485781"/>
                    </a:ext>
                  </a:extLst>
                </a:gridCol>
                <a:gridCol w="1561621">
                  <a:extLst>
                    <a:ext uri="{9D8B030D-6E8A-4147-A177-3AD203B41FA5}">
                      <a16:colId xmlns:a16="http://schemas.microsoft.com/office/drawing/2014/main" val="179836231"/>
                    </a:ext>
                  </a:extLst>
                </a:gridCol>
                <a:gridCol w="1562455">
                  <a:extLst>
                    <a:ext uri="{9D8B030D-6E8A-4147-A177-3AD203B41FA5}">
                      <a16:colId xmlns:a16="http://schemas.microsoft.com/office/drawing/2014/main" val="4240513387"/>
                    </a:ext>
                  </a:extLst>
                </a:gridCol>
                <a:gridCol w="1561621">
                  <a:extLst>
                    <a:ext uri="{9D8B030D-6E8A-4147-A177-3AD203B41FA5}">
                      <a16:colId xmlns:a16="http://schemas.microsoft.com/office/drawing/2014/main" val="2645840536"/>
                    </a:ext>
                  </a:extLst>
                </a:gridCol>
                <a:gridCol w="1562455">
                  <a:extLst>
                    <a:ext uri="{9D8B030D-6E8A-4147-A177-3AD203B41FA5}">
                      <a16:colId xmlns:a16="http://schemas.microsoft.com/office/drawing/2014/main" val="3767846631"/>
                    </a:ext>
                  </a:extLst>
                </a:gridCol>
              </a:tblGrid>
              <a:tr h="187779">
                <a:tc>
                  <a:txBody>
                    <a:bodyPr/>
                    <a:lstStyle/>
                    <a:p>
                      <a:pPr marL="0" marR="0" algn="ctr">
                        <a:lnSpc>
                          <a:spcPct val="115000"/>
                        </a:lnSpc>
                        <a:spcBef>
                          <a:spcPts val="0"/>
                        </a:spcBef>
                        <a:spcAft>
                          <a:spcPts val="0"/>
                        </a:spcAft>
                      </a:pPr>
                      <a:r>
                        <a:rPr lang="en-US" sz="900" dirty="0">
                          <a:effectLst/>
                        </a:rPr>
                        <a:t>Rank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dirty="0">
                          <a:effectLst/>
                        </a:rPr>
                        <a:t>Dataset 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a:effectLst/>
                        </a:rPr>
                        <a:t>Dataset 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a:effectLst/>
                        </a:rPr>
                        <a:t>Dataset 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a:effectLst/>
                        </a:rPr>
                        <a:t>Dataset 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a:effectLst/>
                        </a:rPr>
                        <a:t>Dataset 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3388672140"/>
                  </a:ext>
                </a:extLst>
              </a:tr>
              <a:tr h="187779">
                <a:tc>
                  <a:txBody>
                    <a:bodyPr/>
                    <a:lstStyle/>
                    <a:p>
                      <a:pPr marL="0" marR="0" algn="ctr">
                        <a:lnSpc>
                          <a:spcPct val="115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Index LA volume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Index LA volume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Index LA volume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Index LA volume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Index LA volume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45122807"/>
                  </a:ext>
                </a:extLst>
              </a:tr>
              <a:tr h="187779">
                <a:tc>
                  <a:txBody>
                    <a:bodyPr/>
                    <a:lstStyle/>
                    <a:p>
                      <a:pPr marL="0" marR="0" algn="ctr">
                        <a:lnSpc>
                          <a:spcPct val="115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Contractile%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Contractile%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Contractile%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Contractile%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Contractile%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701164625"/>
                  </a:ext>
                </a:extLst>
              </a:tr>
              <a:tr h="187779">
                <a:tc>
                  <a:txBody>
                    <a:bodyPr/>
                    <a:lstStyle/>
                    <a:p>
                      <a:pPr marL="0" marR="0" algn="ctr">
                        <a:lnSpc>
                          <a:spcPct val="115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HxAFIB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BMI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err="1">
                          <a:effectLst/>
                        </a:rPr>
                        <a:t>HxAFIB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Reservoir%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BMI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4108079209"/>
                  </a:ext>
                </a:extLst>
              </a:tr>
              <a:tr h="187779">
                <a:tc>
                  <a:txBody>
                    <a:bodyPr/>
                    <a:lstStyle/>
                    <a:p>
                      <a:pPr marL="0" marR="0" algn="ctr">
                        <a:lnSpc>
                          <a:spcPct val="115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Mitral regurgitation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HxAFIB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BMI</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BMI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HxAFIB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544939365"/>
                  </a:ext>
                </a:extLst>
              </a:tr>
              <a:tr h="187779">
                <a:tc>
                  <a:txBody>
                    <a:bodyPr/>
                    <a:lstStyle/>
                    <a:p>
                      <a:pPr marL="0" marR="0" algn="ctr">
                        <a:lnSpc>
                          <a:spcPct val="115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Reservoir%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Mitral regurgitation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err="1">
                          <a:effectLst/>
                        </a:rPr>
                        <a:t>HxAFIB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Mitral regurgitation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643694942"/>
                  </a:ext>
                </a:extLst>
              </a:tr>
              <a:tr h="187779">
                <a:tc>
                  <a:txBody>
                    <a:bodyPr/>
                    <a:lstStyle/>
                    <a:p>
                      <a:pPr marL="0" marR="0" algn="ctr">
                        <a:lnSpc>
                          <a:spcPct val="115000"/>
                        </a:lnSpc>
                        <a:spcBef>
                          <a:spcPts val="0"/>
                        </a:spcBef>
                        <a:spcAft>
                          <a:spcPts val="0"/>
                        </a:spcAft>
                      </a:pPr>
                      <a:r>
                        <a:rPr lang="en-US" sz="900">
                          <a:effectLst/>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BMI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NYHA3-4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NYHA3-4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Mitral regurgitation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980907013"/>
                  </a:ext>
                </a:extLst>
              </a:tr>
              <a:tr h="187779">
                <a:tc>
                  <a:txBody>
                    <a:bodyPr/>
                    <a:lstStyle/>
                    <a:p>
                      <a:pPr marL="0" marR="0" algn="ctr">
                        <a:lnSpc>
                          <a:spcPct val="115000"/>
                        </a:lnSpc>
                        <a:spcBef>
                          <a:spcPts val="0"/>
                        </a:spcBef>
                        <a:spcAft>
                          <a:spcPts val="0"/>
                        </a:spcAft>
                      </a:pPr>
                      <a:r>
                        <a:rPr lang="en-US" sz="9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NYHA3-4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Mitral regurgitation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NYHA3-4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NYHA3-4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3915843633"/>
                  </a:ext>
                </a:extLst>
              </a:tr>
              <a:tr h="187779">
                <a:tc>
                  <a:txBody>
                    <a:bodyPr/>
                    <a:lstStyle/>
                    <a:p>
                      <a:pPr marL="0" marR="0" algn="ctr">
                        <a:lnSpc>
                          <a:spcPct val="115000"/>
                        </a:lnSpc>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Reservoir%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Reservoir%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Age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HxArrhythmia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928025836"/>
                  </a:ext>
                </a:extLst>
              </a:tr>
              <a:tr h="187779">
                <a:tc>
                  <a:txBody>
                    <a:bodyPr/>
                    <a:lstStyle/>
                    <a:p>
                      <a:pPr marL="0" marR="0" algn="ctr">
                        <a:lnSpc>
                          <a:spcPct val="115000"/>
                        </a:lnSpc>
                        <a:spcBef>
                          <a:spcPts val="0"/>
                        </a:spcBef>
                        <a:spcAft>
                          <a:spcPts val="0"/>
                        </a:spcAft>
                      </a:pPr>
                      <a:r>
                        <a:rPr lang="en-US" sz="9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HxArrhythmia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HxArrhythmia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HxArrhythmia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err="1">
                          <a:effectLst/>
                        </a:rPr>
                        <a:t>HxArrhythmia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Max Wall Thickness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3439854288"/>
                  </a:ext>
                </a:extLst>
              </a:tr>
              <a:tr h="187779">
                <a:tc>
                  <a:txBody>
                    <a:bodyPr/>
                    <a:lstStyle/>
                    <a:p>
                      <a:pPr marL="0" marR="0" algn="ctr">
                        <a:lnSpc>
                          <a:spcPct val="115000"/>
                        </a:lnSpc>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DBM2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Minority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Minority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Minority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Minority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133105036"/>
                  </a:ext>
                </a:extLst>
              </a:tr>
              <a:tr h="187779">
                <a:tc>
                  <a:txBody>
                    <a:bodyPr/>
                    <a:lstStyle/>
                    <a:p>
                      <a:pPr marL="0" marR="0" algn="ctr">
                        <a:lnSpc>
                          <a:spcPct val="115000"/>
                        </a:lnSpc>
                        <a:spcBef>
                          <a:spcPts val="0"/>
                        </a:spcBef>
                        <a:spcAft>
                          <a:spcPts val="0"/>
                        </a:spcAft>
                      </a:pPr>
                      <a:r>
                        <a:rPr lang="en-US" sz="9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Max Wall Thickness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DBM2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Max Wall Thickness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Max Wall Thickness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DBM2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050542539"/>
                  </a:ext>
                </a:extLst>
              </a:tr>
              <a:tr h="187779">
                <a:tc>
                  <a:txBody>
                    <a:bodyPr/>
                    <a:lstStyle/>
                    <a:p>
                      <a:pPr marL="0" marR="0" algn="ctr">
                        <a:lnSpc>
                          <a:spcPct val="115000"/>
                        </a:lnSpc>
                        <a:spcBef>
                          <a:spcPts val="0"/>
                        </a:spcBef>
                        <a:spcAft>
                          <a:spcPts val="0"/>
                        </a:spcAft>
                      </a:pPr>
                      <a:r>
                        <a:rPr lang="en-US" sz="9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Minority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LV mass / volume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DBM2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DBM2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Reservoir%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953222640"/>
                  </a:ext>
                </a:extLst>
              </a:tr>
              <a:tr h="187779">
                <a:tc>
                  <a:txBody>
                    <a:bodyPr/>
                    <a:lstStyle/>
                    <a:p>
                      <a:pPr marL="0" marR="0" algn="ctr">
                        <a:lnSpc>
                          <a:spcPct val="115000"/>
                        </a:lnSpc>
                        <a:spcBef>
                          <a:spcPts val="0"/>
                        </a:spcBef>
                        <a:spcAft>
                          <a:spcPts val="0"/>
                        </a:spcAft>
                      </a:pPr>
                      <a:r>
                        <a:rPr lang="en-US" sz="900">
                          <a:effectLst/>
                        </a:rPr>
                        <a:t>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Family Hx HCM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Max Wall Thickness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Family Hx HCM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Dyspnea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137919989"/>
                  </a:ext>
                </a:extLst>
              </a:tr>
              <a:tr h="187779">
                <a:tc>
                  <a:txBody>
                    <a:bodyPr/>
                    <a:lstStyle/>
                    <a:p>
                      <a:pPr marL="0" marR="0" algn="ctr">
                        <a:lnSpc>
                          <a:spcPct val="115000"/>
                        </a:lnSpc>
                        <a:spcBef>
                          <a:spcPts val="0"/>
                        </a:spcBef>
                        <a:spcAft>
                          <a:spcPts val="0"/>
                        </a:spcAft>
                      </a:pPr>
                      <a:r>
                        <a:rPr lang="en-US" sz="900">
                          <a:effectLst/>
                        </a:rPr>
                        <a:t>Rank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b="1" dirty="0">
                          <a:effectLst/>
                        </a:rPr>
                        <a:t>Dataset 6</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b="1" dirty="0">
                          <a:effectLst/>
                        </a:rPr>
                        <a:t>Dataset 7</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b="1" dirty="0">
                          <a:effectLst/>
                        </a:rPr>
                        <a:t>Dataset 8</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b="1" dirty="0">
                          <a:effectLst/>
                        </a:rPr>
                        <a:t>Dataset 9</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gn="ctr">
                        <a:lnSpc>
                          <a:spcPct val="115000"/>
                        </a:lnSpc>
                        <a:spcBef>
                          <a:spcPts val="0"/>
                        </a:spcBef>
                        <a:spcAft>
                          <a:spcPts val="0"/>
                        </a:spcAft>
                      </a:pPr>
                      <a:r>
                        <a:rPr lang="en-US" sz="900" b="1" dirty="0">
                          <a:effectLst/>
                        </a:rPr>
                        <a:t>Dataset 10</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143582808"/>
                  </a:ext>
                </a:extLst>
              </a:tr>
              <a:tr h="187779">
                <a:tc>
                  <a:txBody>
                    <a:bodyPr/>
                    <a:lstStyle/>
                    <a:p>
                      <a:pPr marL="0" marR="0" algn="ctr">
                        <a:lnSpc>
                          <a:spcPct val="115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Index LA volume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Index LA volume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Index LA volume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Index LA volume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Index LA volume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30430046"/>
                  </a:ext>
                </a:extLst>
              </a:tr>
              <a:tr h="187779">
                <a:tc>
                  <a:txBody>
                    <a:bodyPr/>
                    <a:lstStyle/>
                    <a:p>
                      <a:pPr marL="0" marR="0" algn="ctr">
                        <a:lnSpc>
                          <a:spcPct val="115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Contractile%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Contractile%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Contractile%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Contractile%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Contractile%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1126617376"/>
                  </a:ext>
                </a:extLst>
              </a:tr>
              <a:tr h="187779">
                <a:tc>
                  <a:txBody>
                    <a:bodyPr/>
                    <a:lstStyle/>
                    <a:p>
                      <a:pPr marL="0" marR="0" algn="ctr">
                        <a:lnSpc>
                          <a:spcPct val="115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BMI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Reservoir%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BMI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BMI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BMI</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91402533"/>
                  </a:ext>
                </a:extLst>
              </a:tr>
              <a:tr h="187779">
                <a:tc>
                  <a:txBody>
                    <a:bodyPr/>
                    <a:lstStyle/>
                    <a:p>
                      <a:pPr marL="0" marR="0" algn="ctr">
                        <a:lnSpc>
                          <a:spcPct val="115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HxAFIB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HxAFIB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HxAFIB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err="1">
                          <a:effectLst/>
                        </a:rPr>
                        <a:t>HxAFIB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err="1">
                          <a:effectLst/>
                        </a:rPr>
                        <a:t>HxAFIB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4111588623"/>
                  </a:ext>
                </a:extLst>
              </a:tr>
              <a:tr h="187779">
                <a:tc>
                  <a:txBody>
                    <a:bodyPr/>
                    <a:lstStyle/>
                    <a:p>
                      <a:pPr marL="0" marR="0" algn="ctr">
                        <a:lnSpc>
                          <a:spcPct val="115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Reservoir%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BMI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Mitral regurgitation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Reservoir%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958364857"/>
                  </a:ext>
                </a:extLst>
              </a:tr>
              <a:tr h="187779">
                <a:tc>
                  <a:txBody>
                    <a:bodyPr/>
                    <a:lstStyle/>
                    <a:p>
                      <a:pPr marL="0" marR="0" algn="ctr">
                        <a:lnSpc>
                          <a:spcPct val="115000"/>
                        </a:lnSpc>
                        <a:spcBef>
                          <a:spcPts val="0"/>
                        </a:spcBef>
                        <a:spcAft>
                          <a:spcPts val="0"/>
                        </a:spcAft>
                      </a:pPr>
                      <a:r>
                        <a:rPr lang="en-US" sz="900">
                          <a:effectLst/>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Mitral regurgitation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NYHA3-4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Reservoir%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Mitral regurgitation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Age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3685435339"/>
                  </a:ext>
                </a:extLst>
              </a:tr>
              <a:tr h="187779">
                <a:tc>
                  <a:txBody>
                    <a:bodyPr/>
                    <a:lstStyle/>
                    <a:p>
                      <a:pPr marL="0" marR="0" algn="ctr">
                        <a:lnSpc>
                          <a:spcPct val="115000"/>
                        </a:lnSpc>
                        <a:spcBef>
                          <a:spcPts val="0"/>
                        </a:spcBef>
                        <a:spcAft>
                          <a:spcPts val="0"/>
                        </a:spcAft>
                      </a:pPr>
                      <a:r>
                        <a:rPr lang="en-US" sz="9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Mitral regurgitation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NYHA3-4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NYHA3-4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NYHA3-4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260710707"/>
                  </a:ext>
                </a:extLst>
              </a:tr>
              <a:tr h="187779">
                <a:tc>
                  <a:txBody>
                    <a:bodyPr/>
                    <a:lstStyle/>
                    <a:p>
                      <a:pPr marL="0" marR="0" algn="ctr">
                        <a:lnSpc>
                          <a:spcPct val="115000"/>
                        </a:lnSpc>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NYHA3-4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HxArrhythmia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Mitral regurgitation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819248971"/>
                  </a:ext>
                </a:extLst>
              </a:tr>
              <a:tr h="187779">
                <a:tc>
                  <a:txBody>
                    <a:bodyPr/>
                    <a:lstStyle/>
                    <a:p>
                      <a:pPr marL="0" marR="0" algn="ctr">
                        <a:lnSpc>
                          <a:spcPct val="115000"/>
                        </a:lnSpc>
                        <a:spcBef>
                          <a:spcPts val="0"/>
                        </a:spcBef>
                        <a:spcAft>
                          <a:spcPts val="0"/>
                        </a:spcAft>
                      </a:pPr>
                      <a:r>
                        <a:rPr lang="en-US" sz="9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HxArrhythmia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HxArrhythmia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HxArrhythmia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Reservoir%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err="1">
                          <a:effectLst/>
                        </a:rPr>
                        <a:t>HxArrhythmia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598968911"/>
                  </a:ext>
                </a:extLst>
              </a:tr>
              <a:tr h="187779">
                <a:tc>
                  <a:txBody>
                    <a:bodyPr/>
                    <a:lstStyle/>
                    <a:p>
                      <a:pPr marL="0" marR="0" algn="ctr">
                        <a:lnSpc>
                          <a:spcPct val="115000"/>
                        </a:lnSpc>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Minority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Minority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Minority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Minority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Minority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794040075"/>
                  </a:ext>
                </a:extLst>
              </a:tr>
              <a:tr h="187779">
                <a:tc>
                  <a:txBody>
                    <a:bodyPr/>
                    <a:lstStyle/>
                    <a:p>
                      <a:pPr marL="0" marR="0" algn="ctr">
                        <a:lnSpc>
                          <a:spcPct val="115000"/>
                        </a:lnSpc>
                        <a:spcBef>
                          <a:spcPts val="0"/>
                        </a:spcBef>
                        <a:spcAft>
                          <a:spcPts val="0"/>
                        </a:spcAft>
                      </a:pPr>
                      <a:r>
                        <a:rPr lang="en-US" sz="9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DBM2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Max Wall Thickness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DBM2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DBM2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Male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2390833691"/>
                  </a:ext>
                </a:extLst>
              </a:tr>
              <a:tr h="187779">
                <a:tc>
                  <a:txBody>
                    <a:bodyPr/>
                    <a:lstStyle/>
                    <a:p>
                      <a:pPr marL="0" marR="0" algn="ctr">
                        <a:lnSpc>
                          <a:spcPct val="115000"/>
                        </a:lnSpc>
                        <a:spcBef>
                          <a:spcPts val="0"/>
                        </a:spcBef>
                        <a:spcAft>
                          <a:spcPts val="0"/>
                        </a:spcAft>
                      </a:pPr>
                      <a:r>
                        <a:rPr lang="en-US" sz="9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Dyspnea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DBM2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1249893495"/>
                  </a:ext>
                </a:extLst>
              </a:tr>
              <a:tr h="187779">
                <a:tc>
                  <a:txBody>
                    <a:bodyPr/>
                    <a:lstStyle/>
                    <a:p>
                      <a:pPr marL="0" marR="0" algn="ctr">
                        <a:lnSpc>
                          <a:spcPct val="115000"/>
                        </a:lnSpc>
                        <a:spcBef>
                          <a:spcPts val="0"/>
                        </a:spcBef>
                        <a:spcAft>
                          <a:spcPts val="0"/>
                        </a:spcAft>
                      </a:pPr>
                      <a:r>
                        <a:rPr lang="en-US" sz="900">
                          <a:effectLst/>
                        </a:rPr>
                        <a:t>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Family Hx HCM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DBM2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Family Hx HCM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a:effectLst/>
                        </a:rPr>
                        <a:t>Male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tc>
                  <a:txBody>
                    <a:bodyPr/>
                    <a:lstStyle/>
                    <a:p>
                      <a:pPr marL="0" marR="0">
                        <a:lnSpc>
                          <a:spcPct val="115000"/>
                        </a:lnSpc>
                        <a:spcBef>
                          <a:spcPts val="0"/>
                        </a:spcBef>
                        <a:spcAft>
                          <a:spcPts val="0"/>
                        </a:spcAft>
                      </a:pPr>
                      <a:r>
                        <a:rPr lang="en-US" sz="900" dirty="0">
                          <a:effectLst/>
                        </a:rPr>
                        <a:t>ST2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971" marR="37971" marT="0" marB="0" anchor="b"/>
                </a:tc>
                <a:extLst>
                  <a:ext uri="{0D108BD9-81ED-4DB2-BD59-A6C34878D82A}">
                    <a16:rowId xmlns:a16="http://schemas.microsoft.com/office/drawing/2014/main" val="1302013"/>
                  </a:ext>
                </a:extLst>
              </a:tr>
            </a:tbl>
          </a:graphicData>
        </a:graphic>
      </p:graphicFrame>
      <p:sp>
        <p:nvSpPr>
          <p:cNvPr id="2" name="Slide Number Placeholder 1">
            <a:extLst>
              <a:ext uri="{FF2B5EF4-FFF2-40B4-BE49-F238E27FC236}">
                <a16:creationId xmlns:a16="http://schemas.microsoft.com/office/drawing/2014/main" id="{185D2E6C-5D51-4520-923E-5538FEFBF77C}"/>
              </a:ext>
            </a:extLst>
          </p:cNvPr>
          <p:cNvSpPr>
            <a:spLocks noGrp="1"/>
          </p:cNvSpPr>
          <p:nvPr>
            <p:ph type="sldNum" sz="quarter" idx="12"/>
          </p:nvPr>
        </p:nvSpPr>
        <p:spPr/>
        <p:txBody>
          <a:bodyPr/>
          <a:lstStyle/>
          <a:p>
            <a:pPr>
              <a:defRPr/>
            </a:pPr>
            <a:fld id="{80F2F892-A0AA-4A33-940A-5E76CB61BCC6}"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B6F30A-2D2A-4CFB-AF7A-2689433E1AF4}"/>
              </a:ext>
            </a:extLst>
          </p:cNvPr>
          <p:cNvGraphicFramePr>
            <a:graphicFrameLocks noGrp="1"/>
          </p:cNvGraphicFramePr>
          <p:nvPr>
            <p:extLst>
              <p:ext uri="{D42A27DB-BD31-4B8C-83A1-F6EECF244321}">
                <p14:modId xmlns:p14="http://schemas.microsoft.com/office/powerpoint/2010/main" val="1165618263"/>
              </p:ext>
            </p:extLst>
          </p:nvPr>
        </p:nvGraphicFramePr>
        <p:xfrm>
          <a:off x="633498" y="643869"/>
          <a:ext cx="5638800" cy="5482855"/>
        </p:xfrm>
        <a:graphic>
          <a:graphicData uri="http://schemas.openxmlformats.org/drawingml/2006/table">
            <a:tbl>
              <a:tblPr firstRow="1" firstCol="1" bandRow="1">
                <a:tableStyleId>{5C22544A-7EE6-4342-B048-85BDC9FD1C3A}</a:tableStyleId>
              </a:tblPr>
              <a:tblGrid>
                <a:gridCol w="897265">
                  <a:extLst>
                    <a:ext uri="{9D8B030D-6E8A-4147-A177-3AD203B41FA5}">
                      <a16:colId xmlns:a16="http://schemas.microsoft.com/office/drawing/2014/main" val="2676170718"/>
                    </a:ext>
                  </a:extLst>
                </a:gridCol>
                <a:gridCol w="2922109">
                  <a:extLst>
                    <a:ext uri="{9D8B030D-6E8A-4147-A177-3AD203B41FA5}">
                      <a16:colId xmlns:a16="http://schemas.microsoft.com/office/drawing/2014/main" val="3025116958"/>
                    </a:ext>
                  </a:extLst>
                </a:gridCol>
                <a:gridCol w="1819426">
                  <a:extLst>
                    <a:ext uri="{9D8B030D-6E8A-4147-A177-3AD203B41FA5}">
                      <a16:colId xmlns:a16="http://schemas.microsoft.com/office/drawing/2014/main" val="3304360614"/>
                    </a:ext>
                  </a:extLst>
                </a:gridCol>
              </a:tblGrid>
              <a:tr h="435113">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Rank</a:t>
                      </a:r>
                    </a:p>
                  </a:txBody>
                  <a:tcPr marL="53323" marR="53323" marT="0" marB="0" anchor="b"/>
                </a:tc>
                <a:tc>
                  <a:txBody>
                    <a:bodyPr/>
                    <a:lstStyle/>
                    <a:p>
                      <a:pPr marL="0" marR="0">
                        <a:lnSpc>
                          <a:spcPct val="115000"/>
                        </a:lnSpc>
                        <a:spcBef>
                          <a:spcPts val="0"/>
                        </a:spcBef>
                        <a:spcAft>
                          <a:spcPts val="0"/>
                        </a:spcAft>
                      </a:pPr>
                      <a:r>
                        <a:rPr lang="en-US" sz="1800" dirty="0">
                          <a:effectLst/>
                        </a:rPr>
                        <a:t>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 of datasets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684695996"/>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53323" marR="53323" marT="0" marB="0" anchor="b"/>
                </a:tc>
                <a:tc>
                  <a:txBody>
                    <a:bodyPr/>
                    <a:lstStyle/>
                    <a:p>
                      <a:pPr marL="0" marR="0">
                        <a:lnSpc>
                          <a:spcPct val="115000"/>
                        </a:lnSpc>
                        <a:spcBef>
                          <a:spcPts val="0"/>
                        </a:spcBef>
                        <a:spcAft>
                          <a:spcPts val="0"/>
                        </a:spcAft>
                      </a:pPr>
                      <a:r>
                        <a:rPr lang="en-US" sz="1800" dirty="0">
                          <a:effectLst/>
                        </a:rPr>
                        <a:t>Index LA volume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2388273810"/>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p>
                  </a:txBody>
                  <a:tcPr marL="53323" marR="53323" marT="0" marB="0" anchor="b"/>
                </a:tc>
                <a:tc>
                  <a:txBody>
                    <a:bodyPr/>
                    <a:lstStyle/>
                    <a:p>
                      <a:pPr marL="0" marR="0">
                        <a:lnSpc>
                          <a:spcPct val="115000"/>
                        </a:lnSpc>
                        <a:spcBef>
                          <a:spcPts val="0"/>
                        </a:spcBef>
                        <a:spcAft>
                          <a:spcPts val="0"/>
                        </a:spcAft>
                      </a:pPr>
                      <a:r>
                        <a:rPr lang="en-US" sz="1800" dirty="0">
                          <a:effectLst/>
                        </a:rPr>
                        <a:t>LA Contractile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1039824368"/>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p>
                  </a:txBody>
                  <a:tcPr marL="53323" marR="53323" marT="0" marB="0" anchor="b"/>
                </a:tc>
                <a:tc>
                  <a:txBody>
                    <a:bodyPr/>
                    <a:lstStyle/>
                    <a:p>
                      <a:pPr marL="0" marR="0">
                        <a:lnSpc>
                          <a:spcPct val="115000"/>
                        </a:lnSpc>
                        <a:spcBef>
                          <a:spcPts val="0"/>
                        </a:spcBef>
                        <a:spcAft>
                          <a:spcPts val="0"/>
                        </a:spcAft>
                      </a:pPr>
                      <a:r>
                        <a:rPr lang="en-US" sz="1800" dirty="0">
                          <a:effectLst/>
                        </a:rPr>
                        <a:t>LA Reservoir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1351261309"/>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53323" marR="53323" marT="0" marB="0" anchor="b"/>
                </a:tc>
                <a:tc>
                  <a:txBody>
                    <a:bodyPr/>
                    <a:lstStyle/>
                    <a:p>
                      <a:pPr marL="0" marR="0">
                        <a:lnSpc>
                          <a:spcPct val="115000"/>
                        </a:lnSpc>
                        <a:spcBef>
                          <a:spcPts val="0"/>
                        </a:spcBef>
                        <a:spcAft>
                          <a:spcPts val="0"/>
                        </a:spcAft>
                      </a:pPr>
                      <a:r>
                        <a:rPr lang="en-US" sz="1800">
                          <a:effectLst/>
                        </a:rPr>
                        <a:t>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3782360824"/>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p>
                  </a:txBody>
                  <a:tcPr marL="53323" marR="53323" marT="0" marB="0" anchor="b"/>
                </a:tc>
                <a:tc>
                  <a:txBody>
                    <a:bodyPr/>
                    <a:lstStyle/>
                    <a:p>
                      <a:pPr marL="0" marR="0">
                        <a:lnSpc>
                          <a:spcPct val="115000"/>
                        </a:lnSpc>
                        <a:spcBef>
                          <a:spcPts val="0"/>
                        </a:spcBef>
                        <a:spcAft>
                          <a:spcPts val="0"/>
                        </a:spcAft>
                      </a:pPr>
                      <a:r>
                        <a:rPr lang="en-US" sz="1800" dirty="0">
                          <a:effectLst/>
                        </a:rPr>
                        <a:t>BMI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2353073886"/>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p>
                  </a:txBody>
                  <a:tcPr marL="53323" marR="53323" marT="0" marB="0" anchor="b"/>
                </a:tc>
                <a:tc>
                  <a:txBody>
                    <a:bodyPr/>
                    <a:lstStyle/>
                    <a:p>
                      <a:pPr marL="0" marR="0">
                        <a:lnSpc>
                          <a:spcPct val="115000"/>
                        </a:lnSpc>
                        <a:spcBef>
                          <a:spcPts val="0"/>
                        </a:spcBef>
                        <a:spcAft>
                          <a:spcPts val="0"/>
                        </a:spcAft>
                      </a:pPr>
                      <a:r>
                        <a:rPr lang="en-US" sz="1800">
                          <a:effectLst/>
                        </a:rPr>
                        <a:t>Hx AFIB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2282120484"/>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p>
                  </a:txBody>
                  <a:tcPr marL="53323" marR="53323" marT="0" marB="0" anchor="b"/>
                </a:tc>
                <a:tc>
                  <a:txBody>
                    <a:bodyPr/>
                    <a:lstStyle/>
                    <a:p>
                      <a:pPr marL="0" marR="0">
                        <a:lnSpc>
                          <a:spcPct val="115000"/>
                        </a:lnSpc>
                        <a:spcBef>
                          <a:spcPts val="0"/>
                        </a:spcBef>
                        <a:spcAft>
                          <a:spcPts val="0"/>
                        </a:spcAft>
                      </a:pPr>
                      <a:r>
                        <a:rPr lang="en-US" sz="1800" dirty="0">
                          <a:effectLst/>
                        </a:rPr>
                        <a:t>Hx Arrhythmia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909101963"/>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a:t>
                      </a:r>
                    </a:p>
                  </a:txBody>
                  <a:tcPr marL="53323" marR="53323" marT="0" marB="0" anchor="b"/>
                </a:tc>
                <a:tc>
                  <a:txBody>
                    <a:bodyPr/>
                    <a:lstStyle/>
                    <a:p>
                      <a:pPr marL="0" marR="0">
                        <a:lnSpc>
                          <a:spcPct val="115000"/>
                        </a:lnSpc>
                        <a:spcBef>
                          <a:spcPts val="0"/>
                        </a:spcBef>
                        <a:spcAft>
                          <a:spcPts val="0"/>
                        </a:spcAft>
                      </a:pPr>
                      <a:r>
                        <a:rPr lang="en-US" sz="1800" dirty="0">
                          <a:effectLst/>
                        </a:rPr>
                        <a:t>Type II DBM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3906696260"/>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p>
                  </a:txBody>
                  <a:tcPr marL="53323" marR="53323" marT="0" marB="0" anchor="b"/>
                </a:tc>
                <a:tc>
                  <a:txBody>
                    <a:bodyPr/>
                    <a:lstStyle/>
                    <a:p>
                      <a:pPr marL="0" marR="0">
                        <a:lnSpc>
                          <a:spcPct val="115000"/>
                        </a:lnSpc>
                        <a:spcBef>
                          <a:spcPts val="0"/>
                        </a:spcBef>
                        <a:spcAft>
                          <a:spcPts val="0"/>
                        </a:spcAft>
                      </a:pPr>
                      <a:r>
                        <a:rPr lang="en-US" sz="1800">
                          <a:effectLst/>
                        </a:rPr>
                        <a:t>Minority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1940581972"/>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a:t>
                      </a:r>
                    </a:p>
                  </a:txBody>
                  <a:tcPr marL="53323" marR="53323" marT="0" marB="0" anchor="b"/>
                </a:tc>
                <a:tc>
                  <a:txBody>
                    <a:bodyPr/>
                    <a:lstStyle/>
                    <a:p>
                      <a:pPr marL="0" marR="0">
                        <a:lnSpc>
                          <a:spcPct val="115000"/>
                        </a:lnSpc>
                        <a:spcBef>
                          <a:spcPts val="0"/>
                        </a:spcBef>
                        <a:spcAft>
                          <a:spcPts val="0"/>
                        </a:spcAft>
                      </a:pPr>
                      <a:r>
                        <a:rPr lang="en-US" sz="1800" dirty="0">
                          <a:effectLst/>
                        </a:rPr>
                        <a:t>NYHA3-4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1392228116"/>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11</a:t>
                      </a:r>
                    </a:p>
                  </a:txBody>
                  <a:tcPr marL="53323" marR="53323" marT="0" marB="0" anchor="b"/>
                </a:tc>
                <a:tc>
                  <a:txBody>
                    <a:bodyPr/>
                    <a:lstStyle/>
                    <a:p>
                      <a:pPr marL="0" marR="0">
                        <a:lnSpc>
                          <a:spcPct val="115000"/>
                        </a:lnSpc>
                        <a:spcBef>
                          <a:spcPts val="0"/>
                        </a:spcBef>
                        <a:spcAft>
                          <a:spcPts val="0"/>
                        </a:spcAft>
                      </a:pPr>
                      <a:r>
                        <a:rPr lang="en-US" sz="1800" dirty="0">
                          <a:effectLst/>
                        </a:rPr>
                        <a:t>Mitral regurgitation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2185271835"/>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12</a:t>
                      </a:r>
                    </a:p>
                  </a:txBody>
                  <a:tcPr marL="53323" marR="53323" marT="0" marB="0" anchor="b"/>
                </a:tc>
                <a:tc>
                  <a:txBody>
                    <a:bodyPr/>
                    <a:lstStyle/>
                    <a:p>
                      <a:pPr marL="0" marR="0">
                        <a:lnSpc>
                          <a:spcPct val="115000"/>
                        </a:lnSpc>
                        <a:spcBef>
                          <a:spcPts val="0"/>
                        </a:spcBef>
                        <a:spcAft>
                          <a:spcPts val="0"/>
                        </a:spcAft>
                      </a:pPr>
                      <a:r>
                        <a:rPr lang="en-US" sz="1800" dirty="0">
                          <a:effectLst/>
                        </a:rPr>
                        <a:t>Male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2167504622"/>
                  </a:ext>
                </a:extLst>
              </a:tr>
              <a:tr h="280742">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13</a:t>
                      </a:r>
                    </a:p>
                  </a:txBody>
                  <a:tcPr marL="53323" marR="53323" marT="0" marB="0" anchor="b"/>
                </a:tc>
                <a:tc>
                  <a:txBody>
                    <a:bodyPr/>
                    <a:lstStyle/>
                    <a:p>
                      <a:pPr marL="0" marR="0">
                        <a:lnSpc>
                          <a:spcPct val="115000"/>
                        </a:lnSpc>
                        <a:spcBef>
                          <a:spcPts val="0"/>
                        </a:spcBef>
                        <a:spcAft>
                          <a:spcPts val="0"/>
                        </a:spcAft>
                      </a:pPr>
                      <a:r>
                        <a:rPr lang="en-US" sz="1800" dirty="0">
                          <a:effectLst/>
                        </a:rPr>
                        <a:t>Max Wall Thickness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1474654718"/>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14</a:t>
                      </a:r>
                    </a:p>
                  </a:txBody>
                  <a:tcPr marL="53323" marR="53323" marT="0" marB="0" anchor="b"/>
                </a:tc>
                <a:tc>
                  <a:txBody>
                    <a:bodyPr/>
                    <a:lstStyle/>
                    <a:p>
                      <a:pPr marL="0" marR="0">
                        <a:lnSpc>
                          <a:spcPct val="115000"/>
                        </a:lnSpc>
                        <a:spcBef>
                          <a:spcPts val="0"/>
                        </a:spcBef>
                        <a:spcAft>
                          <a:spcPts val="0"/>
                        </a:spcAft>
                      </a:pPr>
                      <a:r>
                        <a:rPr lang="en-US" sz="1800" dirty="0">
                          <a:effectLst/>
                        </a:rPr>
                        <a:t>Family Hx HCM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2453920722"/>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15</a:t>
                      </a:r>
                    </a:p>
                  </a:txBody>
                  <a:tcPr marL="53323" marR="53323" marT="0" marB="0" anchor="b"/>
                </a:tc>
                <a:tc>
                  <a:txBody>
                    <a:bodyPr/>
                    <a:lstStyle/>
                    <a:p>
                      <a:pPr marL="0" marR="0">
                        <a:lnSpc>
                          <a:spcPct val="115000"/>
                        </a:lnSpc>
                        <a:spcBef>
                          <a:spcPts val="0"/>
                        </a:spcBef>
                        <a:spcAft>
                          <a:spcPts val="0"/>
                        </a:spcAft>
                      </a:pPr>
                      <a:r>
                        <a:rPr lang="en-US" sz="1800" dirty="0">
                          <a:effectLst/>
                        </a:rPr>
                        <a:t>Dyspnea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1428512807"/>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16</a:t>
                      </a:r>
                    </a:p>
                  </a:txBody>
                  <a:tcPr marL="53323" marR="53323" marT="0" marB="0" anchor="b"/>
                </a:tc>
                <a:tc>
                  <a:txBody>
                    <a:bodyPr/>
                    <a:lstStyle/>
                    <a:p>
                      <a:pPr marL="0" marR="0">
                        <a:lnSpc>
                          <a:spcPct val="115000"/>
                        </a:lnSpc>
                        <a:spcBef>
                          <a:spcPts val="0"/>
                        </a:spcBef>
                        <a:spcAft>
                          <a:spcPts val="0"/>
                        </a:spcAft>
                      </a:pPr>
                      <a:r>
                        <a:rPr lang="en-US" sz="1800" dirty="0">
                          <a:effectLst/>
                        </a:rPr>
                        <a:t>LV mass / volume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1148887904"/>
                  </a:ext>
                </a:extLst>
              </a:tr>
              <a:tr h="260059">
                <a:tc>
                  <a:txBody>
                    <a:bodyPr/>
                    <a:lstStyle/>
                    <a:p>
                      <a:pPr marL="0" marR="0" algn="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17</a:t>
                      </a:r>
                    </a:p>
                  </a:txBody>
                  <a:tcPr marL="53323" marR="53323" marT="0" marB="0" anchor="b"/>
                </a:tc>
                <a:tc>
                  <a:txBody>
                    <a:bodyPr/>
                    <a:lstStyle/>
                    <a:p>
                      <a:pPr marL="0" marR="0">
                        <a:lnSpc>
                          <a:spcPct val="115000"/>
                        </a:lnSpc>
                        <a:spcBef>
                          <a:spcPts val="0"/>
                        </a:spcBef>
                        <a:spcAft>
                          <a:spcPts val="0"/>
                        </a:spcAft>
                      </a:pPr>
                      <a:r>
                        <a:rPr lang="en-US" sz="1800" dirty="0">
                          <a:effectLst/>
                        </a:rPr>
                        <a:t>ST2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tc>
                  <a:txBody>
                    <a:bodyPr/>
                    <a:lstStyle/>
                    <a:p>
                      <a:pPr marL="0" marR="0" algn="ctr">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23" marR="53323" marT="0" marB="0" anchor="b"/>
                </a:tc>
                <a:extLst>
                  <a:ext uri="{0D108BD9-81ED-4DB2-BD59-A6C34878D82A}">
                    <a16:rowId xmlns:a16="http://schemas.microsoft.com/office/drawing/2014/main" val="1638854553"/>
                  </a:ext>
                </a:extLst>
              </a:tr>
            </a:tbl>
          </a:graphicData>
        </a:graphic>
      </p:graphicFrame>
      <p:sp>
        <p:nvSpPr>
          <p:cNvPr id="116" name="TextBox 115">
            <a:extLst>
              <a:ext uri="{FF2B5EF4-FFF2-40B4-BE49-F238E27FC236}">
                <a16:creationId xmlns:a16="http://schemas.microsoft.com/office/drawing/2014/main" id="{37FD0F9C-C13F-4FA3-83AD-B45E59118C87}"/>
              </a:ext>
            </a:extLst>
          </p:cNvPr>
          <p:cNvSpPr txBox="1"/>
          <p:nvPr/>
        </p:nvSpPr>
        <p:spPr>
          <a:xfrm>
            <a:off x="538961" y="228600"/>
            <a:ext cx="8066077" cy="318998"/>
          </a:xfrm>
          <a:prstGeom prst="rect">
            <a:avLst/>
          </a:prstGeom>
          <a:noFill/>
        </p:spPr>
        <p:txBody>
          <a:bodyPr wrap="square">
            <a:spAutoFit/>
          </a:bodyPr>
          <a:lstStyle/>
          <a:p>
            <a:pPr>
              <a:lnSpc>
                <a:spcPct val="115000"/>
              </a:lnSpc>
            </a:pPr>
            <a:r>
              <a:rPr lang="en-US" sz="1400" b="1" dirty="0">
                <a:latin typeface="Arial" panose="020B0604020202020204" pitchFamily="34" charset="0"/>
                <a:ea typeface="Calibri" panose="020F0502020204030204" pitchFamily="34" charset="0"/>
                <a:cs typeface="Arial" panose="020B0604020202020204" pitchFamily="34" charset="0"/>
              </a:rPr>
              <a:t>Table S2.  Variables identified by elastic-net and number of datasets in which they appeared.</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99B3A06-0665-4475-88C1-5F2CD4435E5C}"/>
              </a:ext>
            </a:extLst>
          </p:cNvPr>
          <p:cNvSpPr>
            <a:spLocks noGrp="1"/>
          </p:cNvSpPr>
          <p:nvPr>
            <p:ph type="sldNum" sz="quarter" idx="12"/>
          </p:nvPr>
        </p:nvSpPr>
        <p:spPr/>
        <p:txBody>
          <a:bodyPr/>
          <a:lstStyle/>
          <a:p>
            <a:pPr>
              <a:defRPr/>
            </a:pPr>
            <a:fld id="{80F2F892-A0AA-4A33-940A-5E76CB61BCC6}" type="slidenum">
              <a:rPr lang="en-US" altLang="en-US" smtClean="0"/>
              <a:pPr>
                <a:defRPr/>
              </a:pPr>
              <a:t>39</a:t>
            </a:fld>
            <a:endParaRPr lang="en-US" altLang="en-US"/>
          </a:p>
        </p:txBody>
      </p:sp>
    </p:spTree>
    <p:extLst>
      <p:ext uri="{BB962C8B-B14F-4D97-AF65-F5344CB8AC3E}">
        <p14:creationId xmlns:p14="http://schemas.microsoft.com/office/powerpoint/2010/main" val="409723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43D1BF6-B2FC-465F-B771-2D878094B00D}"/>
              </a:ext>
            </a:extLst>
          </p:cNvPr>
          <p:cNvSpPr>
            <a:spLocks noGrp="1" noChangeArrowheads="1"/>
          </p:cNvSpPr>
          <p:nvPr>
            <p:ph type="title"/>
          </p:nvPr>
        </p:nvSpPr>
        <p:spPr/>
        <p:txBody>
          <a:bodyPr/>
          <a:lstStyle/>
          <a:p>
            <a:pPr eaLnBrk="1" hangingPunct="1"/>
            <a:r>
              <a:rPr lang="en-US" altLang="en-US" sz="2900" b="1" dirty="0">
                <a:latin typeface="Tahoma" panose="020B0604030504040204" pitchFamily="34" charset="0"/>
              </a:rPr>
              <a:t>Regression </a:t>
            </a:r>
          </a:p>
        </p:txBody>
      </p:sp>
      <p:sp>
        <p:nvSpPr>
          <p:cNvPr id="11267" name="Rectangle 3">
            <a:extLst>
              <a:ext uri="{FF2B5EF4-FFF2-40B4-BE49-F238E27FC236}">
                <a16:creationId xmlns:a16="http://schemas.microsoft.com/office/drawing/2014/main" id="{B15AEFCA-6A90-4AAA-B84B-596D9F12F79C}"/>
              </a:ext>
            </a:extLst>
          </p:cNvPr>
          <p:cNvSpPr>
            <a:spLocks noGrp="1" noChangeArrowheads="1"/>
          </p:cNvSpPr>
          <p:nvPr>
            <p:ph type="body" idx="1"/>
          </p:nvPr>
        </p:nvSpPr>
        <p:spPr/>
        <p:txBody>
          <a:bodyPr/>
          <a:lstStyle/>
          <a:p>
            <a:pPr eaLnBrk="1" hangingPunct="1"/>
            <a:r>
              <a:rPr lang="en-US" altLang="en-US" b="1" dirty="0">
                <a:latin typeface="Tahoma" panose="020B0604030504040204" pitchFamily="34" charset="0"/>
              </a:rPr>
              <a:t>Multivariable</a:t>
            </a:r>
            <a:r>
              <a:rPr lang="en-US" altLang="en-US" dirty="0">
                <a:latin typeface="Tahoma" panose="020B0604030504040204" pitchFamily="34" charset="0"/>
              </a:rPr>
              <a:t> regression – multiple </a:t>
            </a:r>
            <a:r>
              <a:rPr lang="en-US" altLang="en-US" u="sng" dirty="0">
                <a:latin typeface="Tahoma" panose="020B0604030504040204" pitchFamily="34" charset="0"/>
              </a:rPr>
              <a:t>independent</a:t>
            </a:r>
            <a:r>
              <a:rPr lang="en-US" altLang="en-US" dirty="0">
                <a:latin typeface="Tahoma" panose="020B0604030504040204" pitchFamily="34" charset="0"/>
              </a:rPr>
              <a:t> variables</a:t>
            </a:r>
          </a:p>
          <a:p>
            <a:pPr eaLnBrk="1" hangingPunct="1"/>
            <a:r>
              <a:rPr lang="en-US" altLang="en-US" b="1" dirty="0">
                <a:latin typeface="Tahoma" panose="020B0604030504040204" pitchFamily="34" charset="0"/>
              </a:rPr>
              <a:t>Multivariate</a:t>
            </a:r>
            <a:r>
              <a:rPr lang="en-US" altLang="en-US" dirty="0">
                <a:latin typeface="Tahoma" panose="020B0604030504040204" pitchFamily="34" charset="0"/>
              </a:rPr>
              <a:t> regression – multiple </a:t>
            </a:r>
            <a:r>
              <a:rPr lang="en-US" altLang="en-US" u="sng" dirty="0">
                <a:latin typeface="Tahoma" panose="020B0604030504040204" pitchFamily="34" charset="0"/>
              </a:rPr>
              <a:t>dependent</a:t>
            </a:r>
            <a:r>
              <a:rPr lang="en-US" altLang="en-US" dirty="0">
                <a:latin typeface="Tahoma" panose="020B0604030504040204" pitchFamily="34" charset="0"/>
              </a:rPr>
              <a:t> variables (MANOVA) </a:t>
            </a:r>
          </a:p>
          <a:p>
            <a:pPr eaLnBrk="1" hangingPunct="1">
              <a:buFont typeface="Wingdings" panose="05000000000000000000" pitchFamily="2" charset="2"/>
              <a:buNone/>
            </a:pPr>
            <a:endParaRPr lang="en-US" altLang="en-US" dirty="0">
              <a:latin typeface="Tahoma" panose="020B0604030504040204" pitchFamily="34" charset="0"/>
            </a:endParaRPr>
          </a:p>
          <a:p>
            <a:pPr eaLnBrk="1" hangingPunct="1">
              <a:buFont typeface="Wingdings" panose="05000000000000000000" pitchFamily="2" charset="2"/>
              <a:buNone/>
            </a:pPr>
            <a:endParaRPr lang="en-US" altLang="en-US" dirty="0">
              <a:latin typeface="Tahoma" panose="020B0604030504040204" pitchFamily="34" charset="0"/>
            </a:endParaRPr>
          </a:p>
          <a:p>
            <a:pPr eaLnBrk="1" hangingPunct="1">
              <a:buFont typeface="Wingdings" panose="05000000000000000000" pitchFamily="2" charset="2"/>
              <a:buNone/>
            </a:pPr>
            <a:endParaRPr lang="en-US" altLang="en-US" dirty="0">
              <a:latin typeface="Tahoma" panose="020B0604030504040204" pitchFamily="34" charset="0"/>
            </a:endParaRPr>
          </a:p>
          <a:p>
            <a:pPr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D7D81201-8888-4BC7-8FCD-3C1AD52553C9}"/>
              </a:ext>
            </a:extLst>
          </p:cNvPr>
          <p:cNvSpPr>
            <a:spLocks noGrp="1"/>
          </p:cNvSpPr>
          <p:nvPr>
            <p:ph type="sldNum" sz="quarter" idx="12"/>
          </p:nvPr>
        </p:nvSpPr>
        <p:spPr/>
        <p:txBody>
          <a:bodyPr/>
          <a:lstStyle/>
          <a:p>
            <a:pPr>
              <a:defRPr/>
            </a:pPr>
            <a:fld id="{73031954-898F-4FEB-917E-D827EA039160}"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7B2F44-96AF-4009-B1ED-CCA8DF548C6A}"/>
              </a:ext>
            </a:extLst>
          </p:cNvPr>
          <p:cNvSpPr>
            <a:spLocks noGrp="1"/>
          </p:cNvSpPr>
          <p:nvPr>
            <p:ph type="title"/>
          </p:nvPr>
        </p:nvSpPr>
        <p:spPr>
          <a:xfrm>
            <a:off x="571500" y="559678"/>
            <a:ext cx="8039100" cy="4952492"/>
          </a:xfrm>
        </p:spPr>
        <p:txBody>
          <a:bodyPr/>
          <a:lstStyle/>
          <a:p>
            <a:pPr algn="l"/>
            <a:r>
              <a:rPr lang="en-US" dirty="0"/>
              <a:t>Statistical analysis</a:t>
            </a:r>
          </a:p>
        </p:txBody>
      </p:sp>
      <p:sp>
        <p:nvSpPr>
          <p:cNvPr id="6" name="Content Placeholder 5">
            <a:extLst>
              <a:ext uri="{FF2B5EF4-FFF2-40B4-BE49-F238E27FC236}">
                <a16:creationId xmlns:a16="http://schemas.microsoft.com/office/drawing/2014/main" id="{830BD6E8-C786-453F-BD5C-B0BAAF885493}"/>
              </a:ext>
            </a:extLst>
          </p:cNvPr>
          <p:cNvSpPr>
            <a:spLocks noGrp="1"/>
          </p:cNvSpPr>
          <p:nvPr>
            <p:ph idx="1"/>
          </p:nvPr>
        </p:nvSpPr>
        <p:spPr>
          <a:xfrm>
            <a:off x="313700" y="1658810"/>
            <a:ext cx="8830301" cy="2963863"/>
          </a:xfrm>
        </p:spPr>
        <p:txBody>
          <a:bodyPr>
            <a:normAutofit lnSpcReduction="10000"/>
          </a:bodyPr>
          <a:lstStyle/>
          <a:p>
            <a:r>
              <a:rPr lang="en-US" sz="2400" dirty="0"/>
              <a:t>Cox proportional hazards regression (for each imputed data set).</a:t>
            </a:r>
          </a:p>
          <a:p>
            <a:r>
              <a:rPr lang="en-US" sz="2400" dirty="0"/>
              <a:t>Death a competing risk of AF.</a:t>
            </a:r>
          </a:p>
          <a:p>
            <a:r>
              <a:rPr lang="en-US" sz="2400" dirty="0"/>
              <a:t>Fine and Gray (1999) competing risks method for time to first event.</a:t>
            </a:r>
          </a:p>
          <a:p>
            <a:r>
              <a:rPr lang="en-US" sz="2400" dirty="0"/>
              <a:t>Compared to Cox model with censoring at death.</a:t>
            </a:r>
          </a:p>
          <a:p>
            <a:r>
              <a:rPr lang="en-US" sz="2400" dirty="0"/>
              <a:t>Regression coefficients, AIC, BIC.</a:t>
            </a:r>
          </a:p>
          <a:p>
            <a:endParaRPr lang="en-US" dirty="0"/>
          </a:p>
        </p:txBody>
      </p:sp>
      <p:sp>
        <p:nvSpPr>
          <p:cNvPr id="2" name="Slide Number Placeholder 1">
            <a:extLst>
              <a:ext uri="{FF2B5EF4-FFF2-40B4-BE49-F238E27FC236}">
                <a16:creationId xmlns:a16="http://schemas.microsoft.com/office/drawing/2014/main" id="{4664718A-FEB0-4C6C-AB8A-169DEE293EA5}"/>
              </a:ext>
            </a:extLst>
          </p:cNvPr>
          <p:cNvSpPr>
            <a:spLocks noGrp="1"/>
          </p:cNvSpPr>
          <p:nvPr>
            <p:ph type="sldNum" sz="quarter" idx="12"/>
          </p:nvPr>
        </p:nvSpPr>
        <p:spPr/>
        <p:txBody>
          <a:bodyPr/>
          <a:lstStyle/>
          <a:p>
            <a:pPr>
              <a:defRPr/>
            </a:pPr>
            <a:fld id="{73031954-898F-4FEB-917E-D827EA039160}" type="slidenum">
              <a:rPr lang="en-US" altLang="en-US" smtClean="0"/>
              <a:pPr>
                <a:defRPr/>
              </a:pPr>
              <a:t>40</a:t>
            </a:fld>
            <a:endParaRPr lang="en-US" altLang="en-US"/>
          </a:p>
        </p:txBody>
      </p:sp>
    </p:spTree>
    <p:extLst>
      <p:ext uri="{BB962C8B-B14F-4D97-AF65-F5344CB8AC3E}">
        <p14:creationId xmlns:p14="http://schemas.microsoft.com/office/powerpoint/2010/main" val="4293005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EE2C057-0FB6-46FE-AE0D-882FAD89A627}"/>
              </a:ext>
            </a:extLst>
          </p:cNvPr>
          <p:cNvGraphicFramePr>
            <a:graphicFrameLocks noGrp="1"/>
          </p:cNvGraphicFramePr>
          <p:nvPr>
            <p:extLst>
              <p:ext uri="{D42A27DB-BD31-4B8C-83A1-F6EECF244321}">
                <p14:modId xmlns:p14="http://schemas.microsoft.com/office/powerpoint/2010/main" val="2813658912"/>
              </p:ext>
            </p:extLst>
          </p:nvPr>
        </p:nvGraphicFramePr>
        <p:xfrm>
          <a:off x="359199" y="838200"/>
          <a:ext cx="8543243" cy="4261601"/>
        </p:xfrm>
        <a:graphic>
          <a:graphicData uri="http://schemas.openxmlformats.org/drawingml/2006/table">
            <a:tbl>
              <a:tblPr firstRow="1" firstCol="1" bandRow="1">
                <a:tableStyleId>{5C22544A-7EE6-4342-B048-85BDC9FD1C3A}</a:tableStyleId>
              </a:tblPr>
              <a:tblGrid>
                <a:gridCol w="549734">
                  <a:extLst>
                    <a:ext uri="{9D8B030D-6E8A-4147-A177-3AD203B41FA5}">
                      <a16:colId xmlns:a16="http://schemas.microsoft.com/office/drawing/2014/main" val="2093315448"/>
                    </a:ext>
                  </a:extLst>
                </a:gridCol>
                <a:gridCol w="1714077">
                  <a:extLst>
                    <a:ext uri="{9D8B030D-6E8A-4147-A177-3AD203B41FA5}">
                      <a16:colId xmlns:a16="http://schemas.microsoft.com/office/drawing/2014/main" val="2407554699"/>
                    </a:ext>
                  </a:extLst>
                </a:gridCol>
                <a:gridCol w="1032830">
                  <a:extLst>
                    <a:ext uri="{9D8B030D-6E8A-4147-A177-3AD203B41FA5}">
                      <a16:colId xmlns:a16="http://schemas.microsoft.com/office/drawing/2014/main" val="308490022"/>
                    </a:ext>
                  </a:extLst>
                </a:gridCol>
                <a:gridCol w="870610">
                  <a:extLst>
                    <a:ext uri="{9D8B030D-6E8A-4147-A177-3AD203B41FA5}">
                      <a16:colId xmlns:a16="http://schemas.microsoft.com/office/drawing/2014/main" val="3006336264"/>
                    </a:ext>
                  </a:extLst>
                </a:gridCol>
                <a:gridCol w="156862">
                  <a:extLst>
                    <a:ext uri="{9D8B030D-6E8A-4147-A177-3AD203B41FA5}">
                      <a16:colId xmlns:a16="http://schemas.microsoft.com/office/drawing/2014/main" val="3748149781"/>
                    </a:ext>
                  </a:extLst>
                </a:gridCol>
                <a:gridCol w="769895">
                  <a:extLst>
                    <a:ext uri="{9D8B030D-6E8A-4147-A177-3AD203B41FA5}">
                      <a16:colId xmlns:a16="http://schemas.microsoft.com/office/drawing/2014/main" val="245220445"/>
                    </a:ext>
                  </a:extLst>
                </a:gridCol>
                <a:gridCol w="1006527">
                  <a:extLst>
                    <a:ext uri="{9D8B030D-6E8A-4147-A177-3AD203B41FA5}">
                      <a16:colId xmlns:a16="http://schemas.microsoft.com/office/drawing/2014/main" val="1715824054"/>
                    </a:ext>
                  </a:extLst>
                </a:gridCol>
                <a:gridCol w="757525">
                  <a:extLst>
                    <a:ext uri="{9D8B030D-6E8A-4147-A177-3AD203B41FA5}">
                      <a16:colId xmlns:a16="http://schemas.microsoft.com/office/drawing/2014/main" val="2547015118"/>
                    </a:ext>
                  </a:extLst>
                </a:gridCol>
                <a:gridCol w="164272">
                  <a:extLst>
                    <a:ext uri="{9D8B030D-6E8A-4147-A177-3AD203B41FA5}">
                      <a16:colId xmlns:a16="http://schemas.microsoft.com/office/drawing/2014/main" val="38655469"/>
                    </a:ext>
                  </a:extLst>
                </a:gridCol>
                <a:gridCol w="875571">
                  <a:extLst>
                    <a:ext uri="{9D8B030D-6E8A-4147-A177-3AD203B41FA5}">
                      <a16:colId xmlns:a16="http://schemas.microsoft.com/office/drawing/2014/main" val="1865649645"/>
                    </a:ext>
                  </a:extLst>
                </a:gridCol>
                <a:gridCol w="645340">
                  <a:extLst>
                    <a:ext uri="{9D8B030D-6E8A-4147-A177-3AD203B41FA5}">
                      <a16:colId xmlns:a16="http://schemas.microsoft.com/office/drawing/2014/main" val="871228151"/>
                    </a:ext>
                  </a:extLst>
                </a:gridCol>
              </a:tblGrid>
              <a:tr h="938448">
                <a:tc>
                  <a:txBody>
                    <a:bodyPr/>
                    <a:lstStyle/>
                    <a:p>
                      <a:pPr marL="0" marR="0" algn="ctr">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Competing risks Cox regression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No competing risks Cox regression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2590486624"/>
                  </a:ext>
                </a:extLst>
              </a:tr>
              <a:tr h="468086">
                <a:tc>
                  <a:txBody>
                    <a:bodyPr/>
                    <a:lstStyle/>
                    <a:p>
                      <a:pPr marL="0" marR="0" algn="ctr">
                        <a:lnSpc>
                          <a:spcPct val="115000"/>
                        </a:lnSpc>
                        <a:spcBef>
                          <a:spcPts val="0"/>
                        </a:spcBef>
                        <a:spcAft>
                          <a:spcPts val="0"/>
                        </a:spcAft>
                      </a:pPr>
                      <a:r>
                        <a:rPr lang="en-US" sz="1200" dirty="0">
                          <a:effectLst/>
                        </a:rPr>
                        <a:t>Data set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Risk Factor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Regression coefficient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95%    Conf</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Interval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Regression coefficient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95% Conf</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Interval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highlight>
                            <a:srgbClr val="FFFF00"/>
                          </a:highlight>
                          <a:sym typeface="Symbol" panose="05050102010706020507" pitchFamily="18" charset="2"/>
                        </a:rPr>
                        <a:t></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2535716748"/>
                  </a:ext>
                </a:extLst>
              </a:tr>
              <a:tr h="236671">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Index LA volume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0.0106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0.0066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0.0147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0.0107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rPr>
                        <a:t>0.0068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0.0145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-0.0001</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2701127688"/>
                  </a:ext>
                </a:extLst>
              </a:tr>
              <a:tr h="236671">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LA contractile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-0.0165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rPr>
                        <a:t>-0.0324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-0.0006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-0.0168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rPr>
                        <a:t>-0.0331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-0.0005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0.0003</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1103025084"/>
                  </a:ext>
                </a:extLst>
              </a:tr>
              <a:tr h="236671">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LA reservoir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-0.0036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-0.0274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0.0202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-0.0058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rPr>
                        <a:t>-0.0286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0.0170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0.0022</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2233894706"/>
                  </a:ext>
                </a:extLst>
              </a:tr>
              <a:tr h="236671">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Age (years)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0.0318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0.0069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0.0568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0.0301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rPr>
                        <a:t>0.0066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0.0536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0.0017</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1450235088"/>
                  </a:ext>
                </a:extLst>
              </a:tr>
              <a:tr h="241676">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BMI (kg/m</a:t>
                      </a:r>
                      <a:r>
                        <a:rPr lang="en-US" sz="1200" baseline="30000">
                          <a:effectLst/>
                        </a:rPr>
                        <a:t>2</a:t>
                      </a: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0.0393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0.0090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0.0697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0.0383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rPr>
                        <a:t>0.0074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0.0691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0.0011</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3099175247"/>
                  </a:ext>
                </a:extLst>
              </a:tr>
              <a:tr h="236671">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Hx AFIB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0.0354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-0.8843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0.9550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0.0274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rPr>
                        <a:t>-0.8488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0.9036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0.0079</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1150076564"/>
                  </a:ext>
                </a:extLst>
              </a:tr>
              <a:tr h="236671">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Hx Arrhythmia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0.4047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-0.3760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1.1854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0.3746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-0.4062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1.1554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0.0301</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1235296010"/>
                  </a:ext>
                </a:extLst>
              </a:tr>
              <a:tr h="236671">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Type II Diabetes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0.5314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-0.1308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1.1937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0.5147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-0.1174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1.1468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0.0168</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2259939557"/>
                  </a:ext>
                </a:extLst>
              </a:tr>
              <a:tr h="236671">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Minority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-0.4597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-1.2051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0.2857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-0.4788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-1.2135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0.2559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0.0191</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3629471550"/>
                  </a:ext>
                </a:extLst>
              </a:tr>
              <a:tr h="236671">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NYHA3-4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0.3504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-0.2504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0.9512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0.3327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-0.2445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0.9098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0.0177</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3824734912"/>
                  </a:ext>
                </a:extLst>
              </a:tr>
              <a:tr h="241676">
                <a:tc>
                  <a:txBody>
                    <a:bodyPr/>
                    <a:lstStyle/>
                    <a:p>
                      <a:pPr marL="0" marR="0" algn="ctr">
                        <a:lnSpc>
                          <a:spcPct val="115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Mitral Regurgitation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0.2132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-0.0258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0.4522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0.2085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-0.0363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dirty="0">
                          <a:effectLst/>
                        </a:rPr>
                        <a:t>0.4534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0.0047</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1709574328"/>
                  </a:ext>
                </a:extLst>
              </a:tr>
              <a:tr h="241676">
                <a:tc>
                  <a:txBody>
                    <a:bodyPr/>
                    <a:lstStyle/>
                    <a:p>
                      <a:pPr marL="0" marR="0" algn="ctr">
                        <a:lnSpc>
                          <a:spcPct val="115000"/>
                        </a:lnSpc>
                        <a:spcBef>
                          <a:spcPts val="0"/>
                        </a:spcBef>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Index LA volume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0.0093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0.0053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0.0132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0.0093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a:effectLst/>
                        </a:rPr>
                        <a:t>0.0054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ct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nSpc>
                          <a:spcPct val="115000"/>
                        </a:lnSpc>
                        <a:spcBef>
                          <a:spcPts val="0"/>
                        </a:spcBef>
                        <a:spcAft>
                          <a:spcPts val="0"/>
                        </a:spcAft>
                      </a:pPr>
                      <a:r>
                        <a:rPr lang="en-US" sz="1200">
                          <a:effectLst/>
                        </a:rPr>
                        <a:t>0.0133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tc>
                  <a:txBody>
                    <a:bodyPr/>
                    <a:lstStyle/>
                    <a:p>
                      <a:pPr marL="0" marR="0" algn="r">
                        <a:lnSpc>
                          <a:spcPct val="115000"/>
                        </a:lnSpc>
                        <a:spcBef>
                          <a:spcPts val="0"/>
                        </a:spcBef>
                        <a:spcAft>
                          <a:spcPts val="0"/>
                        </a:spcAft>
                      </a:pPr>
                      <a:r>
                        <a:rPr lang="en-US" sz="1200" dirty="0">
                          <a:effectLst/>
                          <a:highlight>
                            <a:srgbClr val="FFFF00"/>
                          </a:highlight>
                        </a:rPr>
                        <a:t>-0.0001</a:t>
                      </a:r>
                      <a:endPar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57758" marR="57758" marT="0" marB="0" anchor="b"/>
                </a:tc>
                <a:extLst>
                  <a:ext uri="{0D108BD9-81ED-4DB2-BD59-A6C34878D82A}">
                    <a16:rowId xmlns:a16="http://schemas.microsoft.com/office/drawing/2014/main" val="2580700397"/>
                  </a:ext>
                </a:extLst>
              </a:tr>
            </a:tbl>
          </a:graphicData>
        </a:graphic>
      </p:graphicFrame>
      <p:sp>
        <p:nvSpPr>
          <p:cNvPr id="3" name="Rectangle 1">
            <a:extLst>
              <a:ext uri="{FF2B5EF4-FFF2-40B4-BE49-F238E27FC236}">
                <a16:creationId xmlns:a16="http://schemas.microsoft.com/office/drawing/2014/main" id="{094F4DFC-4505-40AF-A1A3-5CD2F44A028D}"/>
              </a:ext>
            </a:extLst>
          </p:cNvPr>
          <p:cNvSpPr>
            <a:spLocks noChangeArrowheads="1"/>
          </p:cNvSpPr>
          <p:nvPr/>
        </p:nvSpPr>
        <p:spPr bwMode="auto">
          <a:xfrm>
            <a:off x="241557" y="471187"/>
            <a:ext cx="675838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b="1" dirty="0">
                <a:latin typeface="Arial" panose="020B0604020202020204" pitchFamily="34" charset="0"/>
                <a:ea typeface="Calibri" panose="020F0502020204030204" pitchFamily="34" charset="0"/>
                <a:cs typeface="Arial" panose="020B0604020202020204" pitchFamily="34" charset="0"/>
              </a:rPr>
              <a:t>Table S3. Comparison of first event Cox models with and without competing risks (death).</a:t>
            </a:r>
            <a:endParaRPr lang="en-US" altLang="en-US" sz="1200" dirty="0">
              <a:latin typeface="Arial" panose="020B0604020202020204" pitchFamily="34" charset="0"/>
              <a:cs typeface="Arial" panose="020B0604020202020204" pitchFamily="34" charset="0"/>
            </a:endParaRPr>
          </a:p>
          <a:p>
            <a:pPr defTabSz="914400" eaLnBrk="0" fontAlgn="base" hangingPunct="0">
              <a:spcBef>
                <a:spcPct val="0"/>
              </a:spcBef>
              <a:spcAft>
                <a:spcPct val="0"/>
              </a:spcAft>
            </a:pPr>
            <a:endParaRPr lang="en-US" altLang="en-US" dirty="0">
              <a:latin typeface="Arial" panose="020B0604020202020204" pitchFamily="34" charset="0"/>
            </a:endParaRPr>
          </a:p>
        </p:txBody>
      </p:sp>
      <p:sp>
        <p:nvSpPr>
          <p:cNvPr id="4" name="Slide Number Placeholder 3">
            <a:extLst>
              <a:ext uri="{FF2B5EF4-FFF2-40B4-BE49-F238E27FC236}">
                <a16:creationId xmlns:a16="http://schemas.microsoft.com/office/drawing/2014/main" id="{54C60E68-4CDD-4FCB-B9A6-2EF11DBBB0DE}"/>
              </a:ext>
            </a:extLst>
          </p:cNvPr>
          <p:cNvSpPr>
            <a:spLocks noGrp="1"/>
          </p:cNvSpPr>
          <p:nvPr>
            <p:ph type="sldNum" sz="quarter" idx="12"/>
          </p:nvPr>
        </p:nvSpPr>
        <p:spPr/>
        <p:txBody>
          <a:bodyPr/>
          <a:lstStyle/>
          <a:p>
            <a:pPr>
              <a:defRPr/>
            </a:pPr>
            <a:fld id="{80F2F892-A0AA-4A33-940A-5E76CB61BCC6}" type="slidenum">
              <a:rPr lang="en-US" altLang="en-US" smtClean="0"/>
              <a:pPr>
                <a:defRPr/>
              </a:pPr>
              <a:t>41</a:t>
            </a:fld>
            <a:endParaRPr lang="en-US" altLang="en-US"/>
          </a:p>
        </p:txBody>
      </p:sp>
    </p:spTree>
    <p:extLst>
      <p:ext uri="{BB962C8B-B14F-4D97-AF65-F5344CB8AC3E}">
        <p14:creationId xmlns:p14="http://schemas.microsoft.com/office/powerpoint/2010/main" val="1338351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8738777C-CF90-4B21-9DB7-E7C14D5C3D5D}"/>
              </a:ext>
            </a:extLst>
          </p:cNvPr>
          <p:cNvSpPr>
            <a:spLocks noGrp="1" noChangeArrowheads="1"/>
          </p:cNvSpPr>
          <p:nvPr>
            <p:ph type="body" idx="4294967295"/>
          </p:nvPr>
        </p:nvSpPr>
        <p:spPr>
          <a:xfrm>
            <a:off x="146838" y="1111506"/>
            <a:ext cx="8229600" cy="2963863"/>
          </a:xfrm>
        </p:spPr>
        <p:txBody>
          <a:bodyPr/>
          <a:lstStyle/>
          <a:p>
            <a:pPr eaLnBrk="1" hangingPunct="1">
              <a:buFont typeface="Wingdings" panose="05000000000000000000" pitchFamily="2" charset="2"/>
              <a:buNone/>
            </a:pPr>
            <a:endParaRPr lang="en-US" altLang="en-US" baseline="-20000" dirty="0"/>
          </a:p>
          <a:p>
            <a:pPr eaLnBrk="1" hangingPunct="1"/>
            <a:endParaRPr lang="en-US" altLang="en-US" baseline="-20000" dirty="0"/>
          </a:p>
        </p:txBody>
      </p:sp>
      <p:sp>
        <p:nvSpPr>
          <p:cNvPr id="3" name="TextBox 2">
            <a:extLst>
              <a:ext uri="{FF2B5EF4-FFF2-40B4-BE49-F238E27FC236}">
                <a16:creationId xmlns:a16="http://schemas.microsoft.com/office/drawing/2014/main" id="{7B2679E0-4D9B-436B-8795-4747CCE21DE4}"/>
              </a:ext>
            </a:extLst>
          </p:cNvPr>
          <p:cNvSpPr txBox="1"/>
          <p:nvPr/>
        </p:nvSpPr>
        <p:spPr>
          <a:xfrm>
            <a:off x="901051" y="1397880"/>
            <a:ext cx="7341898" cy="1477328"/>
          </a:xfrm>
          <a:prstGeom prst="rect">
            <a:avLst/>
          </a:prstGeom>
          <a:noFill/>
          <a:ln w="19050">
            <a:solidFill>
              <a:schemeClr val="tx1"/>
            </a:solidFill>
          </a:ln>
        </p:spPr>
        <p:txBody>
          <a:bodyPr wrap="square" rtlCol="0">
            <a:spAutoFit/>
          </a:bodyPr>
          <a:lstStyle/>
          <a:p>
            <a:pPr algn="just"/>
            <a:r>
              <a:rPr lang="en-US" dirty="0">
                <a:latin typeface="Arial" panose="020B0604020202020204" pitchFamily="34" charset="0"/>
                <a:ea typeface="Calibri" panose="020F0502020204030204" pitchFamily="34" charset="0"/>
                <a:cs typeface="Arial" panose="020B0604020202020204" pitchFamily="34" charset="0"/>
              </a:rPr>
              <a:t>There was little difference between model parameters for the competing risk and no competing risk models across all 10 data sets – many parameter values differed only in the third and fourth decimal places.  Subsequent analyses were Cox models with patients who died censored at their date of death.</a:t>
            </a:r>
            <a:endParaRPr lang="en-US" dirty="0"/>
          </a:p>
        </p:txBody>
      </p:sp>
      <p:sp>
        <p:nvSpPr>
          <p:cNvPr id="2" name="Slide Number Placeholder 1">
            <a:extLst>
              <a:ext uri="{FF2B5EF4-FFF2-40B4-BE49-F238E27FC236}">
                <a16:creationId xmlns:a16="http://schemas.microsoft.com/office/drawing/2014/main" id="{AB06652B-2701-477E-B9C3-5A2B7642C50E}"/>
              </a:ext>
            </a:extLst>
          </p:cNvPr>
          <p:cNvSpPr>
            <a:spLocks noGrp="1"/>
          </p:cNvSpPr>
          <p:nvPr>
            <p:ph type="sldNum" sz="quarter" idx="12"/>
          </p:nvPr>
        </p:nvSpPr>
        <p:spPr/>
        <p:txBody>
          <a:bodyPr/>
          <a:lstStyle/>
          <a:p>
            <a:pPr>
              <a:defRPr/>
            </a:pPr>
            <a:fld id="{80F2F892-A0AA-4A33-940A-5E76CB61BCC6}"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0562707-FFFB-444E-A44F-2BD17CCACA3C}"/>
              </a:ext>
            </a:extLst>
          </p:cNvPr>
          <p:cNvCxnSpPr/>
          <p:nvPr/>
        </p:nvCxnSpPr>
        <p:spPr>
          <a:xfrm>
            <a:off x="981512" y="1454967"/>
            <a:ext cx="0" cy="3347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12AE82C-4F95-4ECA-91FC-CD8A12961D9D}"/>
              </a:ext>
            </a:extLst>
          </p:cNvPr>
          <p:cNvCxnSpPr>
            <a:cxnSpLocks/>
          </p:cNvCxnSpPr>
          <p:nvPr/>
        </p:nvCxnSpPr>
        <p:spPr>
          <a:xfrm flipH="1">
            <a:off x="981515" y="4802173"/>
            <a:ext cx="34667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C4DCCCFC-28EF-4AA9-838A-80E90BBD1C23}"/>
              </a:ext>
            </a:extLst>
          </p:cNvPr>
          <p:cNvSpPr/>
          <p:nvPr/>
        </p:nvSpPr>
        <p:spPr>
          <a:xfrm>
            <a:off x="1000389" y="1467549"/>
            <a:ext cx="3447875" cy="2793524"/>
          </a:xfrm>
          <a:custGeom>
            <a:avLst/>
            <a:gdLst>
              <a:gd name="connsiteX0" fmla="*/ 0 w 7617204"/>
              <a:gd name="connsiteY0" fmla="*/ 0 h 3876270"/>
              <a:gd name="connsiteX1" fmla="*/ 92279 w 7617204"/>
              <a:gd name="connsiteY1" fmla="*/ 41945 h 3876270"/>
              <a:gd name="connsiteX2" fmla="*/ 260059 w 7617204"/>
              <a:gd name="connsiteY2" fmla="*/ 117446 h 3876270"/>
              <a:gd name="connsiteX3" fmla="*/ 318782 w 7617204"/>
              <a:gd name="connsiteY3" fmla="*/ 176169 h 3876270"/>
              <a:gd name="connsiteX4" fmla="*/ 595618 w 7617204"/>
              <a:gd name="connsiteY4" fmla="*/ 419449 h 3876270"/>
              <a:gd name="connsiteX5" fmla="*/ 864066 w 7617204"/>
              <a:gd name="connsiteY5" fmla="*/ 738231 h 3876270"/>
              <a:gd name="connsiteX6" fmla="*/ 880844 w 7617204"/>
              <a:gd name="connsiteY6" fmla="*/ 763398 h 3876270"/>
              <a:gd name="connsiteX7" fmla="*/ 973123 w 7617204"/>
              <a:gd name="connsiteY7" fmla="*/ 1040235 h 3876270"/>
              <a:gd name="connsiteX8" fmla="*/ 998290 w 7617204"/>
              <a:gd name="connsiteY8" fmla="*/ 1174458 h 3876270"/>
              <a:gd name="connsiteX9" fmla="*/ 1048624 w 7617204"/>
              <a:gd name="connsiteY9" fmla="*/ 1275126 h 3876270"/>
              <a:gd name="connsiteX10" fmla="*/ 1258349 w 7617204"/>
              <a:gd name="connsiteY10" fmla="*/ 1619075 h 3876270"/>
              <a:gd name="connsiteX11" fmla="*/ 1392573 w 7617204"/>
              <a:gd name="connsiteY11" fmla="*/ 1736521 h 3876270"/>
              <a:gd name="connsiteX12" fmla="*/ 1468074 w 7617204"/>
              <a:gd name="connsiteY12" fmla="*/ 1862356 h 3876270"/>
              <a:gd name="connsiteX13" fmla="*/ 1677798 w 7617204"/>
              <a:gd name="connsiteY13" fmla="*/ 2063692 h 3876270"/>
              <a:gd name="connsiteX14" fmla="*/ 1728132 w 7617204"/>
              <a:gd name="connsiteY14" fmla="*/ 2088858 h 3876270"/>
              <a:gd name="connsiteX15" fmla="*/ 1761688 w 7617204"/>
              <a:gd name="connsiteY15" fmla="*/ 2122414 h 3876270"/>
              <a:gd name="connsiteX16" fmla="*/ 1870745 w 7617204"/>
              <a:gd name="connsiteY16" fmla="*/ 2189526 h 3876270"/>
              <a:gd name="connsiteX17" fmla="*/ 2072081 w 7617204"/>
              <a:gd name="connsiteY17" fmla="*/ 2399251 h 3876270"/>
              <a:gd name="connsiteX18" fmla="*/ 2382474 w 7617204"/>
              <a:gd name="connsiteY18" fmla="*/ 2592198 h 3876270"/>
              <a:gd name="connsiteX19" fmla="*/ 2424418 w 7617204"/>
              <a:gd name="connsiteY19" fmla="*/ 2608976 h 3876270"/>
              <a:gd name="connsiteX20" fmla="*/ 2567031 w 7617204"/>
              <a:gd name="connsiteY20" fmla="*/ 2659310 h 3876270"/>
              <a:gd name="connsiteX21" fmla="*/ 2768367 w 7617204"/>
              <a:gd name="connsiteY21" fmla="*/ 2726422 h 3876270"/>
              <a:gd name="connsiteX22" fmla="*/ 2936147 w 7617204"/>
              <a:gd name="connsiteY22" fmla="*/ 2810312 h 3876270"/>
              <a:gd name="connsiteX23" fmla="*/ 3028426 w 7617204"/>
              <a:gd name="connsiteY23" fmla="*/ 2827090 h 3876270"/>
              <a:gd name="connsiteX24" fmla="*/ 3212984 w 7617204"/>
              <a:gd name="connsiteY24" fmla="*/ 2877424 h 3876270"/>
              <a:gd name="connsiteX25" fmla="*/ 3422708 w 7617204"/>
              <a:gd name="connsiteY25" fmla="*/ 2919369 h 3876270"/>
              <a:gd name="connsiteX26" fmla="*/ 3615655 w 7617204"/>
              <a:gd name="connsiteY26" fmla="*/ 2952925 h 3876270"/>
              <a:gd name="connsiteX27" fmla="*/ 3833769 w 7617204"/>
              <a:gd name="connsiteY27" fmla="*/ 3070370 h 3876270"/>
              <a:gd name="connsiteX28" fmla="*/ 3917659 w 7617204"/>
              <a:gd name="connsiteY28" fmla="*/ 3129093 h 3876270"/>
              <a:gd name="connsiteX29" fmla="*/ 4135773 w 7617204"/>
              <a:gd name="connsiteY29" fmla="*/ 3212983 h 3876270"/>
              <a:gd name="connsiteX30" fmla="*/ 4169329 w 7617204"/>
              <a:gd name="connsiteY30" fmla="*/ 3238150 h 3876270"/>
              <a:gd name="connsiteX31" fmla="*/ 4546833 w 7617204"/>
              <a:gd name="connsiteY31" fmla="*/ 3305262 h 3876270"/>
              <a:gd name="connsiteX32" fmla="*/ 4957894 w 7617204"/>
              <a:gd name="connsiteY32" fmla="*/ 3372374 h 3876270"/>
              <a:gd name="connsiteX33" fmla="*/ 5184396 w 7617204"/>
              <a:gd name="connsiteY33" fmla="*/ 3439486 h 3876270"/>
              <a:gd name="connsiteX34" fmla="*/ 5385732 w 7617204"/>
              <a:gd name="connsiteY34" fmla="*/ 3481431 h 3876270"/>
              <a:gd name="connsiteX35" fmla="*/ 5629013 w 7617204"/>
              <a:gd name="connsiteY35" fmla="*/ 3565321 h 3876270"/>
              <a:gd name="connsiteX36" fmla="*/ 5654180 w 7617204"/>
              <a:gd name="connsiteY36" fmla="*/ 3582099 h 3876270"/>
              <a:gd name="connsiteX37" fmla="*/ 5897461 w 7617204"/>
              <a:gd name="connsiteY37" fmla="*/ 3590488 h 3876270"/>
              <a:gd name="connsiteX38" fmla="*/ 6191075 w 7617204"/>
              <a:gd name="connsiteY38" fmla="*/ 3657600 h 3876270"/>
              <a:gd name="connsiteX39" fmla="*/ 6274965 w 7617204"/>
              <a:gd name="connsiteY39" fmla="*/ 3665989 h 3876270"/>
              <a:gd name="connsiteX40" fmla="*/ 6409189 w 7617204"/>
              <a:gd name="connsiteY40" fmla="*/ 3691156 h 3876270"/>
              <a:gd name="connsiteX41" fmla="*/ 6576969 w 7617204"/>
              <a:gd name="connsiteY41" fmla="*/ 3699545 h 3876270"/>
              <a:gd name="connsiteX42" fmla="*/ 6803472 w 7617204"/>
              <a:gd name="connsiteY42" fmla="*/ 3724712 h 3876270"/>
              <a:gd name="connsiteX43" fmla="*/ 7038363 w 7617204"/>
              <a:gd name="connsiteY43" fmla="*/ 3741490 h 3876270"/>
              <a:gd name="connsiteX44" fmla="*/ 7256477 w 7617204"/>
              <a:gd name="connsiteY44" fmla="*/ 3766657 h 3876270"/>
              <a:gd name="connsiteX45" fmla="*/ 7365534 w 7617204"/>
              <a:gd name="connsiteY45" fmla="*/ 3808602 h 3876270"/>
              <a:gd name="connsiteX46" fmla="*/ 7508147 w 7617204"/>
              <a:gd name="connsiteY46" fmla="*/ 3825380 h 3876270"/>
              <a:gd name="connsiteX47" fmla="*/ 7541703 w 7617204"/>
              <a:gd name="connsiteY47" fmla="*/ 3833769 h 3876270"/>
              <a:gd name="connsiteX48" fmla="*/ 7583648 w 7617204"/>
              <a:gd name="connsiteY48" fmla="*/ 3858936 h 3876270"/>
              <a:gd name="connsiteX49" fmla="*/ 7608815 w 7617204"/>
              <a:gd name="connsiteY49" fmla="*/ 3875714 h 3876270"/>
              <a:gd name="connsiteX50" fmla="*/ 7617204 w 7617204"/>
              <a:gd name="connsiteY50" fmla="*/ 3875714 h 387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617204" h="3876270">
                <a:moveTo>
                  <a:pt x="0" y="0"/>
                </a:moveTo>
                <a:cubicBezTo>
                  <a:pt x="86152" y="17230"/>
                  <a:pt x="-4473" y="-6431"/>
                  <a:pt x="92279" y="41945"/>
                </a:cubicBezTo>
                <a:cubicBezTo>
                  <a:pt x="147133" y="69372"/>
                  <a:pt x="205205" y="90019"/>
                  <a:pt x="260059" y="117446"/>
                </a:cubicBezTo>
                <a:cubicBezTo>
                  <a:pt x="311512" y="143172"/>
                  <a:pt x="278515" y="139257"/>
                  <a:pt x="318782" y="176169"/>
                </a:cubicBezTo>
                <a:cubicBezTo>
                  <a:pt x="409339" y="259180"/>
                  <a:pt x="493403" y="351306"/>
                  <a:pt x="595618" y="419449"/>
                </a:cubicBezTo>
                <a:cubicBezTo>
                  <a:pt x="722301" y="503904"/>
                  <a:pt x="691924" y="480018"/>
                  <a:pt x="864066" y="738231"/>
                </a:cubicBezTo>
                <a:cubicBezTo>
                  <a:pt x="869659" y="746620"/>
                  <a:pt x="876619" y="754244"/>
                  <a:pt x="880844" y="763398"/>
                </a:cubicBezTo>
                <a:cubicBezTo>
                  <a:pt x="913657" y="834492"/>
                  <a:pt x="963024" y="986372"/>
                  <a:pt x="973123" y="1040235"/>
                </a:cubicBezTo>
                <a:cubicBezTo>
                  <a:pt x="981512" y="1084976"/>
                  <a:pt x="984360" y="1131121"/>
                  <a:pt x="998290" y="1174458"/>
                </a:cubicBezTo>
                <a:cubicBezTo>
                  <a:pt x="1009771" y="1210175"/>
                  <a:pt x="1035319" y="1240048"/>
                  <a:pt x="1048624" y="1275126"/>
                </a:cubicBezTo>
                <a:cubicBezTo>
                  <a:pt x="1123212" y="1471766"/>
                  <a:pt x="1044756" y="1432181"/>
                  <a:pt x="1258349" y="1619075"/>
                </a:cubicBezTo>
                <a:lnTo>
                  <a:pt x="1392573" y="1736521"/>
                </a:lnTo>
                <a:cubicBezTo>
                  <a:pt x="1417740" y="1778466"/>
                  <a:pt x="1435170" y="1826161"/>
                  <a:pt x="1468074" y="1862356"/>
                </a:cubicBezTo>
                <a:cubicBezTo>
                  <a:pt x="1552808" y="1955564"/>
                  <a:pt x="1569274" y="1981008"/>
                  <a:pt x="1677798" y="2063692"/>
                </a:cubicBezTo>
                <a:cubicBezTo>
                  <a:pt x="1692719" y="2075060"/>
                  <a:pt x="1711354" y="2080469"/>
                  <a:pt x="1728132" y="2088858"/>
                </a:cubicBezTo>
                <a:cubicBezTo>
                  <a:pt x="1739317" y="2100043"/>
                  <a:pt x="1748765" y="2113292"/>
                  <a:pt x="1761688" y="2122414"/>
                </a:cubicBezTo>
                <a:cubicBezTo>
                  <a:pt x="1796560" y="2147029"/>
                  <a:pt x="1841185" y="2158734"/>
                  <a:pt x="1870745" y="2189526"/>
                </a:cubicBezTo>
                <a:cubicBezTo>
                  <a:pt x="1937857" y="2259434"/>
                  <a:pt x="1989778" y="2348090"/>
                  <a:pt x="2072081" y="2399251"/>
                </a:cubicBezTo>
                <a:cubicBezTo>
                  <a:pt x="2175545" y="2463567"/>
                  <a:pt x="2269363" y="2546952"/>
                  <a:pt x="2382474" y="2592198"/>
                </a:cubicBezTo>
                <a:cubicBezTo>
                  <a:pt x="2396455" y="2597791"/>
                  <a:pt x="2410772" y="2602608"/>
                  <a:pt x="2424418" y="2608976"/>
                </a:cubicBezTo>
                <a:cubicBezTo>
                  <a:pt x="2536449" y="2661257"/>
                  <a:pt x="2470746" y="2645555"/>
                  <a:pt x="2567031" y="2659310"/>
                </a:cubicBezTo>
                <a:cubicBezTo>
                  <a:pt x="2634143" y="2681681"/>
                  <a:pt x="2709506" y="2687181"/>
                  <a:pt x="2768367" y="2726422"/>
                </a:cubicBezTo>
                <a:cubicBezTo>
                  <a:pt x="2833978" y="2770163"/>
                  <a:pt x="2842754" y="2780426"/>
                  <a:pt x="2936147" y="2810312"/>
                </a:cubicBezTo>
                <a:cubicBezTo>
                  <a:pt x="2965924" y="2819840"/>
                  <a:pt x="2998320" y="2818660"/>
                  <a:pt x="3028426" y="2827090"/>
                </a:cubicBezTo>
                <a:cubicBezTo>
                  <a:pt x="3236122" y="2885245"/>
                  <a:pt x="3067192" y="2859200"/>
                  <a:pt x="3212984" y="2877424"/>
                </a:cubicBezTo>
                <a:cubicBezTo>
                  <a:pt x="3453792" y="2941640"/>
                  <a:pt x="3238770" y="2891500"/>
                  <a:pt x="3422708" y="2919369"/>
                </a:cubicBezTo>
                <a:cubicBezTo>
                  <a:pt x="3487252" y="2929148"/>
                  <a:pt x="3615655" y="2952925"/>
                  <a:pt x="3615655" y="2952925"/>
                </a:cubicBezTo>
                <a:cubicBezTo>
                  <a:pt x="3688360" y="2992073"/>
                  <a:pt x="3766121" y="3023017"/>
                  <a:pt x="3833769" y="3070370"/>
                </a:cubicBezTo>
                <a:cubicBezTo>
                  <a:pt x="3861732" y="3089944"/>
                  <a:pt x="3886794" y="3114518"/>
                  <a:pt x="3917659" y="3129093"/>
                </a:cubicBezTo>
                <a:cubicBezTo>
                  <a:pt x="3988097" y="3162355"/>
                  <a:pt x="4064298" y="3182011"/>
                  <a:pt x="4135773" y="3212983"/>
                </a:cubicBezTo>
                <a:cubicBezTo>
                  <a:pt x="4148602" y="3218542"/>
                  <a:pt x="4156238" y="3233241"/>
                  <a:pt x="4169329" y="3238150"/>
                </a:cubicBezTo>
                <a:cubicBezTo>
                  <a:pt x="4254055" y="3269922"/>
                  <a:pt x="4523138" y="3301393"/>
                  <a:pt x="4546833" y="3305262"/>
                </a:cubicBezTo>
                <a:lnTo>
                  <a:pt x="4957894" y="3372374"/>
                </a:lnTo>
                <a:cubicBezTo>
                  <a:pt x="5054110" y="3404446"/>
                  <a:pt x="5080392" y="3415485"/>
                  <a:pt x="5184396" y="3439486"/>
                </a:cubicBezTo>
                <a:cubicBezTo>
                  <a:pt x="5251193" y="3454901"/>
                  <a:pt x="5318620" y="3467449"/>
                  <a:pt x="5385732" y="3481431"/>
                </a:cubicBezTo>
                <a:cubicBezTo>
                  <a:pt x="5604482" y="3582393"/>
                  <a:pt x="5377827" y="3485999"/>
                  <a:pt x="5629013" y="3565321"/>
                </a:cubicBezTo>
                <a:cubicBezTo>
                  <a:pt x="5638627" y="3568357"/>
                  <a:pt x="5644142" y="3581158"/>
                  <a:pt x="5654180" y="3582099"/>
                </a:cubicBezTo>
                <a:cubicBezTo>
                  <a:pt x="5734968" y="3589673"/>
                  <a:pt x="5816367" y="3587692"/>
                  <a:pt x="5897461" y="3590488"/>
                </a:cubicBezTo>
                <a:cubicBezTo>
                  <a:pt x="6027946" y="3629634"/>
                  <a:pt x="6005691" y="3625820"/>
                  <a:pt x="6191075" y="3657600"/>
                </a:cubicBezTo>
                <a:cubicBezTo>
                  <a:pt x="6218774" y="3662348"/>
                  <a:pt x="6247189" y="3661716"/>
                  <a:pt x="6274965" y="3665989"/>
                </a:cubicBezTo>
                <a:cubicBezTo>
                  <a:pt x="6319957" y="3672911"/>
                  <a:pt x="6363946" y="3686129"/>
                  <a:pt x="6409189" y="3691156"/>
                </a:cubicBezTo>
                <a:cubicBezTo>
                  <a:pt x="6464843" y="3697340"/>
                  <a:pt x="6521096" y="3695820"/>
                  <a:pt x="6576969" y="3699545"/>
                </a:cubicBezTo>
                <a:cubicBezTo>
                  <a:pt x="6640774" y="3703799"/>
                  <a:pt x="6748280" y="3719806"/>
                  <a:pt x="6803472" y="3724712"/>
                </a:cubicBezTo>
                <a:cubicBezTo>
                  <a:pt x="6881660" y="3731662"/>
                  <a:pt x="6960162" y="3734690"/>
                  <a:pt x="7038363" y="3741490"/>
                </a:cubicBezTo>
                <a:cubicBezTo>
                  <a:pt x="7101671" y="3746995"/>
                  <a:pt x="7188125" y="3758113"/>
                  <a:pt x="7256477" y="3766657"/>
                </a:cubicBezTo>
                <a:cubicBezTo>
                  <a:pt x="7292829" y="3780639"/>
                  <a:pt x="7327604" y="3799752"/>
                  <a:pt x="7365534" y="3808602"/>
                </a:cubicBezTo>
                <a:cubicBezTo>
                  <a:pt x="7412147" y="3819478"/>
                  <a:pt x="7460763" y="3818611"/>
                  <a:pt x="7508147" y="3825380"/>
                </a:cubicBezTo>
                <a:cubicBezTo>
                  <a:pt x="7519561" y="3827011"/>
                  <a:pt x="7530518" y="3830973"/>
                  <a:pt x="7541703" y="3833769"/>
                </a:cubicBezTo>
                <a:cubicBezTo>
                  <a:pt x="7555685" y="3842158"/>
                  <a:pt x="7569821" y="3850294"/>
                  <a:pt x="7583648" y="3858936"/>
                </a:cubicBezTo>
                <a:cubicBezTo>
                  <a:pt x="7592198" y="3864280"/>
                  <a:pt x="7599797" y="3871205"/>
                  <a:pt x="7608815" y="3875714"/>
                </a:cubicBezTo>
                <a:cubicBezTo>
                  <a:pt x="7611316" y="3876965"/>
                  <a:pt x="7614408" y="3875714"/>
                  <a:pt x="7617204" y="3875714"/>
                </a:cubicBezTo>
              </a:path>
            </a:pathLst>
          </a:cu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Shape 11">
            <a:extLst>
              <a:ext uri="{FF2B5EF4-FFF2-40B4-BE49-F238E27FC236}">
                <a16:creationId xmlns:a16="http://schemas.microsoft.com/office/drawing/2014/main" id="{18E3D8F5-652D-4A7A-9F68-E4667A09EC9C}"/>
              </a:ext>
            </a:extLst>
          </p:cNvPr>
          <p:cNvSpPr/>
          <p:nvPr/>
        </p:nvSpPr>
        <p:spPr>
          <a:xfrm>
            <a:off x="1000389" y="1467551"/>
            <a:ext cx="3447875" cy="1572935"/>
          </a:xfrm>
          <a:custGeom>
            <a:avLst/>
            <a:gdLst>
              <a:gd name="connsiteX0" fmla="*/ 0 w 7617204"/>
              <a:gd name="connsiteY0" fmla="*/ 0 h 3876270"/>
              <a:gd name="connsiteX1" fmla="*/ 92279 w 7617204"/>
              <a:gd name="connsiteY1" fmla="*/ 41945 h 3876270"/>
              <a:gd name="connsiteX2" fmla="*/ 260059 w 7617204"/>
              <a:gd name="connsiteY2" fmla="*/ 117446 h 3876270"/>
              <a:gd name="connsiteX3" fmla="*/ 318782 w 7617204"/>
              <a:gd name="connsiteY3" fmla="*/ 176169 h 3876270"/>
              <a:gd name="connsiteX4" fmla="*/ 595618 w 7617204"/>
              <a:gd name="connsiteY4" fmla="*/ 419449 h 3876270"/>
              <a:gd name="connsiteX5" fmla="*/ 864066 w 7617204"/>
              <a:gd name="connsiteY5" fmla="*/ 738231 h 3876270"/>
              <a:gd name="connsiteX6" fmla="*/ 880844 w 7617204"/>
              <a:gd name="connsiteY6" fmla="*/ 763398 h 3876270"/>
              <a:gd name="connsiteX7" fmla="*/ 973123 w 7617204"/>
              <a:gd name="connsiteY7" fmla="*/ 1040235 h 3876270"/>
              <a:gd name="connsiteX8" fmla="*/ 998290 w 7617204"/>
              <a:gd name="connsiteY8" fmla="*/ 1174458 h 3876270"/>
              <a:gd name="connsiteX9" fmla="*/ 1048624 w 7617204"/>
              <a:gd name="connsiteY9" fmla="*/ 1275126 h 3876270"/>
              <a:gd name="connsiteX10" fmla="*/ 1258349 w 7617204"/>
              <a:gd name="connsiteY10" fmla="*/ 1619075 h 3876270"/>
              <a:gd name="connsiteX11" fmla="*/ 1392573 w 7617204"/>
              <a:gd name="connsiteY11" fmla="*/ 1736521 h 3876270"/>
              <a:gd name="connsiteX12" fmla="*/ 1468074 w 7617204"/>
              <a:gd name="connsiteY12" fmla="*/ 1862356 h 3876270"/>
              <a:gd name="connsiteX13" fmla="*/ 1677798 w 7617204"/>
              <a:gd name="connsiteY13" fmla="*/ 2063692 h 3876270"/>
              <a:gd name="connsiteX14" fmla="*/ 1728132 w 7617204"/>
              <a:gd name="connsiteY14" fmla="*/ 2088858 h 3876270"/>
              <a:gd name="connsiteX15" fmla="*/ 1761688 w 7617204"/>
              <a:gd name="connsiteY15" fmla="*/ 2122414 h 3876270"/>
              <a:gd name="connsiteX16" fmla="*/ 1870745 w 7617204"/>
              <a:gd name="connsiteY16" fmla="*/ 2189526 h 3876270"/>
              <a:gd name="connsiteX17" fmla="*/ 2072081 w 7617204"/>
              <a:gd name="connsiteY17" fmla="*/ 2399251 h 3876270"/>
              <a:gd name="connsiteX18" fmla="*/ 2382474 w 7617204"/>
              <a:gd name="connsiteY18" fmla="*/ 2592198 h 3876270"/>
              <a:gd name="connsiteX19" fmla="*/ 2424418 w 7617204"/>
              <a:gd name="connsiteY19" fmla="*/ 2608976 h 3876270"/>
              <a:gd name="connsiteX20" fmla="*/ 2567031 w 7617204"/>
              <a:gd name="connsiteY20" fmla="*/ 2659310 h 3876270"/>
              <a:gd name="connsiteX21" fmla="*/ 2768367 w 7617204"/>
              <a:gd name="connsiteY21" fmla="*/ 2726422 h 3876270"/>
              <a:gd name="connsiteX22" fmla="*/ 2936147 w 7617204"/>
              <a:gd name="connsiteY22" fmla="*/ 2810312 h 3876270"/>
              <a:gd name="connsiteX23" fmla="*/ 3028426 w 7617204"/>
              <a:gd name="connsiteY23" fmla="*/ 2827090 h 3876270"/>
              <a:gd name="connsiteX24" fmla="*/ 3212984 w 7617204"/>
              <a:gd name="connsiteY24" fmla="*/ 2877424 h 3876270"/>
              <a:gd name="connsiteX25" fmla="*/ 3422708 w 7617204"/>
              <a:gd name="connsiteY25" fmla="*/ 2919369 h 3876270"/>
              <a:gd name="connsiteX26" fmla="*/ 3615655 w 7617204"/>
              <a:gd name="connsiteY26" fmla="*/ 2952925 h 3876270"/>
              <a:gd name="connsiteX27" fmla="*/ 3833769 w 7617204"/>
              <a:gd name="connsiteY27" fmla="*/ 3070370 h 3876270"/>
              <a:gd name="connsiteX28" fmla="*/ 3917659 w 7617204"/>
              <a:gd name="connsiteY28" fmla="*/ 3129093 h 3876270"/>
              <a:gd name="connsiteX29" fmla="*/ 4135773 w 7617204"/>
              <a:gd name="connsiteY29" fmla="*/ 3212983 h 3876270"/>
              <a:gd name="connsiteX30" fmla="*/ 4169329 w 7617204"/>
              <a:gd name="connsiteY30" fmla="*/ 3238150 h 3876270"/>
              <a:gd name="connsiteX31" fmla="*/ 4546833 w 7617204"/>
              <a:gd name="connsiteY31" fmla="*/ 3305262 h 3876270"/>
              <a:gd name="connsiteX32" fmla="*/ 4957894 w 7617204"/>
              <a:gd name="connsiteY32" fmla="*/ 3372374 h 3876270"/>
              <a:gd name="connsiteX33" fmla="*/ 5184396 w 7617204"/>
              <a:gd name="connsiteY33" fmla="*/ 3439486 h 3876270"/>
              <a:gd name="connsiteX34" fmla="*/ 5385732 w 7617204"/>
              <a:gd name="connsiteY34" fmla="*/ 3481431 h 3876270"/>
              <a:gd name="connsiteX35" fmla="*/ 5629013 w 7617204"/>
              <a:gd name="connsiteY35" fmla="*/ 3565321 h 3876270"/>
              <a:gd name="connsiteX36" fmla="*/ 5654180 w 7617204"/>
              <a:gd name="connsiteY36" fmla="*/ 3582099 h 3876270"/>
              <a:gd name="connsiteX37" fmla="*/ 5897461 w 7617204"/>
              <a:gd name="connsiteY37" fmla="*/ 3590488 h 3876270"/>
              <a:gd name="connsiteX38" fmla="*/ 6191075 w 7617204"/>
              <a:gd name="connsiteY38" fmla="*/ 3657600 h 3876270"/>
              <a:gd name="connsiteX39" fmla="*/ 6274965 w 7617204"/>
              <a:gd name="connsiteY39" fmla="*/ 3665989 h 3876270"/>
              <a:gd name="connsiteX40" fmla="*/ 6409189 w 7617204"/>
              <a:gd name="connsiteY40" fmla="*/ 3691156 h 3876270"/>
              <a:gd name="connsiteX41" fmla="*/ 6576969 w 7617204"/>
              <a:gd name="connsiteY41" fmla="*/ 3699545 h 3876270"/>
              <a:gd name="connsiteX42" fmla="*/ 6803472 w 7617204"/>
              <a:gd name="connsiteY42" fmla="*/ 3724712 h 3876270"/>
              <a:gd name="connsiteX43" fmla="*/ 7038363 w 7617204"/>
              <a:gd name="connsiteY43" fmla="*/ 3741490 h 3876270"/>
              <a:gd name="connsiteX44" fmla="*/ 7256477 w 7617204"/>
              <a:gd name="connsiteY44" fmla="*/ 3766657 h 3876270"/>
              <a:gd name="connsiteX45" fmla="*/ 7365534 w 7617204"/>
              <a:gd name="connsiteY45" fmla="*/ 3808602 h 3876270"/>
              <a:gd name="connsiteX46" fmla="*/ 7508147 w 7617204"/>
              <a:gd name="connsiteY46" fmla="*/ 3825380 h 3876270"/>
              <a:gd name="connsiteX47" fmla="*/ 7541703 w 7617204"/>
              <a:gd name="connsiteY47" fmla="*/ 3833769 h 3876270"/>
              <a:gd name="connsiteX48" fmla="*/ 7583648 w 7617204"/>
              <a:gd name="connsiteY48" fmla="*/ 3858936 h 3876270"/>
              <a:gd name="connsiteX49" fmla="*/ 7608815 w 7617204"/>
              <a:gd name="connsiteY49" fmla="*/ 3875714 h 3876270"/>
              <a:gd name="connsiteX50" fmla="*/ 7617204 w 7617204"/>
              <a:gd name="connsiteY50" fmla="*/ 3875714 h 387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617204" h="3876270">
                <a:moveTo>
                  <a:pt x="0" y="0"/>
                </a:moveTo>
                <a:cubicBezTo>
                  <a:pt x="86152" y="17230"/>
                  <a:pt x="-4473" y="-6431"/>
                  <a:pt x="92279" y="41945"/>
                </a:cubicBezTo>
                <a:cubicBezTo>
                  <a:pt x="147133" y="69372"/>
                  <a:pt x="205205" y="90019"/>
                  <a:pt x="260059" y="117446"/>
                </a:cubicBezTo>
                <a:cubicBezTo>
                  <a:pt x="311512" y="143172"/>
                  <a:pt x="278515" y="139257"/>
                  <a:pt x="318782" y="176169"/>
                </a:cubicBezTo>
                <a:cubicBezTo>
                  <a:pt x="409339" y="259180"/>
                  <a:pt x="493403" y="351306"/>
                  <a:pt x="595618" y="419449"/>
                </a:cubicBezTo>
                <a:cubicBezTo>
                  <a:pt x="722301" y="503904"/>
                  <a:pt x="691924" y="480018"/>
                  <a:pt x="864066" y="738231"/>
                </a:cubicBezTo>
                <a:cubicBezTo>
                  <a:pt x="869659" y="746620"/>
                  <a:pt x="876619" y="754244"/>
                  <a:pt x="880844" y="763398"/>
                </a:cubicBezTo>
                <a:cubicBezTo>
                  <a:pt x="913657" y="834492"/>
                  <a:pt x="963024" y="986372"/>
                  <a:pt x="973123" y="1040235"/>
                </a:cubicBezTo>
                <a:cubicBezTo>
                  <a:pt x="981512" y="1084976"/>
                  <a:pt x="984360" y="1131121"/>
                  <a:pt x="998290" y="1174458"/>
                </a:cubicBezTo>
                <a:cubicBezTo>
                  <a:pt x="1009771" y="1210175"/>
                  <a:pt x="1035319" y="1240048"/>
                  <a:pt x="1048624" y="1275126"/>
                </a:cubicBezTo>
                <a:cubicBezTo>
                  <a:pt x="1123212" y="1471766"/>
                  <a:pt x="1044756" y="1432181"/>
                  <a:pt x="1258349" y="1619075"/>
                </a:cubicBezTo>
                <a:lnTo>
                  <a:pt x="1392573" y="1736521"/>
                </a:lnTo>
                <a:cubicBezTo>
                  <a:pt x="1417740" y="1778466"/>
                  <a:pt x="1435170" y="1826161"/>
                  <a:pt x="1468074" y="1862356"/>
                </a:cubicBezTo>
                <a:cubicBezTo>
                  <a:pt x="1552808" y="1955564"/>
                  <a:pt x="1569274" y="1981008"/>
                  <a:pt x="1677798" y="2063692"/>
                </a:cubicBezTo>
                <a:cubicBezTo>
                  <a:pt x="1692719" y="2075060"/>
                  <a:pt x="1711354" y="2080469"/>
                  <a:pt x="1728132" y="2088858"/>
                </a:cubicBezTo>
                <a:cubicBezTo>
                  <a:pt x="1739317" y="2100043"/>
                  <a:pt x="1748765" y="2113292"/>
                  <a:pt x="1761688" y="2122414"/>
                </a:cubicBezTo>
                <a:cubicBezTo>
                  <a:pt x="1796560" y="2147029"/>
                  <a:pt x="1841185" y="2158734"/>
                  <a:pt x="1870745" y="2189526"/>
                </a:cubicBezTo>
                <a:cubicBezTo>
                  <a:pt x="1937857" y="2259434"/>
                  <a:pt x="1989778" y="2348090"/>
                  <a:pt x="2072081" y="2399251"/>
                </a:cubicBezTo>
                <a:cubicBezTo>
                  <a:pt x="2175545" y="2463567"/>
                  <a:pt x="2269363" y="2546952"/>
                  <a:pt x="2382474" y="2592198"/>
                </a:cubicBezTo>
                <a:cubicBezTo>
                  <a:pt x="2396455" y="2597791"/>
                  <a:pt x="2410772" y="2602608"/>
                  <a:pt x="2424418" y="2608976"/>
                </a:cubicBezTo>
                <a:cubicBezTo>
                  <a:pt x="2536449" y="2661257"/>
                  <a:pt x="2470746" y="2645555"/>
                  <a:pt x="2567031" y="2659310"/>
                </a:cubicBezTo>
                <a:cubicBezTo>
                  <a:pt x="2634143" y="2681681"/>
                  <a:pt x="2709506" y="2687181"/>
                  <a:pt x="2768367" y="2726422"/>
                </a:cubicBezTo>
                <a:cubicBezTo>
                  <a:pt x="2833978" y="2770163"/>
                  <a:pt x="2842754" y="2780426"/>
                  <a:pt x="2936147" y="2810312"/>
                </a:cubicBezTo>
                <a:cubicBezTo>
                  <a:pt x="2965924" y="2819840"/>
                  <a:pt x="2998320" y="2818660"/>
                  <a:pt x="3028426" y="2827090"/>
                </a:cubicBezTo>
                <a:cubicBezTo>
                  <a:pt x="3236122" y="2885245"/>
                  <a:pt x="3067192" y="2859200"/>
                  <a:pt x="3212984" y="2877424"/>
                </a:cubicBezTo>
                <a:cubicBezTo>
                  <a:pt x="3453792" y="2941640"/>
                  <a:pt x="3238770" y="2891500"/>
                  <a:pt x="3422708" y="2919369"/>
                </a:cubicBezTo>
                <a:cubicBezTo>
                  <a:pt x="3487252" y="2929148"/>
                  <a:pt x="3615655" y="2952925"/>
                  <a:pt x="3615655" y="2952925"/>
                </a:cubicBezTo>
                <a:cubicBezTo>
                  <a:pt x="3688360" y="2992073"/>
                  <a:pt x="3766121" y="3023017"/>
                  <a:pt x="3833769" y="3070370"/>
                </a:cubicBezTo>
                <a:cubicBezTo>
                  <a:pt x="3861732" y="3089944"/>
                  <a:pt x="3886794" y="3114518"/>
                  <a:pt x="3917659" y="3129093"/>
                </a:cubicBezTo>
                <a:cubicBezTo>
                  <a:pt x="3988097" y="3162355"/>
                  <a:pt x="4064298" y="3182011"/>
                  <a:pt x="4135773" y="3212983"/>
                </a:cubicBezTo>
                <a:cubicBezTo>
                  <a:pt x="4148602" y="3218542"/>
                  <a:pt x="4156238" y="3233241"/>
                  <a:pt x="4169329" y="3238150"/>
                </a:cubicBezTo>
                <a:cubicBezTo>
                  <a:pt x="4254055" y="3269922"/>
                  <a:pt x="4523138" y="3301393"/>
                  <a:pt x="4546833" y="3305262"/>
                </a:cubicBezTo>
                <a:lnTo>
                  <a:pt x="4957894" y="3372374"/>
                </a:lnTo>
                <a:cubicBezTo>
                  <a:pt x="5054110" y="3404446"/>
                  <a:pt x="5080392" y="3415485"/>
                  <a:pt x="5184396" y="3439486"/>
                </a:cubicBezTo>
                <a:cubicBezTo>
                  <a:pt x="5251193" y="3454901"/>
                  <a:pt x="5318620" y="3467449"/>
                  <a:pt x="5385732" y="3481431"/>
                </a:cubicBezTo>
                <a:cubicBezTo>
                  <a:pt x="5604482" y="3582393"/>
                  <a:pt x="5377827" y="3485999"/>
                  <a:pt x="5629013" y="3565321"/>
                </a:cubicBezTo>
                <a:cubicBezTo>
                  <a:pt x="5638627" y="3568357"/>
                  <a:pt x="5644142" y="3581158"/>
                  <a:pt x="5654180" y="3582099"/>
                </a:cubicBezTo>
                <a:cubicBezTo>
                  <a:pt x="5734968" y="3589673"/>
                  <a:pt x="5816367" y="3587692"/>
                  <a:pt x="5897461" y="3590488"/>
                </a:cubicBezTo>
                <a:cubicBezTo>
                  <a:pt x="6027946" y="3629634"/>
                  <a:pt x="6005691" y="3625820"/>
                  <a:pt x="6191075" y="3657600"/>
                </a:cubicBezTo>
                <a:cubicBezTo>
                  <a:pt x="6218774" y="3662348"/>
                  <a:pt x="6247189" y="3661716"/>
                  <a:pt x="6274965" y="3665989"/>
                </a:cubicBezTo>
                <a:cubicBezTo>
                  <a:pt x="6319957" y="3672911"/>
                  <a:pt x="6363946" y="3686129"/>
                  <a:pt x="6409189" y="3691156"/>
                </a:cubicBezTo>
                <a:cubicBezTo>
                  <a:pt x="6464843" y="3697340"/>
                  <a:pt x="6521096" y="3695820"/>
                  <a:pt x="6576969" y="3699545"/>
                </a:cubicBezTo>
                <a:cubicBezTo>
                  <a:pt x="6640774" y="3703799"/>
                  <a:pt x="6748280" y="3719806"/>
                  <a:pt x="6803472" y="3724712"/>
                </a:cubicBezTo>
                <a:cubicBezTo>
                  <a:pt x="6881660" y="3731662"/>
                  <a:pt x="6960162" y="3734690"/>
                  <a:pt x="7038363" y="3741490"/>
                </a:cubicBezTo>
                <a:cubicBezTo>
                  <a:pt x="7101671" y="3746995"/>
                  <a:pt x="7188125" y="3758113"/>
                  <a:pt x="7256477" y="3766657"/>
                </a:cubicBezTo>
                <a:cubicBezTo>
                  <a:pt x="7292829" y="3780639"/>
                  <a:pt x="7327604" y="3799752"/>
                  <a:pt x="7365534" y="3808602"/>
                </a:cubicBezTo>
                <a:cubicBezTo>
                  <a:pt x="7412147" y="3819478"/>
                  <a:pt x="7460763" y="3818611"/>
                  <a:pt x="7508147" y="3825380"/>
                </a:cubicBezTo>
                <a:cubicBezTo>
                  <a:pt x="7519561" y="3827011"/>
                  <a:pt x="7530518" y="3830973"/>
                  <a:pt x="7541703" y="3833769"/>
                </a:cubicBezTo>
                <a:cubicBezTo>
                  <a:pt x="7555685" y="3842158"/>
                  <a:pt x="7569821" y="3850294"/>
                  <a:pt x="7583648" y="3858936"/>
                </a:cubicBezTo>
                <a:cubicBezTo>
                  <a:pt x="7592198" y="3864280"/>
                  <a:pt x="7599797" y="3871205"/>
                  <a:pt x="7608815" y="3875714"/>
                </a:cubicBezTo>
                <a:cubicBezTo>
                  <a:pt x="7611316" y="3876965"/>
                  <a:pt x="7614408" y="3875714"/>
                  <a:pt x="7617204" y="387571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DB656CBC-26C0-434D-BED6-EB7E9653C739}"/>
              </a:ext>
            </a:extLst>
          </p:cNvPr>
          <p:cNvSpPr txBox="1"/>
          <p:nvPr/>
        </p:nvSpPr>
        <p:spPr>
          <a:xfrm>
            <a:off x="1903253" y="5052861"/>
            <a:ext cx="1840977" cy="253916"/>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Months from randomization</a:t>
            </a:r>
          </a:p>
        </p:txBody>
      </p:sp>
      <p:sp>
        <p:nvSpPr>
          <p:cNvPr id="24" name="TextBox 23">
            <a:extLst>
              <a:ext uri="{FF2B5EF4-FFF2-40B4-BE49-F238E27FC236}">
                <a16:creationId xmlns:a16="http://schemas.microsoft.com/office/drawing/2014/main" id="{1507C7BF-31DD-467C-BBDB-5B50BDC524AF}"/>
              </a:ext>
            </a:extLst>
          </p:cNvPr>
          <p:cNvSpPr txBox="1"/>
          <p:nvPr/>
        </p:nvSpPr>
        <p:spPr>
          <a:xfrm>
            <a:off x="1327557" y="4213229"/>
            <a:ext cx="1384180" cy="219291"/>
          </a:xfrm>
          <a:prstGeom prst="rect">
            <a:avLst/>
          </a:prstGeom>
          <a:noFill/>
        </p:spPr>
        <p:txBody>
          <a:bodyPr wrap="square" rtlCol="0">
            <a:spAutoFit/>
          </a:bodyPr>
          <a:lstStyle/>
          <a:p>
            <a:r>
              <a:rPr lang="en-US" sz="825" dirty="0">
                <a:latin typeface="Arial" panose="020B0604020202020204" pitchFamily="34" charset="0"/>
                <a:cs typeface="Arial" panose="020B0604020202020204" pitchFamily="34" charset="0"/>
              </a:rPr>
              <a:t>Log-rank p value &lt; 0.001 </a:t>
            </a:r>
          </a:p>
        </p:txBody>
      </p:sp>
      <p:cxnSp>
        <p:nvCxnSpPr>
          <p:cNvPr id="26" name="Straight Connector 25">
            <a:extLst>
              <a:ext uri="{FF2B5EF4-FFF2-40B4-BE49-F238E27FC236}">
                <a16:creationId xmlns:a16="http://schemas.microsoft.com/office/drawing/2014/main" id="{F0F5AA19-81BD-4F50-B57E-A7991692F2B8}"/>
              </a:ext>
            </a:extLst>
          </p:cNvPr>
          <p:cNvCxnSpPr/>
          <p:nvPr/>
        </p:nvCxnSpPr>
        <p:spPr>
          <a:xfrm>
            <a:off x="3202499" y="1801012"/>
            <a:ext cx="3428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E6BBD6-E0E0-4348-AED0-20B2CF8634AD}"/>
              </a:ext>
            </a:extLst>
          </p:cNvPr>
          <p:cNvCxnSpPr/>
          <p:nvPr/>
        </p:nvCxnSpPr>
        <p:spPr>
          <a:xfrm>
            <a:off x="3202499" y="1990813"/>
            <a:ext cx="342899"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B8D7258-1F70-47B5-A3E3-70F8217B0222}"/>
              </a:ext>
            </a:extLst>
          </p:cNvPr>
          <p:cNvSpPr txBox="1"/>
          <p:nvPr/>
        </p:nvSpPr>
        <p:spPr>
          <a:xfrm>
            <a:off x="3545397" y="1654421"/>
            <a:ext cx="1303964" cy="507831"/>
          </a:xfrm>
          <a:prstGeom prst="rect">
            <a:avLst/>
          </a:prstGeom>
          <a:noFill/>
        </p:spPr>
        <p:txBody>
          <a:bodyPr wrap="square" rtlCol="0">
            <a:spAutoFit/>
          </a:bodyPr>
          <a:lstStyle/>
          <a:p>
            <a:r>
              <a:rPr lang="en-US" sz="1350" dirty="0"/>
              <a:t>Treatment</a:t>
            </a:r>
          </a:p>
          <a:p>
            <a:r>
              <a:rPr lang="en-US" sz="1350" dirty="0"/>
              <a:t>Placebo</a:t>
            </a:r>
          </a:p>
        </p:txBody>
      </p:sp>
      <p:sp>
        <p:nvSpPr>
          <p:cNvPr id="29" name="TextBox 28">
            <a:extLst>
              <a:ext uri="{FF2B5EF4-FFF2-40B4-BE49-F238E27FC236}">
                <a16:creationId xmlns:a16="http://schemas.microsoft.com/office/drawing/2014/main" id="{3855DFF4-77AE-43BC-B4D7-E2B06554DE48}"/>
              </a:ext>
            </a:extLst>
          </p:cNvPr>
          <p:cNvSpPr txBox="1"/>
          <p:nvPr/>
        </p:nvSpPr>
        <p:spPr>
          <a:xfrm rot="16200000">
            <a:off x="-106366" y="3001611"/>
            <a:ext cx="1642144" cy="253916"/>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Proportion event free </a:t>
            </a:r>
          </a:p>
        </p:txBody>
      </p:sp>
      <p:sp>
        <p:nvSpPr>
          <p:cNvPr id="30" name="TextBox 29">
            <a:extLst>
              <a:ext uri="{FF2B5EF4-FFF2-40B4-BE49-F238E27FC236}">
                <a16:creationId xmlns:a16="http://schemas.microsoft.com/office/drawing/2014/main" id="{72EA0C2C-CB46-4989-8B2D-43DBA6101D5D}"/>
              </a:ext>
            </a:extLst>
          </p:cNvPr>
          <p:cNvSpPr txBox="1"/>
          <p:nvPr/>
        </p:nvSpPr>
        <p:spPr>
          <a:xfrm>
            <a:off x="861970" y="4795800"/>
            <a:ext cx="327167" cy="300082"/>
          </a:xfrm>
          <a:prstGeom prst="rect">
            <a:avLst/>
          </a:prstGeom>
          <a:noFill/>
        </p:spPr>
        <p:txBody>
          <a:bodyPr wrap="square" rtlCol="0">
            <a:spAutoFit/>
          </a:bodyPr>
          <a:lstStyle/>
          <a:p>
            <a:r>
              <a:rPr lang="en-US" sz="1350" dirty="0"/>
              <a:t> 0</a:t>
            </a:r>
          </a:p>
        </p:txBody>
      </p:sp>
      <p:sp>
        <p:nvSpPr>
          <p:cNvPr id="31" name="TextBox 30">
            <a:extLst>
              <a:ext uri="{FF2B5EF4-FFF2-40B4-BE49-F238E27FC236}">
                <a16:creationId xmlns:a16="http://schemas.microsoft.com/office/drawing/2014/main" id="{7EDE591D-5F74-4277-9E3A-ACD58A775C86}"/>
              </a:ext>
            </a:extLst>
          </p:cNvPr>
          <p:cNvSpPr txBox="1"/>
          <p:nvPr/>
        </p:nvSpPr>
        <p:spPr>
          <a:xfrm>
            <a:off x="4290972" y="4775862"/>
            <a:ext cx="374469" cy="300082"/>
          </a:xfrm>
          <a:prstGeom prst="rect">
            <a:avLst/>
          </a:prstGeom>
          <a:noFill/>
        </p:spPr>
        <p:txBody>
          <a:bodyPr wrap="square" rtlCol="0">
            <a:spAutoFit/>
          </a:bodyPr>
          <a:lstStyle/>
          <a:p>
            <a:r>
              <a:rPr lang="en-US" sz="1350" dirty="0"/>
              <a:t>60</a:t>
            </a:r>
          </a:p>
        </p:txBody>
      </p:sp>
      <p:cxnSp>
        <p:nvCxnSpPr>
          <p:cNvPr id="14" name="Straight Connector 13">
            <a:extLst>
              <a:ext uri="{FF2B5EF4-FFF2-40B4-BE49-F238E27FC236}">
                <a16:creationId xmlns:a16="http://schemas.microsoft.com/office/drawing/2014/main" id="{BD97132E-8C7F-4F77-903B-D41E3B4D541A}"/>
              </a:ext>
            </a:extLst>
          </p:cNvPr>
          <p:cNvCxnSpPr/>
          <p:nvPr/>
        </p:nvCxnSpPr>
        <p:spPr>
          <a:xfrm>
            <a:off x="5212181" y="1508446"/>
            <a:ext cx="0" cy="3347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1E5E1F-4D9D-499B-92DE-F95A02D1AE3E}"/>
              </a:ext>
            </a:extLst>
          </p:cNvPr>
          <p:cNvCxnSpPr>
            <a:cxnSpLocks/>
          </p:cNvCxnSpPr>
          <p:nvPr/>
        </p:nvCxnSpPr>
        <p:spPr>
          <a:xfrm flipH="1">
            <a:off x="5212184" y="4855652"/>
            <a:ext cx="34667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352AD3C8-0232-42AB-93C3-5422580A5644}"/>
              </a:ext>
            </a:extLst>
          </p:cNvPr>
          <p:cNvSpPr/>
          <p:nvPr/>
        </p:nvSpPr>
        <p:spPr>
          <a:xfrm>
            <a:off x="5212182" y="1521028"/>
            <a:ext cx="3533341" cy="1840940"/>
          </a:xfrm>
          <a:custGeom>
            <a:avLst/>
            <a:gdLst>
              <a:gd name="connsiteX0" fmla="*/ 0 w 7617204"/>
              <a:gd name="connsiteY0" fmla="*/ 0 h 3876270"/>
              <a:gd name="connsiteX1" fmla="*/ 92279 w 7617204"/>
              <a:gd name="connsiteY1" fmla="*/ 41945 h 3876270"/>
              <a:gd name="connsiteX2" fmla="*/ 260059 w 7617204"/>
              <a:gd name="connsiteY2" fmla="*/ 117446 h 3876270"/>
              <a:gd name="connsiteX3" fmla="*/ 318782 w 7617204"/>
              <a:gd name="connsiteY3" fmla="*/ 176169 h 3876270"/>
              <a:gd name="connsiteX4" fmla="*/ 595618 w 7617204"/>
              <a:gd name="connsiteY4" fmla="*/ 419449 h 3876270"/>
              <a:gd name="connsiteX5" fmla="*/ 864066 w 7617204"/>
              <a:gd name="connsiteY5" fmla="*/ 738231 h 3876270"/>
              <a:gd name="connsiteX6" fmla="*/ 880844 w 7617204"/>
              <a:gd name="connsiteY6" fmla="*/ 763398 h 3876270"/>
              <a:gd name="connsiteX7" fmla="*/ 973123 w 7617204"/>
              <a:gd name="connsiteY7" fmla="*/ 1040235 h 3876270"/>
              <a:gd name="connsiteX8" fmla="*/ 998290 w 7617204"/>
              <a:gd name="connsiteY8" fmla="*/ 1174458 h 3876270"/>
              <a:gd name="connsiteX9" fmla="*/ 1048624 w 7617204"/>
              <a:gd name="connsiteY9" fmla="*/ 1275126 h 3876270"/>
              <a:gd name="connsiteX10" fmla="*/ 1258349 w 7617204"/>
              <a:gd name="connsiteY10" fmla="*/ 1619075 h 3876270"/>
              <a:gd name="connsiteX11" fmla="*/ 1392573 w 7617204"/>
              <a:gd name="connsiteY11" fmla="*/ 1736521 h 3876270"/>
              <a:gd name="connsiteX12" fmla="*/ 1468074 w 7617204"/>
              <a:gd name="connsiteY12" fmla="*/ 1862356 h 3876270"/>
              <a:gd name="connsiteX13" fmla="*/ 1677798 w 7617204"/>
              <a:gd name="connsiteY13" fmla="*/ 2063692 h 3876270"/>
              <a:gd name="connsiteX14" fmla="*/ 1728132 w 7617204"/>
              <a:gd name="connsiteY14" fmla="*/ 2088858 h 3876270"/>
              <a:gd name="connsiteX15" fmla="*/ 1761688 w 7617204"/>
              <a:gd name="connsiteY15" fmla="*/ 2122414 h 3876270"/>
              <a:gd name="connsiteX16" fmla="*/ 1870745 w 7617204"/>
              <a:gd name="connsiteY16" fmla="*/ 2189526 h 3876270"/>
              <a:gd name="connsiteX17" fmla="*/ 2072081 w 7617204"/>
              <a:gd name="connsiteY17" fmla="*/ 2399251 h 3876270"/>
              <a:gd name="connsiteX18" fmla="*/ 2382474 w 7617204"/>
              <a:gd name="connsiteY18" fmla="*/ 2592198 h 3876270"/>
              <a:gd name="connsiteX19" fmla="*/ 2424418 w 7617204"/>
              <a:gd name="connsiteY19" fmla="*/ 2608976 h 3876270"/>
              <a:gd name="connsiteX20" fmla="*/ 2567031 w 7617204"/>
              <a:gd name="connsiteY20" fmla="*/ 2659310 h 3876270"/>
              <a:gd name="connsiteX21" fmla="*/ 2768367 w 7617204"/>
              <a:gd name="connsiteY21" fmla="*/ 2726422 h 3876270"/>
              <a:gd name="connsiteX22" fmla="*/ 2936147 w 7617204"/>
              <a:gd name="connsiteY22" fmla="*/ 2810312 h 3876270"/>
              <a:gd name="connsiteX23" fmla="*/ 3028426 w 7617204"/>
              <a:gd name="connsiteY23" fmla="*/ 2827090 h 3876270"/>
              <a:gd name="connsiteX24" fmla="*/ 3212984 w 7617204"/>
              <a:gd name="connsiteY24" fmla="*/ 2877424 h 3876270"/>
              <a:gd name="connsiteX25" fmla="*/ 3422708 w 7617204"/>
              <a:gd name="connsiteY25" fmla="*/ 2919369 h 3876270"/>
              <a:gd name="connsiteX26" fmla="*/ 3615655 w 7617204"/>
              <a:gd name="connsiteY26" fmla="*/ 2952925 h 3876270"/>
              <a:gd name="connsiteX27" fmla="*/ 3833769 w 7617204"/>
              <a:gd name="connsiteY27" fmla="*/ 3070370 h 3876270"/>
              <a:gd name="connsiteX28" fmla="*/ 3917659 w 7617204"/>
              <a:gd name="connsiteY28" fmla="*/ 3129093 h 3876270"/>
              <a:gd name="connsiteX29" fmla="*/ 4135773 w 7617204"/>
              <a:gd name="connsiteY29" fmla="*/ 3212983 h 3876270"/>
              <a:gd name="connsiteX30" fmla="*/ 4169329 w 7617204"/>
              <a:gd name="connsiteY30" fmla="*/ 3238150 h 3876270"/>
              <a:gd name="connsiteX31" fmla="*/ 4546833 w 7617204"/>
              <a:gd name="connsiteY31" fmla="*/ 3305262 h 3876270"/>
              <a:gd name="connsiteX32" fmla="*/ 4957894 w 7617204"/>
              <a:gd name="connsiteY32" fmla="*/ 3372374 h 3876270"/>
              <a:gd name="connsiteX33" fmla="*/ 5184396 w 7617204"/>
              <a:gd name="connsiteY33" fmla="*/ 3439486 h 3876270"/>
              <a:gd name="connsiteX34" fmla="*/ 5385732 w 7617204"/>
              <a:gd name="connsiteY34" fmla="*/ 3481431 h 3876270"/>
              <a:gd name="connsiteX35" fmla="*/ 5629013 w 7617204"/>
              <a:gd name="connsiteY35" fmla="*/ 3565321 h 3876270"/>
              <a:gd name="connsiteX36" fmla="*/ 5654180 w 7617204"/>
              <a:gd name="connsiteY36" fmla="*/ 3582099 h 3876270"/>
              <a:gd name="connsiteX37" fmla="*/ 5897461 w 7617204"/>
              <a:gd name="connsiteY37" fmla="*/ 3590488 h 3876270"/>
              <a:gd name="connsiteX38" fmla="*/ 6191075 w 7617204"/>
              <a:gd name="connsiteY38" fmla="*/ 3657600 h 3876270"/>
              <a:gd name="connsiteX39" fmla="*/ 6274965 w 7617204"/>
              <a:gd name="connsiteY39" fmla="*/ 3665989 h 3876270"/>
              <a:gd name="connsiteX40" fmla="*/ 6409189 w 7617204"/>
              <a:gd name="connsiteY40" fmla="*/ 3691156 h 3876270"/>
              <a:gd name="connsiteX41" fmla="*/ 6576969 w 7617204"/>
              <a:gd name="connsiteY41" fmla="*/ 3699545 h 3876270"/>
              <a:gd name="connsiteX42" fmla="*/ 6803472 w 7617204"/>
              <a:gd name="connsiteY42" fmla="*/ 3724712 h 3876270"/>
              <a:gd name="connsiteX43" fmla="*/ 7038363 w 7617204"/>
              <a:gd name="connsiteY43" fmla="*/ 3741490 h 3876270"/>
              <a:gd name="connsiteX44" fmla="*/ 7256477 w 7617204"/>
              <a:gd name="connsiteY44" fmla="*/ 3766657 h 3876270"/>
              <a:gd name="connsiteX45" fmla="*/ 7365534 w 7617204"/>
              <a:gd name="connsiteY45" fmla="*/ 3808602 h 3876270"/>
              <a:gd name="connsiteX46" fmla="*/ 7508147 w 7617204"/>
              <a:gd name="connsiteY46" fmla="*/ 3825380 h 3876270"/>
              <a:gd name="connsiteX47" fmla="*/ 7541703 w 7617204"/>
              <a:gd name="connsiteY47" fmla="*/ 3833769 h 3876270"/>
              <a:gd name="connsiteX48" fmla="*/ 7583648 w 7617204"/>
              <a:gd name="connsiteY48" fmla="*/ 3858936 h 3876270"/>
              <a:gd name="connsiteX49" fmla="*/ 7608815 w 7617204"/>
              <a:gd name="connsiteY49" fmla="*/ 3875714 h 3876270"/>
              <a:gd name="connsiteX50" fmla="*/ 7617204 w 7617204"/>
              <a:gd name="connsiteY50" fmla="*/ 3875714 h 387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617204" h="3876270">
                <a:moveTo>
                  <a:pt x="0" y="0"/>
                </a:moveTo>
                <a:cubicBezTo>
                  <a:pt x="86152" y="17230"/>
                  <a:pt x="-4473" y="-6431"/>
                  <a:pt x="92279" y="41945"/>
                </a:cubicBezTo>
                <a:cubicBezTo>
                  <a:pt x="147133" y="69372"/>
                  <a:pt x="205205" y="90019"/>
                  <a:pt x="260059" y="117446"/>
                </a:cubicBezTo>
                <a:cubicBezTo>
                  <a:pt x="311512" y="143172"/>
                  <a:pt x="278515" y="139257"/>
                  <a:pt x="318782" y="176169"/>
                </a:cubicBezTo>
                <a:cubicBezTo>
                  <a:pt x="409339" y="259180"/>
                  <a:pt x="493403" y="351306"/>
                  <a:pt x="595618" y="419449"/>
                </a:cubicBezTo>
                <a:cubicBezTo>
                  <a:pt x="722301" y="503904"/>
                  <a:pt x="691924" y="480018"/>
                  <a:pt x="864066" y="738231"/>
                </a:cubicBezTo>
                <a:cubicBezTo>
                  <a:pt x="869659" y="746620"/>
                  <a:pt x="876619" y="754244"/>
                  <a:pt x="880844" y="763398"/>
                </a:cubicBezTo>
                <a:cubicBezTo>
                  <a:pt x="913657" y="834492"/>
                  <a:pt x="963024" y="986372"/>
                  <a:pt x="973123" y="1040235"/>
                </a:cubicBezTo>
                <a:cubicBezTo>
                  <a:pt x="981512" y="1084976"/>
                  <a:pt x="984360" y="1131121"/>
                  <a:pt x="998290" y="1174458"/>
                </a:cubicBezTo>
                <a:cubicBezTo>
                  <a:pt x="1009771" y="1210175"/>
                  <a:pt x="1035319" y="1240048"/>
                  <a:pt x="1048624" y="1275126"/>
                </a:cubicBezTo>
                <a:cubicBezTo>
                  <a:pt x="1123212" y="1471766"/>
                  <a:pt x="1044756" y="1432181"/>
                  <a:pt x="1258349" y="1619075"/>
                </a:cubicBezTo>
                <a:lnTo>
                  <a:pt x="1392573" y="1736521"/>
                </a:lnTo>
                <a:cubicBezTo>
                  <a:pt x="1417740" y="1778466"/>
                  <a:pt x="1435170" y="1826161"/>
                  <a:pt x="1468074" y="1862356"/>
                </a:cubicBezTo>
                <a:cubicBezTo>
                  <a:pt x="1552808" y="1955564"/>
                  <a:pt x="1569274" y="1981008"/>
                  <a:pt x="1677798" y="2063692"/>
                </a:cubicBezTo>
                <a:cubicBezTo>
                  <a:pt x="1692719" y="2075060"/>
                  <a:pt x="1711354" y="2080469"/>
                  <a:pt x="1728132" y="2088858"/>
                </a:cubicBezTo>
                <a:cubicBezTo>
                  <a:pt x="1739317" y="2100043"/>
                  <a:pt x="1748765" y="2113292"/>
                  <a:pt x="1761688" y="2122414"/>
                </a:cubicBezTo>
                <a:cubicBezTo>
                  <a:pt x="1796560" y="2147029"/>
                  <a:pt x="1841185" y="2158734"/>
                  <a:pt x="1870745" y="2189526"/>
                </a:cubicBezTo>
                <a:cubicBezTo>
                  <a:pt x="1937857" y="2259434"/>
                  <a:pt x="1989778" y="2348090"/>
                  <a:pt x="2072081" y="2399251"/>
                </a:cubicBezTo>
                <a:cubicBezTo>
                  <a:pt x="2175545" y="2463567"/>
                  <a:pt x="2269363" y="2546952"/>
                  <a:pt x="2382474" y="2592198"/>
                </a:cubicBezTo>
                <a:cubicBezTo>
                  <a:pt x="2396455" y="2597791"/>
                  <a:pt x="2410772" y="2602608"/>
                  <a:pt x="2424418" y="2608976"/>
                </a:cubicBezTo>
                <a:cubicBezTo>
                  <a:pt x="2536449" y="2661257"/>
                  <a:pt x="2470746" y="2645555"/>
                  <a:pt x="2567031" y="2659310"/>
                </a:cubicBezTo>
                <a:cubicBezTo>
                  <a:pt x="2634143" y="2681681"/>
                  <a:pt x="2709506" y="2687181"/>
                  <a:pt x="2768367" y="2726422"/>
                </a:cubicBezTo>
                <a:cubicBezTo>
                  <a:pt x="2833978" y="2770163"/>
                  <a:pt x="2842754" y="2780426"/>
                  <a:pt x="2936147" y="2810312"/>
                </a:cubicBezTo>
                <a:cubicBezTo>
                  <a:pt x="2965924" y="2819840"/>
                  <a:pt x="2998320" y="2818660"/>
                  <a:pt x="3028426" y="2827090"/>
                </a:cubicBezTo>
                <a:cubicBezTo>
                  <a:pt x="3236122" y="2885245"/>
                  <a:pt x="3067192" y="2859200"/>
                  <a:pt x="3212984" y="2877424"/>
                </a:cubicBezTo>
                <a:cubicBezTo>
                  <a:pt x="3453792" y="2941640"/>
                  <a:pt x="3238770" y="2891500"/>
                  <a:pt x="3422708" y="2919369"/>
                </a:cubicBezTo>
                <a:cubicBezTo>
                  <a:pt x="3487252" y="2929148"/>
                  <a:pt x="3615655" y="2952925"/>
                  <a:pt x="3615655" y="2952925"/>
                </a:cubicBezTo>
                <a:cubicBezTo>
                  <a:pt x="3688360" y="2992073"/>
                  <a:pt x="3766121" y="3023017"/>
                  <a:pt x="3833769" y="3070370"/>
                </a:cubicBezTo>
                <a:cubicBezTo>
                  <a:pt x="3861732" y="3089944"/>
                  <a:pt x="3886794" y="3114518"/>
                  <a:pt x="3917659" y="3129093"/>
                </a:cubicBezTo>
                <a:cubicBezTo>
                  <a:pt x="3988097" y="3162355"/>
                  <a:pt x="4064298" y="3182011"/>
                  <a:pt x="4135773" y="3212983"/>
                </a:cubicBezTo>
                <a:cubicBezTo>
                  <a:pt x="4148602" y="3218542"/>
                  <a:pt x="4156238" y="3233241"/>
                  <a:pt x="4169329" y="3238150"/>
                </a:cubicBezTo>
                <a:cubicBezTo>
                  <a:pt x="4254055" y="3269922"/>
                  <a:pt x="4523138" y="3301393"/>
                  <a:pt x="4546833" y="3305262"/>
                </a:cubicBezTo>
                <a:lnTo>
                  <a:pt x="4957894" y="3372374"/>
                </a:lnTo>
                <a:cubicBezTo>
                  <a:pt x="5054110" y="3404446"/>
                  <a:pt x="5080392" y="3415485"/>
                  <a:pt x="5184396" y="3439486"/>
                </a:cubicBezTo>
                <a:cubicBezTo>
                  <a:pt x="5251193" y="3454901"/>
                  <a:pt x="5318620" y="3467449"/>
                  <a:pt x="5385732" y="3481431"/>
                </a:cubicBezTo>
                <a:cubicBezTo>
                  <a:pt x="5604482" y="3582393"/>
                  <a:pt x="5377827" y="3485999"/>
                  <a:pt x="5629013" y="3565321"/>
                </a:cubicBezTo>
                <a:cubicBezTo>
                  <a:pt x="5638627" y="3568357"/>
                  <a:pt x="5644142" y="3581158"/>
                  <a:pt x="5654180" y="3582099"/>
                </a:cubicBezTo>
                <a:cubicBezTo>
                  <a:pt x="5734968" y="3589673"/>
                  <a:pt x="5816367" y="3587692"/>
                  <a:pt x="5897461" y="3590488"/>
                </a:cubicBezTo>
                <a:cubicBezTo>
                  <a:pt x="6027946" y="3629634"/>
                  <a:pt x="6005691" y="3625820"/>
                  <a:pt x="6191075" y="3657600"/>
                </a:cubicBezTo>
                <a:cubicBezTo>
                  <a:pt x="6218774" y="3662348"/>
                  <a:pt x="6247189" y="3661716"/>
                  <a:pt x="6274965" y="3665989"/>
                </a:cubicBezTo>
                <a:cubicBezTo>
                  <a:pt x="6319957" y="3672911"/>
                  <a:pt x="6363946" y="3686129"/>
                  <a:pt x="6409189" y="3691156"/>
                </a:cubicBezTo>
                <a:cubicBezTo>
                  <a:pt x="6464843" y="3697340"/>
                  <a:pt x="6521096" y="3695820"/>
                  <a:pt x="6576969" y="3699545"/>
                </a:cubicBezTo>
                <a:cubicBezTo>
                  <a:pt x="6640774" y="3703799"/>
                  <a:pt x="6748280" y="3719806"/>
                  <a:pt x="6803472" y="3724712"/>
                </a:cubicBezTo>
                <a:cubicBezTo>
                  <a:pt x="6881660" y="3731662"/>
                  <a:pt x="6960162" y="3734690"/>
                  <a:pt x="7038363" y="3741490"/>
                </a:cubicBezTo>
                <a:cubicBezTo>
                  <a:pt x="7101671" y="3746995"/>
                  <a:pt x="7188125" y="3758113"/>
                  <a:pt x="7256477" y="3766657"/>
                </a:cubicBezTo>
                <a:cubicBezTo>
                  <a:pt x="7292829" y="3780639"/>
                  <a:pt x="7327604" y="3799752"/>
                  <a:pt x="7365534" y="3808602"/>
                </a:cubicBezTo>
                <a:cubicBezTo>
                  <a:pt x="7412147" y="3819478"/>
                  <a:pt x="7460763" y="3818611"/>
                  <a:pt x="7508147" y="3825380"/>
                </a:cubicBezTo>
                <a:cubicBezTo>
                  <a:pt x="7519561" y="3827011"/>
                  <a:pt x="7530518" y="3830973"/>
                  <a:pt x="7541703" y="3833769"/>
                </a:cubicBezTo>
                <a:cubicBezTo>
                  <a:pt x="7555685" y="3842158"/>
                  <a:pt x="7569821" y="3850294"/>
                  <a:pt x="7583648" y="3858936"/>
                </a:cubicBezTo>
                <a:cubicBezTo>
                  <a:pt x="7592198" y="3864280"/>
                  <a:pt x="7599797" y="3871205"/>
                  <a:pt x="7608815" y="3875714"/>
                </a:cubicBezTo>
                <a:cubicBezTo>
                  <a:pt x="7611316" y="3876965"/>
                  <a:pt x="7614408" y="3875714"/>
                  <a:pt x="7617204" y="387571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Box 17">
            <a:extLst>
              <a:ext uri="{FF2B5EF4-FFF2-40B4-BE49-F238E27FC236}">
                <a16:creationId xmlns:a16="http://schemas.microsoft.com/office/drawing/2014/main" id="{CC920C79-C641-4881-AED0-57412C724E68}"/>
              </a:ext>
            </a:extLst>
          </p:cNvPr>
          <p:cNvSpPr txBox="1"/>
          <p:nvPr/>
        </p:nvSpPr>
        <p:spPr>
          <a:xfrm>
            <a:off x="5558226" y="4266707"/>
            <a:ext cx="1463358" cy="219291"/>
          </a:xfrm>
          <a:prstGeom prst="rect">
            <a:avLst/>
          </a:prstGeom>
          <a:noFill/>
        </p:spPr>
        <p:txBody>
          <a:bodyPr wrap="square" rtlCol="0">
            <a:spAutoFit/>
          </a:bodyPr>
          <a:lstStyle/>
          <a:p>
            <a:r>
              <a:rPr lang="en-US" sz="825" dirty="0">
                <a:latin typeface="Arial" panose="020B0604020202020204" pitchFamily="34" charset="0"/>
                <a:cs typeface="Arial" panose="020B0604020202020204" pitchFamily="34" charset="0"/>
              </a:rPr>
              <a:t>Wilcoxon p value &lt; 0.001 </a:t>
            </a:r>
          </a:p>
        </p:txBody>
      </p:sp>
      <p:cxnSp>
        <p:nvCxnSpPr>
          <p:cNvPr id="19" name="Straight Connector 18">
            <a:extLst>
              <a:ext uri="{FF2B5EF4-FFF2-40B4-BE49-F238E27FC236}">
                <a16:creationId xmlns:a16="http://schemas.microsoft.com/office/drawing/2014/main" id="{D46A9D01-C9CC-42A5-996F-F4B8737EF6E0}"/>
              </a:ext>
            </a:extLst>
          </p:cNvPr>
          <p:cNvCxnSpPr/>
          <p:nvPr/>
        </p:nvCxnSpPr>
        <p:spPr>
          <a:xfrm>
            <a:off x="7433168" y="1854491"/>
            <a:ext cx="3428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2CF0D3-205D-4191-B81D-24BEE5E4D86A}"/>
              </a:ext>
            </a:extLst>
          </p:cNvPr>
          <p:cNvCxnSpPr/>
          <p:nvPr/>
        </p:nvCxnSpPr>
        <p:spPr>
          <a:xfrm>
            <a:off x="7433168" y="2044292"/>
            <a:ext cx="342899"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7218F90-D80A-4472-AEC1-66737A8C9C45}"/>
              </a:ext>
            </a:extLst>
          </p:cNvPr>
          <p:cNvSpPr txBox="1"/>
          <p:nvPr/>
        </p:nvSpPr>
        <p:spPr>
          <a:xfrm>
            <a:off x="7776066" y="1707900"/>
            <a:ext cx="1303964" cy="507831"/>
          </a:xfrm>
          <a:prstGeom prst="rect">
            <a:avLst/>
          </a:prstGeom>
          <a:noFill/>
        </p:spPr>
        <p:txBody>
          <a:bodyPr wrap="square" rtlCol="0">
            <a:spAutoFit/>
          </a:bodyPr>
          <a:lstStyle/>
          <a:p>
            <a:r>
              <a:rPr lang="en-US" sz="1350" dirty="0"/>
              <a:t>Treatment</a:t>
            </a:r>
          </a:p>
          <a:p>
            <a:r>
              <a:rPr lang="en-US" sz="1350" dirty="0"/>
              <a:t>Placebo</a:t>
            </a:r>
          </a:p>
        </p:txBody>
      </p:sp>
      <p:sp>
        <p:nvSpPr>
          <p:cNvPr id="23" name="TextBox 22">
            <a:extLst>
              <a:ext uri="{FF2B5EF4-FFF2-40B4-BE49-F238E27FC236}">
                <a16:creationId xmlns:a16="http://schemas.microsoft.com/office/drawing/2014/main" id="{F76D780D-C647-47E8-88A3-12FE91B193B7}"/>
              </a:ext>
            </a:extLst>
          </p:cNvPr>
          <p:cNvSpPr txBox="1"/>
          <p:nvPr/>
        </p:nvSpPr>
        <p:spPr>
          <a:xfrm rot="16200000">
            <a:off x="4124304" y="3055089"/>
            <a:ext cx="1642144" cy="253916"/>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Proportion event free </a:t>
            </a:r>
          </a:p>
        </p:txBody>
      </p:sp>
      <p:sp>
        <p:nvSpPr>
          <p:cNvPr id="25" name="TextBox 24">
            <a:extLst>
              <a:ext uri="{FF2B5EF4-FFF2-40B4-BE49-F238E27FC236}">
                <a16:creationId xmlns:a16="http://schemas.microsoft.com/office/drawing/2014/main" id="{3E49BD81-F0AA-4E54-B17D-8A73D9A3AA0E}"/>
              </a:ext>
            </a:extLst>
          </p:cNvPr>
          <p:cNvSpPr txBox="1"/>
          <p:nvPr/>
        </p:nvSpPr>
        <p:spPr>
          <a:xfrm>
            <a:off x="6133922" y="5096613"/>
            <a:ext cx="1840976" cy="253916"/>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Months from randomization</a:t>
            </a:r>
          </a:p>
        </p:txBody>
      </p:sp>
      <p:sp>
        <p:nvSpPr>
          <p:cNvPr id="32" name="TextBox 31">
            <a:extLst>
              <a:ext uri="{FF2B5EF4-FFF2-40B4-BE49-F238E27FC236}">
                <a16:creationId xmlns:a16="http://schemas.microsoft.com/office/drawing/2014/main" id="{3A598ECB-9219-47EB-8B71-6F18A875A487}"/>
              </a:ext>
            </a:extLst>
          </p:cNvPr>
          <p:cNvSpPr txBox="1"/>
          <p:nvPr/>
        </p:nvSpPr>
        <p:spPr>
          <a:xfrm>
            <a:off x="5092639" y="4839552"/>
            <a:ext cx="374469" cy="300082"/>
          </a:xfrm>
          <a:prstGeom prst="rect">
            <a:avLst/>
          </a:prstGeom>
          <a:noFill/>
        </p:spPr>
        <p:txBody>
          <a:bodyPr wrap="square" rtlCol="0">
            <a:spAutoFit/>
          </a:bodyPr>
          <a:lstStyle/>
          <a:p>
            <a:r>
              <a:rPr lang="en-US" sz="1350" dirty="0"/>
              <a:t> 0</a:t>
            </a:r>
          </a:p>
        </p:txBody>
      </p:sp>
      <p:sp>
        <p:nvSpPr>
          <p:cNvPr id="33" name="TextBox 32">
            <a:extLst>
              <a:ext uri="{FF2B5EF4-FFF2-40B4-BE49-F238E27FC236}">
                <a16:creationId xmlns:a16="http://schemas.microsoft.com/office/drawing/2014/main" id="{815AE0BC-2419-4CDE-A81B-EC80CBBC5DA5}"/>
              </a:ext>
            </a:extLst>
          </p:cNvPr>
          <p:cNvSpPr txBox="1"/>
          <p:nvPr/>
        </p:nvSpPr>
        <p:spPr>
          <a:xfrm>
            <a:off x="8521640" y="4819614"/>
            <a:ext cx="374468" cy="300082"/>
          </a:xfrm>
          <a:prstGeom prst="rect">
            <a:avLst/>
          </a:prstGeom>
          <a:noFill/>
        </p:spPr>
        <p:txBody>
          <a:bodyPr wrap="square" rtlCol="0">
            <a:spAutoFit/>
          </a:bodyPr>
          <a:lstStyle/>
          <a:p>
            <a:r>
              <a:rPr lang="en-US" sz="1350" dirty="0"/>
              <a:t>60</a:t>
            </a:r>
          </a:p>
        </p:txBody>
      </p:sp>
      <p:sp>
        <p:nvSpPr>
          <p:cNvPr id="3" name="Freeform: Shape 2">
            <a:extLst>
              <a:ext uri="{FF2B5EF4-FFF2-40B4-BE49-F238E27FC236}">
                <a16:creationId xmlns:a16="http://schemas.microsoft.com/office/drawing/2014/main" id="{C304C052-C0D5-49A9-B1C0-213AA18234B2}"/>
              </a:ext>
            </a:extLst>
          </p:cNvPr>
          <p:cNvSpPr/>
          <p:nvPr/>
        </p:nvSpPr>
        <p:spPr>
          <a:xfrm>
            <a:off x="5203271" y="1536760"/>
            <a:ext cx="3529668" cy="2378279"/>
          </a:xfrm>
          <a:custGeom>
            <a:avLst/>
            <a:gdLst>
              <a:gd name="connsiteX0" fmla="*/ 0 w 4706224"/>
              <a:gd name="connsiteY0" fmla="*/ 0 h 3171039"/>
              <a:gd name="connsiteX1" fmla="*/ 243281 w 4706224"/>
              <a:gd name="connsiteY1" fmla="*/ 25167 h 3171039"/>
              <a:gd name="connsiteX2" fmla="*/ 352338 w 4706224"/>
              <a:gd name="connsiteY2" fmla="*/ 50334 h 3171039"/>
              <a:gd name="connsiteX3" fmla="*/ 419450 w 4706224"/>
              <a:gd name="connsiteY3" fmla="*/ 58723 h 3171039"/>
              <a:gd name="connsiteX4" fmla="*/ 562063 w 4706224"/>
              <a:gd name="connsiteY4" fmla="*/ 125835 h 3171039"/>
              <a:gd name="connsiteX5" fmla="*/ 595619 w 4706224"/>
              <a:gd name="connsiteY5" fmla="*/ 134224 h 3171039"/>
              <a:gd name="connsiteX6" fmla="*/ 847288 w 4706224"/>
              <a:gd name="connsiteY6" fmla="*/ 251670 h 3171039"/>
              <a:gd name="connsiteX7" fmla="*/ 889233 w 4706224"/>
              <a:gd name="connsiteY7" fmla="*/ 285226 h 3171039"/>
              <a:gd name="connsiteX8" fmla="*/ 1048624 w 4706224"/>
              <a:gd name="connsiteY8" fmla="*/ 394283 h 3171039"/>
              <a:gd name="connsiteX9" fmla="*/ 1140903 w 4706224"/>
              <a:gd name="connsiteY9" fmla="*/ 486561 h 3171039"/>
              <a:gd name="connsiteX10" fmla="*/ 1174459 w 4706224"/>
              <a:gd name="connsiteY10" fmla="*/ 545284 h 3171039"/>
              <a:gd name="connsiteX11" fmla="*/ 1199626 w 4706224"/>
              <a:gd name="connsiteY11" fmla="*/ 587229 h 3171039"/>
              <a:gd name="connsiteX12" fmla="*/ 1224793 w 4706224"/>
              <a:gd name="connsiteY12" fmla="*/ 604007 h 3171039"/>
              <a:gd name="connsiteX13" fmla="*/ 1308683 w 4706224"/>
              <a:gd name="connsiteY13" fmla="*/ 662730 h 3171039"/>
              <a:gd name="connsiteX14" fmla="*/ 1392573 w 4706224"/>
              <a:gd name="connsiteY14" fmla="*/ 771787 h 3171039"/>
              <a:gd name="connsiteX15" fmla="*/ 1434518 w 4706224"/>
              <a:gd name="connsiteY15" fmla="*/ 813732 h 3171039"/>
              <a:gd name="connsiteX16" fmla="*/ 1543575 w 4706224"/>
              <a:gd name="connsiteY16" fmla="*/ 931178 h 3171039"/>
              <a:gd name="connsiteX17" fmla="*/ 1669410 w 4706224"/>
              <a:gd name="connsiteY17" fmla="*/ 1140903 h 3171039"/>
              <a:gd name="connsiteX18" fmla="*/ 1728133 w 4706224"/>
              <a:gd name="connsiteY18" fmla="*/ 1283516 h 3171039"/>
              <a:gd name="connsiteX19" fmla="*/ 1753299 w 4706224"/>
              <a:gd name="connsiteY19" fmla="*/ 1317072 h 3171039"/>
              <a:gd name="connsiteX20" fmla="*/ 1770077 w 4706224"/>
              <a:gd name="connsiteY20" fmla="*/ 1359017 h 3171039"/>
              <a:gd name="connsiteX21" fmla="*/ 1812022 w 4706224"/>
              <a:gd name="connsiteY21" fmla="*/ 1451295 h 3171039"/>
              <a:gd name="connsiteX22" fmla="*/ 1837189 w 4706224"/>
              <a:gd name="connsiteY22" fmla="*/ 1476462 h 3171039"/>
              <a:gd name="connsiteX23" fmla="*/ 1929468 w 4706224"/>
              <a:gd name="connsiteY23" fmla="*/ 1593908 h 3171039"/>
              <a:gd name="connsiteX24" fmla="*/ 2055303 w 4706224"/>
              <a:gd name="connsiteY24" fmla="*/ 1702965 h 3171039"/>
              <a:gd name="connsiteX25" fmla="*/ 2072081 w 4706224"/>
              <a:gd name="connsiteY25" fmla="*/ 1728132 h 3171039"/>
              <a:gd name="connsiteX26" fmla="*/ 2114026 w 4706224"/>
              <a:gd name="connsiteY26" fmla="*/ 1812022 h 3171039"/>
              <a:gd name="connsiteX27" fmla="*/ 2206305 w 4706224"/>
              <a:gd name="connsiteY27" fmla="*/ 1946246 h 3171039"/>
              <a:gd name="connsiteX28" fmla="*/ 2281806 w 4706224"/>
              <a:gd name="connsiteY28" fmla="*/ 2038525 h 3171039"/>
              <a:gd name="connsiteX29" fmla="*/ 2332140 w 4706224"/>
              <a:gd name="connsiteY29" fmla="*/ 2080470 h 3171039"/>
              <a:gd name="connsiteX30" fmla="*/ 2474753 w 4706224"/>
              <a:gd name="connsiteY30" fmla="*/ 2206305 h 3171039"/>
              <a:gd name="connsiteX31" fmla="*/ 2793534 w 4706224"/>
              <a:gd name="connsiteY31" fmla="*/ 2348917 h 3171039"/>
              <a:gd name="connsiteX32" fmla="*/ 2852257 w 4706224"/>
              <a:gd name="connsiteY32" fmla="*/ 2390862 h 3171039"/>
              <a:gd name="connsiteX33" fmla="*/ 3011648 w 4706224"/>
              <a:gd name="connsiteY33" fmla="*/ 2449585 h 3171039"/>
              <a:gd name="connsiteX34" fmla="*/ 3087149 w 4706224"/>
              <a:gd name="connsiteY34" fmla="*/ 2499919 h 3171039"/>
              <a:gd name="connsiteX35" fmla="*/ 3355597 w 4706224"/>
              <a:gd name="connsiteY35" fmla="*/ 2600587 h 3171039"/>
              <a:gd name="connsiteX36" fmla="*/ 3556933 w 4706224"/>
              <a:gd name="connsiteY36" fmla="*/ 2684477 h 3171039"/>
              <a:gd name="connsiteX37" fmla="*/ 3674378 w 4706224"/>
              <a:gd name="connsiteY37" fmla="*/ 2743200 h 3171039"/>
              <a:gd name="connsiteX38" fmla="*/ 3850547 w 4706224"/>
              <a:gd name="connsiteY38" fmla="*/ 2801923 h 3171039"/>
              <a:gd name="connsiteX39" fmla="*/ 3959604 w 4706224"/>
              <a:gd name="connsiteY39" fmla="*/ 2835479 h 3171039"/>
              <a:gd name="connsiteX40" fmla="*/ 4236441 w 4706224"/>
              <a:gd name="connsiteY40" fmla="*/ 2944536 h 3171039"/>
              <a:gd name="connsiteX41" fmla="*/ 4295164 w 4706224"/>
              <a:gd name="connsiteY41" fmla="*/ 2994870 h 3171039"/>
              <a:gd name="connsiteX42" fmla="*/ 4471333 w 4706224"/>
              <a:gd name="connsiteY42" fmla="*/ 3095538 h 3171039"/>
              <a:gd name="connsiteX43" fmla="*/ 4572000 w 4706224"/>
              <a:gd name="connsiteY43" fmla="*/ 3137483 h 3171039"/>
              <a:gd name="connsiteX44" fmla="*/ 4672668 w 4706224"/>
              <a:gd name="connsiteY44" fmla="*/ 3162650 h 3171039"/>
              <a:gd name="connsiteX45" fmla="*/ 4706224 w 4706224"/>
              <a:gd name="connsiteY45" fmla="*/ 3171039 h 3171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706224" h="3171039">
                <a:moveTo>
                  <a:pt x="0" y="0"/>
                </a:moveTo>
                <a:cubicBezTo>
                  <a:pt x="81094" y="8389"/>
                  <a:pt x="162574" y="13637"/>
                  <a:pt x="243281" y="25167"/>
                </a:cubicBezTo>
                <a:cubicBezTo>
                  <a:pt x="280214" y="30443"/>
                  <a:pt x="315689" y="43353"/>
                  <a:pt x="352338" y="50334"/>
                </a:cubicBezTo>
                <a:cubicBezTo>
                  <a:pt x="374485" y="54552"/>
                  <a:pt x="397079" y="55927"/>
                  <a:pt x="419450" y="58723"/>
                </a:cubicBezTo>
                <a:cubicBezTo>
                  <a:pt x="461248" y="79622"/>
                  <a:pt x="516251" y="109176"/>
                  <a:pt x="562063" y="125835"/>
                </a:cubicBezTo>
                <a:cubicBezTo>
                  <a:pt x="572898" y="129775"/>
                  <a:pt x="584434" y="131428"/>
                  <a:pt x="595619" y="134224"/>
                </a:cubicBezTo>
                <a:cubicBezTo>
                  <a:pt x="766075" y="230105"/>
                  <a:pt x="681500" y="192459"/>
                  <a:pt x="847288" y="251670"/>
                </a:cubicBezTo>
                <a:cubicBezTo>
                  <a:pt x="861270" y="262855"/>
                  <a:pt x="874622" y="274876"/>
                  <a:pt x="889233" y="285226"/>
                </a:cubicBezTo>
                <a:cubicBezTo>
                  <a:pt x="941766" y="322437"/>
                  <a:pt x="1003103" y="348762"/>
                  <a:pt x="1048624" y="394283"/>
                </a:cubicBezTo>
                <a:lnTo>
                  <a:pt x="1140903" y="486561"/>
                </a:lnTo>
                <a:cubicBezTo>
                  <a:pt x="1155855" y="531416"/>
                  <a:pt x="1140600" y="494496"/>
                  <a:pt x="1174459" y="545284"/>
                </a:cubicBezTo>
                <a:cubicBezTo>
                  <a:pt x="1183504" y="558851"/>
                  <a:pt x="1189015" y="574849"/>
                  <a:pt x="1199626" y="587229"/>
                </a:cubicBezTo>
                <a:cubicBezTo>
                  <a:pt x="1206187" y="594884"/>
                  <a:pt x="1217257" y="597309"/>
                  <a:pt x="1224793" y="604007"/>
                </a:cubicBezTo>
                <a:cubicBezTo>
                  <a:pt x="1293451" y="665037"/>
                  <a:pt x="1247165" y="647351"/>
                  <a:pt x="1308683" y="662730"/>
                </a:cubicBezTo>
                <a:cubicBezTo>
                  <a:pt x="1389387" y="743434"/>
                  <a:pt x="1284207" y="633867"/>
                  <a:pt x="1392573" y="771787"/>
                </a:cubicBezTo>
                <a:cubicBezTo>
                  <a:pt x="1404789" y="787335"/>
                  <a:pt x="1421650" y="798719"/>
                  <a:pt x="1434518" y="813732"/>
                </a:cubicBezTo>
                <a:cubicBezTo>
                  <a:pt x="1532411" y="927940"/>
                  <a:pt x="1451101" y="854116"/>
                  <a:pt x="1543575" y="931178"/>
                </a:cubicBezTo>
                <a:cubicBezTo>
                  <a:pt x="1643194" y="1121359"/>
                  <a:pt x="1588979" y="1060472"/>
                  <a:pt x="1669410" y="1140903"/>
                </a:cubicBezTo>
                <a:cubicBezTo>
                  <a:pt x="1688984" y="1188441"/>
                  <a:pt x="1697288" y="1242387"/>
                  <a:pt x="1728133" y="1283516"/>
                </a:cubicBezTo>
                <a:cubicBezTo>
                  <a:pt x="1736522" y="1294701"/>
                  <a:pt x="1746509" y="1304850"/>
                  <a:pt x="1753299" y="1317072"/>
                </a:cubicBezTo>
                <a:cubicBezTo>
                  <a:pt x="1760612" y="1330236"/>
                  <a:pt x="1764041" y="1345221"/>
                  <a:pt x="1770077" y="1359017"/>
                </a:cubicBezTo>
                <a:cubicBezTo>
                  <a:pt x="1783620" y="1389972"/>
                  <a:pt x="1795258" y="1421959"/>
                  <a:pt x="1812022" y="1451295"/>
                </a:cubicBezTo>
                <a:cubicBezTo>
                  <a:pt x="1817908" y="1461596"/>
                  <a:pt x="1829647" y="1467304"/>
                  <a:pt x="1837189" y="1476462"/>
                </a:cubicBezTo>
                <a:cubicBezTo>
                  <a:pt x="1868839" y="1514894"/>
                  <a:pt x="1884937" y="1571642"/>
                  <a:pt x="1929468" y="1593908"/>
                </a:cubicBezTo>
                <a:cubicBezTo>
                  <a:pt x="1987397" y="1622873"/>
                  <a:pt x="2004742" y="1627124"/>
                  <a:pt x="2055303" y="1702965"/>
                </a:cubicBezTo>
                <a:cubicBezTo>
                  <a:pt x="2060896" y="1711354"/>
                  <a:pt x="2067301" y="1719255"/>
                  <a:pt x="2072081" y="1728132"/>
                </a:cubicBezTo>
                <a:cubicBezTo>
                  <a:pt x="2086903" y="1755659"/>
                  <a:pt x="2096314" y="1786259"/>
                  <a:pt x="2114026" y="1812022"/>
                </a:cubicBezTo>
                <a:cubicBezTo>
                  <a:pt x="2144786" y="1856763"/>
                  <a:pt x="2175169" y="1901766"/>
                  <a:pt x="2206305" y="1946246"/>
                </a:cubicBezTo>
                <a:cubicBezTo>
                  <a:pt x="2225376" y="1973490"/>
                  <a:pt x="2262136" y="2018855"/>
                  <a:pt x="2281806" y="2038525"/>
                </a:cubicBezTo>
                <a:cubicBezTo>
                  <a:pt x="2297249" y="2053968"/>
                  <a:pt x="2316092" y="2065656"/>
                  <a:pt x="2332140" y="2080470"/>
                </a:cubicBezTo>
                <a:cubicBezTo>
                  <a:pt x="2385707" y="2129916"/>
                  <a:pt x="2408674" y="2166657"/>
                  <a:pt x="2474753" y="2206305"/>
                </a:cubicBezTo>
                <a:cubicBezTo>
                  <a:pt x="2694740" y="2338297"/>
                  <a:pt x="2580886" y="2246846"/>
                  <a:pt x="2793534" y="2348917"/>
                </a:cubicBezTo>
                <a:cubicBezTo>
                  <a:pt x="2815220" y="2359326"/>
                  <a:pt x="2830416" y="2380782"/>
                  <a:pt x="2852257" y="2390862"/>
                </a:cubicBezTo>
                <a:cubicBezTo>
                  <a:pt x="2903667" y="2414590"/>
                  <a:pt x="2964536" y="2418177"/>
                  <a:pt x="3011648" y="2449585"/>
                </a:cubicBezTo>
                <a:cubicBezTo>
                  <a:pt x="3036815" y="2466363"/>
                  <a:pt x="3059454" y="2487760"/>
                  <a:pt x="3087149" y="2499919"/>
                </a:cubicBezTo>
                <a:cubicBezTo>
                  <a:pt x="3174655" y="2538336"/>
                  <a:pt x="3272621" y="2553172"/>
                  <a:pt x="3355597" y="2600587"/>
                </a:cubicBezTo>
                <a:cubicBezTo>
                  <a:pt x="3497803" y="2681847"/>
                  <a:pt x="3428829" y="2658856"/>
                  <a:pt x="3556933" y="2684477"/>
                </a:cubicBezTo>
                <a:cubicBezTo>
                  <a:pt x="3596081" y="2704051"/>
                  <a:pt x="3633739" y="2726944"/>
                  <a:pt x="3674378" y="2743200"/>
                </a:cubicBezTo>
                <a:cubicBezTo>
                  <a:pt x="3731850" y="2766189"/>
                  <a:pt x="3791653" y="2782869"/>
                  <a:pt x="3850547" y="2801923"/>
                </a:cubicBezTo>
                <a:cubicBezTo>
                  <a:pt x="3886734" y="2813631"/>
                  <a:pt x="3924550" y="2820720"/>
                  <a:pt x="3959604" y="2835479"/>
                </a:cubicBezTo>
                <a:cubicBezTo>
                  <a:pt x="4157308" y="2918723"/>
                  <a:pt x="4064706" y="2883202"/>
                  <a:pt x="4236441" y="2944536"/>
                </a:cubicBezTo>
                <a:cubicBezTo>
                  <a:pt x="4256015" y="2961314"/>
                  <a:pt x="4273863" y="2980347"/>
                  <a:pt x="4295164" y="2994870"/>
                </a:cubicBezTo>
                <a:cubicBezTo>
                  <a:pt x="4330747" y="3019131"/>
                  <a:pt x="4418026" y="3071846"/>
                  <a:pt x="4471333" y="3095538"/>
                </a:cubicBezTo>
                <a:cubicBezTo>
                  <a:pt x="4504552" y="3110302"/>
                  <a:pt x="4537047" y="3127496"/>
                  <a:pt x="4572000" y="3137483"/>
                </a:cubicBezTo>
                <a:cubicBezTo>
                  <a:pt x="4675369" y="3167017"/>
                  <a:pt x="4589093" y="3144078"/>
                  <a:pt x="4672668" y="3162650"/>
                </a:cubicBezTo>
                <a:cubicBezTo>
                  <a:pt x="4683923" y="3165151"/>
                  <a:pt x="4706224" y="3171039"/>
                  <a:pt x="4706224" y="3171039"/>
                </a:cubicBezTo>
              </a:path>
            </a:pathLst>
          </a:cu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ysClr val="windowText" lastClr="000000"/>
                </a:solidFill>
              </a:ln>
            </a:endParaRPr>
          </a:p>
        </p:txBody>
      </p:sp>
      <p:sp>
        <p:nvSpPr>
          <p:cNvPr id="34" name="TextBox 33">
            <a:extLst>
              <a:ext uri="{FF2B5EF4-FFF2-40B4-BE49-F238E27FC236}">
                <a16:creationId xmlns:a16="http://schemas.microsoft.com/office/drawing/2014/main" id="{84E53D99-3698-4333-BC18-1253DCD05FB0}"/>
              </a:ext>
            </a:extLst>
          </p:cNvPr>
          <p:cNvSpPr txBox="1"/>
          <p:nvPr/>
        </p:nvSpPr>
        <p:spPr>
          <a:xfrm>
            <a:off x="5203272" y="999750"/>
            <a:ext cx="2690369" cy="369332"/>
          </a:xfrm>
          <a:prstGeom prst="rect">
            <a:avLst/>
          </a:prstGeom>
          <a:noFill/>
        </p:spPr>
        <p:txBody>
          <a:bodyPr wrap="square">
            <a:spAutoFit/>
          </a:bodyPr>
          <a:lstStyle/>
          <a:p>
            <a:r>
              <a:rPr lang="en-US" dirty="0"/>
              <a:t>Non-proportional hazards</a:t>
            </a:r>
          </a:p>
        </p:txBody>
      </p:sp>
      <p:sp>
        <p:nvSpPr>
          <p:cNvPr id="35" name="TextBox 34">
            <a:extLst>
              <a:ext uri="{FF2B5EF4-FFF2-40B4-BE49-F238E27FC236}">
                <a16:creationId xmlns:a16="http://schemas.microsoft.com/office/drawing/2014/main" id="{CB0630CB-0857-42AB-B7E0-7D4A1667CF1A}"/>
              </a:ext>
            </a:extLst>
          </p:cNvPr>
          <p:cNvSpPr txBox="1"/>
          <p:nvPr/>
        </p:nvSpPr>
        <p:spPr>
          <a:xfrm>
            <a:off x="968264" y="999750"/>
            <a:ext cx="2690369" cy="369332"/>
          </a:xfrm>
          <a:prstGeom prst="rect">
            <a:avLst/>
          </a:prstGeom>
          <a:noFill/>
        </p:spPr>
        <p:txBody>
          <a:bodyPr wrap="square">
            <a:spAutoFit/>
          </a:bodyPr>
          <a:lstStyle/>
          <a:p>
            <a:r>
              <a:rPr lang="en-US" dirty="0"/>
              <a:t>Proportional hazards</a:t>
            </a:r>
          </a:p>
        </p:txBody>
      </p:sp>
      <p:sp>
        <p:nvSpPr>
          <p:cNvPr id="2" name="Slide Number Placeholder 1">
            <a:extLst>
              <a:ext uri="{FF2B5EF4-FFF2-40B4-BE49-F238E27FC236}">
                <a16:creationId xmlns:a16="http://schemas.microsoft.com/office/drawing/2014/main" id="{DE86881A-F845-422D-AF76-4667AF2CBA8C}"/>
              </a:ext>
            </a:extLst>
          </p:cNvPr>
          <p:cNvSpPr>
            <a:spLocks noGrp="1"/>
          </p:cNvSpPr>
          <p:nvPr>
            <p:ph type="sldNum" sz="quarter" idx="12"/>
          </p:nvPr>
        </p:nvSpPr>
        <p:spPr/>
        <p:txBody>
          <a:bodyPr/>
          <a:lstStyle/>
          <a:p>
            <a:pPr>
              <a:defRPr/>
            </a:pPr>
            <a:fld id="{80F2F892-A0AA-4A33-940A-5E76CB61BCC6}" type="slidenum">
              <a:rPr lang="en-US" altLang="en-US" smtClean="0"/>
              <a:pPr>
                <a:defRPr/>
              </a:pPr>
              <a:t>43</a:t>
            </a:fld>
            <a:endParaRPr lang="en-US" altLang="en-US"/>
          </a:p>
        </p:txBody>
      </p:sp>
    </p:spTree>
    <p:extLst>
      <p:ext uri="{BB962C8B-B14F-4D97-AF65-F5344CB8AC3E}">
        <p14:creationId xmlns:p14="http://schemas.microsoft.com/office/powerpoint/2010/main" val="324825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6796-CE72-47CF-A509-05BE7543E772}"/>
              </a:ext>
            </a:extLst>
          </p:cNvPr>
          <p:cNvSpPr>
            <a:spLocks noGrp="1"/>
          </p:cNvSpPr>
          <p:nvPr>
            <p:ph type="title"/>
          </p:nvPr>
        </p:nvSpPr>
        <p:spPr>
          <a:xfrm>
            <a:off x="228600" y="524285"/>
            <a:ext cx="8229600" cy="830262"/>
          </a:xfrm>
        </p:spPr>
        <p:txBody>
          <a:bodyPr/>
          <a:lstStyle/>
          <a:p>
            <a:pPr algn="l"/>
            <a:r>
              <a:rPr lang="en-US" dirty="0"/>
              <a:t>Multiple event analysis</a:t>
            </a:r>
          </a:p>
        </p:txBody>
      </p:sp>
      <p:sp>
        <p:nvSpPr>
          <p:cNvPr id="4" name="Content Placeholder 3">
            <a:extLst>
              <a:ext uri="{FF2B5EF4-FFF2-40B4-BE49-F238E27FC236}">
                <a16:creationId xmlns:a16="http://schemas.microsoft.com/office/drawing/2014/main" id="{3645ED63-0954-4DE0-AD91-64582854844F}"/>
              </a:ext>
            </a:extLst>
          </p:cNvPr>
          <p:cNvSpPr txBox="1">
            <a:spLocks noGrp="1"/>
          </p:cNvSpPr>
          <p:nvPr>
            <p:ph idx="1"/>
          </p:nvPr>
        </p:nvSpPr>
        <p:spPr>
          <a:xfrm>
            <a:off x="293426" y="1219200"/>
            <a:ext cx="8557147" cy="3205236"/>
          </a:xfrm>
          <a:prstGeom prst="rect">
            <a:avLst/>
          </a:prstGeom>
          <a:noFill/>
        </p:spPr>
        <p:txBody>
          <a:bodyPr wrap="square" rtlCol="0">
            <a:spAutoFit/>
          </a:bodyPr>
          <a:lstStyle/>
          <a:p>
            <a:r>
              <a:rPr lang="en-US" sz="2600" dirty="0"/>
              <a:t>96 patients with 127 events.  </a:t>
            </a:r>
            <a:r>
              <a:rPr lang="en-US" dirty="0"/>
              <a:t>                                                                                                             </a:t>
            </a:r>
            <a:r>
              <a:rPr lang="en-US" sz="2600" dirty="0"/>
              <a:t>85 with 1.                                                                                                                         6 with 2.                                                                                                                        2 with 3.                                                                                                                                     1 with 6.                                                                                                                      1 with 8.                                                                                                                               1 with 10.</a:t>
            </a:r>
          </a:p>
        </p:txBody>
      </p:sp>
      <p:sp>
        <p:nvSpPr>
          <p:cNvPr id="6" name="TextBox 5">
            <a:extLst>
              <a:ext uri="{FF2B5EF4-FFF2-40B4-BE49-F238E27FC236}">
                <a16:creationId xmlns:a16="http://schemas.microsoft.com/office/drawing/2014/main" id="{E95ED7F6-902A-4F9A-B922-43ECA4AD9F61}"/>
              </a:ext>
            </a:extLst>
          </p:cNvPr>
          <p:cNvSpPr txBox="1"/>
          <p:nvPr/>
        </p:nvSpPr>
        <p:spPr>
          <a:xfrm>
            <a:off x="419669" y="4581967"/>
            <a:ext cx="8038531" cy="1200329"/>
          </a:xfrm>
          <a:prstGeom prst="rect">
            <a:avLst/>
          </a:prstGeom>
          <a:noFill/>
          <a:ln w="19050">
            <a:solidFill>
              <a:schemeClr val="tx1"/>
            </a:solidFill>
          </a:ln>
        </p:spPr>
        <p:txBody>
          <a:bodyPr wrap="square" rtlCol="0">
            <a:spAutoFit/>
          </a:bodyPr>
          <a:lstStyle/>
          <a:p>
            <a:pPr algn="just"/>
            <a:r>
              <a:rPr lang="en-US" dirty="0">
                <a:solidFill>
                  <a:srgbClr val="000000"/>
                </a:solidFill>
                <a:latin typeface="AdvOTe81213fa"/>
              </a:rPr>
              <a:t>Multiple event analysis used the conditional risk set method of Prentice et al. (</a:t>
            </a:r>
            <a:r>
              <a:rPr lang="en-US" dirty="0">
                <a:solidFill>
                  <a:srgbClr val="002060"/>
                </a:solidFill>
                <a:latin typeface="AdvOTe81213fa"/>
              </a:rPr>
              <a:t>1981</a:t>
            </a:r>
            <a:r>
              <a:rPr lang="en-US" dirty="0">
                <a:solidFill>
                  <a:srgbClr val="000000"/>
                </a:solidFill>
                <a:latin typeface="AdvOTe81213fa"/>
              </a:rPr>
              <a:t>) for ordered events. Schoenfeld residuals were used to assess the proportional hazards assumption. If the proportional hazards assumption was not met, analyses were strati</a:t>
            </a:r>
            <a:r>
              <a:rPr lang="en-US" dirty="0">
                <a:solidFill>
                  <a:srgbClr val="000000"/>
                </a:solidFill>
                <a:latin typeface="AdvOTe81213fa+fb"/>
              </a:rPr>
              <a:t>fi</a:t>
            </a:r>
            <a:r>
              <a:rPr lang="en-US" dirty="0">
                <a:solidFill>
                  <a:srgbClr val="000000"/>
                </a:solidFill>
                <a:latin typeface="AdvOTe81213fa"/>
              </a:rPr>
              <a:t>ed by the variables(s) contributing to nonproportionality.</a:t>
            </a:r>
            <a:endParaRPr lang="en-US" dirty="0"/>
          </a:p>
        </p:txBody>
      </p:sp>
      <p:sp>
        <p:nvSpPr>
          <p:cNvPr id="3" name="Slide Number Placeholder 2">
            <a:extLst>
              <a:ext uri="{FF2B5EF4-FFF2-40B4-BE49-F238E27FC236}">
                <a16:creationId xmlns:a16="http://schemas.microsoft.com/office/drawing/2014/main" id="{CBA9431E-5D41-4EBA-8A13-E28B539EBAE1}"/>
              </a:ext>
            </a:extLst>
          </p:cNvPr>
          <p:cNvSpPr>
            <a:spLocks noGrp="1"/>
          </p:cNvSpPr>
          <p:nvPr>
            <p:ph type="sldNum" sz="quarter" idx="12"/>
          </p:nvPr>
        </p:nvSpPr>
        <p:spPr/>
        <p:txBody>
          <a:bodyPr/>
          <a:lstStyle/>
          <a:p>
            <a:pPr>
              <a:defRPr/>
            </a:pPr>
            <a:fld id="{73031954-898F-4FEB-917E-D827EA039160}" type="slidenum">
              <a:rPr lang="en-US" altLang="en-US" smtClean="0"/>
              <a:pPr>
                <a:defRPr/>
              </a:pPr>
              <a:t>44</a:t>
            </a:fld>
            <a:endParaRPr lang="en-US" altLang="en-US"/>
          </a:p>
        </p:txBody>
      </p:sp>
    </p:spTree>
    <p:extLst>
      <p:ext uri="{BB962C8B-B14F-4D97-AF65-F5344CB8AC3E}">
        <p14:creationId xmlns:p14="http://schemas.microsoft.com/office/powerpoint/2010/main" val="1974986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B27BBE32-0CA9-44AE-9787-A43858975B5B}"/>
              </a:ext>
            </a:extLst>
          </p:cNvPr>
          <p:cNvSpPr>
            <a:spLocks noGrp="1" noChangeArrowheads="1"/>
          </p:cNvSpPr>
          <p:nvPr>
            <p:ph type="title"/>
          </p:nvPr>
        </p:nvSpPr>
        <p:spPr>
          <a:xfrm>
            <a:off x="1884760" y="1072754"/>
            <a:ext cx="5824538" cy="419100"/>
          </a:xfrm>
        </p:spPr>
        <p:txBody>
          <a:bodyPr>
            <a:normAutofit fontScale="90000"/>
          </a:bodyPr>
          <a:lstStyle/>
          <a:p>
            <a:pPr eaLnBrk="1" hangingPunct="1"/>
            <a:r>
              <a:rPr lang="en-US" altLang="en-US" sz="3600"/>
              <a:t> </a:t>
            </a:r>
          </a:p>
        </p:txBody>
      </p:sp>
      <p:graphicFrame>
        <p:nvGraphicFramePr>
          <p:cNvPr id="2" name="Table 2">
            <a:extLst>
              <a:ext uri="{FF2B5EF4-FFF2-40B4-BE49-F238E27FC236}">
                <a16:creationId xmlns:a16="http://schemas.microsoft.com/office/drawing/2014/main" id="{807A4ED4-B423-40F8-A423-2E23C8FACC23}"/>
              </a:ext>
            </a:extLst>
          </p:cNvPr>
          <p:cNvGraphicFramePr>
            <a:graphicFrameLocks noGrp="1"/>
          </p:cNvGraphicFramePr>
          <p:nvPr>
            <p:extLst>
              <p:ext uri="{D42A27DB-BD31-4B8C-83A1-F6EECF244321}">
                <p14:modId xmlns:p14="http://schemas.microsoft.com/office/powerpoint/2010/main" val="3286899007"/>
              </p:ext>
            </p:extLst>
          </p:nvPr>
        </p:nvGraphicFramePr>
        <p:xfrm>
          <a:off x="911314" y="719554"/>
          <a:ext cx="6797985" cy="4004848"/>
        </p:xfrm>
        <a:graphic>
          <a:graphicData uri="http://schemas.openxmlformats.org/drawingml/2006/table">
            <a:tbl>
              <a:tblPr firstRow="1" bandRow="1">
                <a:tableStyleId>{5C22544A-7EE6-4342-B048-85BDC9FD1C3A}</a:tableStyleId>
              </a:tblPr>
              <a:tblGrid>
                <a:gridCol w="972963">
                  <a:extLst>
                    <a:ext uri="{9D8B030D-6E8A-4147-A177-3AD203B41FA5}">
                      <a16:colId xmlns:a16="http://schemas.microsoft.com/office/drawing/2014/main" val="3118354546"/>
                    </a:ext>
                  </a:extLst>
                </a:gridCol>
                <a:gridCol w="970837">
                  <a:extLst>
                    <a:ext uri="{9D8B030D-6E8A-4147-A177-3AD203B41FA5}">
                      <a16:colId xmlns:a16="http://schemas.microsoft.com/office/drawing/2014/main" val="4284399455"/>
                    </a:ext>
                  </a:extLst>
                </a:gridCol>
                <a:gridCol w="970837">
                  <a:extLst>
                    <a:ext uri="{9D8B030D-6E8A-4147-A177-3AD203B41FA5}">
                      <a16:colId xmlns:a16="http://schemas.microsoft.com/office/drawing/2014/main" val="950999410"/>
                    </a:ext>
                  </a:extLst>
                </a:gridCol>
                <a:gridCol w="970837">
                  <a:extLst>
                    <a:ext uri="{9D8B030D-6E8A-4147-A177-3AD203B41FA5}">
                      <a16:colId xmlns:a16="http://schemas.microsoft.com/office/drawing/2014/main" val="2845578349"/>
                    </a:ext>
                  </a:extLst>
                </a:gridCol>
                <a:gridCol w="970837">
                  <a:extLst>
                    <a:ext uri="{9D8B030D-6E8A-4147-A177-3AD203B41FA5}">
                      <a16:colId xmlns:a16="http://schemas.microsoft.com/office/drawing/2014/main" val="1569251459"/>
                    </a:ext>
                  </a:extLst>
                </a:gridCol>
                <a:gridCol w="970837">
                  <a:extLst>
                    <a:ext uri="{9D8B030D-6E8A-4147-A177-3AD203B41FA5}">
                      <a16:colId xmlns:a16="http://schemas.microsoft.com/office/drawing/2014/main" val="3640769031"/>
                    </a:ext>
                  </a:extLst>
                </a:gridCol>
                <a:gridCol w="970837">
                  <a:extLst>
                    <a:ext uri="{9D8B030D-6E8A-4147-A177-3AD203B41FA5}">
                      <a16:colId xmlns:a16="http://schemas.microsoft.com/office/drawing/2014/main" val="631542621"/>
                    </a:ext>
                  </a:extLst>
                </a:gridCol>
              </a:tblGrid>
              <a:tr h="500606">
                <a:tc>
                  <a:txBody>
                    <a:bodyPr/>
                    <a:lstStyle/>
                    <a:p>
                      <a:pPr algn="ctr"/>
                      <a:r>
                        <a:rPr lang="en-US" sz="2000" dirty="0"/>
                        <a:t>ID</a:t>
                      </a:r>
                    </a:p>
                  </a:txBody>
                  <a:tcPr/>
                </a:tc>
                <a:tc>
                  <a:txBody>
                    <a:bodyPr/>
                    <a:lstStyle/>
                    <a:p>
                      <a:pPr algn="ctr"/>
                      <a:r>
                        <a:rPr lang="en-US" sz="2000" dirty="0"/>
                        <a:t>Start</a:t>
                      </a:r>
                    </a:p>
                  </a:txBody>
                  <a:tcPr/>
                </a:tc>
                <a:tc>
                  <a:txBody>
                    <a:bodyPr/>
                    <a:lstStyle/>
                    <a:p>
                      <a:pPr algn="ctr"/>
                      <a:r>
                        <a:rPr lang="en-US" sz="2000" dirty="0"/>
                        <a:t>Stop</a:t>
                      </a:r>
                    </a:p>
                  </a:txBody>
                  <a:tcPr/>
                </a:tc>
                <a:tc>
                  <a:txBody>
                    <a:bodyPr/>
                    <a:lstStyle/>
                    <a:p>
                      <a:pPr algn="ctr"/>
                      <a:r>
                        <a:rPr lang="en-US" sz="2000" dirty="0"/>
                        <a:t>AF</a:t>
                      </a:r>
                    </a:p>
                  </a:txBody>
                  <a:tcPr/>
                </a:tc>
                <a:tc>
                  <a:txBody>
                    <a:bodyPr/>
                    <a:lstStyle/>
                    <a:p>
                      <a:pPr algn="ctr"/>
                      <a:r>
                        <a:rPr lang="en-US" sz="2000" dirty="0"/>
                        <a:t>Order</a:t>
                      </a:r>
                    </a:p>
                  </a:txBody>
                  <a:tcPr/>
                </a:tc>
                <a:tc>
                  <a:txBody>
                    <a:bodyPr/>
                    <a:lstStyle/>
                    <a:p>
                      <a:pPr algn="ctr"/>
                      <a:r>
                        <a:rPr lang="en-US" sz="2000" dirty="0"/>
                        <a:t>Age</a:t>
                      </a:r>
                    </a:p>
                  </a:txBody>
                  <a:tcPr/>
                </a:tc>
                <a:tc>
                  <a:txBody>
                    <a:bodyPr/>
                    <a:lstStyle/>
                    <a:p>
                      <a:pPr algn="ctr"/>
                      <a:r>
                        <a:rPr lang="en-US" sz="2000" dirty="0"/>
                        <a:t>MR</a:t>
                      </a:r>
                    </a:p>
                  </a:txBody>
                  <a:tcPr/>
                </a:tc>
                <a:extLst>
                  <a:ext uri="{0D108BD9-81ED-4DB2-BD59-A6C34878D82A}">
                    <a16:rowId xmlns:a16="http://schemas.microsoft.com/office/drawing/2014/main" val="80548834"/>
                  </a:ext>
                </a:extLst>
              </a:tr>
              <a:tr h="500606">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12</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49</a:t>
                      </a:r>
                    </a:p>
                  </a:txBody>
                  <a:tcPr/>
                </a:tc>
                <a:tc>
                  <a:txBody>
                    <a:bodyPr/>
                    <a:lstStyle/>
                    <a:p>
                      <a:pPr algn="ctr"/>
                      <a:r>
                        <a:rPr lang="en-US" sz="2000" dirty="0"/>
                        <a:t>0</a:t>
                      </a:r>
                    </a:p>
                  </a:txBody>
                  <a:tcPr/>
                </a:tc>
                <a:extLst>
                  <a:ext uri="{0D108BD9-81ED-4DB2-BD59-A6C34878D82A}">
                    <a16:rowId xmlns:a16="http://schemas.microsoft.com/office/drawing/2014/main" val="1981949426"/>
                  </a:ext>
                </a:extLst>
              </a:tr>
              <a:tr h="500606">
                <a:tc>
                  <a:txBody>
                    <a:bodyPr/>
                    <a:lstStyle/>
                    <a:p>
                      <a:pPr algn="ctr"/>
                      <a:r>
                        <a:rPr lang="en-US" sz="2000" dirty="0"/>
                        <a:t>2</a:t>
                      </a:r>
                    </a:p>
                  </a:txBody>
                  <a:tcPr/>
                </a:tc>
                <a:tc>
                  <a:txBody>
                    <a:bodyPr/>
                    <a:lstStyle/>
                    <a:p>
                      <a:pPr algn="ctr"/>
                      <a:r>
                        <a:rPr lang="en-US" sz="2000" dirty="0"/>
                        <a:t>0</a:t>
                      </a:r>
                    </a:p>
                  </a:txBody>
                  <a:tcPr/>
                </a:tc>
                <a:tc>
                  <a:txBody>
                    <a:bodyPr/>
                    <a:lstStyle/>
                    <a:p>
                      <a:pPr algn="ctr"/>
                      <a:r>
                        <a:rPr lang="en-US" sz="2000" dirty="0"/>
                        <a:t>15</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55</a:t>
                      </a:r>
                    </a:p>
                  </a:txBody>
                  <a:tcPr/>
                </a:tc>
                <a:tc>
                  <a:txBody>
                    <a:bodyPr/>
                    <a:lstStyle/>
                    <a:p>
                      <a:pPr algn="ctr"/>
                      <a:r>
                        <a:rPr lang="en-US" sz="2000" dirty="0"/>
                        <a:t>1</a:t>
                      </a:r>
                    </a:p>
                  </a:txBody>
                  <a:tcPr/>
                </a:tc>
                <a:extLst>
                  <a:ext uri="{0D108BD9-81ED-4DB2-BD59-A6C34878D82A}">
                    <a16:rowId xmlns:a16="http://schemas.microsoft.com/office/drawing/2014/main" val="2910443426"/>
                  </a:ext>
                </a:extLst>
              </a:tr>
              <a:tr h="500606">
                <a:tc>
                  <a:txBody>
                    <a:bodyPr/>
                    <a:lstStyle/>
                    <a:p>
                      <a:pPr algn="ctr"/>
                      <a:r>
                        <a:rPr lang="en-US" sz="2000" dirty="0"/>
                        <a:t>2</a:t>
                      </a:r>
                    </a:p>
                  </a:txBody>
                  <a:tcPr/>
                </a:tc>
                <a:tc>
                  <a:txBody>
                    <a:bodyPr/>
                    <a:lstStyle/>
                    <a:p>
                      <a:pPr algn="ctr"/>
                      <a:r>
                        <a:rPr lang="en-US" sz="2000" dirty="0"/>
                        <a:t>15</a:t>
                      </a:r>
                    </a:p>
                  </a:txBody>
                  <a:tcPr/>
                </a:tc>
                <a:tc>
                  <a:txBody>
                    <a:bodyPr/>
                    <a:lstStyle/>
                    <a:p>
                      <a:pPr algn="ctr"/>
                      <a:r>
                        <a:rPr lang="en-US" sz="2000" dirty="0"/>
                        <a:t>27</a:t>
                      </a:r>
                    </a:p>
                  </a:txBody>
                  <a:tcPr/>
                </a:tc>
                <a:tc>
                  <a:txBody>
                    <a:bodyPr/>
                    <a:lstStyle/>
                    <a:p>
                      <a:pPr algn="ctr"/>
                      <a:r>
                        <a:rPr lang="en-US" sz="2000" dirty="0"/>
                        <a:t>1</a:t>
                      </a:r>
                    </a:p>
                  </a:txBody>
                  <a:tcPr/>
                </a:tc>
                <a:tc>
                  <a:txBody>
                    <a:bodyPr/>
                    <a:lstStyle/>
                    <a:p>
                      <a:pPr algn="ctr"/>
                      <a:r>
                        <a:rPr lang="en-US" sz="2000" dirty="0"/>
                        <a:t>2</a:t>
                      </a:r>
                    </a:p>
                  </a:txBody>
                  <a:tcPr/>
                </a:tc>
                <a:tc>
                  <a:txBody>
                    <a:bodyPr/>
                    <a:lstStyle/>
                    <a:p>
                      <a:pPr algn="ctr"/>
                      <a:r>
                        <a:rPr lang="en-US" sz="2000" dirty="0"/>
                        <a:t>55</a:t>
                      </a:r>
                    </a:p>
                  </a:txBody>
                  <a:tcPr/>
                </a:tc>
                <a:tc>
                  <a:txBody>
                    <a:bodyPr/>
                    <a:lstStyle/>
                    <a:p>
                      <a:pPr algn="ctr"/>
                      <a:r>
                        <a:rPr lang="en-US" sz="2000" dirty="0"/>
                        <a:t>1</a:t>
                      </a:r>
                    </a:p>
                  </a:txBody>
                  <a:tcPr/>
                </a:tc>
                <a:extLst>
                  <a:ext uri="{0D108BD9-81ED-4DB2-BD59-A6C34878D82A}">
                    <a16:rowId xmlns:a16="http://schemas.microsoft.com/office/drawing/2014/main" val="605864634"/>
                  </a:ext>
                </a:extLst>
              </a:tr>
              <a:tr h="500606">
                <a:tc>
                  <a:txBody>
                    <a:bodyPr/>
                    <a:lstStyle/>
                    <a:p>
                      <a:pPr algn="ctr"/>
                      <a:r>
                        <a:rPr lang="en-US" sz="2000" dirty="0"/>
                        <a:t>3</a:t>
                      </a:r>
                    </a:p>
                  </a:txBody>
                  <a:tcPr/>
                </a:tc>
                <a:tc>
                  <a:txBody>
                    <a:bodyPr/>
                    <a:lstStyle/>
                    <a:p>
                      <a:pPr algn="ctr"/>
                      <a:r>
                        <a:rPr lang="en-US" sz="2000" dirty="0"/>
                        <a:t>0</a:t>
                      </a:r>
                    </a:p>
                  </a:txBody>
                  <a:tcPr/>
                </a:tc>
                <a:tc>
                  <a:txBody>
                    <a:bodyPr/>
                    <a:lstStyle/>
                    <a:p>
                      <a:pPr algn="ctr"/>
                      <a:r>
                        <a:rPr lang="en-US" sz="2000" dirty="0"/>
                        <a:t>6</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62</a:t>
                      </a:r>
                    </a:p>
                  </a:txBody>
                  <a:tcPr/>
                </a:tc>
                <a:tc>
                  <a:txBody>
                    <a:bodyPr/>
                    <a:lstStyle/>
                    <a:p>
                      <a:pPr algn="ctr"/>
                      <a:r>
                        <a:rPr lang="en-US" sz="2000" dirty="0"/>
                        <a:t>0</a:t>
                      </a:r>
                    </a:p>
                  </a:txBody>
                  <a:tcPr/>
                </a:tc>
                <a:extLst>
                  <a:ext uri="{0D108BD9-81ED-4DB2-BD59-A6C34878D82A}">
                    <a16:rowId xmlns:a16="http://schemas.microsoft.com/office/drawing/2014/main" val="2806656652"/>
                  </a:ext>
                </a:extLst>
              </a:tr>
              <a:tr h="500606">
                <a:tc>
                  <a:txBody>
                    <a:bodyPr/>
                    <a:lstStyle/>
                    <a:p>
                      <a:pPr algn="ctr"/>
                      <a:r>
                        <a:rPr lang="en-US" sz="2000" dirty="0"/>
                        <a:t>3</a:t>
                      </a:r>
                    </a:p>
                  </a:txBody>
                  <a:tcPr/>
                </a:tc>
                <a:tc>
                  <a:txBody>
                    <a:bodyPr/>
                    <a:lstStyle/>
                    <a:p>
                      <a:pPr algn="ctr"/>
                      <a:r>
                        <a:rPr lang="en-US" sz="2000" dirty="0"/>
                        <a:t>6</a:t>
                      </a:r>
                    </a:p>
                  </a:txBody>
                  <a:tcPr/>
                </a:tc>
                <a:tc>
                  <a:txBody>
                    <a:bodyPr/>
                    <a:lstStyle/>
                    <a:p>
                      <a:pPr algn="ctr"/>
                      <a:r>
                        <a:rPr lang="en-US" sz="2000" dirty="0"/>
                        <a:t>18</a:t>
                      </a:r>
                    </a:p>
                  </a:txBody>
                  <a:tcPr/>
                </a:tc>
                <a:tc>
                  <a:txBody>
                    <a:bodyPr/>
                    <a:lstStyle/>
                    <a:p>
                      <a:pPr algn="ctr"/>
                      <a:r>
                        <a:rPr lang="en-US" sz="2000" dirty="0"/>
                        <a:t>1</a:t>
                      </a:r>
                    </a:p>
                  </a:txBody>
                  <a:tcPr/>
                </a:tc>
                <a:tc>
                  <a:txBody>
                    <a:bodyPr/>
                    <a:lstStyle/>
                    <a:p>
                      <a:pPr algn="ctr"/>
                      <a:r>
                        <a:rPr lang="en-US" sz="2000" dirty="0"/>
                        <a:t>2</a:t>
                      </a:r>
                    </a:p>
                  </a:txBody>
                  <a:tcPr/>
                </a:tc>
                <a:tc>
                  <a:txBody>
                    <a:bodyPr/>
                    <a:lstStyle/>
                    <a:p>
                      <a:pPr algn="ctr"/>
                      <a:r>
                        <a:rPr lang="en-US" sz="2000" dirty="0"/>
                        <a:t>62</a:t>
                      </a:r>
                    </a:p>
                  </a:txBody>
                  <a:tcPr/>
                </a:tc>
                <a:tc>
                  <a:txBody>
                    <a:bodyPr/>
                    <a:lstStyle/>
                    <a:p>
                      <a:pPr algn="ctr"/>
                      <a:r>
                        <a:rPr lang="en-US" sz="2000" dirty="0"/>
                        <a:t>0</a:t>
                      </a:r>
                    </a:p>
                  </a:txBody>
                  <a:tcPr/>
                </a:tc>
                <a:extLst>
                  <a:ext uri="{0D108BD9-81ED-4DB2-BD59-A6C34878D82A}">
                    <a16:rowId xmlns:a16="http://schemas.microsoft.com/office/drawing/2014/main" val="1917470401"/>
                  </a:ext>
                </a:extLst>
              </a:tr>
              <a:tr h="500606">
                <a:tc>
                  <a:txBody>
                    <a:bodyPr/>
                    <a:lstStyle/>
                    <a:p>
                      <a:pPr algn="ctr"/>
                      <a:r>
                        <a:rPr lang="en-US" sz="2000" dirty="0"/>
                        <a:t>3</a:t>
                      </a:r>
                    </a:p>
                  </a:txBody>
                  <a:tcPr/>
                </a:tc>
                <a:tc>
                  <a:txBody>
                    <a:bodyPr/>
                    <a:lstStyle/>
                    <a:p>
                      <a:pPr algn="ctr"/>
                      <a:r>
                        <a:rPr lang="en-US" sz="2000" dirty="0"/>
                        <a:t>18</a:t>
                      </a:r>
                    </a:p>
                  </a:txBody>
                  <a:tcPr/>
                </a:tc>
                <a:tc>
                  <a:txBody>
                    <a:bodyPr/>
                    <a:lstStyle/>
                    <a:p>
                      <a:pPr algn="ctr"/>
                      <a:r>
                        <a:rPr lang="en-US" sz="2000" dirty="0"/>
                        <a:t>31</a:t>
                      </a:r>
                    </a:p>
                  </a:txBody>
                  <a:tcPr/>
                </a:tc>
                <a:tc>
                  <a:txBody>
                    <a:bodyPr/>
                    <a:lstStyle/>
                    <a:p>
                      <a:pPr algn="ctr"/>
                      <a:r>
                        <a:rPr lang="en-US" sz="2000" dirty="0"/>
                        <a:t>1</a:t>
                      </a:r>
                    </a:p>
                  </a:txBody>
                  <a:tcPr/>
                </a:tc>
                <a:tc>
                  <a:txBody>
                    <a:bodyPr/>
                    <a:lstStyle/>
                    <a:p>
                      <a:pPr algn="ctr"/>
                      <a:r>
                        <a:rPr lang="en-US" sz="2000" dirty="0"/>
                        <a:t>3</a:t>
                      </a:r>
                    </a:p>
                  </a:txBody>
                  <a:tcPr/>
                </a:tc>
                <a:tc>
                  <a:txBody>
                    <a:bodyPr/>
                    <a:lstStyle/>
                    <a:p>
                      <a:pPr algn="ctr"/>
                      <a:r>
                        <a:rPr lang="en-US" sz="2000" dirty="0"/>
                        <a:t>62</a:t>
                      </a:r>
                    </a:p>
                  </a:txBody>
                  <a:tcPr/>
                </a:tc>
                <a:tc>
                  <a:txBody>
                    <a:bodyPr/>
                    <a:lstStyle/>
                    <a:p>
                      <a:pPr algn="ctr"/>
                      <a:r>
                        <a:rPr lang="en-US" sz="2000" dirty="0"/>
                        <a:t>0</a:t>
                      </a:r>
                    </a:p>
                  </a:txBody>
                  <a:tcPr/>
                </a:tc>
                <a:extLst>
                  <a:ext uri="{0D108BD9-81ED-4DB2-BD59-A6C34878D82A}">
                    <a16:rowId xmlns:a16="http://schemas.microsoft.com/office/drawing/2014/main" val="2409051251"/>
                  </a:ext>
                </a:extLst>
              </a:tr>
              <a:tr h="500606">
                <a:tc>
                  <a:txBody>
                    <a:bodyPr/>
                    <a:lstStyle/>
                    <a:p>
                      <a:pPr algn="ctr"/>
                      <a:r>
                        <a:rPr lang="en-US" sz="2000" dirty="0"/>
                        <a:t>4</a:t>
                      </a:r>
                    </a:p>
                  </a:txBody>
                  <a:tcPr/>
                </a:tc>
                <a:tc>
                  <a:txBody>
                    <a:bodyPr/>
                    <a:lstStyle/>
                    <a:p>
                      <a:pPr algn="ctr"/>
                      <a:r>
                        <a:rPr lang="en-US" sz="2000" dirty="0"/>
                        <a:t>0</a:t>
                      </a:r>
                    </a:p>
                  </a:txBody>
                  <a:tcPr/>
                </a:tc>
                <a:tc>
                  <a:txBody>
                    <a:bodyPr/>
                    <a:lstStyle/>
                    <a:p>
                      <a:pPr algn="ctr"/>
                      <a:r>
                        <a:rPr lang="en-US" sz="2000" dirty="0"/>
                        <a:t>42</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42</a:t>
                      </a:r>
                    </a:p>
                  </a:txBody>
                  <a:tcPr/>
                </a:tc>
                <a:tc>
                  <a:txBody>
                    <a:bodyPr/>
                    <a:lstStyle/>
                    <a:p>
                      <a:pPr algn="ctr"/>
                      <a:r>
                        <a:rPr lang="en-US" sz="2000" dirty="0"/>
                        <a:t>0</a:t>
                      </a:r>
                    </a:p>
                  </a:txBody>
                  <a:tcPr/>
                </a:tc>
                <a:extLst>
                  <a:ext uri="{0D108BD9-81ED-4DB2-BD59-A6C34878D82A}">
                    <a16:rowId xmlns:a16="http://schemas.microsoft.com/office/drawing/2014/main" val="2950772046"/>
                  </a:ext>
                </a:extLst>
              </a:tr>
            </a:tbl>
          </a:graphicData>
        </a:graphic>
      </p:graphicFrame>
      <p:sp>
        <p:nvSpPr>
          <p:cNvPr id="3" name="TextBox 2">
            <a:extLst>
              <a:ext uri="{FF2B5EF4-FFF2-40B4-BE49-F238E27FC236}">
                <a16:creationId xmlns:a16="http://schemas.microsoft.com/office/drawing/2014/main" id="{0CAFAA33-9C11-4A62-8610-E1065C4AB6DF}"/>
              </a:ext>
            </a:extLst>
          </p:cNvPr>
          <p:cNvSpPr txBox="1"/>
          <p:nvPr/>
        </p:nvSpPr>
        <p:spPr>
          <a:xfrm>
            <a:off x="838200" y="381000"/>
            <a:ext cx="321041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Multiple event data structure.</a:t>
            </a:r>
          </a:p>
        </p:txBody>
      </p:sp>
      <p:sp>
        <p:nvSpPr>
          <p:cNvPr id="4" name="TextBox 3">
            <a:extLst>
              <a:ext uri="{FF2B5EF4-FFF2-40B4-BE49-F238E27FC236}">
                <a16:creationId xmlns:a16="http://schemas.microsoft.com/office/drawing/2014/main" id="{F9DBC158-C19C-457E-9C7A-11E9F42DE02D}"/>
              </a:ext>
            </a:extLst>
          </p:cNvPr>
          <p:cNvSpPr txBox="1"/>
          <p:nvPr/>
        </p:nvSpPr>
        <p:spPr>
          <a:xfrm>
            <a:off x="771456" y="4724400"/>
            <a:ext cx="6287335"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Start-Stop: months</a:t>
            </a:r>
          </a:p>
          <a:p>
            <a:r>
              <a:rPr lang="en-US" sz="1200" dirty="0">
                <a:latin typeface="Arial" panose="020B0604020202020204" pitchFamily="34" charset="0"/>
                <a:cs typeface="Arial" panose="020B0604020202020204" pitchFamily="34" charset="0"/>
              </a:rPr>
              <a:t>Age: years</a:t>
            </a:r>
          </a:p>
          <a:p>
            <a:r>
              <a:rPr lang="en-US" sz="1200" dirty="0">
                <a:latin typeface="Arial" panose="020B0604020202020204" pitchFamily="34" charset="0"/>
                <a:cs typeface="Arial" panose="020B0604020202020204" pitchFamily="34" charset="0"/>
              </a:rPr>
              <a:t>AF: Yes/No</a:t>
            </a:r>
          </a:p>
          <a:p>
            <a:r>
              <a:rPr lang="en-US" sz="1200" dirty="0">
                <a:latin typeface="Arial" panose="020B0604020202020204" pitchFamily="34" charset="0"/>
                <a:cs typeface="Arial" panose="020B0604020202020204" pitchFamily="34" charset="0"/>
              </a:rPr>
              <a:t>Mitral regurgitation: Yes/No</a:t>
            </a:r>
          </a:p>
        </p:txBody>
      </p:sp>
      <p:sp>
        <p:nvSpPr>
          <p:cNvPr id="5" name="Slide Number Placeholder 4">
            <a:extLst>
              <a:ext uri="{FF2B5EF4-FFF2-40B4-BE49-F238E27FC236}">
                <a16:creationId xmlns:a16="http://schemas.microsoft.com/office/drawing/2014/main" id="{AD58D149-60E1-4C0F-AB85-BA140196499B}"/>
              </a:ext>
            </a:extLst>
          </p:cNvPr>
          <p:cNvSpPr>
            <a:spLocks noGrp="1"/>
          </p:cNvSpPr>
          <p:nvPr>
            <p:ph type="sldNum" sz="quarter" idx="12"/>
          </p:nvPr>
        </p:nvSpPr>
        <p:spPr/>
        <p:txBody>
          <a:bodyPr/>
          <a:lstStyle/>
          <a:p>
            <a:pPr>
              <a:defRPr/>
            </a:pPr>
            <a:fld id="{3B7DBDB5-B762-4A51-BAB3-82C54E454743}" type="slidenum">
              <a:rPr lang="en-US" altLang="en-US" smtClean="0"/>
              <a:pPr>
                <a:defRPr/>
              </a:pPr>
              <a:t>45</a:t>
            </a:fld>
            <a:endParaRPr lang="en-US" altLang="en-US"/>
          </a:p>
        </p:txBody>
      </p:sp>
    </p:spTree>
    <p:extLst>
      <p:ext uri="{BB962C8B-B14F-4D97-AF65-F5344CB8AC3E}">
        <p14:creationId xmlns:p14="http://schemas.microsoft.com/office/powerpoint/2010/main" val="252703746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6B52-F8C4-4C32-906B-624E72C72673}"/>
              </a:ext>
            </a:extLst>
          </p:cNvPr>
          <p:cNvSpPr>
            <a:spLocks noGrp="1"/>
          </p:cNvSpPr>
          <p:nvPr>
            <p:ph type="title"/>
          </p:nvPr>
        </p:nvSpPr>
        <p:spPr>
          <a:xfrm>
            <a:off x="571500" y="559678"/>
            <a:ext cx="8229600" cy="4952492"/>
          </a:xfrm>
        </p:spPr>
        <p:txBody>
          <a:bodyPr/>
          <a:lstStyle/>
          <a:p>
            <a:pPr algn="l"/>
            <a:r>
              <a:rPr lang="en-US" dirty="0"/>
              <a:t>Model fit and validity</a:t>
            </a:r>
          </a:p>
        </p:txBody>
      </p:sp>
      <p:sp>
        <p:nvSpPr>
          <p:cNvPr id="3" name="Content Placeholder 2">
            <a:extLst>
              <a:ext uri="{FF2B5EF4-FFF2-40B4-BE49-F238E27FC236}">
                <a16:creationId xmlns:a16="http://schemas.microsoft.com/office/drawing/2014/main" id="{8E643CFB-FAD0-48CE-A01E-4F2D988C77F4}"/>
              </a:ext>
            </a:extLst>
          </p:cNvPr>
          <p:cNvSpPr>
            <a:spLocks noGrp="1"/>
          </p:cNvSpPr>
          <p:nvPr>
            <p:ph idx="1"/>
          </p:nvPr>
        </p:nvSpPr>
        <p:spPr>
          <a:xfrm>
            <a:off x="457200" y="1553992"/>
            <a:ext cx="8229600" cy="2963863"/>
          </a:xfrm>
        </p:spPr>
        <p:txBody>
          <a:bodyPr>
            <a:normAutofit fontScale="92500" lnSpcReduction="10000"/>
          </a:bodyPr>
          <a:lstStyle/>
          <a:p>
            <a:r>
              <a:rPr lang="en-US" sz="2800" dirty="0">
                <a:latin typeface="Arial" panose="020B0604020202020204" pitchFamily="34" charset="0"/>
                <a:cs typeface="Arial" panose="020B0604020202020204" pitchFamily="34" charset="0"/>
              </a:rPr>
              <a:t>Model discrimination: c-index (area under receiver operating characteristic curve).</a:t>
            </a:r>
          </a:p>
          <a:p>
            <a:r>
              <a:rPr lang="en-US" sz="2800" dirty="0">
                <a:latin typeface="Arial" panose="020B0604020202020204" pitchFamily="34" charset="0"/>
                <a:cs typeface="Arial" panose="020B0604020202020204" pitchFamily="34" charset="0"/>
              </a:rPr>
              <a:t>Discrimination:  0.5 (none) to 1.00 (perfect).</a:t>
            </a:r>
          </a:p>
          <a:p>
            <a:r>
              <a:rPr lang="en-US" sz="2800" dirty="0">
                <a:latin typeface="Arial" panose="020B0604020202020204" pitchFamily="34" charset="0"/>
                <a:cs typeface="Arial" panose="020B0604020202020204" pitchFamily="34" charset="0"/>
              </a:rPr>
              <a:t>Calibration – agreement between observed and predicted outcome.</a:t>
            </a:r>
          </a:p>
          <a:p>
            <a:r>
              <a:rPr lang="en-US" sz="2800" dirty="0">
                <a:latin typeface="Arial" panose="020B0604020202020204" pitchFamily="34" charset="0"/>
                <a:cs typeface="Arial" panose="020B0604020202020204" pitchFamily="34" charset="0"/>
              </a:rPr>
              <a:t>Regression with slope = 1.00 (perfect calibration).</a:t>
            </a:r>
          </a:p>
          <a:p>
            <a:endParaRPr lang="en-US" dirty="0"/>
          </a:p>
        </p:txBody>
      </p:sp>
      <p:sp>
        <p:nvSpPr>
          <p:cNvPr id="4" name="Slide Number Placeholder 3">
            <a:extLst>
              <a:ext uri="{FF2B5EF4-FFF2-40B4-BE49-F238E27FC236}">
                <a16:creationId xmlns:a16="http://schemas.microsoft.com/office/drawing/2014/main" id="{A8FEFF1B-40AC-43A5-B087-F8DC0167D4EB}"/>
              </a:ext>
            </a:extLst>
          </p:cNvPr>
          <p:cNvSpPr>
            <a:spLocks noGrp="1"/>
          </p:cNvSpPr>
          <p:nvPr>
            <p:ph type="sldNum" sz="quarter" idx="12"/>
          </p:nvPr>
        </p:nvSpPr>
        <p:spPr/>
        <p:txBody>
          <a:bodyPr/>
          <a:lstStyle/>
          <a:p>
            <a:pPr>
              <a:defRPr/>
            </a:pPr>
            <a:fld id="{73031954-898F-4FEB-917E-D827EA039160}" type="slidenum">
              <a:rPr lang="en-US" altLang="en-US" smtClean="0"/>
              <a:pPr>
                <a:defRPr/>
              </a:pPr>
              <a:t>46</a:t>
            </a:fld>
            <a:endParaRPr lang="en-US" altLang="en-US"/>
          </a:p>
        </p:txBody>
      </p:sp>
    </p:spTree>
    <p:extLst>
      <p:ext uri="{BB962C8B-B14F-4D97-AF65-F5344CB8AC3E}">
        <p14:creationId xmlns:p14="http://schemas.microsoft.com/office/powerpoint/2010/main" val="2422371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CF6EE-F8E5-4821-BE5C-715F1C483521}"/>
              </a:ext>
            </a:extLst>
          </p:cNvPr>
          <p:cNvSpPr txBox="1"/>
          <p:nvPr/>
        </p:nvSpPr>
        <p:spPr>
          <a:xfrm>
            <a:off x="228600" y="1684883"/>
            <a:ext cx="8534400" cy="3108543"/>
          </a:xfrm>
          <a:prstGeom prst="rect">
            <a:avLst/>
          </a:prstGeom>
          <a:noFill/>
        </p:spPr>
        <p:txBody>
          <a:bodyPr wrap="square" rtlCol="0">
            <a:spAutoFit/>
          </a:bodyPr>
          <a:lstStyle/>
          <a:p>
            <a:pPr algn="just"/>
            <a:r>
              <a:rPr lang="en-US" dirty="0">
                <a:latin typeface="Arial" panose="020B0604020202020204" pitchFamily="34" charset="0"/>
                <a:ea typeface="Calibri" panose="020F0502020204030204" pitchFamily="34" charset="0"/>
                <a:cs typeface="Arial" panose="020B0604020202020204" pitchFamily="34" charset="0"/>
              </a:rPr>
              <a:t>The proportional hazards assumption was not met for all 10 data sets.  Age was the contributing factor to non-proportionality as there were significant interactions of age with index LA volume, LA contractile percent and BMI (p &lt; 0.001 for all).  </a:t>
            </a:r>
          </a:p>
          <a:p>
            <a:pPr algn="just"/>
            <a:endParaRPr lang="en-US" dirty="0">
              <a:latin typeface="Arial" panose="020B0604020202020204" pitchFamily="34" charset="0"/>
              <a:ea typeface="Calibri" panose="020F0502020204030204" pitchFamily="34" charset="0"/>
              <a:cs typeface="Arial" panose="020B0604020202020204" pitchFamily="34" charset="0"/>
            </a:endParaRPr>
          </a:p>
          <a:p>
            <a:pPr algn="just"/>
            <a:r>
              <a:rPr lang="en-US" dirty="0">
                <a:latin typeface="Arial" panose="020B0604020202020204" pitchFamily="34" charset="0"/>
                <a:ea typeface="Calibri" panose="020F0502020204030204" pitchFamily="34" charset="0"/>
                <a:cs typeface="Arial" panose="020B0604020202020204" pitchFamily="34" charset="0"/>
              </a:rPr>
              <a:t>Subsequently, Cox models were developed stratified by age.  To determine the most parsimonious model, reduced models were compared with the 11-variable models excluding one variable at a time using the likelihood ratio test to assess whether the reduced model was comparable to the full model.  </a:t>
            </a:r>
          </a:p>
          <a:p>
            <a:pPr algn="just"/>
            <a:endParaRPr lang="en-US" dirty="0">
              <a:latin typeface="Arial" panose="020B0604020202020204" pitchFamily="34" charset="0"/>
              <a:ea typeface="Calibri" panose="020F0502020204030204" pitchFamily="34" charset="0"/>
              <a:cs typeface="Arial" panose="020B0604020202020204" pitchFamily="34" charset="0"/>
            </a:endParaRPr>
          </a:p>
          <a:p>
            <a:pPr algn="just"/>
            <a:r>
              <a:rPr lang="en-US" dirty="0">
                <a:latin typeface="Arial" panose="020B0604020202020204" pitchFamily="34" charset="0"/>
                <a:ea typeface="Calibri" panose="020F0502020204030204" pitchFamily="34" charset="0"/>
                <a:cs typeface="Arial" panose="020B0604020202020204" pitchFamily="34" charset="0"/>
              </a:rPr>
              <a:t>Likelihood ratio test:  -2*(LL1 – LL2), distributed as chi-square with df = NP</a:t>
            </a:r>
            <a:r>
              <a:rPr lang="en-US" baseline="-25000" dirty="0">
                <a:latin typeface="Arial" panose="020B0604020202020204" pitchFamily="34" charset="0"/>
                <a:ea typeface="Calibri" panose="020F0502020204030204" pitchFamily="34" charset="0"/>
                <a:cs typeface="Arial" panose="020B0604020202020204" pitchFamily="34" charset="0"/>
              </a:rPr>
              <a:t>1</a:t>
            </a:r>
            <a:r>
              <a:rPr lang="en-US" dirty="0">
                <a:latin typeface="Arial" panose="020B0604020202020204" pitchFamily="34" charset="0"/>
                <a:ea typeface="Calibri" panose="020F0502020204030204" pitchFamily="34" charset="0"/>
                <a:cs typeface="Arial" panose="020B0604020202020204" pitchFamily="34" charset="0"/>
              </a:rPr>
              <a:t> – NP</a:t>
            </a:r>
            <a:r>
              <a:rPr lang="en-US" baseline="-25000" dirty="0">
                <a:latin typeface="Arial" panose="020B0604020202020204" pitchFamily="34" charset="0"/>
                <a:ea typeface="Calibri" panose="020F0502020204030204" pitchFamily="34" charset="0"/>
                <a:cs typeface="Arial" panose="020B0604020202020204" pitchFamily="34" charset="0"/>
              </a:rPr>
              <a:t>2</a:t>
            </a:r>
            <a:r>
              <a:rPr lang="en-US" dirty="0">
                <a:latin typeface="Arial" panose="020B0604020202020204" pitchFamily="34" charset="0"/>
                <a:ea typeface="Calibri" panose="020F0502020204030204" pitchFamily="34" charset="0"/>
                <a:cs typeface="Arial" panose="020B0604020202020204" pitchFamily="34" charset="0"/>
              </a:rPr>
              <a:t>.</a:t>
            </a:r>
          </a:p>
          <a:p>
            <a:pPr algn="just"/>
            <a:endParaRPr lang="en-US" sz="1600" dirty="0">
              <a:latin typeface="Arial" panose="020B0604020202020204" pitchFamily="34" charset="0"/>
              <a:ea typeface="Calibri" panose="020F0502020204030204" pitchFamily="34" charset="0"/>
              <a:cs typeface="Arial" panose="020B0604020202020204" pitchFamily="34" charset="0"/>
            </a:endParaRPr>
          </a:p>
        </p:txBody>
      </p:sp>
      <p:sp>
        <p:nvSpPr>
          <p:cNvPr id="4" name="Title 3">
            <a:extLst>
              <a:ext uri="{FF2B5EF4-FFF2-40B4-BE49-F238E27FC236}">
                <a16:creationId xmlns:a16="http://schemas.microsoft.com/office/drawing/2014/main" id="{2F39950A-CF3A-4F82-AF77-11178DCEE07B}"/>
              </a:ext>
            </a:extLst>
          </p:cNvPr>
          <p:cNvSpPr>
            <a:spLocks noGrp="1"/>
          </p:cNvSpPr>
          <p:nvPr>
            <p:ph type="title"/>
          </p:nvPr>
        </p:nvSpPr>
        <p:spPr>
          <a:xfrm>
            <a:off x="571500" y="559678"/>
            <a:ext cx="7891706" cy="4952492"/>
          </a:xfrm>
        </p:spPr>
        <p:txBody>
          <a:bodyPr/>
          <a:lstStyle/>
          <a:p>
            <a:pPr algn="l"/>
            <a:r>
              <a:rPr lang="en-US" dirty="0"/>
              <a:t>Analysis</a:t>
            </a:r>
          </a:p>
        </p:txBody>
      </p:sp>
      <p:sp>
        <p:nvSpPr>
          <p:cNvPr id="5" name="Slide Number Placeholder 4">
            <a:extLst>
              <a:ext uri="{FF2B5EF4-FFF2-40B4-BE49-F238E27FC236}">
                <a16:creationId xmlns:a16="http://schemas.microsoft.com/office/drawing/2014/main" id="{1870D324-822B-4863-888E-219AA90F596E}"/>
              </a:ext>
            </a:extLst>
          </p:cNvPr>
          <p:cNvSpPr>
            <a:spLocks noGrp="1"/>
          </p:cNvSpPr>
          <p:nvPr>
            <p:ph type="sldNum" sz="quarter" idx="12"/>
          </p:nvPr>
        </p:nvSpPr>
        <p:spPr/>
        <p:txBody>
          <a:bodyPr/>
          <a:lstStyle/>
          <a:p>
            <a:pPr>
              <a:defRPr/>
            </a:pPr>
            <a:fld id="{3B7DBDB5-B762-4A51-BAB3-82C54E454743}" type="slidenum">
              <a:rPr lang="en-US" altLang="en-US" smtClean="0"/>
              <a:pPr>
                <a:defRPr/>
              </a:pPr>
              <a:t>47</a:t>
            </a:fld>
            <a:endParaRPr lang="en-US" altLang="en-US"/>
          </a:p>
        </p:txBody>
      </p:sp>
    </p:spTree>
    <p:extLst>
      <p:ext uri="{BB962C8B-B14F-4D97-AF65-F5344CB8AC3E}">
        <p14:creationId xmlns:p14="http://schemas.microsoft.com/office/powerpoint/2010/main" val="3069892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9127C09-2489-46EF-8144-1B41F9E4A20D}"/>
              </a:ext>
            </a:extLst>
          </p:cNvPr>
          <p:cNvSpPr>
            <a:spLocks noGrp="1" noChangeArrowheads="1"/>
          </p:cNvSpPr>
          <p:nvPr>
            <p:ph type="title"/>
          </p:nvPr>
        </p:nvSpPr>
        <p:spPr/>
        <p:txBody>
          <a:bodyPr/>
          <a:lstStyle/>
          <a:p>
            <a:pPr algn="l" eaLnBrk="1" hangingPunct="1"/>
            <a:r>
              <a:rPr lang="en-US" altLang="en-US" b="1" dirty="0"/>
              <a:t>Results</a:t>
            </a:r>
          </a:p>
        </p:txBody>
      </p:sp>
      <p:sp>
        <p:nvSpPr>
          <p:cNvPr id="24579" name="Rectangle 3">
            <a:extLst>
              <a:ext uri="{FF2B5EF4-FFF2-40B4-BE49-F238E27FC236}">
                <a16:creationId xmlns:a16="http://schemas.microsoft.com/office/drawing/2014/main" id="{DB910EE7-FE21-485C-8BE5-D9DA8E502F72}"/>
              </a:ext>
            </a:extLst>
          </p:cNvPr>
          <p:cNvSpPr>
            <a:spLocks noGrp="1" noChangeArrowheads="1"/>
          </p:cNvSpPr>
          <p:nvPr>
            <p:ph type="body" idx="1"/>
          </p:nvPr>
        </p:nvSpPr>
        <p:spPr>
          <a:xfrm>
            <a:off x="367342" y="1295400"/>
            <a:ext cx="8229600" cy="2963863"/>
          </a:xfrm>
        </p:spPr>
        <p:txBody>
          <a:bodyPr>
            <a:noAutofit/>
          </a:bodyPr>
          <a:lstStyle/>
          <a:p>
            <a:pPr algn="just"/>
            <a:r>
              <a:rPr lang="en-US" dirty="0">
                <a:ea typeface="Calibri" panose="020F0502020204030204" pitchFamily="34" charset="0"/>
                <a:cs typeface="Times New Roman" panose="02020603050405020304" pitchFamily="18" charset="0"/>
              </a:rPr>
              <a:t>The reduced models for all 10 data sets included the same 5 variables for the first event model: BMI, index LA volume, LA contractile percent, mitral regurgitation and history of arrhythmia </a:t>
            </a:r>
            <a:r>
              <a:rPr lang="en-US" u="sng" dirty="0">
                <a:ea typeface="Calibri" panose="020F0502020204030204" pitchFamily="34" charset="0"/>
                <a:cs typeface="Times New Roman" panose="02020603050405020304" pitchFamily="18" charset="0"/>
              </a:rPr>
              <a:t>stratified by age</a:t>
            </a:r>
            <a:r>
              <a:rPr lang="en-US" dirty="0">
                <a:ea typeface="Calibri" panose="020F0502020204030204" pitchFamily="34" charset="0"/>
                <a:cs typeface="Times New Roman" panose="02020603050405020304" pitchFamily="18" charset="0"/>
              </a:rPr>
              <a:t>.  </a:t>
            </a:r>
          </a:p>
          <a:p>
            <a:pPr algn="just"/>
            <a:r>
              <a:rPr lang="en-US" dirty="0">
                <a:ea typeface="Calibri" panose="020F0502020204030204" pitchFamily="34" charset="0"/>
                <a:cs typeface="Times New Roman" panose="02020603050405020304" pitchFamily="18" charset="0"/>
              </a:rPr>
              <a:t>History of AF, reservoir percent, diabetes, minority, and NYHA3-4 were dropped from the models.  </a:t>
            </a:r>
          </a:p>
          <a:p>
            <a:pPr algn="just"/>
            <a:r>
              <a:rPr lang="en-US" dirty="0">
                <a:ea typeface="Calibri" panose="020F0502020204030204" pitchFamily="34" charset="0"/>
                <a:cs typeface="Times New Roman" panose="02020603050405020304" pitchFamily="18" charset="0"/>
              </a:rPr>
              <a:t>The multiple-event models included the same variables as the first-event models except for history of arrhythmia.  </a:t>
            </a:r>
          </a:p>
          <a:p>
            <a:pPr algn="just"/>
            <a:r>
              <a:rPr lang="en-US" dirty="0">
                <a:ea typeface="Calibri" panose="020F0502020204030204" pitchFamily="34" charset="0"/>
                <a:cs typeface="Times New Roman" panose="02020603050405020304" pitchFamily="18" charset="0"/>
              </a:rPr>
              <a:t>Regression coefficients for a single model were then estimated by combining results over the 10 data sets for both first- and multiple-event models.  </a:t>
            </a:r>
          </a:p>
          <a:p>
            <a:pPr algn="just"/>
            <a:r>
              <a:rPr lang="en-US" dirty="0">
                <a:ea typeface="Calibri" panose="020F0502020204030204" pitchFamily="34" charset="0"/>
                <a:cs typeface="Times New Roman" panose="02020603050405020304" pitchFamily="18" charset="0"/>
              </a:rPr>
              <a:t>Standard errors included both within and between data set variance.    </a:t>
            </a:r>
          </a:p>
          <a:p>
            <a:pPr marL="0" indent="0" algn="just">
              <a:buNone/>
            </a:pPr>
            <a:r>
              <a:rPr lang="en-US" sz="1800" dirty="0">
                <a:ea typeface="Calibri" panose="020F0502020204030204" pitchFamily="34" charset="0"/>
                <a:cs typeface="Arial" panose="020B0604020202020204" pitchFamily="34" charset="0"/>
              </a:rPr>
              <a:t> </a:t>
            </a:r>
            <a:endParaRPr lang="en-US" altLang="en-US" sz="1800" dirty="0"/>
          </a:p>
        </p:txBody>
      </p:sp>
      <p:sp>
        <p:nvSpPr>
          <p:cNvPr id="2" name="Slide Number Placeholder 1">
            <a:extLst>
              <a:ext uri="{FF2B5EF4-FFF2-40B4-BE49-F238E27FC236}">
                <a16:creationId xmlns:a16="http://schemas.microsoft.com/office/drawing/2014/main" id="{64F793F2-795E-4C78-B274-8D8E833B3504}"/>
              </a:ext>
            </a:extLst>
          </p:cNvPr>
          <p:cNvSpPr>
            <a:spLocks noGrp="1"/>
          </p:cNvSpPr>
          <p:nvPr>
            <p:ph type="sldNum" sz="quarter" idx="12"/>
          </p:nvPr>
        </p:nvSpPr>
        <p:spPr/>
        <p:txBody>
          <a:bodyPr/>
          <a:lstStyle/>
          <a:p>
            <a:pPr>
              <a:defRPr/>
            </a:pPr>
            <a:fld id="{73031954-898F-4FEB-917E-D827EA039160}" type="slidenum">
              <a:rPr lang="en-US" altLang="en-US" smtClean="0"/>
              <a:pPr>
                <a:defRPr/>
              </a:pPr>
              <a:t>48</a:t>
            </a:fld>
            <a:endParaRPr lang="en-US" altLang="en-US"/>
          </a:p>
        </p:txBody>
      </p:sp>
    </p:spTree>
    <p:extLst>
      <p:ext uri="{BB962C8B-B14F-4D97-AF65-F5344CB8AC3E}">
        <p14:creationId xmlns:p14="http://schemas.microsoft.com/office/powerpoint/2010/main" val="441066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a:extLst>
              <a:ext uri="{FF2B5EF4-FFF2-40B4-BE49-F238E27FC236}">
                <a16:creationId xmlns:a16="http://schemas.microsoft.com/office/drawing/2014/main" id="{0349163C-B685-4B2D-B910-DBBAA48A5031}"/>
              </a:ext>
            </a:extLst>
          </p:cNvPr>
          <p:cNvSpPr>
            <a:spLocks noChangeArrowheads="1"/>
          </p:cNvSpPr>
          <p:nvPr/>
        </p:nvSpPr>
        <p:spPr bwMode="auto">
          <a:xfrm>
            <a:off x="1143002" y="1993084"/>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350"/>
          </a:p>
        </p:txBody>
      </p:sp>
      <p:sp>
        <p:nvSpPr>
          <p:cNvPr id="6" name="TextBox 5">
            <a:extLst>
              <a:ext uri="{FF2B5EF4-FFF2-40B4-BE49-F238E27FC236}">
                <a16:creationId xmlns:a16="http://schemas.microsoft.com/office/drawing/2014/main" id="{F167CFB3-0661-4C16-9CE7-C3EB80F2F041}"/>
              </a:ext>
            </a:extLst>
          </p:cNvPr>
          <p:cNvSpPr txBox="1"/>
          <p:nvPr/>
        </p:nvSpPr>
        <p:spPr>
          <a:xfrm>
            <a:off x="533400" y="685800"/>
            <a:ext cx="7467598" cy="4222887"/>
          </a:xfrm>
          <a:prstGeom prst="rect">
            <a:avLst/>
          </a:prstGeom>
          <a:noFill/>
          <a:ln w="19050">
            <a:solidFill>
              <a:schemeClr val="tx1"/>
            </a:solidFill>
          </a:ln>
        </p:spPr>
        <p:txBody>
          <a:bodyPr wrap="square">
            <a:spAutoFit/>
          </a:bodyPr>
          <a:lstStyle/>
          <a:p>
            <a:pPr>
              <a:lnSpc>
                <a:spcPct val="107000"/>
              </a:lnSpc>
            </a:pPr>
            <a:r>
              <a:rPr lang="en-US" sz="1000" dirty="0">
                <a:latin typeface="Courier New" panose="02070309020205020404" pitchFamily="49" charset="0"/>
                <a:ea typeface="Calibri" panose="020F0502020204030204" pitchFamily="34" charset="0"/>
                <a:cs typeface="Courier New" panose="02070309020205020404" pitchFamily="49" charset="0"/>
              </a:rPr>
              <a:t> </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No. of subjects =        2,631                  Number of </a:t>
            </a:r>
            <a:r>
              <a:rPr lang="en-US" sz="1100" b="1" dirty="0" err="1">
                <a:latin typeface="Courier New" panose="02070309020205020404" pitchFamily="49" charset="0"/>
                <a:ea typeface="Calibri" panose="020F0502020204030204" pitchFamily="34" charset="0"/>
                <a:cs typeface="Courier New" panose="02070309020205020404" pitchFamily="49" charset="0"/>
              </a:rPr>
              <a:t>obs</a:t>
            </a:r>
            <a:r>
              <a:rPr lang="en-US" sz="1100" b="1" dirty="0">
                <a:latin typeface="Courier New" panose="02070309020205020404" pitchFamily="49" charset="0"/>
                <a:ea typeface="Calibri" panose="020F0502020204030204" pitchFamily="34" charset="0"/>
                <a:cs typeface="Courier New" panose="02070309020205020404" pitchFamily="49" charset="0"/>
              </a:rPr>
              <a:t>    =       2,631</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No. of failures =           96</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Time at risk    =  88062.46569</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LR chi2(10)      =       80.18</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Log likelihood  =   -342.17451                  Prob &gt; chi2      =      0.0000</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_t | Haz. Ratio   Std. Err.      z    P&gt;|z|     [95% Conf. Interval]</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minority |   .5372732   .2040478    -1.64   0.102     .2552246    1.131014</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bmi</a:t>
            </a:r>
            <a:r>
              <a:rPr lang="en-US" sz="1100" b="1" dirty="0">
                <a:latin typeface="Courier New" panose="02070309020205020404" pitchFamily="49" charset="0"/>
                <a:ea typeface="Calibri" panose="020F0502020204030204" pitchFamily="34" charset="0"/>
                <a:cs typeface="Courier New" panose="02070309020205020404" pitchFamily="49" charset="0"/>
              </a:rPr>
              <a:t> |   1.061257   .0178384     3.54   0.000     1.026864    1.096802</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hxarrhythmia</a:t>
            </a:r>
            <a:r>
              <a:rPr lang="en-US" sz="1100" b="1" dirty="0">
                <a:latin typeface="Courier New" panose="02070309020205020404" pitchFamily="49" charset="0"/>
                <a:ea typeface="Calibri" panose="020F0502020204030204" pitchFamily="34" charset="0"/>
                <a:cs typeface="Courier New" panose="02070309020205020404" pitchFamily="49" charset="0"/>
              </a:rPr>
              <a:t> |   1.568482   .6443466     1.10   0.273     .7011292    3.508818</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nyha34 |   1.510181   .4585819     1.36   0.175     .8328237    2.738452</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diatyp2 |   1.423035   .4669265     1.08   0.282     .7480304    2.707148</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hxafib</a:t>
            </a:r>
            <a:r>
              <a:rPr lang="en-US" sz="1100" b="1" dirty="0">
                <a:latin typeface="Courier New" panose="02070309020205020404" pitchFamily="49" charset="0"/>
                <a:ea typeface="Calibri" panose="020F0502020204030204" pitchFamily="34" charset="0"/>
                <a:cs typeface="Courier New" panose="02070309020205020404" pitchFamily="49" charset="0"/>
              </a:rPr>
              <a:t> |    1.06037   .4892112     0.13   0.899     .4292872    2.619189</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reservoirpct</a:t>
            </a:r>
            <a:r>
              <a:rPr lang="en-US" sz="1100" b="1" dirty="0">
                <a:latin typeface="Courier New" panose="02070309020205020404" pitchFamily="49" charset="0"/>
                <a:ea typeface="Calibri" panose="020F0502020204030204" pitchFamily="34" charset="0"/>
                <a:cs typeface="Courier New" panose="02070309020205020404" pitchFamily="49" charset="0"/>
              </a:rPr>
              <a:t> |   .9961576   .0122494    -0.31   0.754     .9724362    1.020458</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contractilepct</a:t>
            </a:r>
            <a:r>
              <a:rPr lang="en-US" sz="1100" b="1" dirty="0">
                <a:latin typeface="Courier New" panose="02070309020205020404" pitchFamily="49" charset="0"/>
                <a:ea typeface="Calibri" panose="020F0502020204030204" pitchFamily="34" charset="0"/>
                <a:cs typeface="Courier New" panose="02070309020205020404" pitchFamily="49" charset="0"/>
              </a:rPr>
              <a:t> |   .9845651   .0088642    -1.73   0.084     .9673439    1.002093</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lavolumei</a:t>
            </a:r>
            <a:r>
              <a:rPr lang="en-US" sz="1100" b="1" dirty="0">
                <a:latin typeface="Courier New" panose="02070309020205020404" pitchFamily="49" charset="0"/>
                <a:ea typeface="Calibri" panose="020F0502020204030204" pitchFamily="34" charset="0"/>
                <a:cs typeface="Courier New" panose="02070309020205020404" pitchFamily="49" charset="0"/>
              </a:rPr>
              <a:t> |   1.023094   .0048463     4.82   0.000      1.01364    1.032637</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mr</a:t>
            </a:r>
            <a:r>
              <a:rPr lang="en-US" sz="1100" b="1" dirty="0">
                <a:latin typeface="Courier New" panose="02070309020205020404" pitchFamily="49" charset="0"/>
                <a:ea typeface="Calibri" panose="020F0502020204030204" pitchFamily="34" charset="0"/>
                <a:cs typeface="Courier New" panose="02070309020205020404" pitchFamily="49" charset="0"/>
              </a:rPr>
              <a:t> |   1.405841   .2157613     2.22   0.026     1.040634    1.899216</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Stratified by age</a:t>
            </a:r>
          </a:p>
          <a:p>
            <a:pPr>
              <a:lnSpc>
                <a:spcPct val="107000"/>
              </a:lnSpc>
            </a:pPr>
            <a:endParaRPr lang="en-US" sz="1000" dirty="0">
              <a:latin typeface="Courier New" panose="02070309020205020404" pitchFamily="49" charset="0"/>
              <a:ea typeface="Calibri" panose="020F0502020204030204" pitchFamily="34"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6DC2D49D-1F36-422E-8A0F-C1A9EF8DF4ED}"/>
              </a:ext>
            </a:extLst>
          </p:cNvPr>
          <p:cNvSpPr>
            <a:spLocks noGrp="1"/>
          </p:cNvSpPr>
          <p:nvPr>
            <p:ph type="sldNum" sz="quarter" idx="12"/>
          </p:nvPr>
        </p:nvSpPr>
        <p:spPr/>
        <p:txBody>
          <a:bodyPr/>
          <a:lstStyle/>
          <a:p>
            <a:pPr>
              <a:defRPr/>
            </a:pPr>
            <a:fld id="{80F2F892-A0AA-4A33-940A-5E76CB61BCC6}"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7550A12-CA90-4685-B215-3007C8E5127F}"/>
              </a:ext>
            </a:extLst>
          </p:cNvPr>
          <p:cNvSpPr>
            <a:spLocks noGrp="1" noChangeArrowheads="1"/>
          </p:cNvSpPr>
          <p:nvPr>
            <p:ph type="title"/>
          </p:nvPr>
        </p:nvSpPr>
        <p:spPr/>
        <p:txBody>
          <a:bodyPr/>
          <a:lstStyle/>
          <a:p>
            <a:pPr eaLnBrk="1" hangingPunct="1"/>
            <a:r>
              <a:rPr lang="en-US" altLang="en-US" sz="2900" b="1">
                <a:latin typeface="Tahoma" panose="020B0604030504040204" pitchFamily="34" charset="0"/>
              </a:rPr>
              <a:t>Interaction</a:t>
            </a:r>
          </a:p>
        </p:txBody>
      </p:sp>
      <p:sp>
        <p:nvSpPr>
          <p:cNvPr id="12291" name="Rectangle 3">
            <a:extLst>
              <a:ext uri="{FF2B5EF4-FFF2-40B4-BE49-F238E27FC236}">
                <a16:creationId xmlns:a16="http://schemas.microsoft.com/office/drawing/2014/main" id="{5FFB6D1A-07F3-450E-9CFF-8172083B31E6}"/>
              </a:ext>
            </a:extLst>
          </p:cNvPr>
          <p:cNvSpPr>
            <a:spLocks noGrp="1" noChangeArrowheads="1"/>
          </p:cNvSpPr>
          <p:nvPr>
            <p:ph type="body" idx="1"/>
          </p:nvPr>
        </p:nvSpPr>
        <p:spPr/>
        <p:txBody>
          <a:bodyPr/>
          <a:lstStyle/>
          <a:p>
            <a:pPr eaLnBrk="1" hangingPunct="1"/>
            <a:r>
              <a:rPr lang="en-US" altLang="en-US">
                <a:latin typeface="Tahoma" panose="020B0604030504040204" pitchFamily="34" charset="0"/>
              </a:rPr>
              <a:t>Effects of one independent variable are not the same across levels of another independent variable</a:t>
            </a:r>
          </a:p>
          <a:p>
            <a:pPr eaLnBrk="1" hangingPunct="1"/>
            <a:r>
              <a:rPr lang="en-US" altLang="en-US">
                <a:latin typeface="Tahoma" panose="020B0604030504040204" pitchFamily="34" charset="0"/>
              </a:rPr>
              <a:t>Main effect (no interaction)</a:t>
            </a:r>
          </a:p>
          <a:p>
            <a:pPr eaLnBrk="1" hangingPunct="1"/>
            <a:r>
              <a:rPr lang="en-US" altLang="en-US">
                <a:latin typeface="Tahoma" panose="020B0604030504040204" pitchFamily="34" charset="0"/>
              </a:rPr>
              <a:t>Ordinal interaction</a:t>
            </a:r>
          </a:p>
          <a:p>
            <a:pPr eaLnBrk="1" hangingPunct="1"/>
            <a:r>
              <a:rPr lang="en-US" altLang="en-US">
                <a:latin typeface="Tahoma" panose="020B0604030504040204" pitchFamily="34" charset="0"/>
              </a:rPr>
              <a:t>Disordinal interaction</a:t>
            </a:r>
          </a:p>
        </p:txBody>
      </p:sp>
      <p:sp>
        <p:nvSpPr>
          <p:cNvPr id="2" name="Slide Number Placeholder 1">
            <a:extLst>
              <a:ext uri="{FF2B5EF4-FFF2-40B4-BE49-F238E27FC236}">
                <a16:creationId xmlns:a16="http://schemas.microsoft.com/office/drawing/2014/main" id="{1458F6F9-F61D-42B5-99B8-4CEB0F05DB90}"/>
              </a:ext>
            </a:extLst>
          </p:cNvPr>
          <p:cNvSpPr>
            <a:spLocks noGrp="1"/>
          </p:cNvSpPr>
          <p:nvPr>
            <p:ph type="sldNum" sz="quarter" idx="12"/>
          </p:nvPr>
        </p:nvSpPr>
        <p:spPr/>
        <p:txBody>
          <a:bodyPr/>
          <a:lstStyle/>
          <a:p>
            <a:pPr>
              <a:defRPr/>
            </a:pPr>
            <a:fld id="{73031954-898F-4FEB-917E-D827EA039160}" type="slidenum">
              <a:rPr lang="en-US" altLang="en-US" smtClean="0"/>
              <a:pPr>
                <a:defRPr/>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5E9AA3-916B-4D99-BEFF-1F1FC23D132E}"/>
              </a:ext>
            </a:extLst>
          </p:cNvPr>
          <p:cNvSpPr txBox="1"/>
          <p:nvPr/>
        </p:nvSpPr>
        <p:spPr>
          <a:xfrm>
            <a:off x="2342734" y="4321601"/>
            <a:ext cx="4439066" cy="738664"/>
          </a:xfrm>
          <a:prstGeom prst="rect">
            <a:avLst/>
          </a:prstGeom>
          <a:noFill/>
          <a:ln w="19050">
            <a:solidFill>
              <a:schemeClr val="tx1"/>
            </a:solidFill>
          </a:ln>
        </p:spPr>
        <p:txBody>
          <a:bodyPr wrap="square" rtlCol="0">
            <a:spAutoFit/>
          </a:bodyPr>
          <a:lstStyle/>
          <a:p>
            <a:r>
              <a:rPr lang="it-IT" sz="1400" b="1" dirty="0">
                <a:latin typeface="Courier New" panose="02070309020205020404" pitchFamily="49" charset="0"/>
                <a:cs typeface="Courier New" panose="02070309020205020404" pitchFamily="49" charset="0"/>
              </a:rPr>
              <a:t>-2*(-345.13138 - (-342.17451)) = 5.91374</a:t>
            </a:r>
          </a:p>
          <a:p>
            <a:endParaRPr lang="it-IT" sz="1400" b="1" dirty="0">
              <a:latin typeface="Courier New" panose="02070309020205020404" pitchFamily="49" charset="0"/>
              <a:cs typeface="Courier New" panose="02070309020205020404" pitchFamily="49" charset="0"/>
            </a:endParaRPr>
          </a:p>
          <a:p>
            <a:r>
              <a:rPr lang="it-IT" sz="1400" b="1" dirty="0">
                <a:latin typeface="Courier New" panose="02070309020205020404" pitchFamily="49" charset="0"/>
                <a:cs typeface="Courier New" panose="02070309020205020404" pitchFamily="49" charset="0"/>
              </a:rPr>
              <a:t> 1 - chi2tail(5.91374,5) = .466889</a:t>
            </a:r>
            <a:r>
              <a:rPr lang="it-IT" sz="1400" b="1" dirty="0"/>
              <a:t> </a:t>
            </a:r>
            <a:endParaRPr lang="en-US" sz="1400" b="1" dirty="0"/>
          </a:p>
        </p:txBody>
      </p:sp>
      <p:sp>
        <p:nvSpPr>
          <p:cNvPr id="5" name="TextBox 4">
            <a:extLst>
              <a:ext uri="{FF2B5EF4-FFF2-40B4-BE49-F238E27FC236}">
                <a16:creationId xmlns:a16="http://schemas.microsoft.com/office/drawing/2014/main" id="{C19CC4D7-B492-4921-B2EC-7EECC1D05BDB}"/>
              </a:ext>
            </a:extLst>
          </p:cNvPr>
          <p:cNvSpPr txBox="1"/>
          <p:nvPr/>
        </p:nvSpPr>
        <p:spPr>
          <a:xfrm>
            <a:off x="685800" y="902618"/>
            <a:ext cx="7455363" cy="3267561"/>
          </a:xfrm>
          <a:prstGeom prst="rect">
            <a:avLst/>
          </a:prstGeom>
          <a:noFill/>
        </p:spPr>
        <p:txBody>
          <a:bodyPr wrap="square" rtlCol="0">
            <a:spAutoFit/>
          </a:bodyPr>
          <a:lstStyle/>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No. of subjects =        2,631                  Number of </a:t>
            </a:r>
            <a:r>
              <a:rPr lang="en-US" sz="1100" b="1" dirty="0" err="1">
                <a:latin typeface="Courier New" panose="02070309020205020404" pitchFamily="49" charset="0"/>
                <a:ea typeface="Calibri" panose="020F0502020204030204" pitchFamily="34" charset="0"/>
                <a:cs typeface="Courier New" panose="02070309020205020404" pitchFamily="49" charset="0"/>
              </a:rPr>
              <a:t>obs</a:t>
            </a:r>
            <a:r>
              <a:rPr lang="en-US" sz="1100" b="1" dirty="0">
                <a:latin typeface="Courier New" panose="02070309020205020404" pitchFamily="49" charset="0"/>
                <a:ea typeface="Calibri" panose="020F0502020204030204" pitchFamily="34" charset="0"/>
                <a:cs typeface="Courier New" panose="02070309020205020404" pitchFamily="49" charset="0"/>
              </a:rPr>
              <a:t>    =       2,631</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No. of failures =           96</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Time at risk    =  88062.46569</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LR chi2(5)       =       74.26</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Log likelihood  =   -345.13138                  Prob &gt; chi2      =      0.0000</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_t | Haz. Ratio   Std. Err.      z    P&gt;|z|     [95% Conf. Interval]</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bmi</a:t>
            </a:r>
            <a:r>
              <a:rPr lang="en-US" sz="1100" b="1" dirty="0">
                <a:latin typeface="Courier New" panose="02070309020205020404" pitchFamily="49" charset="0"/>
                <a:ea typeface="Calibri" panose="020F0502020204030204" pitchFamily="34" charset="0"/>
                <a:cs typeface="Courier New" panose="02070309020205020404" pitchFamily="49" charset="0"/>
              </a:rPr>
              <a:t> |   1.06625    .0173603     3.94   0.000     1.032762    1.100825</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hxarrhythmia</a:t>
            </a:r>
            <a:r>
              <a:rPr lang="en-US" sz="1100" b="1" dirty="0">
                <a:latin typeface="Courier New" panose="02070309020205020404" pitchFamily="49" charset="0"/>
                <a:ea typeface="Calibri" panose="020F0502020204030204" pitchFamily="34" charset="0"/>
                <a:cs typeface="Courier New" panose="02070309020205020404" pitchFamily="49" charset="0"/>
              </a:rPr>
              <a:t> |   1.56011    .3921044     1.92   0.064     0.972668    2.507628</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contractilepct</a:t>
            </a:r>
            <a:r>
              <a:rPr lang="en-US" sz="1100" b="1" dirty="0">
                <a:latin typeface="Courier New" panose="02070309020205020404" pitchFamily="49" charset="0"/>
                <a:ea typeface="Calibri" panose="020F0502020204030204" pitchFamily="34" charset="0"/>
                <a:cs typeface="Courier New" panose="02070309020205020404" pitchFamily="49" charset="0"/>
              </a:rPr>
              <a:t> |   0.98270    .0078607    -2.18   0.029     .9674105    .9982253</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lavolumei</a:t>
            </a:r>
            <a:r>
              <a:rPr lang="en-US" sz="1100" b="1" dirty="0">
                <a:latin typeface="Courier New" panose="02070309020205020404" pitchFamily="49" charset="0"/>
                <a:ea typeface="Calibri" panose="020F0502020204030204" pitchFamily="34" charset="0"/>
                <a:cs typeface="Courier New" panose="02070309020205020404" pitchFamily="49" charset="0"/>
              </a:rPr>
              <a:t> |   1.02341    .0047525     4.98   0.000     1.014133    1.032762</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a:t>
            </a:r>
            <a:r>
              <a:rPr lang="en-US" sz="1100" b="1" dirty="0" err="1">
                <a:latin typeface="Courier New" panose="02070309020205020404" pitchFamily="49" charset="0"/>
                <a:ea typeface="Calibri" panose="020F0502020204030204" pitchFamily="34" charset="0"/>
                <a:cs typeface="Courier New" panose="02070309020205020404" pitchFamily="49" charset="0"/>
              </a:rPr>
              <a:t>mr</a:t>
            </a:r>
            <a:r>
              <a:rPr lang="en-US" sz="1100" b="1" dirty="0">
                <a:latin typeface="Courier New" panose="02070309020205020404" pitchFamily="49" charset="0"/>
                <a:ea typeface="Calibri" panose="020F0502020204030204" pitchFamily="34" charset="0"/>
                <a:cs typeface="Courier New" panose="02070309020205020404" pitchFamily="49" charset="0"/>
              </a:rPr>
              <a:t> |   1.45478    .2209821     2.47   0.014     1.080188    1.959275</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Stratified by age</a:t>
            </a:r>
          </a:p>
          <a:p>
            <a:endParaRPr lang="en-US" dirty="0"/>
          </a:p>
        </p:txBody>
      </p:sp>
      <p:sp>
        <p:nvSpPr>
          <p:cNvPr id="2" name="Slide Number Placeholder 1">
            <a:extLst>
              <a:ext uri="{FF2B5EF4-FFF2-40B4-BE49-F238E27FC236}">
                <a16:creationId xmlns:a16="http://schemas.microsoft.com/office/drawing/2014/main" id="{C4611906-8901-409B-9E98-E7D14A3F2738}"/>
              </a:ext>
            </a:extLst>
          </p:cNvPr>
          <p:cNvSpPr>
            <a:spLocks noGrp="1"/>
          </p:cNvSpPr>
          <p:nvPr>
            <p:ph type="sldNum" sz="quarter" idx="12"/>
          </p:nvPr>
        </p:nvSpPr>
        <p:spPr/>
        <p:txBody>
          <a:bodyPr/>
          <a:lstStyle/>
          <a:p>
            <a:pPr>
              <a:defRPr/>
            </a:pPr>
            <a:fld id="{80F2F892-A0AA-4A33-940A-5E76CB61BCC6}" type="slidenum">
              <a:rPr lang="en-US" altLang="en-US" smtClean="0"/>
              <a:pPr>
                <a:defRPr/>
              </a:pPr>
              <a:t>50</a:t>
            </a:fld>
            <a:endParaRPr lang="en-US" altLang="en-US"/>
          </a:p>
        </p:txBody>
      </p:sp>
    </p:spTree>
    <p:extLst>
      <p:ext uri="{BB962C8B-B14F-4D97-AF65-F5344CB8AC3E}">
        <p14:creationId xmlns:p14="http://schemas.microsoft.com/office/powerpoint/2010/main" val="2581125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A6CF0B9-D5F6-413B-AD0D-DFF83093EE14}"/>
              </a:ext>
            </a:extLst>
          </p:cNvPr>
          <p:cNvSpPr>
            <a:spLocks noChangeArrowheads="1"/>
          </p:cNvSpPr>
          <p:nvPr/>
        </p:nvSpPr>
        <p:spPr bwMode="auto">
          <a:xfrm>
            <a:off x="2643188" y="2014537"/>
            <a:ext cx="68580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350"/>
          </a:p>
        </p:txBody>
      </p:sp>
      <p:sp>
        <p:nvSpPr>
          <p:cNvPr id="3" name="TextBox 2">
            <a:extLst>
              <a:ext uri="{FF2B5EF4-FFF2-40B4-BE49-F238E27FC236}">
                <a16:creationId xmlns:a16="http://schemas.microsoft.com/office/drawing/2014/main" id="{D98B9BC0-0871-4A70-94FF-0CCFB38561D6}"/>
              </a:ext>
            </a:extLst>
          </p:cNvPr>
          <p:cNvSpPr txBox="1"/>
          <p:nvPr/>
        </p:nvSpPr>
        <p:spPr>
          <a:xfrm>
            <a:off x="861004" y="1878443"/>
            <a:ext cx="7308526" cy="3323987"/>
          </a:xfrm>
          <a:prstGeom prst="rect">
            <a:avLst/>
          </a:prstGeom>
          <a:noFill/>
        </p:spPr>
        <p:txBody>
          <a:bodyPr wrap="square" rtlCol="0">
            <a:spAutoFit/>
          </a:bodyPr>
          <a:lstStyle/>
          <a:p>
            <a:r>
              <a:rPr lang="en-US" sz="2400" u="sng" dirty="0">
                <a:latin typeface="Times New Roman" panose="02020603050405020304" pitchFamily="18" charset="0"/>
                <a:ea typeface="Calibri" panose="020F0502020204030204" pitchFamily="34" charset="0"/>
                <a:cs typeface="Times New Roman" panose="02020603050405020304" pitchFamily="18" charset="0"/>
              </a:rPr>
              <a:t>Stratification by age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tertiles</a:t>
            </a:r>
            <a:r>
              <a:rPr lang="en-US" sz="2400" dirty="0">
                <a:latin typeface="Times New Roman" panose="02020603050405020304" pitchFamily="18" charset="0"/>
                <a:ea typeface="Calibri" panose="020F0502020204030204" pitchFamily="34" charset="0"/>
                <a:cs typeface="Times New Roman" panose="02020603050405020304" pitchFamily="18" charset="0"/>
              </a:rPr>
              <a:t>, quartiles, quintiles</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u="sng" dirty="0">
                <a:latin typeface="Times New Roman" panose="02020603050405020304" pitchFamily="18" charset="0"/>
                <a:ea typeface="Calibri" panose="020F0502020204030204" pitchFamily="34" charset="0"/>
                <a:cs typeface="Times New Roman" panose="02020603050405020304" pitchFamily="18" charset="0"/>
              </a:rPr>
              <a:t>Restricted cubic splines</a:t>
            </a:r>
            <a:r>
              <a:rPr lang="en-US" sz="2400" dirty="0">
                <a:latin typeface="Times New Roman" panose="02020603050405020304" pitchFamily="18" charset="0"/>
                <a:ea typeface="Calibri" panose="020F0502020204030204" pitchFamily="34" charset="0"/>
                <a:cs typeface="Times New Roman" panose="02020603050405020304" pitchFamily="18" charset="0"/>
              </a:rPr>
              <a:t> were used to determine age cutoff values to visualize the impact of non-proportional hazards. A spline with 3 knots at ages 32, 52 and 62 (10</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sz="2400" dirty="0">
                <a:latin typeface="Times New Roman" panose="02020603050405020304" pitchFamily="18" charset="0"/>
                <a:ea typeface="Calibri" panose="020F0502020204030204" pitchFamily="34" charset="0"/>
                <a:cs typeface="Times New Roman" panose="02020603050405020304" pitchFamily="18" charset="0"/>
              </a:rPr>
              <a:t>, 50</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sz="2400" dirty="0">
                <a:latin typeface="Times New Roman" panose="02020603050405020304" pitchFamily="18" charset="0"/>
                <a:ea typeface="Calibri" panose="020F0502020204030204" pitchFamily="34" charset="0"/>
                <a:cs typeface="Times New Roman" panose="02020603050405020304" pitchFamily="18" charset="0"/>
              </a:rPr>
              <a:t> and 90</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sz="2400" dirty="0">
                <a:latin typeface="Times New Roman" panose="02020603050405020304" pitchFamily="18" charset="0"/>
                <a:ea typeface="Calibri" panose="020F0502020204030204" pitchFamily="34" charset="0"/>
                <a:cs typeface="Times New Roman" panose="02020603050405020304" pitchFamily="18" charset="0"/>
              </a:rPr>
              <a:t> percentiles of the age distribution) was used to plot AF-free functions for each of the variables in the model.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extBox 1">
            <a:extLst>
              <a:ext uri="{FF2B5EF4-FFF2-40B4-BE49-F238E27FC236}">
                <a16:creationId xmlns:a16="http://schemas.microsoft.com/office/drawing/2014/main" id="{6D958E42-3BA7-4970-A745-A5F0C19AAFC7}"/>
              </a:ext>
            </a:extLst>
          </p:cNvPr>
          <p:cNvSpPr txBox="1"/>
          <p:nvPr/>
        </p:nvSpPr>
        <p:spPr>
          <a:xfrm>
            <a:off x="861004" y="780723"/>
            <a:ext cx="6120473" cy="584775"/>
          </a:xfrm>
          <a:prstGeom prst="rect">
            <a:avLst/>
          </a:prstGeom>
          <a:noFill/>
        </p:spPr>
        <p:txBody>
          <a:bodyPr wrap="square" rtlCol="0">
            <a:spAutoFit/>
          </a:bodyPr>
          <a:lstStyle/>
          <a:p>
            <a:r>
              <a:rPr lang="en-US" sz="3200" b="1" dirty="0"/>
              <a:t>Presentation of results</a:t>
            </a:r>
          </a:p>
        </p:txBody>
      </p:sp>
      <p:sp>
        <p:nvSpPr>
          <p:cNvPr id="5" name="Slide Number Placeholder 4">
            <a:extLst>
              <a:ext uri="{FF2B5EF4-FFF2-40B4-BE49-F238E27FC236}">
                <a16:creationId xmlns:a16="http://schemas.microsoft.com/office/drawing/2014/main" id="{E8DA9427-9353-4F27-B279-EF3E6F50F552}"/>
              </a:ext>
            </a:extLst>
          </p:cNvPr>
          <p:cNvSpPr>
            <a:spLocks noGrp="1"/>
          </p:cNvSpPr>
          <p:nvPr>
            <p:ph type="sldNum" sz="quarter" idx="12"/>
          </p:nvPr>
        </p:nvSpPr>
        <p:spPr/>
        <p:txBody>
          <a:bodyPr/>
          <a:lstStyle/>
          <a:p>
            <a:pPr>
              <a:defRPr/>
            </a:pPr>
            <a:fld id="{80F2F892-A0AA-4A33-940A-5E76CB61BCC6}"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E303780-CED6-4073-B4B5-85095C6F3FF6}"/>
              </a:ext>
            </a:extLst>
          </p:cNvPr>
          <p:cNvGraphicFramePr>
            <a:graphicFrameLocks noGrp="1"/>
          </p:cNvGraphicFramePr>
          <p:nvPr>
            <p:extLst>
              <p:ext uri="{D42A27DB-BD31-4B8C-83A1-F6EECF244321}">
                <p14:modId xmlns:p14="http://schemas.microsoft.com/office/powerpoint/2010/main" val="536330004"/>
              </p:ext>
            </p:extLst>
          </p:nvPr>
        </p:nvGraphicFramePr>
        <p:xfrm>
          <a:off x="450281" y="696212"/>
          <a:ext cx="8388919" cy="3723386"/>
        </p:xfrm>
        <a:graphic>
          <a:graphicData uri="http://schemas.openxmlformats.org/drawingml/2006/table">
            <a:tbl>
              <a:tblPr firstRow="1" firstCol="1" bandRow="1">
                <a:tableStyleId>{5C22544A-7EE6-4342-B048-85BDC9FD1C3A}</a:tableStyleId>
              </a:tblPr>
              <a:tblGrid>
                <a:gridCol w="2677621">
                  <a:extLst>
                    <a:ext uri="{9D8B030D-6E8A-4147-A177-3AD203B41FA5}">
                      <a16:colId xmlns:a16="http://schemas.microsoft.com/office/drawing/2014/main" val="684208655"/>
                    </a:ext>
                  </a:extLst>
                </a:gridCol>
                <a:gridCol w="1218021">
                  <a:extLst>
                    <a:ext uri="{9D8B030D-6E8A-4147-A177-3AD203B41FA5}">
                      <a16:colId xmlns:a16="http://schemas.microsoft.com/office/drawing/2014/main" val="3899698589"/>
                    </a:ext>
                  </a:extLst>
                </a:gridCol>
                <a:gridCol w="1196651">
                  <a:extLst>
                    <a:ext uri="{9D8B030D-6E8A-4147-A177-3AD203B41FA5}">
                      <a16:colId xmlns:a16="http://schemas.microsoft.com/office/drawing/2014/main" val="1336149813"/>
                    </a:ext>
                  </a:extLst>
                </a:gridCol>
                <a:gridCol w="1189528">
                  <a:extLst>
                    <a:ext uri="{9D8B030D-6E8A-4147-A177-3AD203B41FA5}">
                      <a16:colId xmlns:a16="http://schemas.microsoft.com/office/drawing/2014/main" val="2886823101"/>
                    </a:ext>
                  </a:extLst>
                </a:gridCol>
                <a:gridCol w="1061315">
                  <a:extLst>
                    <a:ext uri="{9D8B030D-6E8A-4147-A177-3AD203B41FA5}">
                      <a16:colId xmlns:a16="http://schemas.microsoft.com/office/drawing/2014/main" val="2902356344"/>
                    </a:ext>
                  </a:extLst>
                </a:gridCol>
                <a:gridCol w="1045783">
                  <a:extLst>
                    <a:ext uri="{9D8B030D-6E8A-4147-A177-3AD203B41FA5}">
                      <a16:colId xmlns:a16="http://schemas.microsoft.com/office/drawing/2014/main" val="2285594713"/>
                    </a:ext>
                  </a:extLst>
                </a:gridCol>
              </a:tblGrid>
              <a:tr h="228907">
                <a:tc>
                  <a:txBody>
                    <a:bodyPr/>
                    <a:lstStyle/>
                    <a:p>
                      <a:pPr marL="0" marR="0">
                        <a:lnSpc>
                          <a:spcPct val="107000"/>
                        </a:lnSpc>
                        <a:spcBef>
                          <a:spcPts val="0"/>
                        </a:spcBef>
                        <a:spcAft>
                          <a:spcPts val="0"/>
                        </a:spcAft>
                      </a:pPr>
                      <a:r>
                        <a:rPr lang="en-US" sz="12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r">
                        <a:lnSpc>
                          <a:spcPct val="107000"/>
                        </a:lnSpc>
                        <a:spcBef>
                          <a:spcPts val="0"/>
                        </a:spcBef>
                        <a:spcAft>
                          <a:spcPts val="0"/>
                        </a:spcAft>
                      </a:pPr>
                      <a:r>
                        <a:rPr lang="en-US" sz="1200">
                          <a:effectLst/>
                        </a:rPr>
                        <a:t>Age (years)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2135215929"/>
                  </a:ext>
                </a:extLst>
              </a:tr>
              <a:tr h="228907">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Overall model</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 32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33 - 52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53 - 62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&gt; 62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164117233"/>
                  </a:ext>
                </a:extLst>
              </a:tr>
              <a:tr h="228907">
                <a:tc>
                  <a:txBody>
                    <a:bodyPr/>
                    <a:lstStyle/>
                    <a:p>
                      <a:pPr marL="0" marR="0">
                        <a:lnSpc>
                          <a:spcPct val="107000"/>
                        </a:lnSpc>
                        <a:spcBef>
                          <a:spcPts val="0"/>
                        </a:spcBef>
                        <a:spcAft>
                          <a:spcPts val="0"/>
                        </a:spcAft>
                      </a:pPr>
                      <a:r>
                        <a:rPr lang="en-US" sz="1400" dirty="0">
                          <a:effectLst/>
                        </a:rPr>
                        <a:t>Number of patients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dirty="0">
                          <a:effectLst/>
                        </a:rPr>
                        <a:t>2631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a:effectLst/>
                        </a:rPr>
                        <a:t>271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a:effectLst/>
                        </a:rPr>
                        <a:t>1134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a:effectLst/>
                        </a:rPr>
                        <a:t>969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a:effectLst/>
                        </a:rPr>
                        <a:t>257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4074733371"/>
                  </a:ext>
                </a:extLst>
              </a:tr>
              <a:tr h="228907">
                <a:tc>
                  <a:txBody>
                    <a:bodyPr/>
                    <a:lstStyle/>
                    <a:p>
                      <a:pPr marL="0" marR="0">
                        <a:lnSpc>
                          <a:spcPct val="107000"/>
                        </a:lnSpc>
                        <a:spcBef>
                          <a:spcPts val="0"/>
                        </a:spcBef>
                        <a:spcAft>
                          <a:spcPts val="0"/>
                        </a:spcAft>
                      </a:pPr>
                      <a:r>
                        <a:rPr lang="en-US" sz="1400">
                          <a:effectLst/>
                        </a:rPr>
                        <a:t>AF first event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dirty="0">
                          <a:effectLst/>
                        </a:rPr>
                        <a:t>96 (3.6)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dirty="0">
                          <a:effectLst/>
                        </a:rPr>
                        <a:t>4 (1.5)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a:effectLst/>
                        </a:rPr>
                        <a:t>33 (2.9)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a:effectLst/>
                        </a:rPr>
                        <a:t>41 (4.2)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a:effectLst/>
                        </a:rPr>
                        <a:t>18 (7.0)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1273866966"/>
                  </a:ext>
                </a:extLst>
              </a:tr>
              <a:tr h="468382">
                <a:tc>
                  <a:txBody>
                    <a:bodyPr/>
                    <a:lstStyle/>
                    <a:p>
                      <a:pPr marL="0" marR="0">
                        <a:lnSpc>
                          <a:spcPct val="107000"/>
                        </a:lnSpc>
                        <a:spcBef>
                          <a:spcPts val="0"/>
                        </a:spcBef>
                        <a:spcAft>
                          <a:spcPts val="0"/>
                        </a:spcAft>
                      </a:pPr>
                      <a:r>
                        <a:rPr lang="en-US" sz="1400" dirty="0">
                          <a:effectLst/>
                        </a:rPr>
                        <a:t>BMI (5kg/m</a:t>
                      </a:r>
                      <a:r>
                        <a:rPr lang="en-US" sz="1400" baseline="30000" dirty="0">
                          <a:effectLst/>
                        </a:rPr>
                        <a:t>2</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ctr"/>
                </a:tc>
                <a:tc>
                  <a:txBody>
                    <a:bodyPr/>
                    <a:lstStyle/>
                    <a:p>
                      <a:pPr marL="0" marR="0" algn="ctr">
                        <a:lnSpc>
                          <a:spcPct val="107000"/>
                        </a:lnSpc>
                        <a:spcBef>
                          <a:spcPts val="0"/>
                        </a:spcBef>
                        <a:spcAft>
                          <a:spcPts val="0"/>
                        </a:spcAft>
                      </a:pPr>
                      <a:r>
                        <a:rPr lang="en-US" sz="1400" b="1" dirty="0">
                          <a:effectLst/>
                        </a:rPr>
                        <a:t>1.38 </a:t>
                      </a:r>
                      <a:br>
                        <a:rPr lang="en-US" sz="1400" b="1" dirty="0">
                          <a:effectLst/>
                        </a:rPr>
                      </a:br>
                      <a:r>
                        <a:rPr lang="en-US" sz="1400" b="1" dirty="0">
                          <a:effectLst/>
                        </a:rPr>
                        <a:t>(1.17-1.61)</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2.06 </a:t>
                      </a:r>
                      <a:br>
                        <a:rPr lang="en-US" sz="1400" b="1" dirty="0">
                          <a:effectLst/>
                        </a:rPr>
                      </a:br>
                      <a:r>
                        <a:rPr lang="en-US" sz="1400" b="1" dirty="0">
                          <a:effectLst/>
                        </a:rPr>
                        <a:t>(1.00-4.24)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1.31 </a:t>
                      </a:r>
                      <a:br>
                        <a:rPr lang="en-US" sz="1400" b="1" dirty="0">
                          <a:effectLst/>
                        </a:rPr>
                      </a:br>
                      <a:r>
                        <a:rPr lang="en-US" sz="1400" b="1" dirty="0">
                          <a:effectLst/>
                        </a:rPr>
                        <a:t>(1.05-1.64)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1.43 </a:t>
                      </a:r>
                      <a:br>
                        <a:rPr lang="en-US" sz="1400" b="1" dirty="0">
                          <a:effectLst/>
                        </a:rPr>
                      </a:br>
                      <a:r>
                        <a:rPr lang="en-US" sz="1400" b="1" dirty="0">
                          <a:effectLst/>
                        </a:rPr>
                        <a:t>(1.11-1.84)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1.04 </a:t>
                      </a:r>
                      <a:br>
                        <a:rPr lang="en-US" sz="1400" b="1" dirty="0">
                          <a:effectLst/>
                        </a:rPr>
                      </a:br>
                      <a:r>
                        <a:rPr lang="en-US" sz="1400" b="1" dirty="0">
                          <a:effectLst/>
                        </a:rPr>
                        <a:t>(0.64-1.68)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1339763354"/>
                  </a:ext>
                </a:extLst>
              </a:tr>
              <a:tr h="468382">
                <a:tc>
                  <a:txBody>
                    <a:bodyPr/>
                    <a:lstStyle/>
                    <a:p>
                      <a:pPr marL="0" marR="0">
                        <a:lnSpc>
                          <a:spcPct val="107000"/>
                        </a:lnSpc>
                        <a:spcBef>
                          <a:spcPts val="0"/>
                        </a:spcBef>
                        <a:spcAft>
                          <a:spcPts val="0"/>
                        </a:spcAft>
                      </a:pPr>
                      <a:r>
                        <a:rPr lang="en-US" sz="1400" dirty="0">
                          <a:effectLst/>
                        </a:rPr>
                        <a:t>LA volume index (5 ml/m</a:t>
                      </a:r>
                      <a:r>
                        <a:rPr lang="en-US" sz="1400" baseline="30000" dirty="0">
                          <a:effectLst/>
                        </a:rPr>
                        <a:t>2</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ctr"/>
                </a:tc>
                <a:tc>
                  <a:txBody>
                    <a:bodyPr/>
                    <a:lstStyle/>
                    <a:p>
                      <a:pPr marL="0" marR="0" algn="ctr">
                        <a:lnSpc>
                          <a:spcPct val="107000"/>
                        </a:lnSpc>
                        <a:spcBef>
                          <a:spcPts val="0"/>
                        </a:spcBef>
                        <a:spcAft>
                          <a:spcPts val="0"/>
                        </a:spcAft>
                      </a:pPr>
                      <a:r>
                        <a:rPr lang="en-US" sz="1400" b="1">
                          <a:effectLst/>
                        </a:rPr>
                        <a:t>1.11 </a:t>
                      </a:r>
                      <a:br>
                        <a:rPr lang="en-US" sz="1400" b="1">
                          <a:effectLst/>
                        </a:rPr>
                      </a:br>
                      <a:r>
                        <a:rPr lang="en-US" sz="1400" b="1">
                          <a:effectLst/>
                        </a:rPr>
                        <a:t>(1.06-1.16)</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1.01</a:t>
                      </a:r>
                      <a:br>
                        <a:rPr lang="en-US" sz="1400" b="1">
                          <a:effectLst/>
                        </a:rPr>
                      </a:br>
                      <a:r>
                        <a:rPr lang="en-US" sz="1400" b="1">
                          <a:effectLst/>
                        </a:rPr>
                        <a:t> (0.73-1.41)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1.12 </a:t>
                      </a:r>
                      <a:br>
                        <a:rPr lang="en-US" sz="1400" b="1" dirty="0">
                          <a:effectLst/>
                        </a:rPr>
                      </a:br>
                      <a:r>
                        <a:rPr lang="en-US" sz="1400" b="1" dirty="0">
                          <a:effectLst/>
                        </a:rPr>
                        <a:t>(1.04-1.21)</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1.11 </a:t>
                      </a:r>
                      <a:br>
                        <a:rPr lang="en-US" sz="1400" b="1" dirty="0">
                          <a:effectLst/>
                        </a:rPr>
                      </a:br>
                      <a:r>
                        <a:rPr lang="en-US" sz="1400" b="1" dirty="0">
                          <a:effectLst/>
                        </a:rPr>
                        <a:t>(1.04-1.18)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1.03 </a:t>
                      </a:r>
                      <a:br>
                        <a:rPr lang="en-US" sz="1400" b="1" dirty="0">
                          <a:effectLst/>
                        </a:rPr>
                      </a:br>
                      <a:r>
                        <a:rPr lang="en-US" sz="1400" b="1" dirty="0">
                          <a:effectLst/>
                        </a:rPr>
                        <a:t>(0.94-1.13)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671780547"/>
                  </a:ext>
                </a:extLst>
              </a:tr>
              <a:tr h="468382">
                <a:tc>
                  <a:txBody>
                    <a:bodyPr/>
                    <a:lstStyle/>
                    <a:p>
                      <a:pPr marL="0" marR="0">
                        <a:lnSpc>
                          <a:spcPct val="107000"/>
                        </a:lnSpc>
                        <a:spcBef>
                          <a:spcPts val="0"/>
                        </a:spcBef>
                        <a:spcAft>
                          <a:spcPts val="0"/>
                        </a:spcAft>
                      </a:pPr>
                      <a:r>
                        <a:rPr lang="en-US" sz="1400" dirty="0">
                          <a:effectLst/>
                        </a:rPr>
                        <a:t>LA Contractile % (5%)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ctr"/>
                </a:tc>
                <a:tc>
                  <a:txBody>
                    <a:bodyPr/>
                    <a:lstStyle/>
                    <a:p>
                      <a:pPr marL="0" marR="0" algn="ctr">
                        <a:lnSpc>
                          <a:spcPct val="107000"/>
                        </a:lnSpc>
                        <a:spcBef>
                          <a:spcPts val="0"/>
                        </a:spcBef>
                        <a:spcAft>
                          <a:spcPts val="0"/>
                        </a:spcAft>
                      </a:pPr>
                      <a:r>
                        <a:rPr lang="en-US" sz="1400" b="1">
                          <a:effectLst/>
                        </a:rPr>
                        <a:t>0.90 </a:t>
                      </a:r>
                      <a:br>
                        <a:rPr lang="en-US" sz="1400" b="1">
                          <a:effectLst/>
                        </a:rPr>
                      </a:br>
                      <a:r>
                        <a:rPr lang="en-US" sz="1400" b="1">
                          <a:effectLst/>
                        </a:rPr>
                        <a:t>(0.83-0.97)</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0.95 </a:t>
                      </a:r>
                      <a:br>
                        <a:rPr lang="en-US" sz="1400" b="1">
                          <a:effectLst/>
                        </a:rPr>
                      </a:br>
                      <a:r>
                        <a:rPr lang="en-US" sz="1400" b="1">
                          <a:effectLst/>
                        </a:rPr>
                        <a:t>(0.64-1.43)</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0.94 </a:t>
                      </a:r>
                      <a:br>
                        <a:rPr lang="en-US" sz="1400" b="1">
                          <a:effectLst/>
                        </a:rPr>
                      </a:br>
                      <a:r>
                        <a:rPr lang="en-US" sz="1400" b="1">
                          <a:effectLst/>
                        </a:rPr>
                        <a:t>(0.82-1.07)</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0.89 </a:t>
                      </a:r>
                      <a:br>
                        <a:rPr lang="en-US" sz="1400" b="1" dirty="0">
                          <a:effectLst/>
                        </a:rPr>
                      </a:br>
                      <a:r>
                        <a:rPr lang="en-US" sz="1400" b="1" dirty="0">
                          <a:effectLst/>
                        </a:rPr>
                        <a:t>(0.80-0.99)</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0.83 </a:t>
                      </a:r>
                      <a:br>
                        <a:rPr lang="en-US" sz="1400" b="1" dirty="0">
                          <a:effectLst/>
                        </a:rPr>
                      </a:br>
                      <a:r>
                        <a:rPr lang="en-US" sz="1400" b="1" dirty="0">
                          <a:effectLst/>
                        </a:rPr>
                        <a:t>(0.70-0.98)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4172626885"/>
                  </a:ext>
                </a:extLst>
              </a:tr>
              <a:tr h="468382">
                <a:tc>
                  <a:txBody>
                    <a:bodyPr/>
                    <a:lstStyle/>
                    <a:p>
                      <a:pPr marL="0" marR="0">
                        <a:lnSpc>
                          <a:spcPct val="107000"/>
                        </a:lnSpc>
                        <a:spcBef>
                          <a:spcPts val="0"/>
                        </a:spcBef>
                        <a:spcAft>
                          <a:spcPts val="0"/>
                        </a:spcAft>
                      </a:pPr>
                      <a:r>
                        <a:rPr lang="en-US" sz="1400" dirty="0">
                          <a:effectLst/>
                        </a:rPr>
                        <a:t>Mitral regurgitation Grade II/III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ctr"/>
                </a:tc>
                <a:tc>
                  <a:txBody>
                    <a:bodyPr/>
                    <a:lstStyle/>
                    <a:p>
                      <a:pPr marL="0" marR="0" algn="ctr">
                        <a:lnSpc>
                          <a:spcPct val="107000"/>
                        </a:lnSpc>
                        <a:spcBef>
                          <a:spcPts val="0"/>
                        </a:spcBef>
                        <a:spcAft>
                          <a:spcPts val="0"/>
                        </a:spcAft>
                      </a:pPr>
                      <a:r>
                        <a:rPr lang="en-US" sz="1400" b="1">
                          <a:effectLst/>
                        </a:rPr>
                        <a:t>1.33 </a:t>
                      </a:r>
                      <a:br>
                        <a:rPr lang="en-US" sz="1400" b="1">
                          <a:effectLst/>
                        </a:rPr>
                      </a:br>
                      <a:r>
                        <a:rPr lang="en-US" sz="1400" b="1">
                          <a:effectLst/>
                        </a:rPr>
                        <a:t>(1.03-1.71)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1.32 </a:t>
                      </a:r>
                      <a:br>
                        <a:rPr lang="en-US" sz="1400" b="1">
                          <a:effectLst/>
                        </a:rPr>
                      </a:br>
                      <a:r>
                        <a:rPr lang="en-US" sz="1400" b="1">
                          <a:effectLst/>
                        </a:rPr>
                        <a:t>(0.32-5.40)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1.12 </a:t>
                      </a:r>
                      <a:br>
                        <a:rPr lang="en-US" sz="1400" b="1">
                          <a:effectLst/>
                        </a:rPr>
                      </a:br>
                      <a:r>
                        <a:rPr lang="en-US" sz="1400" b="1">
                          <a:effectLst/>
                        </a:rPr>
                        <a:t>(0.74-1.69)</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1.47 </a:t>
                      </a:r>
                      <a:br>
                        <a:rPr lang="en-US" sz="1400" b="1" dirty="0">
                          <a:effectLst/>
                        </a:rPr>
                      </a:br>
                      <a:r>
                        <a:rPr lang="en-US" sz="1400" b="1" dirty="0">
                          <a:effectLst/>
                        </a:rPr>
                        <a:t>(1.01-2.13)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1.21 </a:t>
                      </a:r>
                      <a:br>
                        <a:rPr lang="en-US" sz="1400" b="1" dirty="0">
                          <a:effectLst/>
                        </a:rPr>
                      </a:br>
                      <a:r>
                        <a:rPr lang="en-US" sz="1400" b="1" dirty="0">
                          <a:effectLst/>
                        </a:rPr>
                        <a:t>(0.67-2.18)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1051946600"/>
                  </a:ext>
                </a:extLst>
              </a:tr>
              <a:tr h="468382">
                <a:tc>
                  <a:txBody>
                    <a:bodyPr/>
                    <a:lstStyle/>
                    <a:p>
                      <a:pPr marL="0" marR="0">
                        <a:lnSpc>
                          <a:spcPct val="107000"/>
                        </a:lnSpc>
                        <a:spcBef>
                          <a:spcPts val="0"/>
                        </a:spcBef>
                        <a:spcAft>
                          <a:spcPts val="0"/>
                        </a:spcAft>
                      </a:pPr>
                      <a:r>
                        <a:rPr lang="en-US" sz="1400" dirty="0">
                          <a:effectLst/>
                        </a:rPr>
                        <a:t>History of arrhythmia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ctr"/>
                </a:tc>
                <a:tc>
                  <a:txBody>
                    <a:bodyPr/>
                    <a:lstStyle/>
                    <a:p>
                      <a:pPr marL="0" marR="0" algn="ctr">
                        <a:lnSpc>
                          <a:spcPct val="107000"/>
                        </a:lnSpc>
                        <a:spcBef>
                          <a:spcPts val="0"/>
                        </a:spcBef>
                        <a:spcAft>
                          <a:spcPts val="0"/>
                        </a:spcAft>
                      </a:pPr>
                      <a:r>
                        <a:rPr lang="en-US" sz="1400" b="1">
                          <a:effectLst/>
                        </a:rPr>
                        <a:t>1.56 </a:t>
                      </a:r>
                      <a:br>
                        <a:rPr lang="en-US" sz="1400" b="1">
                          <a:effectLst/>
                        </a:rPr>
                      </a:br>
                      <a:r>
                        <a:rPr lang="en-US" sz="1400" b="1">
                          <a:effectLst/>
                        </a:rPr>
                        <a:t>(0.97-2.50)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2.10 </a:t>
                      </a:r>
                      <a:br>
                        <a:rPr lang="en-US" sz="1400" b="1">
                          <a:effectLst/>
                        </a:rPr>
                      </a:br>
                      <a:r>
                        <a:rPr lang="en-US" sz="1400" b="1">
                          <a:effectLst/>
                        </a:rPr>
                        <a:t>(0.99-4.46)</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1.54 </a:t>
                      </a:r>
                      <a:br>
                        <a:rPr lang="en-US" sz="1400" b="1">
                          <a:effectLst/>
                        </a:rPr>
                      </a:br>
                      <a:r>
                        <a:rPr lang="en-US" sz="1400" b="1">
                          <a:effectLst/>
                        </a:rPr>
                        <a:t>(0.76-3.12)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0.95 </a:t>
                      </a:r>
                      <a:br>
                        <a:rPr lang="en-US" sz="1400" b="1" dirty="0">
                          <a:effectLst/>
                        </a:rPr>
                      </a:br>
                      <a:r>
                        <a:rPr lang="en-US" sz="1400" b="1" dirty="0">
                          <a:effectLst/>
                        </a:rPr>
                        <a:t>(0.30-3.01)</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1559960091"/>
                  </a:ext>
                </a:extLst>
              </a:tr>
              <a:tr h="236941">
                <a:tc>
                  <a:txBody>
                    <a:bodyPr/>
                    <a:lstStyle/>
                    <a:p>
                      <a:pPr marL="0" marR="0">
                        <a:lnSpc>
                          <a:spcPct val="107000"/>
                        </a:lnSpc>
                        <a:spcBef>
                          <a:spcPts val="0"/>
                        </a:spcBef>
                        <a:spcAft>
                          <a:spcPts val="0"/>
                        </a:spcAft>
                      </a:pPr>
                      <a:r>
                        <a:rPr lang="en-US" sz="1400">
                          <a:effectLst/>
                        </a:rPr>
                        <a:t>c-index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0.752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0.867</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0.762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0.763</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0.711</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4053124176"/>
                  </a:ext>
                </a:extLst>
              </a:tr>
              <a:tr h="228907">
                <a:tc>
                  <a:txBody>
                    <a:bodyPr/>
                    <a:lstStyle/>
                    <a:p>
                      <a:pPr marL="0" marR="0">
                        <a:lnSpc>
                          <a:spcPct val="107000"/>
                        </a:lnSpc>
                        <a:spcBef>
                          <a:spcPts val="0"/>
                        </a:spcBef>
                        <a:spcAft>
                          <a:spcPts val="0"/>
                        </a:spcAft>
                      </a:pPr>
                      <a:r>
                        <a:rPr lang="en-US" sz="1400">
                          <a:effectLst/>
                        </a:rPr>
                        <a:t>Calibration index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0.941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0.560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0.877</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a:effectLst/>
                        </a:rPr>
                        <a:t>0.902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tc>
                  <a:txBody>
                    <a:bodyPr/>
                    <a:lstStyle/>
                    <a:p>
                      <a:pPr marL="0" marR="0" algn="ctr">
                        <a:lnSpc>
                          <a:spcPct val="107000"/>
                        </a:lnSpc>
                        <a:spcBef>
                          <a:spcPts val="0"/>
                        </a:spcBef>
                        <a:spcAft>
                          <a:spcPts val="0"/>
                        </a:spcAft>
                      </a:pPr>
                      <a:r>
                        <a:rPr lang="en-US" sz="1400" b="1" dirty="0">
                          <a:effectLst/>
                        </a:rPr>
                        <a:t>0.607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89" marR="66389" marT="0" marB="0" anchor="b"/>
                </a:tc>
                <a:extLst>
                  <a:ext uri="{0D108BD9-81ED-4DB2-BD59-A6C34878D82A}">
                    <a16:rowId xmlns:a16="http://schemas.microsoft.com/office/drawing/2014/main" val="494181764"/>
                  </a:ext>
                </a:extLst>
              </a:tr>
            </a:tbl>
          </a:graphicData>
        </a:graphic>
      </p:graphicFrame>
      <p:sp>
        <p:nvSpPr>
          <p:cNvPr id="7" name="Rectangle 1">
            <a:extLst>
              <a:ext uri="{FF2B5EF4-FFF2-40B4-BE49-F238E27FC236}">
                <a16:creationId xmlns:a16="http://schemas.microsoft.com/office/drawing/2014/main" id="{8F821C52-B846-4ED9-99DB-1D1750CAAC64}"/>
              </a:ext>
            </a:extLst>
          </p:cNvPr>
          <p:cNvSpPr>
            <a:spLocks noChangeArrowheads="1"/>
          </p:cNvSpPr>
          <p:nvPr/>
        </p:nvSpPr>
        <p:spPr bwMode="auto">
          <a:xfrm>
            <a:off x="381000" y="381000"/>
            <a:ext cx="57636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400" b="1" dirty="0">
                <a:latin typeface="Times New Roman" panose="02020603050405020304" pitchFamily="18" charset="0"/>
                <a:ea typeface="Calibri" panose="020F0502020204030204" pitchFamily="34" charset="0"/>
                <a:cs typeface="Times New Roman" panose="02020603050405020304" pitchFamily="18" charset="0"/>
              </a:rPr>
              <a:t>Table 2.  Cox model for time-to-first major AF endpoint stratified by age.</a:t>
            </a:r>
            <a:endParaRPr lang="en-US" altLang="en-US" sz="1400" dirty="0"/>
          </a:p>
          <a:p>
            <a:pPr defTabSz="914400" eaLnBrk="0" fontAlgn="base" hangingPunct="0">
              <a:spcBef>
                <a:spcPct val="0"/>
              </a:spcBef>
              <a:spcAft>
                <a:spcPct val="0"/>
              </a:spcAft>
            </a:pPr>
            <a:endParaRPr lang="en-US" altLang="en-US" dirty="0">
              <a:latin typeface="Arial" panose="020B0604020202020204" pitchFamily="34" charset="0"/>
            </a:endParaRPr>
          </a:p>
        </p:txBody>
      </p:sp>
      <p:sp>
        <p:nvSpPr>
          <p:cNvPr id="8" name="TextBox 7">
            <a:extLst>
              <a:ext uri="{FF2B5EF4-FFF2-40B4-BE49-F238E27FC236}">
                <a16:creationId xmlns:a16="http://schemas.microsoft.com/office/drawing/2014/main" id="{CB662D54-EC24-4CED-9352-F99E7437A211}"/>
              </a:ext>
            </a:extLst>
          </p:cNvPr>
          <p:cNvSpPr txBox="1"/>
          <p:nvPr/>
        </p:nvSpPr>
        <p:spPr>
          <a:xfrm>
            <a:off x="381000" y="4421036"/>
            <a:ext cx="4038600" cy="1015663"/>
          </a:xfrm>
          <a:prstGeom prst="rect">
            <a:avLst/>
          </a:prstGeom>
          <a:noFill/>
        </p:spPr>
        <p:txBody>
          <a:bodyPr wrap="square" rtlCol="0">
            <a:spAutoFit/>
          </a:bodyPr>
          <a:lstStyle/>
          <a:p>
            <a:pPr defTabSz="914400" eaLnBrk="0" fontAlgn="base" hangingPunct="0">
              <a:spcBef>
                <a:spcPct val="0"/>
              </a:spcBef>
              <a:spcAft>
                <a:spcPct val="0"/>
              </a:spcAft>
            </a:pPr>
            <a:r>
              <a:rPr lang="en-US" altLang="en-US" sz="1400" dirty="0">
                <a:ea typeface="Calibri" panose="020F0502020204030204" pitchFamily="34" charset="0"/>
                <a:cs typeface="Times New Roman" panose="02020603050405020304" pitchFamily="18" charset="0"/>
              </a:rPr>
              <a:t>Data are hazard ratios and 95% confidence intervals.</a:t>
            </a:r>
            <a:endParaRPr lang="en-US" altLang="en-US" sz="1400" dirty="0"/>
          </a:p>
          <a:p>
            <a:pPr defTabSz="914400" eaLnBrk="0" fontAlgn="base" hangingPunct="0">
              <a:spcBef>
                <a:spcPct val="0"/>
              </a:spcBef>
              <a:spcAft>
                <a:spcPct val="0"/>
              </a:spcAft>
            </a:pPr>
            <a:r>
              <a:rPr lang="en-US" altLang="en-US" sz="1400" dirty="0">
                <a:ea typeface="Calibri" panose="020F0502020204030204" pitchFamily="34" charset="0"/>
                <a:cs typeface="Times New Roman" panose="02020603050405020304" pitchFamily="18" charset="0"/>
              </a:rPr>
              <a:t>Model stratified by age.</a:t>
            </a:r>
            <a:endParaRPr lang="en-US" altLang="en-US" sz="1400" dirty="0"/>
          </a:p>
          <a:p>
            <a:pPr defTabSz="914400" eaLnBrk="0" fontAlgn="base" hangingPunct="0">
              <a:spcBef>
                <a:spcPct val="0"/>
              </a:spcBef>
              <a:spcAft>
                <a:spcPct val="0"/>
              </a:spcAft>
            </a:pPr>
            <a:r>
              <a:rPr lang="en-US" altLang="en-US" sz="1400" dirty="0">
                <a:ea typeface="Calibri" panose="020F0502020204030204" pitchFamily="34" charset="0"/>
                <a:cs typeface="Times New Roman" panose="02020603050405020304" pitchFamily="18" charset="0"/>
              </a:rPr>
              <a:t>AF – atrial fibrillation.</a:t>
            </a:r>
            <a:endParaRPr lang="en-US" altLang="en-US" sz="1400" dirty="0"/>
          </a:p>
          <a:p>
            <a:endParaRPr lang="en-US" dirty="0"/>
          </a:p>
        </p:txBody>
      </p:sp>
      <p:sp>
        <p:nvSpPr>
          <p:cNvPr id="2" name="Slide Number Placeholder 1">
            <a:extLst>
              <a:ext uri="{FF2B5EF4-FFF2-40B4-BE49-F238E27FC236}">
                <a16:creationId xmlns:a16="http://schemas.microsoft.com/office/drawing/2014/main" id="{D1C2A991-353A-4D54-B4DD-4C48D6AEC04B}"/>
              </a:ext>
            </a:extLst>
          </p:cNvPr>
          <p:cNvSpPr>
            <a:spLocks noGrp="1"/>
          </p:cNvSpPr>
          <p:nvPr>
            <p:ph type="sldNum" sz="quarter" idx="12"/>
          </p:nvPr>
        </p:nvSpPr>
        <p:spPr/>
        <p:txBody>
          <a:bodyPr/>
          <a:lstStyle/>
          <a:p>
            <a:pPr>
              <a:defRPr/>
            </a:pPr>
            <a:fld id="{80F2F892-A0AA-4A33-940A-5E76CB61BCC6}" type="slidenum">
              <a:rPr lang="en-US" altLang="en-US" smtClean="0"/>
              <a:pPr>
                <a:defRPr/>
              </a:pPr>
              <a:t>52</a:t>
            </a:fld>
            <a:endParaRPr lang="en-US" altLang="en-US"/>
          </a:p>
        </p:txBody>
      </p:sp>
    </p:spTree>
    <p:extLst>
      <p:ext uri="{BB962C8B-B14F-4D97-AF65-F5344CB8AC3E}">
        <p14:creationId xmlns:p14="http://schemas.microsoft.com/office/powerpoint/2010/main" val="2781719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DBD0FB1-250F-4BF6-AC51-9417605B9E56}"/>
              </a:ext>
            </a:extLst>
          </p:cNvPr>
          <p:cNvGraphicFramePr>
            <a:graphicFrameLocks noGrp="1"/>
          </p:cNvGraphicFramePr>
          <p:nvPr>
            <p:extLst>
              <p:ext uri="{D42A27DB-BD31-4B8C-83A1-F6EECF244321}">
                <p14:modId xmlns:p14="http://schemas.microsoft.com/office/powerpoint/2010/main" val="96837175"/>
              </p:ext>
            </p:extLst>
          </p:nvPr>
        </p:nvGraphicFramePr>
        <p:xfrm>
          <a:off x="349680" y="877339"/>
          <a:ext cx="8641920" cy="3881269"/>
        </p:xfrm>
        <a:graphic>
          <a:graphicData uri="http://schemas.openxmlformats.org/drawingml/2006/table">
            <a:tbl>
              <a:tblPr firstRow="1" firstCol="1" bandRow="1">
                <a:tableStyleId>{5C22544A-7EE6-4342-B048-85BDC9FD1C3A}</a:tableStyleId>
              </a:tblPr>
              <a:tblGrid>
                <a:gridCol w="2853472">
                  <a:extLst>
                    <a:ext uri="{9D8B030D-6E8A-4147-A177-3AD203B41FA5}">
                      <a16:colId xmlns:a16="http://schemas.microsoft.com/office/drawing/2014/main" val="2302980345"/>
                    </a:ext>
                  </a:extLst>
                </a:gridCol>
                <a:gridCol w="1404385">
                  <a:extLst>
                    <a:ext uri="{9D8B030D-6E8A-4147-A177-3AD203B41FA5}">
                      <a16:colId xmlns:a16="http://schemas.microsoft.com/office/drawing/2014/main" val="2336589924"/>
                    </a:ext>
                  </a:extLst>
                </a:gridCol>
                <a:gridCol w="1107162">
                  <a:extLst>
                    <a:ext uri="{9D8B030D-6E8A-4147-A177-3AD203B41FA5}">
                      <a16:colId xmlns:a16="http://schemas.microsoft.com/office/drawing/2014/main" val="4095977841"/>
                    </a:ext>
                  </a:extLst>
                </a:gridCol>
                <a:gridCol w="1055147">
                  <a:extLst>
                    <a:ext uri="{9D8B030D-6E8A-4147-A177-3AD203B41FA5}">
                      <a16:colId xmlns:a16="http://schemas.microsoft.com/office/drawing/2014/main" val="1020889582"/>
                    </a:ext>
                  </a:extLst>
                </a:gridCol>
                <a:gridCol w="965980">
                  <a:extLst>
                    <a:ext uri="{9D8B030D-6E8A-4147-A177-3AD203B41FA5}">
                      <a16:colId xmlns:a16="http://schemas.microsoft.com/office/drawing/2014/main" val="2987071415"/>
                    </a:ext>
                  </a:extLst>
                </a:gridCol>
                <a:gridCol w="1255774">
                  <a:extLst>
                    <a:ext uri="{9D8B030D-6E8A-4147-A177-3AD203B41FA5}">
                      <a16:colId xmlns:a16="http://schemas.microsoft.com/office/drawing/2014/main" val="786878063"/>
                    </a:ext>
                  </a:extLst>
                </a:gridCol>
              </a:tblGrid>
              <a:tr h="251450">
                <a:tc>
                  <a:txBody>
                    <a:bodyPr/>
                    <a:lstStyle/>
                    <a:p>
                      <a:pPr marL="0" marR="0">
                        <a:lnSpc>
                          <a:spcPct val="107000"/>
                        </a:lnSpc>
                        <a:spcBef>
                          <a:spcPts val="0"/>
                        </a:spcBef>
                        <a:spcAft>
                          <a:spcPts val="0"/>
                        </a:spcAft>
                      </a:pPr>
                      <a:r>
                        <a:rPr lang="en-US" sz="12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Age (years)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51252798"/>
                  </a:ext>
                </a:extLst>
              </a:tr>
              <a:tr h="251450">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Overall model</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 32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33 - 52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53 - 62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&gt; 62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35729470"/>
                  </a:ext>
                </a:extLst>
              </a:tr>
              <a:tr h="251450">
                <a:tc>
                  <a:txBody>
                    <a:bodyPr/>
                    <a:lstStyle/>
                    <a:p>
                      <a:pPr marL="0" marR="0">
                        <a:lnSpc>
                          <a:spcPct val="107000"/>
                        </a:lnSpc>
                        <a:spcBef>
                          <a:spcPts val="0"/>
                        </a:spcBef>
                        <a:spcAft>
                          <a:spcPts val="0"/>
                        </a:spcAft>
                      </a:pPr>
                      <a:r>
                        <a:rPr lang="en-US" sz="1400" dirty="0">
                          <a:effectLst/>
                        </a:rPr>
                        <a:t>Number of observations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2662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1156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975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3587379"/>
                  </a:ext>
                </a:extLst>
              </a:tr>
              <a:tr h="251450">
                <a:tc>
                  <a:txBody>
                    <a:bodyPr/>
                    <a:lstStyle/>
                    <a:p>
                      <a:pPr marL="0" marR="0">
                        <a:lnSpc>
                          <a:spcPct val="107000"/>
                        </a:lnSpc>
                        <a:spcBef>
                          <a:spcPts val="0"/>
                        </a:spcBef>
                        <a:spcAft>
                          <a:spcPts val="0"/>
                        </a:spcAft>
                      </a:pPr>
                      <a:r>
                        <a:rPr lang="en-US" sz="1400" dirty="0">
                          <a:effectLst/>
                        </a:rPr>
                        <a:t>Total AF events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127 (4.8)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4 (1.5)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58 (5.0)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43 (4.4)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22 (8.4)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26945541"/>
                  </a:ext>
                </a:extLst>
              </a:tr>
              <a:tr h="505247">
                <a:tc>
                  <a:txBody>
                    <a:bodyPr/>
                    <a:lstStyle/>
                    <a:p>
                      <a:pPr marL="0" marR="0">
                        <a:lnSpc>
                          <a:spcPct val="107000"/>
                        </a:lnSpc>
                        <a:spcBef>
                          <a:spcPts val="0"/>
                        </a:spcBef>
                        <a:spcAft>
                          <a:spcPts val="0"/>
                        </a:spcAft>
                      </a:pPr>
                      <a:r>
                        <a:rPr lang="en-US" sz="1400">
                          <a:effectLst/>
                        </a:rPr>
                        <a:t>BMI (5kg/m</a:t>
                      </a:r>
                      <a:r>
                        <a:rPr lang="en-US" sz="1400" baseline="30000">
                          <a:effectLst/>
                        </a:rPr>
                        <a:t>2</a:t>
                      </a: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rPr>
                        <a:t>1.41 </a:t>
                      </a:r>
                      <a:br>
                        <a:rPr lang="en-US" sz="1400" b="1" dirty="0">
                          <a:effectLst/>
                        </a:rPr>
                      </a:br>
                      <a:r>
                        <a:rPr lang="en-US" sz="1400" b="1" dirty="0">
                          <a:effectLst/>
                        </a:rPr>
                        <a:t>(1.21-1.64)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2.06 </a:t>
                      </a:r>
                      <a:br>
                        <a:rPr lang="en-US" sz="1400" b="1" dirty="0">
                          <a:effectLst/>
                        </a:rPr>
                      </a:br>
                      <a:r>
                        <a:rPr lang="en-US" sz="1400" b="1" dirty="0">
                          <a:effectLst/>
                        </a:rPr>
                        <a:t>(1.01-4.19)</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1.38 </a:t>
                      </a:r>
                      <a:br>
                        <a:rPr lang="en-US" sz="1400" b="1" dirty="0">
                          <a:effectLst/>
                        </a:rPr>
                      </a:br>
                      <a:r>
                        <a:rPr lang="en-US" sz="1400" b="1" dirty="0">
                          <a:effectLst/>
                        </a:rPr>
                        <a:t>(1.13-1.68)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1.45 </a:t>
                      </a:r>
                      <a:br>
                        <a:rPr lang="en-US" sz="1400" b="1" dirty="0">
                          <a:effectLst/>
                        </a:rPr>
                      </a:br>
                      <a:r>
                        <a:rPr lang="en-US" sz="1400" b="1" dirty="0">
                          <a:effectLst/>
                        </a:rPr>
                        <a:t>(1.13-1.85)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1.05 </a:t>
                      </a:r>
                      <a:br>
                        <a:rPr lang="en-US" sz="1400" b="1" dirty="0">
                          <a:effectLst/>
                        </a:rPr>
                      </a:br>
                      <a:r>
                        <a:rPr lang="en-US" sz="1400" b="1" dirty="0">
                          <a:effectLst/>
                        </a:rPr>
                        <a:t>(0.65-1.69)</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03672141"/>
                  </a:ext>
                </a:extLst>
              </a:tr>
              <a:tr h="505247">
                <a:tc>
                  <a:txBody>
                    <a:bodyPr/>
                    <a:lstStyle/>
                    <a:p>
                      <a:pPr marL="0" marR="0">
                        <a:lnSpc>
                          <a:spcPct val="107000"/>
                        </a:lnSpc>
                        <a:spcBef>
                          <a:spcPts val="0"/>
                        </a:spcBef>
                        <a:spcAft>
                          <a:spcPts val="0"/>
                        </a:spcAft>
                      </a:pPr>
                      <a:r>
                        <a:rPr lang="en-US" sz="1400">
                          <a:effectLst/>
                        </a:rPr>
                        <a:t>LA Volume index </a:t>
                      </a:r>
                      <a:br>
                        <a:rPr lang="en-US" sz="1400">
                          <a:effectLst/>
                        </a:rPr>
                      </a:br>
                      <a:r>
                        <a:rPr lang="en-US" sz="1400">
                          <a:effectLst/>
                        </a:rPr>
                        <a:t>(5 units)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1.11 </a:t>
                      </a:r>
                      <a:br>
                        <a:rPr lang="en-US" sz="1400" b="1">
                          <a:effectLst/>
                        </a:rPr>
                      </a:br>
                      <a:r>
                        <a:rPr lang="en-US" sz="1400" b="1">
                          <a:effectLst/>
                        </a:rPr>
                        <a:t>(1.06-1.16)</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1.00 </a:t>
                      </a:r>
                      <a:br>
                        <a:rPr lang="en-US" sz="1400" b="1" dirty="0">
                          <a:effectLst/>
                        </a:rPr>
                      </a:br>
                      <a:r>
                        <a:rPr lang="en-US" sz="1400" b="1" dirty="0">
                          <a:effectLst/>
                        </a:rPr>
                        <a:t>(0.71-1.41)</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1.11</a:t>
                      </a:r>
                      <a:br>
                        <a:rPr lang="en-US" sz="1400" b="1" dirty="0">
                          <a:effectLst/>
                        </a:rPr>
                      </a:br>
                      <a:r>
                        <a:rPr lang="en-US" sz="1400" b="1" dirty="0">
                          <a:effectLst/>
                        </a:rPr>
                        <a:t> (1.03-1.20)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1.11 </a:t>
                      </a:r>
                      <a:br>
                        <a:rPr lang="en-US" sz="1400" b="1" dirty="0">
                          <a:effectLst/>
                        </a:rPr>
                      </a:br>
                      <a:r>
                        <a:rPr lang="en-US" sz="1400" b="1" dirty="0">
                          <a:effectLst/>
                        </a:rPr>
                        <a:t>(1.04-1.19)</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1.04 </a:t>
                      </a:r>
                      <a:br>
                        <a:rPr lang="en-US" sz="1400" b="1" dirty="0">
                          <a:effectLst/>
                        </a:rPr>
                      </a:br>
                      <a:r>
                        <a:rPr lang="en-US" sz="1400" b="1" dirty="0">
                          <a:effectLst/>
                        </a:rPr>
                        <a:t>(0.94-1.14)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8514100"/>
                  </a:ext>
                </a:extLst>
              </a:tr>
              <a:tr h="505247">
                <a:tc>
                  <a:txBody>
                    <a:bodyPr/>
                    <a:lstStyle/>
                    <a:p>
                      <a:pPr marL="0" marR="0">
                        <a:lnSpc>
                          <a:spcPct val="107000"/>
                        </a:lnSpc>
                        <a:spcBef>
                          <a:spcPts val="0"/>
                        </a:spcBef>
                        <a:spcAft>
                          <a:spcPts val="0"/>
                        </a:spcAft>
                      </a:pPr>
                      <a:r>
                        <a:rPr lang="en-US" sz="1400">
                          <a:effectLst/>
                        </a:rPr>
                        <a:t>Contractile % (5%)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0.88 </a:t>
                      </a:r>
                      <a:br>
                        <a:rPr lang="en-US" sz="1400" b="1">
                          <a:effectLst/>
                        </a:rPr>
                      </a:br>
                      <a:r>
                        <a:rPr lang="en-US" sz="1400" b="1">
                          <a:effectLst/>
                        </a:rPr>
                        <a:t>(0.82-0.95)</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0.96 </a:t>
                      </a:r>
                      <a:br>
                        <a:rPr lang="en-US" sz="1400" b="1">
                          <a:effectLst/>
                        </a:rPr>
                      </a:br>
                      <a:r>
                        <a:rPr lang="en-US" sz="1400" b="1">
                          <a:effectLst/>
                        </a:rPr>
                        <a:t>(0.63-1.45)</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0.95 </a:t>
                      </a:r>
                      <a:br>
                        <a:rPr lang="en-US" sz="1400" b="1">
                          <a:effectLst/>
                        </a:rPr>
                      </a:br>
                      <a:r>
                        <a:rPr lang="en-US" sz="1400" b="1">
                          <a:effectLst/>
                        </a:rPr>
                        <a:t>(0.85-1.07)</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0.88 </a:t>
                      </a:r>
                      <a:br>
                        <a:rPr lang="en-US" sz="1400" b="1" dirty="0">
                          <a:effectLst/>
                        </a:rPr>
                      </a:br>
                      <a:r>
                        <a:rPr lang="en-US" sz="1400" b="1" dirty="0">
                          <a:effectLst/>
                        </a:rPr>
                        <a:t>(0.79-0.99)</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0.89 </a:t>
                      </a:r>
                      <a:br>
                        <a:rPr lang="en-US" sz="1400" b="1" dirty="0">
                          <a:effectLst/>
                        </a:rPr>
                      </a:br>
                      <a:r>
                        <a:rPr lang="en-US" sz="1400" b="1" dirty="0">
                          <a:effectLst/>
                        </a:rPr>
                        <a:t>(0.76-1.04)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50984569"/>
                  </a:ext>
                </a:extLst>
              </a:tr>
              <a:tr h="505247">
                <a:tc>
                  <a:txBody>
                    <a:bodyPr/>
                    <a:lstStyle/>
                    <a:p>
                      <a:pPr marL="0" marR="0">
                        <a:lnSpc>
                          <a:spcPct val="107000"/>
                        </a:lnSpc>
                        <a:spcBef>
                          <a:spcPts val="0"/>
                        </a:spcBef>
                        <a:spcAft>
                          <a:spcPts val="0"/>
                        </a:spcAft>
                      </a:pPr>
                      <a:r>
                        <a:rPr lang="en-US" sz="1400">
                          <a:effectLst/>
                        </a:rPr>
                        <a:t>Mitral regurgitation Grade II/III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1.32 </a:t>
                      </a:r>
                      <a:br>
                        <a:rPr lang="en-US" sz="1400" b="1">
                          <a:effectLst/>
                        </a:rPr>
                      </a:br>
                      <a:r>
                        <a:rPr lang="en-US" sz="1400" b="1">
                          <a:effectLst/>
                        </a:rPr>
                        <a:t>(1.06-1.65)</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1.40 </a:t>
                      </a:r>
                      <a:br>
                        <a:rPr lang="en-US" sz="1400" b="1">
                          <a:effectLst/>
                        </a:rPr>
                      </a:br>
                      <a:r>
                        <a:rPr lang="en-US" sz="1400" b="1">
                          <a:effectLst/>
                        </a:rPr>
                        <a:t>(0.35-5.52)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1.24 </a:t>
                      </a:r>
                      <a:br>
                        <a:rPr lang="en-US" sz="1400" b="1">
                          <a:effectLst/>
                        </a:rPr>
                      </a:br>
                      <a:r>
                        <a:rPr lang="en-US" sz="1400" b="1">
                          <a:effectLst/>
                        </a:rPr>
                        <a:t>(0.86-1.81)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1.42 </a:t>
                      </a:r>
                      <a:br>
                        <a:rPr lang="en-US" sz="1400" b="1">
                          <a:effectLst/>
                        </a:rPr>
                      </a:br>
                      <a:r>
                        <a:rPr lang="en-US" sz="1400" b="1">
                          <a:effectLst/>
                        </a:rPr>
                        <a:t>(0.98-2.06)</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1.22</a:t>
                      </a:r>
                      <a:br>
                        <a:rPr lang="en-US" sz="1400" b="1" dirty="0">
                          <a:effectLst/>
                        </a:rPr>
                      </a:br>
                      <a:r>
                        <a:rPr lang="en-US" sz="1400" b="1" dirty="0">
                          <a:effectLst/>
                        </a:rPr>
                        <a:t> (0.69-2.18)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42576118"/>
                  </a:ext>
                </a:extLst>
              </a:tr>
              <a:tr h="264023">
                <a:tc>
                  <a:txBody>
                    <a:bodyPr/>
                    <a:lstStyle/>
                    <a:p>
                      <a:pPr marL="0" marR="0">
                        <a:lnSpc>
                          <a:spcPct val="107000"/>
                        </a:lnSpc>
                        <a:spcBef>
                          <a:spcPts val="0"/>
                        </a:spcBef>
                        <a:spcAft>
                          <a:spcPts val="0"/>
                        </a:spcAft>
                      </a:pPr>
                      <a:r>
                        <a:rPr lang="en-US" sz="1400">
                          <a:effectLst/>
                        </a:rPr>
                        <a:t>c-index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0.759</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0.849</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0.735</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0.750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0.712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5382944"/>
                  </a:ext>
                </a:extLst>
              </a:tr>
              <a:tr h="251450">
                <a:tc>
                  <a:txBody>
                    <a:bodyPr/>
                    <a:lstStyle/>
                    <a:p>
                      <a:pPr marL="0" marR="0">
                        <a:lnSpc>
                          <a:spcPct val="107000"/>
                        </a:lnSpc>
                        <a:spcBef>
                          <a:spcPts val="0"/>
                        </a:spcBef>
                        <a:spcAft>
                          <a:spcPts val="0"/>
                        </a:spcAft>
                      </a:pPr>
                      <a:r>
                        <a:rPr lang="en-US" sz="1400">
                          <a:effectLst/>
                        </a:rPr>
                        <a:t>Calibration index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0.961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0.552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0.941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effectLst/>
                        </a:rPr>
                        <a:t>0.937</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effectLst/>
                        </a:rPr>
                        <a:t>0.763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53853693"/>
                  </a:ext>
                </a:extLst>
              </a:tr>
            </a:tbl>
          </a:graphicData>
        </a:graphic>
      </p:graphicFrame>
      <p:sp>
        <p:nvSpPr>
          <p:cNvPr id="5" name="Rectangle 1">
            <a:extLst>
              <a:ext uri="{FF2B5EF4-FFF2-40B4-BE49-F238E27FC236}">
                <a16:creationId xmlns:a16="http://schemas.microsoft.com/office/drawing/2014/main" id="{360AB6AF-8B8A-4684-8FF5-375272E35715}"/>
              </a:ext>
            </a:extLst>
          </p:cNvPr>
          <p:cNvSpPr>
            <a:spLocks noChangeArrowheads="1"/>
          </p:cNvSpPr>
          <p:nvPr/>
        </p:nvSpPr>
        <p:spPr bwMode="auto">
          <a:xfrm>
            <a:off x="304800" y="492192"/>
            <a:ext cx="70844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Table 3.  Cox model for multiple major AF endpoints stratified by age.</a:t>
            </a:r>
            <a:endParaRPr lang="en-US" altLang="en-US" dirty="0">
              <a:latin typeface="Arial" panose="020B0604020202020204" pitchFamily="34" charset="0"/>
            </a:endParaRPr>
          </a:p>
        </p:txBody>
      </p:sp>
      <p:sp>
        <p:nvSpPr>
          <p:cNvPr id="6" name="TextBox 5">
            <a:extLst>
              <a:ext uri="{FF2B5EF4-FFF2-40B4-BE49-F238E27FC236}">
                <a16:creationId xmlns:a16="http://schemas.microsoft.com/office/drawing/2014/main" id="{173AAFE2-199D-4159-8707-758465DC0FDF}"/>
              </a:ext>
            </a:extLst>
          </p:cNvPr>
          <p:cNvSpPr txBox="1"/>
          <p:nvPr/>
        </p:nvSpPr>
        <p:spPr>
          <a:xfrm>
            <a:off x="304800" y="4712214"/>
            <a:ext cx="4191000" cy="1015663"/>
          </a:xfrm>
          <a:prstGeom prst="rect">
            <a:avLst/>
          </a:prstGeom>
          <a:noFill/>
        </p:spPr>
        <p:txBody>
          <a:bodyPr wrap="square" rtlCol="0">
            <a:spAutoFit/>
          </a:bodyPr>
          <a:lstStyle/>
          <a:p>
            <a:pPr defTabSz="914400" eaLnBrk="0" fontAlgn="base" hangingPunct="0">
              <a:spcBef>
                <a:spcPct val="0"/>
              </a:spcBef>
              <a:spcAft>
                <a:spcPct val="0"/>
              </a:spcAft>
            </a:pPr>
            <a:r>
              <a:rPr lang="en-US" altLang="en-US" sz="1400" dirty="0">
                <a:ea typeface="Calibri" panose="020F0502020204030204" pitchFamily="34" charset="0"/>
                <a:cs typeface="Times New Roman" panose="02020603050405020304" pitchFamily="18" charset="0"/>
              </a:rPr>
              <a:t>Data are hazard ratios and 95% confidence intervals.</a:t>
            </a:r>
            <a:endParaRPr lang="en-US" altLang="en-US" sz="1400" dirty="0"/>
          </a:p>
          <a:p>
            <a:pPr defTabSz="914400" eaLnBrk="0" fontAlgn="base" hangingPunct="0">
              <a:spcBef>
                <a:spcPct val="0"/>
              </a:spcBef>
              <a:spcAft>
                <a:spcPct val="0"/>
              </a:spcAft>
            </a:pPr>
            <a:r>
              <a:rPr lang="en-US" altLang="en-US" sz="1400" dirty="0">
                <a:ea typeface="Calibri" panose="020F0502020204030204" pitchFamily="34" charset="0"/>
                <a:cs typeface="Times New Roman" panose="02020603050405020304" pitchFamily="18" charset="0"/>
              </a:rPr>
              <a:t>Model stratified by age.</a:t>
            </a:r>
            <a:endParaRPr lang="en-US" altLang="en-US" sz="1400" dirty="0"/>
          </a:p>
          <a:p>
            <a:pPr defTabSz="914400" eaLnBrk="0" fontAlgn="base" hangingPunct="0">
              <a:spcBef>
                <a:spcPct val="0"/>
              </a:spcBef>
              <a:spcAft>
                <a:spcPct val="0"/>
              </a:spcAft>
            </a:pPr>
            <a:r>
              <a:rPr lang="en-US" altLang="en-US" sz="1400" dirty="0">
                <a:ea typeface="Calibri" panose="020F0502020204030204" pitchFamily="34" charset="0"/>
                <a:cs typeface="Times New Roman" panose="02020603050405020304" pitchFamily="18" charset="0"/>
              </a:rPr>
              <a:t>AF – atrial fibrillation.</a:t>
            </a:r>
            <a:endParaRPr lang="en-US" altLang="en-US" sz="1400" dirty="0"/>
          </a:p>
          <a:p>
            <a:endParaRPr lang="en-US" dirty="0"/>
          </a:p>
        </p:txBody>
      </p:sp>
      <p:sp>
        <p:nvSpPr>
          <p:cNvPr id="2" name="Slide Number Placeholder 1">
            <a:extLst>
              <a:ext uri="{FF2B5EF4-FFF2-40B4-BE49-F238E27FC236}">
                <a16:creationId xmlns:a16="http://schemas.microsoft.com/office/drawing/2014/main" id="{BBDA84A9-8120-4DDF-801F-15AC37575D24}"/>
              </a:ext>
            </a:extLst>
          </p:cNvPr>
          <p:cNvSpPr>
            <a:spLocks noGrp="1"/>
          </p:cNvSpPr>
          <p:nvPr>
            <p:ph type="sldNum" sz="quarter" idx="12"/>
          </p:nvPr>
        </p:nvSpPr>
        <p:spPr/>
        <p:txBody>
          <a:bodyPr/>
          <a:lstStyle/>
          <a:p>
            <a:pPr>
              <a:defRPr/>
            </a:pPr>
            <a:fld id="{80F2F892-A0AA-4A33-940A-5E76CB61BCC6}"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5765DA22-FF73-4DB5-9B6E-9615FB56731C}"/>
              </a:ext>
            </a:extLst>
          </p:cNvPr>
          <p:cNvPicPr>
            <a:picLocks noChangeAspect="1"/>
          </p:cNvPicPr>
          <p:nvPr/>
        </p:nvPicPr>
        <p:blipFill>
          <a:blip r:embed="rId2"/>
          <a:stretch>
            <a:fillRect/>
          </a:stretch>
        </p:blipFill>
        <p:spPr>
          <a:xfrm>
            <a:off x="3764391" y="5132979"/>
            <a:ext cx="1001284" cy="713465"/>
          </a:xfrm>
          <a:prstGeom prst="rect">
            <a:avLst/>
          </a:prstGeom>
        </p:spPr>
      </p:pic>
      <p:pic>
        <p:nvPicPr>
          <p:cNvPr id="4" name="Picture 3">
            <a:extLst>
              <a:ext uri="{FF2B5EF4-FFF2-40B4-BE49-F238E27FC236}">
                <a16:creationId xmlns:a16="http://schemas.microsoft.com/office/drawing/2014/main" id="{728165AA-C1ED-4562-8F54-48F5693E83D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8601" y="457200"/>
            <a:ext cx="8507412" cy="5389243"/>
          </a:xfrm>
          <a:prstGeom prst="rect">
            <a:avLst/>
          </a:prstGeom>
        </p:spPr>
      </p:pic>
      <p:sp>
        <p:nvSpPr>
          <p:cNvPr id="2" name="Slide Number Placeholder 1">
            <a:extLst>
              <a:ext uri="{FF2B5EF4-FFF2-40B4-BE49-F238E27FC236}">
                <a16:creationId xmlns:a16="http://schemas.microsoft.com/office/drawing/2014/main" id="{DFAB28C4-6EFA-4B72-96E3-34B51A79ABCE}"/>
              </a:ext>
            </a:extLst>
          </p:cNvPr>
          <p:cNvSpPr>
            <a:spLocks noGrp="1"/>
          </p:cNvSpPr>
          <p:nvPr>
            <p:ph type="sldNum" sz="quarter" idx="12"/>
          </p:nvPr>
        </p:nvSpPr>
        <p:spPr/>
        <p:txBody>
          <a:bodyPr/>
          <a:lstStyle/>
          <a:p>
            <a:pPr>
              <a:defRPr/>
            </a:pPr>
            <a:fld id="{80F2F892-A0AA-4A33-940A-5E76CB61BCC6}"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F31A-F5CF-4715-8C53-C436855BB04E}"/>
              </a:ext>
            </a:extLst>
          </p:cNvPr>
          <p:cNvSpPr>
            <a:spLocks noGrp="1"/>
          </p:cNvSpPr>
          <p:nvPr>
            <p:ph type="title" idx="4294967295"/>
          </p:nvPr>
        </p:nvSpPr>
        <p:spPr>
          <a:xfrm>
            <a:off x="0" y="1052513"/>
            <a:ext cx="8229600" cy="830262"/>
          </a:xfrm>
        </p:spPr>
        <p:txBody>
          <a:bodyPr/>
          <a:lstStyle/>
          <a:p>
            <a:r>
              <a:rPr lang="en-US" dirty="0"/>
              <a:t> </a:t>
            </a:r>
          </a:p>
        </p:txBody>
      </p:sp>
      <p:pic>
        <p:nvPicPr>
          <p:cNvPr id="4" name="Picture 3" descr="A close up of a device&#10;&#10;Description automatically generated">
            <a:extLst>
              <a:ext uri="{FF2B5EF4-FFF2-40B4-BE49-F238E27FC236}">
                <a16:creationId xmlns:a16="http://schemas.microsoft.com/office/drawing/2014/main" id="{D6D4DB4D-D619-4CBF-839D-4B0593C81697}"/>
              </a:ext>
            </a:extLst>
          </p:cNvPr>
          <p:cNvPicPr>
            <a:picLocks noChangeAspect="1"/>
          </p:cNvPicPr>
          <p:nvPr/>
        </p:nvPicPr>
        <p:blipFill>
          <a:blip r:embed="rId2"/>
          <a:stretch>
            <a:fillRect/>
          </a:stretch>
        </p:blipFill>
        <p:spPr>
          <a:xfrm>
            <a:off x="3799767" y="5162087"/>
            <a:ext cx="999271" cy="712031"/>
          </a:xfrm>
          <a:prstGeom prst="rect">
            <a:avLst/>
          </a:prstGeom>
        </p:spPr>
      </p:pic>
      <p:pic>
        <p:nvPicPr>
          <p:cNvPr id="5" name="Picture 4">
            <a:extLst>
              <a:ext uri="{FF2B5EF4-FFF2-40B4-BE49-F238E27FC236}">
                <a16:creationId xmlns:a16="http://schemas.microsoft.com/office/drawing/2014/main" id="{38999D9A-E282-4336-9313-E70A2C4AA03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2400" y="457200"/>
            <a:ext cx="8583611" cy="5416917"/>
          </a:xfrm>
          <a:prstGeom prst="rect">
            <a:avLst/>
          </a:prstGeom>
        </p:spPr>
      </p:pic>
      <p:sp>
        <p:nvSpPr>
          <p:cNvPr id="3" name="Slide Number Placeholder 2">
            <a:extLst>
              <a:ext uri="{FF2B5EF4-FFF2-40B4-BE49-F238E27FC236}">
                <a16:creationId xmlns:a16="http://schemas.microsoft.com/office/drawing/2014/main" id="{847E5CD3-EF21-46DD-AA08-5EC0913B22E5}"/>
              </a:ext>
            </a:extLst>
          </p:cNvPr>
          <p:cNvSpPr>
            <a:spLocks noGrp="1"/>
          </p:cNvSpPr>
          <p:nvPr>
            <p:ph type="sldNum" sz="quarter" idx="12"/>
          </p:nvPr>
        </p:nvSpPr>
        <p:spPr/>
        <p:txBody>
          <a:bodyPr/>
          <a:lstStyle/>
          <a:p>
            <a:pPr>
              <a:defRPr/>
            </a:pPr>
            <a:fld id="{80F2F892-A0AA-4A33-940A-5E76CB61BCC6}" type="slidenum">
              <a:rPr lang="en-US" altLang="en-US" smtClean="0"/>
              <a:pPr>
                <a:defRPr/>
              </a:pPr>
              <a:t>55</a:t>
            </a:fld>
            <a:endParaRPr lang="en-US" altLang="en-US"/>
          </a:p>
        </p:txBody>
      </p:sp>
    </p:spTree>
    <p:extLst>
      <p:ext uri="{BB962C8B-B14F-4D97-AF65-F5344CB8AC3E}">
        <p14:creationId xmlns:p14="http://schemas.microsoft.com/office/powerpoint/2010/main" val="18396838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58BC6B76-A3B1-40BF-86B4-1346CC4C59C0}"/>
              </a:ext>
            </a:extLst>
          </p:cNvPr>
          <p:cNvPicPr>
            <a:picLocks noChangeAspect="1"/>
          </p:cNvPicPr>
          <p:nvPr/>
        </p:nvPicPr>
        <p:blipFill>
          <a:blip r:embed="rId2"/>
          <a:stretch>
            <a:fillRect/>
          </a:stretch>
        </p:blipFill>
        <p:spPr>
          <a:xfrm>
            <a:off x="3799767" y="5162087"/>
            <a:ext cx="999271" cy="712031"/>
          </a:xfrm>
          <a:prstGeom prst="rect">
            <a:avLst/>
          </a:prstGeom>
        </p:spPr>
      </p:pic>
      <p:pic>
        <p:nvPicPr>
          <p:cNvPr id="9" name="Picture 8">
            <a:extLst>
              <a:ext uri="{FF2B5EF4-FFF2-40B4-BE49-F238E27FC236}">
                <a16:creationId xmlns:a16="http://schemas.microsoft.com/office/drawing/2014/main" id="{E728F2C7-7336-49FC-BD36-7C698C2ADC2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2400" y="533400"/>
            <a:ext cx="8686799" cy="5340719"/>
          </a:xfrm>
          <a:prstGeom prst="rect">
            <a:avLst/>
          </a:prstGeom>
        </p:spPr>
      </p:pic>
      <p:sp>
        <p:nvSpPr>
          <p:cNvPr id="2" name="Slide Number Placeholder 1">
            <a:extLst>
              <a:ext uri="{FF2B5EF4-FFF2-40B4-BE49-F238E27FC236}">
                <a16:creationId xmlns:a16="http://schemas.microsoft.com/office/drawing/2014/main" id="{6E5AF0C5-65AF-4D61-A642-517F174BD011}"/>
              </a:ext>
            </a:extLst>
          </p:cNvPr>
          <p:cNvSpPr>
            <a:spLocks noGrp="1"/>
          </p:cNvSpPr>
          <p:nvPr>
            <p:ph type="sldNum" sz="quarter" idx="12"/>
          </p:nvPr>
        </p:nvSpPr>
        <p:spPr/>
        <p:txBody>
          <a:bodyPr/>
          <a:lstStyle/>
          <a:p>
            <a:pPr>
              <a:defRPr/>
            </a:pPr>
            <a:fld id="{80F2F892-A0AA-4A33-940A-5E76CB61BCC6}"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54F94CFB-695E-4766-8170-534B18F8F891}"/>
              </a:ext>
            </a:extLst>
          </p:cNvPr>
          <p:cNvPicPr>
            <a:picLocks noChangeAspect="1"/>
          </p:cNvPicPr>
          <p:nvPr/>
        </p:nvPicPr>
        <p:blipFill>
          <a:blip r:embed="rId3"/>
          <a:stretch>
            <a:fillRect/>
          </a:stretch>
        </p:blipFill>
        <p:spPr>
          <a:xfrm>
            <a:off x="3799767" y="5162087"/>
            <a:ext cx="999271" cy="712031"/>
          </a:xfrm>
          <a:prstGeom prst="rect">
            <a:avLst/>
          </a:prstGeom>
        </p:spPr>
      </p:pic>
      <p:sp>
        <p:nvSpPr>
          <p:cNvPr id="7" name="Rectangle 2">
            <a:extLst>
              <a:ext uri="{FF2B5EF4-FFF2-40B4-BE49-F238E27FC236}">
                <a16:creationId xmlns:a16="http://schemas.microsoft.com/office/drawing/2014/main" id="{8B04A491-3DF1-4131-A0CA-3797C390AD18}"/>
              </a:ext>
            </a:extLst>
          </p:cNvPr>
          <p:cNvSpPr>
            <a:spLocks noChangeArrowheads="1"/>
          </p:cNvSpPr>
          <p:nvPr/>
        </p:nvSpPr>
        <p:spPr bwMode="auto">
          <a:xfrm>
            <a:off x="594028" y="70095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0F0D4154-9658-4B2D-B65A-B4D2E2DECF2B}"/>
              </a:ext>
            </a:extLst>
          </p:cNvPr>
          <p:cNvGraphicFramePr>
            <a:graphicFrameLocks noChangeAspect="1"/>
          </p:cNvGraphicFramePr>
          <p:nvPr>
            <p:extLst>
              <p:ext uri="{D42A27DB-BD31-4B8C-83A1-F6EECF244321}">
                <p14:modId xmlns:p14="http://schemas.microsoft.com/office/powerpoint/2010/main" val="223331742"/>
              </p:ext>
            </p:extLst>
          </p:nvPr>
        </p:nvGraphicFramePr>
        <p:xfrm>
          <a:off x="217376" y="885282"/>
          <a:ext cx="8588412" cy="4988835"/>
        </p:xfrm>
        <a:graphic>
          <a:graphicData uri="http://schemas.openxmlformats.org/presentationml/2006/ole">
            <mc:AlternateContent xmlns:mc="http://schemas.openxmlformats.org/markup-compatibility/2006">
              <mc:Choice xmlns:v="urn:schemas-microsoft-com:vml" Requires="v">
                <p:oleObj spid="_x0000_s1033" name="Presentation" r:id="rId4" imgW="4572139" imgH="3429175" progId="PowerPoint.Show.12">
                  <p:embed/>
                </p:oleObj>
              </mc:Choice>
              <mc:Fallback>
                <p:oleObj name="Presentation" r:id="rId4" imgW="4572139" imgH="3429175" progId="PowerPoint.Show.12">
                  <p:embed/>
                  <p:pic>
                    <p:nvPicPr>
                      <p:cNvPr id="8" name="Object 7">
                        <a:extLst>
                          <a:ext uri="{FF2B5EF4-FFF2-40B4-BE49-F238E27FC236}">
                            <a16:creationId xmlns:a16="http://schemas.microsoft.com/office/drawing/2014/main" id="{0F0D4154-9658-4B2D-B65A-B4D2E2DECF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76" y="885282"/>
                        <a:ext cx="8588412" cy="4988835"/>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BAFA2E45-C21E-4714-AF51-23DF9297AA95}"/>
              </a:ext>
            </a:extLst>
          </p:cNvPr>
          <p:cNvSpPr txBox="1"/>
          <p:nvPr/>
        </p:nvSpPr>
        <p:spPr>
          <a:xfrm>
            <a:off x="217376" y="547062"/>
            <a:ext cx="3484064" cy="307777"/>
          </a:xfrm>
          <a:prstGeom prst="rect">
            <a:avLst/>
          </a:prstGeom>
          <a:noFill/>
        </p:spPr>
        <p:txBody>
          <a:bodyPr wrap="square" rtlCol="0">
            <a:spAutoFit/>
          </a:bodyPr>
          <a:lstStyle/>
          <a:p>
            <a:r>
              <a:rPr lang="en-US" sz="1400" dirty="0"/>
              <a:t>Calibration plots (observed vs. predicted)</a:t>
            </a:r>
          </a:p>
        </p:txBody>
      </p:sp>
      <p:sp>
        <p:nvSpPr>
          <p:cNvPr id="2" name="Slide Number Placeholder 1">
            <a:extLst>
              <a:ext uri="{FF2B5EF4-FFF2-40B4-BE49-F238E27FC236}">
                <a16:creationId xmlns:a16="http://schemas.microsoft.com/office/drawing/2014/main" id="{87092E94-146E-4BB3-81BC-ADB53D040501}"/>
              </a:ext>
            </a:extLst>
          </p:cNvPr>
          <p:cNvSpPr>
            <a:spLocks noGrp="1"/>
          </p:cNvSpPr>
          <p:nvPr>
            <p:ph type="sldNum" sz="quarter" idx="12"/>
          </p:nvPr>
        </p:nvSpPr>
        <p:spPr/>
        <p:txBody>
          <a:bodyPr/>
          <a:lstStyle/>
          <a:p>
            <a:pPr>
              <a:defRPr/>
            </a:pPr>
            <a:fld id="{80F2F892-A0AA-4A33-940A-5E76CB61BCC6}"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D7F12-EF8C-431D-B15B-571A49FC106C}"/>
              </a:ext>
            </a:extLst>
          </p:cNvPr>
          <p:cNvSpPr txBox="1"/>
          <p:nvPr/>
        </p:nvSpPr>
        <p:spPr>
          <a:xfrm>
            <a:off x="1219200" y="1524000"/>
            <a:ext cx="5562600" cy="584775"/>
          </a:xfrm>
          <a:prstGeom prst="rect">
            <a:avLst/>
          </a:prstGeom>
          <a:noFill/>
        </p:spPr>
        <p:txBody>
          <a:bodyPr wrap="square" rtlCol="0">
            <a:spAutoFit/>
          </a:bodyPr>
          <a:lstStyle/>
          <a:p>
            <a:r>
              <a:rPr lang="en-US" sz="3200" dirty="0"/>
              <a:t>Thank you!!</a:t>
            </a:r>
          </a:p>
        </p:txBody>
      </p:sp>
      <p:sp>
        <p:nvSpPr>
          <p:cNvPr id="3" name="TextBox 2">
            <a:extLst>
              <a:ext uri="{FF2B5EF4-FFF2-40B4-BE49-F238E27FC236}">
                <a16:creationId xmlns:a16="http://schemas.microsoft.com/office/drawing/2014/main" id="{DF186268-DAAD-44FA-A1DA-99736DCDEC4F}"/>
              </a:ext>
            </a:extLst>
          </p:cNvPr>
          <p:cNvSpPr txBox="1"/>
          <p:nvPr/>
        </p:nvSpPr>
        <p:spPr>
          <a:xfrm>
            <a:off x="1295400" y="3581400"/>
            <a:ext cx="6096000" cy="523220"/>
          </a:xfrm>
          <a:prstGeom prst="rect">
            <a:avLst/>
          </a:prstGeom>
          <a:noFill/>
        </p:spPr>
        <p:txBody>
          <a:bodyPr wrap="square" rtlCol="0">
            <a:spAutoFit/>
          </a:bodyPr>
          <a:lstStyle/>
          <a:p>
            <a:r>
              <a:rPr lang="en-US" sz="2800" dirty="0"/>
              <a:t>paul.kolm@medstar.net</a:t>
            </a:r>
          </a:p>
        </p:txBody>
      </p:sp>
      <p:sp>
        <p:nvSpPr>
          <p:cNvPr id="4" name="Slide Number Placeholder 3">
            <a:extLst>
              <a:ext uri="{FF2B5EF4-FFF2-40B4-BE49-F238E27FC236}">
                <a16:creationId xmlns:a16="http://schemas.microsoft.com/office/drawing/2014/main" id="{1537C5FA-57F6-4190-9183-FBF3B23B2B98}"/>
              </a:ext>
            </a:extLst>
          </p:cNvPr>
          <p:cNvSpPr>
            <a:spLocks noGrp="1"/>
          </p:cNvSpPr>
          <p:nvPr>
            <p:ph type="sldNum" sz="quarter" idx="12"/>
          </p:nvPr>
        </p:nvSpPr>
        <p:spPr/>
        <p:txBody>
          <a:bodyPr/>
          <a:lstStyle/>
          <a:p>
            <a:pPr>
              <a:defRPr/>
            </a:pPr>
            <a:fld id="{80F2F892-A0AA-4A33-940A-5E76CB61BCC6}" type="slidenum">
              <a:rPr lang="en-US" altLang="en-US" smtClean="0"/>
              <a:pPr>
                <a:defRPr/>
              </a:pPr>
              <a:t>58</a:t>
            </a:fld>
            <a:endParaRPr lang="en-US" altLang="en-US"/>
          </a:p>
        </p:txBody>
      </p:sp>
    </p:spTree>
    <p:extLst>
      <p:ext uri="{BB962C8B-B14F-4D97-AF65-F5344CB8AC3E}">
        <p14:creationId xmlns:p14="http://schemas.microsoft.com/office/powerpoint/2010/main" val="92747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4971FF9-3750-4EEF-85D8-44669B987AD0}"/>
              </a:ext>
            </a:extLst>
          </p:cNvPr>
          <p:cNvSpPr>
            <a:spLocks noGrp="1" noChangeArrowheads="1"/>
          </p:cNvSpPr>
          <p:nvPr>
            <p:ph type="title"/>
          </p:nvPr>
        </p:nvSpPr>
        <p:spPr/>
        <p:txBody>
          <a:bodyPr/>
          <a:lstStyle/>
          <a:p>
            <a:pPr eaLnBrk="1" hangingPunct="1"/>
            <a:r>
              <a:rPr lang="en-US" altLang="en-US" sz="2900" b="1">
                <a:latin typeface="Tahoma" panose="020B0604030504040204" pitchFamily="34" charset="0"/>
              </a:rPr>
              <a:t>Interaction</a:t>
            </a:r>
          </a:p>
        </p:txBody>
      </p:sp>
      <p:sp>
        <p:nvSpPr>
          <p:cNvPr id="13315" name="Rectangle 6">
            <a:extLst>
              <a:ext uri="{FF2B5EF4-FFF2-40B4-BE49-F238E27FC236}">
                <a16:creationId xmlns:a16="http://schemas.microsoft.com/office/drawing/2014/main" id="{A12C37FA-21C4-413A-A535-E76B2086EC16}"/>
              </a:ext>
            </a:extLst>
          </p:cNvPr>
          <p:cNvSpPr>
            <a:spLocks noChangeArrowheads="1"/>
          </p:cNvSpPr>
          <p:nvPr/>
        </p:nvSpPr>
        <p:spPr bwMode="auto">
          <a:xfrm>
            <a:off x="0" y="238125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657600" algn="l"/>
              </a:tabLst>
              <a:defRPr>
                <a:solidFill>
                  <a:schemeClr val="tx1"/>
                </a:solidFill>
                <a:latin typeface="Arial" panose="020B0604020202020204" pitchFamily="34" charset="0"/>
              </a:defRPr>
            </a:lvl1pPr>
            <a:lvl2pPr marL="742950" indent="-285750">
              <a:tabLst>
                <a:tab pos="3657600" algn="l"/>
              </a:tabLst>
              <a:defRPr>
                <a:solidFill>
                  <a:schemeClr val="tx1"/>
                </a:solidFill>
                <a:latin typeface="Arial" panose="020B0604020202020204" pitchFamily="34" charset="0"/>
              </a:defRPr>
            </a:lvl2pPr>
            <a:lvl3pPr marL="1143000" indent="-228600">
              <a:tabLst>
                <a:tab pos="3657600" algn="l"/>
              </a:tabLst>
              <a:defRPr>
                <a:solidFill>
                  <a:schemeClr val="tx1"/>
                </a:solidFill>
                <a:latin typeface="Arial" panose="020B0604020202020204" pitchFamily="34" charset="0"/>
              </a:defRPr>
            </a:lvl3pPr>
            <a:lvl4pPr marL="1600200" indent="-228600">
              <a:tabLst>
                <a:tab pos="3657600" algn="l"/>
              </a:tabLst>
              <a:defRPr>
                <a:solidFill>
                  <a:schemeClr val="tx1"/>
                </a:solidFill>
                <a:latin typeface="Arial" panose="020B0604020202020204" pitchFamily="34" charset="0"/>
              </a:defRPr>
            </a:lvl4pPr>
            <a:lvl5pPr marL="2057400" indent="-228600">
              <a:tabLst>
                <a:tab pos="3657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657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657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657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657600" algn="l"/>
              </a:tabLst>
              <a:defRPr>
                <a:solidFill>
                  <a:schemeClr val="tx1"/>
                </a:solidFill>
                <a:latin typeface="Arial" panose="020B0604020202020204" pitchFamily="34" charset="0"/>
              </a:defRPr>
            </a:lvl9pPr>
          </a:lstStyle>
          <a:p>
            <a:pPr eaLnBrk="1" hangingPunct="1"/>
            <a:r>
              <a:rPr lang="en-US" altLang="en-US" sz="1000">
                <a:latin typeface="Courier New" panose="02070309020205020404" pitchFamily="49" charset="0"/>
                <a:cs typeface="Courier New" panose="02070309020205020404" pitchFamily="49" charset="0"/>
              </a:rPr>
              <a:t>          </a:t>
            </a:r>
            <a:r>
              <a:rPr lang="en-US" altLang="en-US">
                <a:cs typeface="Courier New" panose="02070309020205020404" pitchFamily="49" charset="0"/>
              </a:rPr>
              <a:t>No Interaction                       Ordinal                                 Disordinal</a:t>
            </a:r>
            <a:endParaRPr lang="en-US" altLang="en-US">
              <a:cs typeface="Times New Roman" panose="02020603050405020304" pitchFamily="18" charset="0"/>
            </a:endParaRPr>
          </a:p>
          <a:p>
            <a:endParaRPr lang="en-US" altLang="en-US"/>
          </a:p>
        </p:txBody>
      </p:sp>
      <p:pic>
        <p:nvPicPr>
          <p:cNvPr id="13316" name="Picture 5">
            <a:extLst>
              <a:ext uri="{FF2B5EF4-FFF2-40B4-BE49-F238E27FC236}">
                <a16:creationId xmlns:a16="http://schemas.microsoft.com/office/drawing/2014/main" id="{AD3E359E-0D7E-4B0C-8B66-1980EC8D6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1981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7">
            <a:extLst>
              <a:ext uri="{FF2B5EF4-FFF2-40B4-BE49-F238E27FC236}">
                <a16:creationId xmlns:a16="http://schemas.microsoft.com/office/drawing/2014/main" id="{EDC1718A-4045-43CD-8C28-4EE6BC579801}"/>
              </a:ext>
            </a:extLst>
          </p:cNvPr>
          <p:cNvSpPr>
            <a:spLocks noChangeArrowheads="1"/>
          </p:cNvSpPr>
          <p:nvPr/>
        </p:nvSpPr>
        <p:spPr bwMode="auto">
          <a:xfrm>
            <a:off x="0" y="2990850"/>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latin typeface="Courier New" panose="02070309020205020404" pitchFamily="49" charset="0"/>
                <a:cs typeface="Courier New" panose="02070309020205020404" pitchFamily="49" charset="0"/>
              </a:rPr>
              <a:t>          </a:t>
            </a:r>
            <a:endParaRPr lang="en-US" altLang="en-US" sz="2400">
              <a:latin typeface="Times New Roman" panose="02020603050405020304" pitchFamily="18" charset="0"/>
            </a:endParaRPr>
          </a:p>
        </p:txBody>
      </p:sp>
      <p:pic>
        <p:nvPicPr>
          <p:cNvPr id="13318" name="Picture 4">
            <a:extLst>
              <a:ext uri="{FF2B5EF4-FFF2-40B4-BE49-F238E27FC236}">
                <a16:creationId xmlns:a16="http://schemas.microsoft.com/office/drawing/2014/main" id="{48814AB0-83F5-4FB6-B1D8-FA4F84B2B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971800"/>
            <a:ext cx="1905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8">
            <a:extLst>
              <a:ext uri="{FF2B5EF4-FFF2-40B4-BE49-F238E27FC236}">
                <a16:creationId xmlns:a16="http://schemas.microsoft.com/office/drawing/2014/main" id="{48D1FE74-3364-4736-85C1-5CA6B3D2AED3}"/>
              </a:ext>
            </a:extLst>
          </p:cNvPr>
          <p:cNvSpPr>
            <a:spLocks noChangeArrowheads="1"/>
          </p:cNvSpPr>
          <p:nvPr/>
        </p:nvSpPr>
        <p:spPr bwMode="auto">
          <a:xfrm>
            <a:off x="0" y="3235325"/>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latin typeface="Courier New" panose="02070309020205020404" pitchFamily="49" charset="0"/>
                <a:cs typeface="Courier New" panose="02070309020205020404" pitchFamily="49" charset="0"/>
              </a:rPr>
              <a:t>          </a:t>
            </a:r>
            <a:endParaRPr lang="en-US" altLang="en-US" sz="2400">
              <a:latin typeface="Times New Roman" panose="02020603050405020304" pitchFamily="18" charset="0"/>
            </a:endParaRPr>
          </a:p>
        </p:txBody>
      </p:sp>
      <p:pic>
        <p:nvPicPr>
          <p:cNvPr id="13320" name="Picture 3">
            <a:extLst>
              <a:ext uri="{FF2B5EF4-FFF2-40B4-BE49-F238E27FC236}">
                <a16:creationId xmlns:a16="http://schemas.microsoft.com/office/drawing/2014/main" id="{8B3DD5B6-3E8C-4113-93AE-DC69DC020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124200"/>
            <a:ext cx="2362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8419047-D892-4C73-A91D-F154F0775C18}"/>
              </a:ext>
            </a:extLst>
          </p:cNvPr>
          <p:cNvSpPr>
            <a:spLocks noGrp="1"/>
          </p:cNvSpPr>
          <p:nvPr>
            <p:ph type="sldNum" sz="quarter" idx="12"/>
          </p:nvPr>
        </p:nvSpPr>
        <p:spPr/>
        <p:txBody>
          <a:bodyPr/>
          <a:lstStyle/>
          <a:p>
            <a:pPr>
              <a:defRPr/>
            </a:pPr>
            <a:fld id="{3B7DBDB5-B762-4A51-BAB3-82C54E454743}"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A8BC6D6-F44E-4BA8-B96F-8F6112AEE810}"/>
              </a:ext>
            </a:extLst>
          </p:cNvPr>
          <p:cNvSpPr>
            <a:spLocks noGrp="1" noChangeArrowheads="1"/>
          </p:cNvSpPr>
          <p:nvPr>
            <p:ph type="title"/>
          </p:nvPr>
        </p:nvSpPr>
        <p:spPr/>
        <p:txBody>
          <a:bodyPr/>
          <a:lstStyle/>
          <a:p>
            <a:pPr eaLnBrk="1" hangingPunct="1"/>
            <a:r>
              <a:rPr lang="en-US" altLang="en-US" sz="3400" b="1">
                <a:latin typeface="Tahoma" panose="020B0604030504040204" pitchFamily="34" charset="0"/>
              </a:rPr>
              <a:t>Interactions</a:t>
            </a:r>
          </a:p>
        </p:txBody>
      </p:sp>
      <p:sp>
        <p:nvSpPr>
          <p:cNvPr id="19459" name="Rectangle 3">
            <a:extLst>
              <a:ext uri="{FF2B5EF4-FFF2-40B4-BE49-F238E27FC236}">
                <a16:creationId xmlns:a16="http://schemas.microsoft.com/office/drawing/2014/main" id="{5B5FDFD6-E28F-4F67-8ECD-B89640A7ECEE}"/>
              </a:ext>
            </a:extLst>
          </p:cNvPr>
          <p:cNvSpPr>
            <a:spLocks noGrp="1" noChangeArrowheads="1"/>
          </p:cNvSpPr>
          <p:nvPr>
            <p:ph type="body" idx="1"/>
          </p:nvPr>
        </p:nvSpPr>
        <p:spPr/>
        <p:txBody>
          <a:bodyPr/>
          <a:lstStyle/>
          <a:p>
            <a:pPr eaLnBrk="1" hangingPunct="1"/>
            <a:r>
              <a:rPr lang="en-US" altLang="en-US" dirty="0">
                <a:latin typeface="Tahoma" panose="020B0604030504040204" pitchFamily="34" charset="0"/>
              </a:rPr>
              <a:t>If interaction significant, main effect cannot be interpreted (generally)</a:t>
            </a:r>
          </a:p>
          <a:p>
            <a:pPr eaLnBrk="1" hangingPunct="1"/>
            <a:r>
              <a:rPr lang="en-US" altLang="en-US" dirty="0">
                <a:latin typeface="Tahoma" panose="020B0604030504040204" pitchFamily="34" charset="0"/>
              </a:rPr>
              <a:t>Complex interactions difficult to interpret (</a:t>
            </a:r>
            <a:r>
              <a:rPr lang="en-US" altLang="en-US">
                <a:latin typeface="Tahoma" panose="020B0604030504040204" pitchFamily="34" charset="0"/>
              </a:rPr>
              <a:t>3-way interaction)</a:t>
            </a:r>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B7D8560C-66A7-4FCA-B070-D4710C40E642}"/>
              </a:ext>
            </a:extLst>
          </p:cNvPr>
          <p:cNvSpPr>
            <a:spLocks noGrp="1"/>
          </p:cNvSpPr>
          <p:nvPr>
            <p:ph type="sldNum" sz="quarter" idx="12"/>
          </p:nvPr>
        </p:nvSpPr>
        <p:spPr/>
        <p:txBody>
          <a:bodyPr/>
          <a:lstStyle/>
          <a:p>
            <a:pPr>
              <a:defRPr/>
            </a:pPr>
            <a:fld id="{73031954-898F-4FEB-917E-D827EA039160}"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1B0D07-E15C-4C0A-A66C-30568B087C07}"/>
              </a:ext>
            </a:extLst>
          </p:cNvPr>
          <p:cNvSpPr>
            <a:spLocks noChangeArrowheads="1"/>
          </p:cNvSpPr>
          <p:nvPr/>
        </p:nvSpPr>
        <p:spPr bwMode="auto">
          <a:xfrm>
            <a:off x="1324408" y="350838"/>
            <a:ext cx="4198938" cy="583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400" dirty="0"/>
              <a:t>                         PT   Cholesterol      Weight      Age</a:t>
            </a:r>
          </a:p>
          <a:p>
            <a:pPr algn="ctr"/>
            <a:r>
              <a:rPr lang="en-US" altLang="en-US" sz="1400" dirty="0"/>
              <a:t>                                 (mg/100 ml)       (kg)     (years)</a:t>
            </a:r>
          </a:p>
          <a:p>
            <a:pPr algn="ctr"/>
            <a:r>
              <a:rPr lang="en-US" altLang="en-US" sz="1400" dirty="0"/>
              <a:t>                       1             354            84         46</a:t>
            </a:r>
          </a:p>
          <a:p>
            <a:pPr algn="ctr"/>
            <a:r>
              <a:rPr lang="en-US" altLang="en-US" sz="1400" dirty="0"/>
              <a:t>                       2             190            73         20</a:t>
            </a:r>
          </a:p>
          <a:p>
            <a:pPr algn="ctr"/>
            <a:r>
              <a:rPr lang="en-US" altLang="en-US" sz="1400" dirty="0"/>
              <a:t>                       3             405            65         52</a:t>
            </a:r>
          </a:p>
          <a:p>
            <a:pPr algn="ctr"/>
            <a:r>
              <a:rPr lang="en-US" altLang="en-US" sz="1400" dirty="0"/>
              <a:t>                       4             263            70         30</a:t>
            </a:r>
          </a:p>
          <a:p>
            <a:pPr algn="ctr"/>
            <a:r>
              <a:rPr lang="en-US" altLang="en-US" sz="1400" dirty="0"/>
              <a:t>                       5             451            76         57</a:t>
            </a:r>
          </a:p>
          <a:p>
            <a:pPr algn="ctr"/>
            <a:r>
              <a:rPr lang="en-US" altLang="en-US" sz="1400" dirty="0"/>
              <a:t>                       6             302            69         25</a:t>
            </a:r>
          </a:p>
          <a:p>
            <a:pPr algn="ctr"/>
            <a:r>
              <a:rPr lang="en-US" altLang="en-US" sz="1400" dirty="0"/>
              <a:t>                       7             288            63         28</a:t>
            </a:r>
          </a:p>
          <a:p>
            <a:pPr algn="ctr"/>
            <a:r>
              <a:rPr lang="en-US" altLang="en-US" sz="1400" dirty="0"/>
              <a:t>                       8             385            72         36</a:t>
            </a:r>
          </a:p>
          <a:p>
            <a:pPr algn="ctr"/>
            <a:r>
              <a:rPr lang="en-US" altLang="en-US" sz="1400" dirty="0"/>
              <a:t>                       9             402            79         57</a:t>
            </a:r>
          </a:p>
          <a:p>
            <a:pPr algn="ctr"/>
            <a:r>
              <a:rPr lang="en-US" altLang="en-US" sz="1400" dirty="0"/>
              <a:t>                      10             365            75         44</a:t>
            </a:r>
          </a:p>
          <a:p>
            <a:pPr algn="ctr"/>
            <a:r>
              <a:rPr lang="en-US" altLang="en-US" sz="1400" dirty="0"/>
              <a:t>                      11             209            27         24</a:t>
            </a:r>
          </a:p>
          <a:p>
            <a:pPr algn="ctr"/>
            <a:r>
              <a:rPr lang="en-US" altLang="en-US" sz="1400" dirty="0"/>
              <a:t>                      12             290            89         31</a:t>
            </a:r>
          </a:p>
          <a:p>
            <a:pPr algn="ctr"/>
            <a:r>
              <a:rPr lang="en-US" altLang="en-US" sz="1400" dirty="0"/>
              <a:t>                      13             346            65         52</a:t>
            </a:r>
          </a:p>
          <a:p>
            <a:pPr algn="ctr"/>
            <a:r>
              <a:rPr lang="en-US" altLang="en-US" sz="1400" dirty="0"/>
              <a:t>                      14             254            57         23</a:t>
            </a:r>
          </a:p>
          <a:p>
            <a:pPr algn="ctr"/>
            <a:r>
              <a:rPr lang="en-US" altLang="en-US" sz="1400" dirty="0"/>
              <a:t>                      15             395            59         60</a:t>
            </a:r>
          </a:p>
          <a:p>
            <a:pPr algn="ctr"/>
            <a:r>
              <a:rPr lang="en-US" altLang="en-US" sz="1400" dirty="0"/>
              <a:t>                      16             434            69         48</a:t>
            </a:r>
          </a:p>
          <a:p>
            <a:pPr algn="ctr"/>
            <a:r>
              <a:rPr lang="en-US" altLang="en-US" sz="1400" dirty="0"/>
              <a:t>                      17             220            60         34</a:t>
            </a:r>
          </a:p>
          <a:p>
            <a:pPr algn="ctr"/>
            <a:r>
              <a:rPr lang="en-US" altLang="en-US" sz="1400" dirty="0"/>
              <a:t>                      18             374            79         51</a:t>
            </a:r>
          </a:p>
          <a:p>
            <a:pPr algn="ctr"/>
            <a:r>
              <a:rPr lang="en-US" altLang="en-US" sz="1400" dirty="0"/>
              <a:t>                      19             308            75         50</a:t>
            </a:r>
          </a:p>
          <a:p>
            <a:pPr algn="ctr"/>
            <a:r>
              <a:rPr lang="en-US" altLang="en-US" sz="1400" dirty="0"/>
              <a:t>                      20             220            82         34</a:t>
            </a:r>
          </a:p>
          <a:p>
            <a:pPr algn="ctr"/>
            <a:r>
              <a:rPr lang="en-US" altLang="en-US" sz="1400" dirty="0"/>
              <a:t>                      21             311            59         46</a:t>
            </a:r>
          </a:p>
          <a:p>
            <a:pPr algn="ctr"/>
            <a:r>
              <a:rPr lang="en-US" altLang="en-US" sz="1400" dirty="0"/>
              <a:t>                      22             181            67         23</a:t>
            </a:r>
          </a:p>
          <a:p>
            <a:pPr algn="ctr"/>
            <a:r>
              <a:rPr lang="en-US" altLang="en-US" sz="1400" dirty="0"/>
              <a:t>                      23             274            85         37</a:t>
            </a:r>
          </a:p>
          <a:p>
            <a:pPr algn="ctr"/>
            <a:r>
              <a:rPr lang="en-US" altLang="en-US" sz="1400" dirty="0"/>
              <a:t>                      24             303            55         40</a:t>
            </a:r>
          </a:p>
          <a:p>
            <a:pPr algn="ctr"/>
            <a:r>
              <a:rPr lang="en-US" altLang="en-US" sz="1400" dirty="0"/>
              <a:t>                      25             244            63         30</a:t>
            </a:r>
          </a:p>
        </p:txBody>
      </p:sp>
      <p:sp>
        <p:nvSpPr>
          <p:cNvPr id="36868" name="Slide Number Placeholder 2">
            <a:extLst>
              <a:ext uri="{FF2B5EF4-FFF2-40B4-BE49-F238E27FC236}">
                <a16:creationId xmlns:a16="http://schemas.microsoft.com/office/drawing/2014/main" id="{75D518DC-8804-4476-9CAA-6028439655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72FD741-B142-447B-BD35-D97F7C208755}" type="slidenum">
              <a:rPr lang="en-US" altLang="en-US">
                <a:latin typeface="Arial" panose="020B0604020202020204" pitchFamily="34" charset="0"/>
              </a:rPr>
              <a:pPr/>
              <a:t>8</a:t>
            </a:fld>
            <a:endParaRPr lang="en-US" altLang="en-US">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06EFF1-F0F6-4CCE-80BD-469A5E6EB0FC}"/>
              </a:ext>
            </a:extLst>
          </p:cNvPr>
          <p:cNvSpPr>
            <a:spLocks noGrp="1"/>
          </p:cNvSpPr>
          <p:nvPr>
            <p:ph type="sldNum" sz="quarter" idx="12"/>
          </p:nvPr>
        </p:nvSpPr>
        <p:spPr/>
        <p:txBody>
          <a:bodyPr/>
          <a:lstStyle/>
          <a:p>
            <a:pPr>
              <a:defRPr/>
            </a:pPr>
            <a:fld id="{353A5101-F97A-41D1-9AC5-A2386389E585}" type="slidenum">
              <a:rPr lang="en-US" altLang="en-US" smtClean="0"/>
              <a:pPr>
                <a:defRPr/>
              </a:pPr>
              <a:t>9</a:t>
            </a:fld>
            <a:endParaRPr lang="en-US" altLang="en-US"/>
          </a:p>
        </p:txBody>
      </p:sp>
      <p:sp>
        <p:nvSpPr>
          <p:cNvPr id="5" name="TextBox 4">
            <a:extLst>
              <a:ext uri="{FF2B5EF4-FFF2-40B4-BE49-F238E27FC236}">
                <a16:creationId xmlns:a16="http://schemas.microsoft.com/office/drawing/2014/main" id="{7FEE87D9-F269-4335-87EC-07F0484078EA}"/>
              </a:ext>
            </a:extLst>
          </p:cNvPr>
          <p:cNvSpPr txBox="1"/>
          <p:nvPr/>
        </p:nvSpPr>
        <p:spPr>
          <a:xfrm>
            <a:off x="685800" y="519161"/>
            <a:ext cx="7543800" cy="5062924"/>
          </a:xfrm>
          <a:prstGeom prst="rect">
            <a:avLst/>
          </a:prstGeom>
          <a:noFill/>
        </p:spPr>
        <p:txBody>
          <a:bodyPr wrap="square" rtlCol="0">
            <a:spAutoFit/>
          </a:bodyPr>
          <a:lstStyle/>
          <a:p>
            <a:r>
              <a:rPr lang="en-US" sz="3200" dirty="0"/>
              <a:t>Cholesterol ~ Age</a:t>
            </a:r>
          </a:p>
          <a:p>
            <a:r>
              <a:rPr lang="en-US" sz="1100" b="1" dirty="0">
                <a:latin typeface="Courier New" panose="02070309020205020404" pitchFamily="49" charset="0"/>
                <a:cs typeface="Courier New" panose="02070309020205020404" pitchFamily="49" charset="0"/>
              </a:rPr>
              <a:t>. regress cholesterol age</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Source |       SS           </a:t>
            </a:r>
            <a:r>
              <a:rPr lang="en-US" sz="1100" b="1" dirty="0" err="1">
                <a:latin typeface="Courier New" panose="02070309020205020404" pitchFamily="49" charset="0"/>
                <a:cs typeface="Courier New" panose="02070309020205020404" pitchFamily="49" charset="0"/>
              </a:rPr>
              <a:t>df</a:t>
            </a:r>
            <a:r>
              <a:rPr lang="en-US" sz="1100" b="1" dirty="0">
                <a:latin typeface="Courier New" panose="02070309020205020404" pitchFamily="49" charset="0"/>
                <a:cs typeface="Courier New" panose="02070309020205020404" pitchFamily="49" charset="0"/>
              </a:rPr>
              <a:t>       MS      Number of </a:t>
            </a:r>
            <a:r>
              <a:rPr lang="en-US" sz="1100" b="1" dirty="0" err="1">
                <a:latin typeface="Courier New" panose="02070309020205020404" pitchFamily="49" charset="0"/>
                <a:cs typeface="Courier New" panose="02070309020205020404" pitchFamily="49" charset="0"/>
              </a:rPr>
              <a:t>obs</a:t>
            </a:r>
            <a:r>
              <a:rPr lang="en-US" sz="1100" b="1" dirty="0">
                <a:latin typeface="Courier New" panose="02070309020205020404" pitchFamily="49" charset="0"/>
                <a:cs typeface="Courier New" panose="02070309020205020404" pitchFamily="49" charset="0"/>
              </a:rPr>
              <a:t>   =        25</a:t>
            </a:r>
          </a:p>
          <a:p>
            <a:r>
              <a:rPr lang="en-US" sz="1100" b="1" dirty="0">
                <a:latin typeface="Courier New" panose="02070309020205020404" pitchFamily="49" charset="0"/>
                <a:cs typeface="Courier New" panose="02070309020205020404" pitchFamily="49" charset="0"/>
              </a:rPr>
              <a:t>-------------+----------------------------------   F(1, 23)        =     53.96</a:t>
            </a:r>
          </a:p>
          <a:p>
            <a:r>
              <a:rPr lang="en-US" sz="1100" b="1" dirty="0">
                <a:latin typeface="Courier New" panose="02070309020205020404" pitchFamily="49" charset="0"/>
                <a:cs typeface="Courier New" panose="02070309020205020404" pitchFamily="49" charset="0"/>
              </a:rPr>
              <a:t>       Model |  101932.666         1  101932.666   Prob &gt; F        =    0.0000</a:t>
            </a:r>
          </a:p>
          <a:p>
            <a:r>
              <a:rPr lang="en-US" sz="1100" b="1" dirty="0">
                <a:latin typeface="Courier New" panose="02070309020205020404" pitchFamily="49" charset="0"/>
                <a:cs typeface="Courier New" panose="02070309020205020404" pitchFamily="49" charset="0"/>
              </a:rPr>
              <a:t>    Residual |  43444.3743        23  1888.88584   R-squared       =    0.7012</a:t>
            </a:r>
          </a:p>
          <a:p>
            <a:r>
              <a:rPr lang="en-US" sz="1100" b="1" dirty="0">
                <a:latin typeface="Courier New" panose="02070309020205020404" pitchFamily="49" charset="0"/>
                <a:cs typeface="Courier New" panose="02070309020205020404" pitchFamily="49" charset="0"/>
              </a:rPr>
              <a:t>-------------+----------------------------------   Adj R-squared   =    0.6882</a:t>
            </a:r>
          </a:p>
          <a:p>
            <a:r>
              <a:rPr lang="en-US" sz="1100" b="1" dirty="0">
                <a:latin typeface="Courier New" panose="02070309020205020404" pitchFamily="49" charset="0"/>
                <a:cs typeface="Courier New" panose="02070309020205020404" pitchFamily="49" charset="0"/>
              </a:rPr>
              <a:t>       Total |   145377.04        24  6057.37667   Root MSE        =    43.461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cholesterol | Coefficient  Std. err.      t    P&gt;|t|     [95% conf. interval]</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age |   5.320676   .7242909     7.35   0.000     3.822367    6.818986</a:t>
            </a:r>
          </a:p>
          <a:p>
            <a:r>
              <a:rPr lang="en-US" sz="1100" b="1" dirty="0">
                <a:latin typeface="Courier New" panose="02070309020205020404" pitchFamily="49" charset="0"/>
                <a:cs typeface="Courier New" panose="02070309020205020404" pitchFamily="49" charset="0"/>
              </a:rPr>
              <a:t>       _cons |   102.5751   29.63757     3.46   0.002     41.26515    163.8851</a:t>
            </a:r>
          </a:p>
          <a:p>
            <a:r>
              <a:rPr lang="en-US" sz="1100" b="1"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3200" u="sng" dirty="0"/>
              <a:t>Multivariable models</a:t>
            </a:r>
          </a:p>
          <a:p>
            <a:r>
              <a:rPr lang="en-US" sz="3200" dirty="0"/>
              <a:t>Cholesterol ~ Age + Weight</a:t>
            </a:r>
          </a:p>
          <a:p>
            <a:r>
              <a:rPr lang="en-US" sz="3200" dirty="0"/>
              <a:t>Cholesterol ~ Age + Weight + Age*Weight</a:t>
            </a:r>
          </a:p>
        </p:txBody>
      </p:sp>
      <p:sp>
        <p:nvSpPr>
          <p:cNvPr id="7" name="Rectangle 72">
            <a:extLst>
              <a:ext uri="{FF2B5EF4-FFF2-40B4-BE49-F238E27FC236}">
                <a16:creationId xmlns:a16="http://schemas.microsoft.com/office/drawing/2014/main" id="{7119E9F2-FD63-4B47-B2D7-6FAD3241B42E}"/>
              </a:ext>
            </a:extLst>
          </p:cNvPr>
          <p:cNvSpPr>
            <a:spLocks noChangeArrowheads="1"/>
          </p:cNvSpPr>
          <p:nvPr/>
        </p:nvSpPr>
        <p:spPr bwMode="auto">
          <a:xfrm>
            <a:off x="3810000" y="685800"/>
            <a:ext cx="3276600" cy="292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b="1" dirty="0">
                <a:solidFill>
                  <a:srgbClr val="FF0000"/>
                </a:solidFill>
              </a:rPr>
              <a:t> cholesterol = 102.6 + 5.3 * age </a:t>
            </a:r>
            <a:endParaRPr lang="en-US" altLang="en-US" b="1" dirty="0">
              <a:solidFill>
                <a:srgbClr val="FF0000"/>
              </a:solidFill>
            </a:endParaRPr>
          </a:p>
        </p:txBody>
      </p:sp>
      <p:sp>
        <p:nvSpPr>
          <p:cNvPr id="8" name="Oval 7">
            <a:extLst>
              <a:ext uri="{FF2B5EF4-FFF2-40B4-BE49-F238E27FC236}">
                <a16:creationId xmlns:a16="http://schemas.microsoft.com/office/drawing/2014/main" id="{72A6DE24-5384-4113-8709-74E132C4F1D3}"/>
              </a:ext>
            </a:extLst>
          </p:cNvPr>
          <p:cNvSpPr/>
          <p:nvPr/>
        </p:nvSpPr>
        <p:spPr>
          <a:xfrm>
            <a:off x="4876800" y="1676400"/>
            <a:ext cx="2743200"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58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Headlines</Template>
  <TotalTime>12358</TotalTime>
  <Words>5202</Words>
  <Application>Microsoft Office PowerPoint</Application>
  <PresentationFormat>On-screen Show (4:3)</PresentationFormat>
  <Paragraphs>1536</Paragraphs>
  <Slides>58</Slides>
  <Notes>1</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4" baseType="lpstr">
      <vt:lpstr>AdvOTc3f2c111.B</vt:lpstr>
      <vt:lpstr>AdvOTe81213fa</vt:lpstr>
      <vt:lpstr>AdvOTe81213fa+fb</vt:lpstr>
      <vt:lpstr>Arial</vt:lpstr>
      <vt:lpstr>Arial Bold</vt:lpstr>
      <vt:lpstr>Calibri</vt:lpstr>
      <vt:lpstr>Century Schoolbook</vt:lpstr>
      <vt:lpstr>Corbel</vt:lpstr>
      <vt:lpstr>Courier New</vt:lpstr>
      <vt:lpstr>Symbol</vt:lpstr>
      <vt:lpstr>Tahoma</vt:lpstr>
      <vt:lpstr>Times New Roman</vt:lpstr>
      <vt:lpstr>tisapro-regular</vt:lpstr>
      <vt:lpstr>Wingdings</vt:lpstr>
      <vt:lpstr>Headlines</vt:lpstr>
      <vt:lpstr>Presentation</vt:lpstr>
      <vt:lpstr>PowerPoint Presentation</vt:lpstr>
      <vt:lpstr>PowerPoint Presentation</vt:lpstr>
      <vt:lpstr>Linear Regression </vt:lpstr>
      <vt:lpstr>Regression </vt:lpstr>
      <vt:lpstr>Interaction</vt:lpstr>
      <vt:lpstr>Interaction</vt:lpstr>
      <vt:lpstr>Interactions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analysis of variance (MANOVA) – Profile analysis</vt:lpstr>
      <vt:lpstr>PowerPoint Presentation</vt:lpstr>
      <vt:lpstr>PowerPoint Presentation</vt:lpstr>
      <vt:lpstr>PowerPoint Presentation</vt:lpstr>
      <vt:lpstr>Predicting Atrial Fibrillation</vt:lpstr>
      <vt:lpstr>Hypertrophic Cardiomyopathy Registry (HCMR)</vt:lpstr>
      <vt:lpstr>Hypertrophic Cardiomyopathy Registry (HCMR)</vt:lpstr>
      <vt:lpstr>PowerPoint Presentation</vt:lpstr>
      <vt:lpstr>PowerPoint Presentation</vt:lpstr>
      <vt:lpstr>Is MAR a reasonable assumption? </vt:lpstr>
      <vt:lpstr>Missing data procedures assuming MAR</vt:lpstr>
      <vt:lpstr>Imputation methods assuming MAR</vt:lpstr>
      <vt:lpstr>PowerPoint Presentation</vt:lpstr>
      <vt:lpstr>PowerPoint Presentation</vt:lpstr>
      <vt:lpstr>Multiple imputation</vt:lpstr>
      <vt:lpstr>Analysis sample</vt:lpstr>
      <vt:lpstr>Variable selection</vt:lpstr>
      <vt:lpstr>PowerPoint Presentation</vt:lpstr>
      <vt:lpstr>PowerPoint Presentation</vt:lpstr>
      <vt:lpstr>PowerPoint Presentation</vt:lpstr>
      <vt:lpstr>Statistical analysis</vt:lpstr>
      <vt:lpstr>PowerPoint Presentation</vt:lpstr>
      <vt:lpstr>PowerPoint Presentation</vt:lpstr>
      <vt:lpstr>PowerPoint Presentation</vt:lpstr>
      <vt:lpstr>Multiple event analysis</vt:lpstr>
      <vt:lpstr> </vt:lpstr>
      <vt:lpstr>Model fit and validity</vt:lpstr>
      <vt:lpstr>Analysis</vt:lpstr>
      <vt:lpstr>Results</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Company>Emory Center for Outcomes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Medical Research</dc:title>
  <dc:creator>Administrator</dc:creator>
  <cp:lastModifiedBy>William Ampeh</cp:lastModifiedBy>
  <cp:revision>207</cp:revision>
  <cp:lastPrinted>2022-03-26T21:56:39Z</cp:lastPrinted>
  <dcterms:created xsi:type="dcterms:W3CDTF">2004-09-13T16:49:25Z</dcterms:created>
  <dcterms:modified xsi:type="dcterms:W3CDTF">2022-03-31T08:24:02Z</dcterms:modified>
</cp:coreProperties>
</file>