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40"/>
  </p:notesMasterIdLst>
  <p:handoutMasterIdLst>
    <p:handoutMasterId r:id="rId41"/>
  </p:handoutMasterIdLst>
  <p:sldIdLst>
    <p:sldId id="369" r:id="rId2"/>
    <p:sldId id="370" r:id="rId3"/>
    <p:sldId id="435" r:id="rId4"/>
    <p:sldId id="379" r:id="rId5"/>
    <p:sldId id="397" r:id="rId6"/>
    <p:sldId id="398" r:id="rId7"/>
    <p:sldId id="400" r:id="rId8"/>
    <p:sldId id="408" r:id="rId9"/>
    <p:sldId id="421" r:id="rId10"/>
    <p:sldId id="415" r:id="rId11"/>
    <p:sldId id="422" r:id="rId12"/>
    <p:sldId id="414" r:id="rId13"/>
    <p:sldId id="399" r:id="rId14"/>
    <p:sldId id="403" r:id="rId15"/>
    <p:sldId id="406" r:id="rId16"/>
    <p:sldId id="405" r:id="rId17"/>
    <p:sldId id="407" r:id="rId18"/>
    <p:sldId id="410" r:id="rId19"/>
    <p:sldId id="404" r:id="rId20"/>
    <p:sldId id="411" r:id="rId21"/>
    <p:sldId id="412" r:id="rId22"/>
    <p:sldId id="413" r:id="rId23"/>
    <p:sldId id="409" r:id="rId24"/>
    <p:sldId id="417" r:id="rId25"/>
    <p:sldId id="418" r:id="rId26"/>
    <p:sldId id="420" r:id="rId27"/>
    <p:sldId id="423" r:id="rId28"/>
    <p:sldId id="425" r:id="rId29"/>
    <p:sldId id="424" r:id="rId30"/>
    <p:sldId id="426" r:id="rId31"/>
    <p:sldId id="427" r:id="rId32"/>
    <p:sldId id="428" r:id="rId33"/>
    <p:sldId id="429" r:id="rId34"/>
    <p:sldId id="430" r:id="rId35"/>
    <p:sldId id="431" r:id="rId36"/>
    <p:sldId id="433" r:id="rId37"/>
    <p:sldId id="432" r:id="rId38"/>
    <p:sldId id="434"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oom" initials="b"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2" autoAdjust="0"/>
    <p:restoredTop sz="93724" autoAdjust="0"/>
  </p:normalViewPr>
  <p:slideViewPr>
    <p:cSldViewPr>
      <p:cViewPr varScale="1">
        <p:scale>
          <a:sx n="98" d="100"/>
          <a:sy n="98" d="100"/>
        </p:scale>
        <p:origin x="216" y="5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DBEC7-73D8-234F-82BC-B74355F631F7}" type="datetimeFigureOut">
              <a:rPr lang="en-US" smtClean="0"/>
              <a:t>1/26/24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0E8376-A8DA-EA45-9D46-807F86AE1708}" type="slidenum">
              <a:rPr lang="en-US" smtClean="0"/>
              <a:t>‹#›</a:t>
            </a:fld>
            <a:endParaRPr lang="en-US"/>
          </a:p>
        </p:txBody>
      </p:sp>
    </p:spTree>
    <p:extLst>
      <p:ext uri="{BB962C8B-B14F-4D97-AF65-F5344CB8AC3E}">
        <p14:creationId xmlns:p14="http://schemas.microsoft.com/office/powerpoint/2010/main" val="873484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2571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Importance:</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Enhances model accuracy and performance.</a:t>
            </a:r>
          </a:p>
          <a:p>
            <a:pPr marL="742950" lvl="1" indent="-285750" algn="l">
              <a:buFont typeface="Arial" panose="020B0604020202020204" pitchFamily="34" charset="0"/>
              <a:buChar char="•"/>
            </a:pPr>
            <a:r>
              <a:rPr lang="en-US" b="0" i="0" dirty="0">
                <a:solidFill>
                  <a:srgbClr val="D1D5DB"/>
                </a:solidFill>
                <a:effectLst/>
                <a:latin typeface="Söhne"/>
              </a:rPr>
              <a:t>Reduces complexity, improving training efficiency.</a:t>
            </a:r>
          </a:p>
          <a:p>
            <a:pPr algn="l">
              <a:buFont typeface="Arial" panose="020B0604020202020204" pitchFamily="34" charset="0"/>
              <a:buChar char="•"/>
            </a:pPr>
            <a:r>
              <a:rPr lang="en-US" b="1" i="0" dirty="0">
                <a:solidFill>
                  <a:srgbClr val="D1D5DB"/>
                </a:solidFill>
                <a:effectLst/>
                <a:latin typeface="Söhne"/>
              </a:rPr>
              <a:t>Tools &amp; Techniques: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Software libraries like Pandas, Scikit-learn in Python.</a:t>
            </a:r>
          </a:p>
          <a:p>
            <a:pPr marL="742950" lvl="1" indent="-285750" algn="l">
              <a:buFont typeface="Arial" panose="020B0604020202020204" pitchFamily="34" charset="0"/>
              <a:buChar char="•"/>
            </a:pPr>
            <a:r>
              <a:rPr lang="en-US" b="0" i="0" dirty="0">
                <a:solidFill>
                  <a:srgbClr val="D1D5DB"/>
                </a:solidFill>
                <a:effectLst/>
                <a:latin typeface="Söhne"/>
              </a:rPr>
              <a:t>Techniques such as imputation, one-hot encoding, PCA for dimensionality reduction.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063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71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602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Verdana" panose="020B0604030504040204" pitchFamily="34" charset="0"/>
              </a:rPr>
              <a:t>Mimicking the intelligence or behavioral pattern of humans or any other living entity. </a:t>
            </a:r>
            <a:endParaRPr lang="en-US" dirty="0">
              <a:effectLst/>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648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US" b="0" i="0" dirty="0">
                <a:effectLst/>
                <a:latin typeface="Söhne"/>
              </a:rPr>
              <a:t>Traditional Programming</a:t>
            </a:r>
          </a:p>
          <a:p>
            <a:pPr algn="l">
              <a:buFont typeface="Arial" panose="020B0604020202020204" pitchFamily="34" charset="0"/>
              <a:buChar char="•"/>
            </a:pPr>
            <a:r>
              <a:rPr lang="en-US" b="1" i="0" dirty="0">
                <a:solidFill>
                  <a:srgbClr val="D1D5DB"/>
                </a:solidFill>
                <a:effectLst/>
                <a:latin typeface="Söhne"/>
              </a:rPr>
              <a:t>Rule-Based Decision Making:</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Developers write explicit rules (if-else statements, loops) to process data and make decisions.</a:t>
            </a:r>
          </a:p>
          <a:p>
            <a:pPr marL="742950" lvl="1" indent="-285750" algn="l">
              <a:buFont typeface="Arial" panose="020B0604020202020204" pitchFamily="34" charset="0"/>
              <a:buChar char="•"/>
            </a:pPr>
            <a:r>
              <a:rPr lang="en-US" b="0" i="0" dirty="0">
                <a:solidFill>
                  <a:srgbClr val="D1D5DB"/>
                </a:solidFill>
                <a:effectLst/>
                <a:latin typeface="Söhne"/>
              </a:rPr>
              <a:t>The logic and instructions are defined by programmers based on known conditions.</a:t>
            </a:r>
          </a:p>
          <a:p>
            <a:pPr algn="l">
              <a:buFont typeface="Arial" panose="020B0604020202020204" pitchFamily="34" charset="0"/>
              <a:buChar char="•"/>
            </a:pPr>
            <a:r>
              <a:rPr lang="en-US" b="1" i="0" dirty="0">
                <a:solidFill>
                  <a:srgbClr val="D1D5DB"/>
                </a:solidFill>
                <a:effectLst/>
                <a:latin typeface="Söhne"/>
              </a:rPr>
              <a:t>Input and Output:</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Input: Data and predefined rules.</a:t>
            </a:r>
          </a:p>
          <a:p>
            <a:pPr marL="742950" lvl="1" indent="-285750" algn="l">
              <a:buFont typeface="Arial" panose="020B0604020202020204" pitchFamily="34" charset="0"/>
              <a:buChar char="•"/>
            </a:pPr>
            <a:r>
              <a:rPr lang="en-US" b="0" i="0" dirty="0">
                <a:solidFill>
                  <a:srgbClr val="D1D5DB"/>
                </a:solidFill>
                <a:effectLst/>
                <a:latin typeface="Söhne"/>
              </a:rPr>
              <a:t>Output: Answers or decisions based on those rules.</a:t>
            </a:r>
          </a:p>
          <a:p>
            <a:pPr algn="l">
              <a:buFont typeface="Arial" panose="020B0604020202020204" pitchFamily="34" charset="0"/>
              <a:buChar char="•"/>
            </a:pPr>
            <a:r>
              <a:rPr lang="en-US" b="1" i="0" dirty="0">
                <a:solidFill>
                  <a:srgbClr val="D1D5DB"/>
                </a:solidFill>
                <a:effectLst/>
                <a:latin typeface="Söhne"/>
              </a:rPr>
              <a:t>Limitations: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Struggles with complex tasks where defining explicit rules is impractical.</a:t>
            </a:r>
          </a:p>
          <a:p>
            <a:pPr marL="742950" lvl="1" indent="-285750" algn="l">
              <a:buFont typeface="Arial" panose="020B0604020202020204" pitchFamily="34" charset="0"/>
              <a:buChar char="•"/>
            </a:pPr>
            <a:r>
              <a:rPr lang="en-US" b="0" i="0" dirty="0">
                <a:solidFill>
                  <a:srgbClr val="D1D5DB"/>
                </a:solidFill>
                <a:effectLst/>
                <a:latin typeface="Söhne"/>
              </a:rPr>
              <a:t>Cannot adapt to new data or situations not accounted for in the rules.</a:t>
            </a:r>
          </a:p>
          <a:p>
            <a:pPr algn="l">
              <a:buFont typeface="Arial" panose="020B0604020202020204" pitchFamily="34" charset="0"/>
              <a:buChar char="•"/>
            </a:pPr>
            <a:r>
              <a:rPr lang="en-US" b="1" i="0" dirty="0">
                <a:solidFill>
                  <a:srgbClr val="D1D5DB"/>
                </a:solidFill>
                <a:effectLst/>
                <a:latin typeface="Söhne"/>
              </a:rPr>
              <a:t>Examples: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A calculator program that performs operations based on user input.</a:t>
            </a:r>
          </a:p>
          <a:p>
            <a:pPr marL="742950" lvl="1" indent="-285750" algn="l">
              <a:buFont typeface="Arial" panose="020B0604020202020204" pitchFamily="34" charset="0"/>
              <a:buChar char="•"/>
            </a:pPr>
            <a:r>
              <a:rPr lang="en-US" b="0" i="0" dirty="0">
                <a:solidFill>
                  <a:srgbClr val="D1D5DB"/>
                </a:solidFill>
                <a:effectLst/>
                <a:latin typeface="Söhne"/>
              </a:rPr>
              <a:t>Form validation in web applications.</a:t>
            </a:r>
          </a:p>
          <a:p>
            <a:pPr algn="l"/>
            <a:r>
              <a:rPr lang="en-US" b="0" i="0" dirty="0">
                <a:effectLst/>
                <a:latin typeface="Söhne"/>
              </a:rPr>
              <a:t>Machine Learning</a:t>
            </a:r>
          </a:p>
          <a:p>
            <a:pPr algn="l">
              <a:buFont typeface="Arial" panose="020B0604020202020204" pitchFamily="34" charset="0"/>
              <a:buChar char="•"/>
            </a:pPr>
            <a:r>
              <a:rPr lang="en-US" b="1" i="0" dirty="0">
                <a:solidFill>
                  <a:srgbClr val="D1D5DB"/>
                </a:solidFill>
                <a:effectLst/>
                <a:latin typeface="Söhne"/>
              </a:rPr>
              <a:t>Data-Driven Learning:</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Algorithms learn from data, identifying patterns and making decisions with minimal human intervention.</a:t>
            </a:r>
          </a:p>
          <a:p>
            <a:pPr marL="742950" lvl="1" indent="-285750" algn="l">
              <a:buFont typeface="Arial" panose="020B0604020202020204" pitchFamily="34" charset="0"/>
              <a:buChar char="•"/>
            </a:pPr>
            <a:r>
              <a:rPr lang="en-US" b="0" i="0" dirty="0">
                <a:solidFill>
                  <a:srgbClr val="D1D5DB"/>
                </a:solidFill>
                <a:effectLst/>
                <a:latin typeface="Söhne"/>
              </a:rPr>
              <a:t>The 'rules' are inferred from the data, allowing the system to adapt to new scenarios.</a:t>
            </a:r>
          </a:p>
          <a:p>
            <a:pPr algn="l">
              <a:buFont typeface="Arial" panose="020B0604020202020204" pitchFamily="34" charset="0"/>
              <a:buChar char="•"/>
            </a:pPr>
            <a:r>
              <a:rPr lang="en-US" b="1" i="0" dirty="0">
                <a:solidFill>
                  <a:srgbClr val="D1D5DB"/>
                </a:solidFill>
                <a:effectLst/>
                <a:latin typeface="Söhne"/>
              </a:rPr>
              <a:t>Input and Output:</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Input: Data and historical answers (especially in supervised learning).</a:t>
            </a:r>
          </a:p>
          <a:p>
            <a:pPr marL="742950" lvl="1" indent="-285750" algn="l">
              <a:buFont typeface="Arial" panose="020B0604020202020204" pitchFamily="34" charset="0"/>
              <a:buChar char="•"/>
            </a:pPr>
            <a:r>
              <a:rPr lang="en-US" b="0" i="0" dirty="0">
                <a:solidFill>
                  <a:srgbClr val="D1D5DB"/>
                </a:solidFill>
                <a:effectLst/>
                <a:latin typeface="Söhne"/>
              </a:rPr>
              <a:t>Output: Predictions or decisions made by the model.</a:t>
            </a:r>
          </a:p>
          <a:p>
            <a:pPr algn="l">
              <a:buFont typeface="Arial" panose="020B0604020202020204" pitchFamily="34" charset="0"/>
              <a:buChar char="•"/>
            </a:pPr>
            <a:r>
              <a:rPr lang="en-US" b="1" i="0" dirty="0">
                <a:solidFill>
                  <a:srgbClr val="D1D5DB"/>
                </a:solidFill>
                <a:effectLst/>
                <a:latin typeface="Söhne"/>
              </a:rPr>
              <a:t>Advantages: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Can handle complex tasks that are difficult to solve with traditional programming.</a:t>
            </a:r>
          </a:p>
          <a:p>
            <a:pPr marL="742950" lvl="1" indent="-285750" algn="l">
              <a:buFont typeface="Arial" panose="020B0604020202020204" pitchFamily="34" charset="0"/>
              <a:buChar char="•"/>
            </a:pPr>
            <a:r>
              <a:rPr lang="en-US" b="0" i="0" dirty="0">
                <a:solidFill>
                  <a:srgbClr val="D1D5DB"/>
                </a:solidFill>
                <a:effectLst/>
                <a:latin typeface="Söhne"/>
              </a:rPr>
              <a:t>Continuously improves as it processes more data.</a:t>
            </a:r>
          </a:p>
          <a:p>
            <a:pPr algn="l">
              <a:buFont typeface="Arial" panose="020B0604020202020204" pitchFamily="34" charset="0"/>
              <a:buChar char="•"/>
            </a:pPr>
            <a:r>
              <a:rPr lang="en-US" b="1" i="0" dirty="0">
                <a:solidFill>
                  <a:srgbClr val="D1D5DB"/>
                </a:solidFill>
                <a:effectLst/>
                <a:latin typeface="Söhne"/>
              </a:rPr>
              <a:t>Examples: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A spam filter that learns to identify spam emails from patterns in data.</a:t>
            </a:r>
          </a:p>
          <a:p>
            <a:pPr marL="742950" lvl="1" indent="-285750" algn="l">
              <a:buFont typeface="Arial" panose="020B0604020202020204" pitchFamily="34" charset="0"/>
              <a:buChar char="•"/>
            </a:pPr>
            <a:r>
              <a:rPr lang="en-US" b="0" i="0" dirty="0">
                <a:solidFill>
                  <a:srgbClr val="D1D5DB"/>
                </a:solidFill>
                <a:effectLst/>
                <a:latin typeface="Söhne"/>
              </a:rPr>
              <a:t>Recommendation systems that suggest products based on user behavior.</a:t>
            </a:r>
          </a:p>
          <a:p>
            <a:pPr algn="l"/>
            <a:r>
              <a:rPr lang="en-US" b="0" i="0" dirty="0">
                <a:effectLst/>
                <a:latin typeface="Söhne"/>
              </a:rPr>
              <a:t>Key Differences</a:t>
            </a:r>
          </a:p>
          <a:p>
            <a:pPr algn="l">
              <a:buFont typeface="Arial" panose="020B0604020202020204" pitchFamily="34" charset="0"/>
              <a:buChar char="•"/>
            </a:pPr>
            <a:r>
              <a:rPr lang="en-US" b="1" i="0" dirty="0">
                <a:solidFill>
                  <a:srgbClr val="D1D5DB"/>
                </a:solidFill>
                <a:effectLst/>
                <a:latin typeface="Söhne"/>
              </a:rPr>
              <a:t>Flexibility:</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Traditional Programming: Static and requires updates for new conditions.</a:t>
            </a:r>
          </a:p>
          <a:p>
            <a:pPr marL="742950" lvl="1" indent="-285750" algn="l">
              <a:buFont typeface="Arial" panose="020B0604020202020204" pitchFamily="34" charset="0"/>
              <a:buChar char="•"/>
            </a:pPr>
            <a:r>
              <a:rPr lang="en-US" b="0" i="0" dirty="0">
                <a:solidFill>
                  <a:srgbClr val="D1D5DB"/>
                </a:solidFill>
                <a:effectLst/>
                <a:latin typeface="Söhne"/>
              </a:rPr>
              <a:t>ML: Dynamic and can adapt to new data or changes over time.</a:t>
            </a:r>
          </a:p>
          <a:p>
            <a:pPr algn="l">
              <a:buFont typeface="Arial" panose="020B0604020202020204" pitchFamily="34" charset="0"/>
              <a:buChar char="•"/>
            </a:pPr>
            <a:r>
              <a:rPr lang="en-US" b="1" i="0" dirty="0">
                <a:solidFill>
                  <a:srgbClr val="D1D5DB"/>
                </a:solidFill>
                <a:effectLst/>
                <a:latin typeface="Söhne"/>
              </a:rPr>
              <a:t>Complexity Handling:</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Traditional Programming: Best for straightforward tasks with clear rules.</a:t>
            </a:r>
          </a:p>
          <a:p>
            <a:pPr marL="742950" lvl="1" indent="-285750" algn="l">
              <a:buFont typeface="Arial" panose="020B0604020202020204" pitchFamily="34" charset="0"/>
              <a:buChar char="•"/>
            </a:pPr>
            <a:r>
              <a:rPr lang="en-US" b="0" i="0" dirty="0">
                <a:solidFill>
                  <a:srgbClr val="D1D5DB"/>
                </a:solidFill>
                <a:effectLst/>
                <a:latin typeface="Söhne"/>
              </a:rPr>
              <a:t>ML: Excel at complex pattern recognition and tasks with ambiguous rules.</a:t>
            </a:r>
          </a:p>
          <a:p>
            <a:pPr algn="l">
              <a:buFont typeface="Arial" panose="020B0604020202020204" pitchFamily="34" charset="0"/>
              <a:buChar char="•"/>
            </a:pPr>
            <a:r>
              <a:rPr lang="en-US" b="1" i="0" dirty="0">
                <a:solidFill>
                  <a:srgbClr val="D1D5DB"/>
                </a:solidFill>
                <a:effectLst/>
                <a:latin typeface="Söhne"/>
              </a:rPr>
              <a:t>Development Approach:</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Traditional Programming: Logic first, then data.</a:t>
            </a:r>
          </a:p>
          <a:p>
            <a:pPr marL="742950" lvl="1" indent="-285750" algn="l">
              <a:buFont typeface="Arial" panose="020B0604020202020204" pitchFamily="34" charset="0"/>
              <a:buChar char="•"/>
            </a:pPr>
            <a:r>
              <a:rPr lang="en-US" b="0" i="0" dirty="0">
                <a:solidFill>
                  <a:srgbClr val="D1D5DB"/>
                </a:solidFill>
                <a:effectLst/>
                <a:latin typeface="Söhne"/>
              </a:rPr>
              <a:t>ML: Data first, then logic (patterns) is derived.</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496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111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28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FFFFFF"/>
                </a:solidFill>
                <a:effectLst/>
                <a:latin typeface="Söhne"/>
              </a:rPr>
              <a:t>This is an analogy for reinforcement learning where the dog learns to perform actions based on rewards given by the trainer for correct behaviors, similar to how a machine learning model would learn by receiving rewards for correct predictions or actions within a given environment.</a:t>
            </a:r>
          </a:p>
          <a:p>
            <a:pPr algn="l"/>
            <a:br>
              <a:rPr lang="en-US" b="0" i="0" dirty="0">
                <a:solidFill>
                  <a:srgbClr val="FFFFFF"/>
                </a:solidFill>
                <a:effectLst/>
                <a:latin typeface="Söhne"/>
              </a:rPr>
            </a:br>
            <a:endParaRPr lang="en-US" b="0" i="0" dirty="0">
              <a:solidFill>
                <a:srgbClr val="FFFFFF"/>
              </a:solidFill>
              <a:effectLst/>
              <a:latin typeface="Söhne"/>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779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8398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219200" y="1425575"/>
            <a:ext cx="9651999" cy="1470024"/>
          </a:xfrm>
          <a:prstGeom prst="rect">
            <a:avLst/>
          </a:prstGeom>
          <a:noFill/>
          <a:ln>
            <a:noFill/>
          </a:ln>
        </p:spPr>
        <p:txBody>
          <a:bodyPr lIns="91425" tIns="91425" rIns="91425" bIns="91425" anchor="ctr" anchorCtr="0"/>
          <a:lstStyle>
            <a:lvl1pPr marL="0" marR="0" lvl="0" indent="0" algn="ctr" rtl="0">
              <a:spcBef>
                <a:spcPts val="0"/>
              </a:spcBef>
              <a:buClr>
                <a:schemeClr val="accent2"/>
              </a:buClr>
              <a:buFont typeface="Tahoma"/>
              <a:buNone/>
              <a:defRPr sz="3200" b="0" i="0" u="none" strike="noStrike" cap="none">
                <a:solidFill>
                  <a:schemeClr val="accent2"/>
                </a:solidFill>
                <a:latin typeface="Tahoma"/>
                <a:ea typeface="Tahoma"/>
                <a:cs typeface="Tahoma"/>
                <a:sym typeface="Tahom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7" name="Shape 17"/>
          <p:cNvSpPr txBox="1">
            <a:spLocks noGrp="1"/>
          </p:cNvSpPr>
          <p:nvPr>
            <p:ph type="subTitle" idx="1"/>
          </p:nvPr>
        </p:nvSpPr>
        <p:spPr>
          <a:xfrm>
            <a:off x="1828800" y="3505200"/>
            <a:ext cx="8534399" cy="1752600"/>
          </a:xfrm>
          <a:prstGeom prst="rect">
            <a:avLst/>
          </a:prstGeom>
          <a:noFill/>
          <a:ln>
            <a:noFill/>
          </a:ln>
        </p:spPr>
        <p:txBody>
          <a:bodyPr lIns="91425" tIns="91425" rIns="91425" bIns="91425" anchor="t" anchorCtr="0"/>
          <a:lstStyle>
            <a:lvl1pPr marL="0" marR="0" lvl="0" indent="0" algn="ctr" rtl="0">
              <a:spcBef>
                <a:spcPts val="440"/>
              </a:spcBef>
              <a:buClr>
                <a:schemeClr val="dk2"/>
              </a:buClr>
              <a:buFont typeface="Arial"/>
              <a:buNone/>
              <a:defRPr sz="2200" b="0" i="0" u="none" strike="noStrike" cap="none">
                <a:solidFill>
                  <a:schemeClr val="dk2"/>
                </a:solidFill>
                <a:latin typeface="Tahoma"/>
                <a:ea typeface="Tahoma"/>
                <a:cs typeface="Tahoma"/>
                <a:sym typeface="Tahoma"/>
              </a:defRPr>
            </a:lvl1pPr>
            <a:lvl2pPr marL="457200" marR="0" lvl="1" indent="0" algn="ctr" rtl="0">
              <a:spcBef>
                <a:spcPts val="560"/>
              </a:spcBef>
              <a:buClr>
                <a:srgbClr val="B98D8D"/>
              </a:buClr>
              <a:buFont typeface="Arial"/>
              <a:buNone/>
              <a:defRPr sz="2800" b="0" i="0" u="none" strike="noStrike" cap="none">
                <a:solidFill>
                  <a:srgbClr val="B98D8D"/>
                </a:solidFill>
                <a:latin typeface="Tahoma"/>
                <a:ea typeface="Tahoma"/>
                <a:cs typeface="Tahoma"/>
                <a:sym typeface="Tahoma"/>
              </a:defRPr>
            </a:lvl2pPr>
            <a:lvl3pPr marL="914400" marR="0" lvl="2" indent="0" algn="ctr" rtl="0">
              <a:spcBef>
                <a:spcPts val="480"/>
              </a:spcBef>
              <a:buClr>
                <a:srgbClr val="B98D8D"/>
              </a:buClr>
              <a:buFont typeface="Arial"/>
              <a:buNone/>
              <a:defRPr sz="2400" b="0" i="0" u="none" strike="noStrike" cap="none">
                <a:solidFill>
                  <a:srgbClr val="B98D8D"/>
                </a:solidFill>
                <a:latin typeface="Tahoma"/>
                <a:ea typeface="Tahoma"/>
                <a:cs typeface="Tahoma"/>
                <a:sym typeface="Tahoma"/>
              </a:defRPr>
            </a:lvl3pPr>
            <a:lvl4pPr marL="1371600" marR="0" lvl="3" indent="0" algn="ctr" rtl="0">
              <a:spcBef>
                <a:spcPts val="400"/>
              </a:spcBef>
              <a:buClr>
                <a:srgbClr val="B98D8D"/>
              </a:buClr>
              <a:buFont typeface="Arial"/>
              <a:buNone/>
              <a:defRPr sz="2000" b="0" i="0" u="none" strike="noStrike" cap="none">
                <a:solidFill>
                  <a:srgbClr val="B98D8D"/>
                </a:solidFill>
                <a:latin typeface="Tahoma"/>
                <a:ea typeface="Tahoma"/>
                <a:cs typeface="Tahoma"/>
                <a:sym typeface="Tahoma"/>
              </a:defRPr>
            </a:lvl4pPr>
            <a:lvl5pPr marL="1828800" marR="0" lvl="4" indent="0" algn="ctr" rtl="0">
              <a:spcBef>
                <a:spcPts val="400"/>
              </a:spcBef>
              <a:buClr>
                <a:srgbClr val="B98D8D"/>
              </a:buClr>
              <a:buFont typeface="Arial"/>
              <a:buNone/>
              <a:defRPr sz="2000" b="0" i="0" u="none" strike="noStrike" cap="none">
                <a:solidFill>
                  <a:srgbClr val="B98D8D"/>
                </a:solidFill>
                <a:latin typeface="Tahoma"/>
                <a:ea typeface="Tahoma"/>
                <a:cs typeface="Tahoma"/>
                <a:sym typeface="Tahoma"/>
              </a:defRPr>
            </a:lvl5pPr>
            <a:lvl6pPr marL="2286000" marR="0" lvl="5" indent="0" algn="ctr" rtl="0">
              <a:spcBef>
                <a:spcPts val="400"/>
              </a:spcBef>
              <a:buClr>
                <a:srgbClr val="B98D8D"/>
              </a:buClr>
              <a:buFont typeface="Arial"/>
              <a:buNone/>
              <a:defRPr sz="2000" b="0" i="0" u="none" strike="noStrike" cap="none">
                <a:solidFill>
                  <a:srgbClr val="B98D8D"/>
                </a:solidFill>
                <a:latin typeface="Tahoma"/>
                <a:ea typeface="Tahoma"/>
                <a:cs typeface="Tahoma"/>
                <a:sym typeface="Tahoma"/>
              </a:defRPr>
            </a:lvl6pPr>
            <a:lvl7pPr marL="2743200" marR="0" lvl="6" indent="0" algn="ctr" rtl="0">
              <a:spcBef>
                <a:spcPts val="400"/>
              </a:spcBef>
              <a:buClr>
                <a:srgbClr val="B98D8D"/>
              </a:buClr>
              <a:buFont typeface="Arial"/>
              <a:buNone/>
              <a:defRPr sz="2000" b="0" i="0" u="none" strike="noStrike" cap="none">
                <a:solidFill>
                  <a:srgbClr val="B98D8D"/>
                </a:solidFill>
                <a:latin typeface="Tahoma"/>
                <a:ea typeface="Tahoma"/>
                <a:cs typeface="Tahoma"/>
                <a:sym typeface="Tahoma"/>
              </a:defRPr>
            </a:lvl7pPr>
            <a:lvl8pPr marL="3200400" marR="0" lvl="7" indent="0" algn="ctr" rtl="0">
              <a:spcBef>
                <a:spcPts val="400"/>
              </a:spcBef>
              <a:buClr>
                <a:srgbClr val="B98D8D"/>
              </a:buClr>
              <a:buFont typeface="Arial"/>
              <a:buNone/>
              <a:defRPr sz="2000" b="0" i="0" u="none" strike="noStrike" cap="none">
                <a:solidFill>
                  <a:srgbClr val="B98D8D"/>
                </a:solidFill>
                <a:latin typeface="Tahoma"/>
                <a:ea typeface="Tahoma"/>
                <a:cs typeface="Tahoma"/>
                <a:sym typeface="Tahoma"/>
              </a:defRPr>
            </a:lvl8pPr>
            <a:lvl9pPr marL="3657600" marR="0" lvl="8" indent="0" algn="ctr" rtl="0">
              <a:spcBef>
                <a:spcPts val="400"/>
              </a:spcBef>
              <a:buClr>
                <a:srgbClr val="B98D8D"/>
              </a:buClr>
              <a:buFont typeface="Arial"/>
              <a:buNone/>
              <a:defRPr sz="2000" b="0" i="0" u="none" strike="noStrike" cap="none">
                <a:solidFill>
                  <a:srgbClr val="B98D8D"/>
                </a:solidFill>
                <a:latin typeface="Tahoma"/>
                <a:ea typeface="Tahoma"/>
                <a:cs typeface="Tahoma"/>
                <a:sym typeface="Tahoma"/>
              </a:defRPr>
            </a:lvl9pPr>
          </a:lstStyle>
          <a:p>
            <a:endParaRPr dirty="0"/>
          </a:p>
        </p:txBody>
      </p:sp>
      <p:sp>
        <p:nvSpPr>
          <p:cNvPr id="18" name="Shape 18"/>
          <p:cNvSpPr/>
          <p:nvPr/>
        </p:nvSpPr>
        <p:spPr>
          <a:xfrm>
            <a:off x="-5804" y="0"/>
            <a:ext cx="12197805" cy="685800"/>
          </a:xfrm>
          <a:prstGeom prst="rect">
            <a:avLst/>
          </a:prstGeom>
          <a:solidFill>
            <a:schemeClr val="tx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ahoma"/>
              <a:ea typeface="Tahoma"/>
              <a:cs typeface="Tahoma"/>
              <a:sym typeface="Tahoma"/>
            </a:endParaRPr>
          </a:p>
        </p:txBody>
      </p:sp>
      <p:sp>
        <p:nvSpPr>
          <p:cNvPr id="19" name="Shape 19"/>
          <p:cNvSpPr/>
          <p:nvPr/>
        </p:nvSpPr>
        <p:spPr>
          <a:xfrm>
            <a:off x="0" y="6583679"/>
            <a:ext cx="12203394" cy="274319"/>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ahoma"/>
              <a:ea typeface="Tahoma"/>
              <a:cs typeface="Tahoma"/>
              <a:sym typeface="Tahoma"/>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06200" y="0"/>
            <a:ext cx="685800" cy="685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p:nvPr/>
        </p:nvSpPr>
        <p:spPr>
          <a:xfrm>
            <a:off x="-5809" y="0"/>
            <a:ext cx="12193743" cy="685800"/>
          </a:xfrm>
          <a:prstGeom prst="rect">
            <a:avLst/>
          </a:prstGeom>
          <a:solidFill>
            <a:schemeClr val="tx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ahoma"/>
              <a:ea typeface="Tahoma"/>
              <a:cs typeface="Tahoma"/>
              <a:sym typeface="Tahoma"/>
            </a:endParaRPr>
          </a:p>
        </p:txBody>
      </p:sp>
      <p:sp>
        <p:nvSpPr>
          <p:cNvPr id="24" name="Shape 24"/>
          <p:cNvSpPr txBox="1">
            <a:spLocks noGrp="1"/>
          </p:cNvSpPr>
          <p:nvPr>
            <p:ph type="title"/>
          </p:nvPr>
        </p:nvSpPr>
        <p:spPr>
          <a:xfrm>
            <a:off x="101600" y="0"/>
            <a:ext cx="12086335" cy="667512"/>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Tahoma"/>
              <a:buNone/>
              <a:defRPr sz="3200" b="0" i="0" u="none" strike="noStrike" cap="none">
                <a:solidFill>
                  <a:schemeClr val="lt1"/>
                </a:solidFill>
                <a:latin typeface="Tahoma"/>
                <a:ea typeface="Tahoma"/>
                <a:cs typeface="Tahoma"/>
                <a:sym typeface="Tahom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5" name="Shape 25"/>
          <p:cNvSpPr txBox="1">
            <a:spLocks noGrp="1"/>
          </p:cNvSpPr>
          <p:nvPr>
            <p:ph type="body" idx="1"/>
          </p:nvPr>
        </p:nvSpPr>
        <p:spPr>
          <a:xfrm>
            <a:off x="101600" y="914400"/>
            <a:ext cx="11785599" cy="5562600"/>
          </a:xfrm>
          <a:prstGeom prst="rect">
            <a:avLst/>
          </a:prstGeom>
          <a:noFill/>
          <a:ln>
            <a:noFill/>
          </a:ln>
        </p:spPr>
        <p:txBody>
          <a:bodyPr lIns="91425" tIns="91425" rIns="91425" bIns="91425" anchor="t" anchorCtr="0"/>
          <a:lstStyle>
            <a:lvl1pPr marL="463550" marR="0" lvl="0" indent="-285750" algn="l" rtl="0">
              <a:spcBef>
                <a:spcPts val="560"/>
              </a:spcBef>
              <a:buClr>
                <a:srgbClr val="000000"/>
              </a:buClr>
              <a:buSzPct val="100000"/>
              <a:buFont typeface="Arial"/>
              <a:buChar char="•"/>
              <a:defRPr sz="2800" b="0" i="0" u="none" strike="noStrike" cap="none">
                <a:solidFill>
                  <a:srgbClr val="000000"/>
                </a:solidFill>
                <a:latin typeface="Tahoma"/>
                <a:ea typeface="Tahoma"/>
                <a:cs typeface="Tahoma"/>
                <a:sym typeface="Tahoma"/>
              </a:defRPr>
            </a:lvl1pPr>
            <a:lvl2pPr marL="914400" marR="0" lvl="1" indent="-304800" algn="l" rtl="0">
              <a:spcBef>
                <a:spcPts val="480"/>
              </a:spcBef>
              <a:buClr>
                <a:srgbClr val="4D4D4D"/>
              </a:buClr>
              <a:buSzPct val="100000"/>
              <a:buFont typeface="Arial"/>
              <a:buChar char="–"/>
              <a:defRPr sz="2400" b="0" i="0" u="none" strike="noStrike" cap="none">
                <a:solidFill>
                  <a:srgbClr val="4D4D4D"/>
                </a:solidFill>
                <a:latin typeface="Tahoma"/>
                <a:ea typeface="Tahoma"/>
                <a:cs typeface="Tahoma"/>
                <a:sym typeface="Tahoma"/>
              </a:defRPr>
            </a:lvl2pPr>
            <a:lvl3pPr marL="1143000" marR="0" lvl="2" indent="-101600" algn="l" rtl="0">
              <a:spcBef>
                <a:spcPts val="400"/>
              </a:spcBef>
              <a:buClr>
                <a:srgbClr val="4D4D4D"/>
              </a:buClr>
              <a:buSzPct val="100000"/>
              <a:buFont typeface="Arial"/>
              <a:buChar char="•"/>
              <a:defRPr sz="2000" b="0" i="0" u="none" strike="noStrike" cap="none">
                <a:solidFill>
                  <a:srgbClr val="4D4D4D"/>
                </a:solidFill>
                <a:latin typeface="Tahoma"/>
                <a:ea typeface="Tahoma"/>
                <a:cs typeface="Tahoma"/>
                <a:sym typeface="Tahoma"/>
              </a:defRPr>
            </a:lvl3pPr>
            <a:lvl4pPr marL="1600200" marR="0" lvl="3" indent="-114300" algn="l" rtl="0">
              <a:spcBef>
                <a:spcPts val="360"/>
              </a:spcBef>
              <a:buClr>
                <a:srgbClr val="4D4D4D"/>
              </a:buClr>
              <a:buSzPct val="100000"/>
              <a:buFont typeface="Arial"/>
              <a:buChar char="–"/>
              <a:defRPr sz="1800" b="0" i="0" u="none" strike="noStrike" cap="none">
                <a:solidFill>
                  <a:srgbClr val="4D4D4D"/>
                </a:solidFill>
                <a:latin typeface="Tahoma"/>
                <a:ea typeface="Tahoma"/>
                <a:cs typeface="Tahoma"/>
                <a:sym typeface="Tahoma"/>
              </a:defRPr>
            </a:lvl4pPr>
            <a:lvl5pPr marL="2057400" marR="0" lvl="4" indent="-114300" algn="l" rtl="0">
              <a:spcBef>
                <a:spcPts val="360"/>
              </a:spcBef>
              <a:buClr>
                <a:srgbClr val="4D4D4D"/>
              </a:buClr>
              <a:buSzPct val="100000"/>
              <a:buFont typeface="Arial"/>
              <a:buChar char="»"/>
              <a:defRPr sz="1800" b="0" i="0" u="none" strike="noStrike" cap="none">
                <a:solidFill>
                  <a:srgbClr val="4D4D4D"/>
                </a:solidFill>
                <a:latin typeface="Tahoma"/>
                <a:ea typeface="Tahoma"/>
                <a:cs typeface="Tahoma"/>
                <a:sym typeface="Tahom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9pPr>
          </a:lstStyle>
          <a:p>
            <a:endParaRPr lang="en-US" dirty="0"/>
          </a:p>
          <a:p>
            <a:pPr lvl="1"/>
            <a:endParaRPr dirty="0"/>
          </a:p>
        </p:txBody>
      </p:sp>
      <p:sp>
        <p:nvSpPr>
          <p:cNvPr id="27" name="Shape 27"/>
          <p:cNvSpPr/>
          <p:nvPr/>
        </p:nvSpPr>
        <p:spPr>
          <a:xfrm>
            <a:off x="0" y="6583679"/>
            <a:ext cx="7815072" cy="274319"/>
          </a:xfrm>
          <a:prstGeom prst="rect">
            <a:avLst/>
          </a:prstGeom>
          <a:solidFill>
            <a:schemeClr val="tx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ahoma"/>
              <a:ea typeface="Tahoma"/>
              <a:cs typeface="Tahoma"/>
              <a:sym typeface="Tahoma"/>
            </a:endParaRPr>
          </a:p>
        </p:txBody>
      </p:sp>
      <p:sp>
        <p:nvSpPr>
          <p:cNvPr id="28" name="Shape 28"/>
          <p:cNvSpPr/>
          <p:nvPr/>
        </p:nvSpPr>
        <p:spPr>
          <a:xfrm>
            <a:off x="7815071" y="6583679"/>
            <a:ext cx="4376928" cy="274319"/>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ahoma"/>
              <a:ea typeface="Tahoma"/>
              <a:cs typeface="Tahoma"/>
              <a:sym typeface="Tahoma"/>
            </a:endParaRPr>
          </a:p>
        </p:txBody>
      </p:sp>
      <p:sp>
        <p:nvSpPr>
          <p:cNvPr id="29" name="Shape 29"/>
          <p:cNvSpPr txBox="1"/>
          <p:nvPr/>
        </p:nvSpPr>
        <p:spPr>
          <a:xfrm>
            <a:off x="7823200" y="6583681"/>
            <a:ext cx="4368799" cy="27431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r>
              <a:rPr lang="en-US" sz="1300" b="0" i="0" u="none" strike="noStrike" cap="none" dirty="0">
                <a:solidFill>
                  <a:schemeClr val="lt1"/>
                </a:solidFill>
                <a:latin typeface="Tahoma"/>
                <a:ea typeface="Tahoma"/>
                <a:cs typeface="Tahoma"/>
                <a:sym typeface="Tahoma"/>
              </a:rPr>
              <a:t>			Slide </a:t>
            </a:r>
            <a:fld id="{00000000-1234-1234-1234-123412341234}" type="slidenum">
              <a:rPr lang="en-US" sz="1300" b="0" i="0" u="none" strike="noStrike" cap="none">
                <a:solidFill>
                  <a:schemeClr val="lt1"/>
                </a:solidFill>
                <a:latin typeface="Tahoma"/>
                <a:ea typeface="Tahoma"/>
                <a:cs typeface="Tahoma"/>
                <a:sym typeface="Tahoma"/>
              </a:rPr>
              <a:pPr marL="0" marR="0" lvl="0" indent="0" algn="ctr" rtl="0">
                <a:lnSpc>
                  <a:spcPct val="100000"/>
                </a:lnSpc>
                <a:spcBef>
                  <a:spcPts val="0"/>
                </a:spcBef>
                <a:spcAft>
                  <a:spcPts val="0"/>
                </a:spcAft>
                <a:buClr>
                  <a:schemeClr val="lt1"/>
                </a:buClr>
                <a:buSzPct val="25000"/>
                <a:buFont typeface="Tahoma"/>
                <a:buNone/>
              </a:pPr>
              <a:t>‹#›</a:t>
            </a:fld>
            <a:endParaRPr lang="en-US" sz="1300" b="0" i="0" u="none" strike="noStrike" cap="none" dirty="0">
              <a:solidFill>
                <a:schemeClr val="lt1"/>
              </a:solidFill>
              <a:latin typeface="Tahoma"/>
              <a:ea typeface="Tahoma"/>
              <a:cs typeface="Tahoma"/>
              <a:sym typeface="Tahoma"/>
            </a:endParaRPr>
          </a:p>
        </p:txBody>
      </p:sp>
      <p:sp>
        <p:nvSpPr>
          <p:cNvPr id="30" name="Shape 30"/>
          <p:cNvSpPr txBox="1"/>
          <p:nvPr/>
        </p:nvSpPr>
        <p:spPr>
          <a:xfrm>
            <a:off x="-24107" y="6583681"/>
            <a:ext cx="7839179" cy="27431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endParaRPr lang="en-US" sz="1300" b="0" i="0" u="none" strike="noStrike" cap="none" dirty="0">
              <a:solidFill>
                <a:schemeClr val="lt1"/>
              </a:solidFill>
              <a:latin typeface="Tahoma"/>
              <a:ea typeface="Tahoma"/>
              <a:cs typeface="Tahoma"/>
              <a:sym typeface="Tahoma"/>
            </a:endParaRP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02135" y="0"/>
            <a:ext cx="685800"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74637"/>
            <a:ext cx="10972799"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ahoma"/>
              <a:buNone/>
              <a:defRPr sz="4400" b="0" i="0" u="none" strike="noStrike" cap="none">
                <a:solidFill>
                  <a:schemeClr val="dk1"/>
                </a:solidFill>
                <a:latin typeface="Tahoma"/>
                <a:ea typeface="Tahoma"/>
                <a:cs typeface="Tahoma"/>
                <a:sym typeface="Tahom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0"/>
            <a:ext cx="10972799"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ahoma"/>
                <a:ea typeface="Tahoma"/>
                <a:cs typeface="Tahoma"/>
                <a:sym typeface="Tahoma"/>
              </a:defRPr>
            </a:lvl9pPr>
          </a:lstStyle>
          <a:p>
            <a:endParaRPr dirty="0"/>
          </a:p>
        </p:txBody>
      </p:sp>
      <p:sp>
        <p:nvSpPr>
          <p:cNvPr id="12" name="Shape 12"/>
          <p:cNvSpPr txBox="1">
            <a:spLocks noGrp="1"/>
          </p:cNvSpPr>
          <p:nvPr>
            <p:ph type="dt" idx="10"/>
          </p:nvPr>
        </p:nvSpPr>
        <p:spPr>
          <a:xfrm>
            <a:off x="609600" y="6356351"/>
            <a:ext cx="28448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B98D8D"/>
                </a:solidFill>
                <a:latin typeface="Tahoma"/>
                <a:ea typeface="Tahoma"/>
                <a:cs typeface="Tahoma"/>
                <a:sym typeface="Tahoma"/>
              </a:defRPr>
            </a:lvl1pPr>
            <a:lvl2pPr marL="457200" marR="0" lvl="1" indent="0" algn="l" rtl="0">
              <a:spcBef>
                <a:spcPts val="0"/>
              </a:spcBef>
              <a:buNone/>
              <a:defRPr sz="1800" b="0" i="0" u="none" strike="noStrike" cap="none">
                <a:solidFill>
                  <a:schemeClr val="dk1"/>
                </a:solidFill>
                <a:latin typeface="Tahoma"/>
                <a:ea typeface="Tahoma"/>
                <a:cs typeface="Tahoma"/>
                <a:sym typeface="Tahoma"/>
              </a:defRPr>
            </a:lvl2pPr>
            <a:lvl3pPr marL="914400" marR="0" lvl="2" indent="0" algn="l" rtl="0">
              <a:spcBef>
                <a:spcPts val="0"/>
              </a:spcBef>
              <a:buNone/>
              <a:defRPr sz="1800" b="0" i="0" u="none" strike="noStrike" cap="none">
                <a:solidFill>
                  <a:schemeClr val="dk1"/>
                </a:solidFill>
                <a:latin typeface="Tahoma"/>
                <a:ea typeface="Tahoma"/>
                <a:cs typeface="Tahoma"/>
                <a:sym typeface="Tahoma"/>
              </a:defRPr>
            </a:lvl3pPr>
            <a:lvl4pPr marL="1371600" marR="0" lvl="3" indent="0" algn="l" rtl="0">
              <a:spcBef>
                <a:spcPts val="0"/>
              </a:spcBef>
              <a:buNone/>
              <a:defRPr sz="1800" b="0" i="0" u="none" strike="noStrike" cap="none">
                <a:solidFill>
                  <a:schemeClr val="dk1"/>
                </a:solidFill>
                <a:latin typeface="Tahoma"/>
                <a:ea typeface="Tahoma"/>
                <a:cs typeface="Tahoma"/>
                <a:sym typeface="Tahoma"/>
              </a:defRPr>
            </a:lvl4pPr>
            <a:lvl5pPr marL="1828800" marR="0" lvl="4" indent="0" algn="l" rtl="0">
              <a:spcBef>
                <a:spcPts val="0"/>
              </a:spcBef>
              <a:buNone/>
              <a:defRPr sz="1800" b="0" i="0" u="none" strike="noStrike" cap="none">
                <a:solidFill>
                  <a:schemeClr val="dk1"/>
                </a:solidFill>
                <a:latin typeface="Tahoma"/>
                <a:ea typeface="Tahoma"/>
                <a:cs typeface="Tahoma"/>
                <a:sym typeface="Tahoma"/>
              </a:defRPr>
            </a:lvl5pPr>
            <a:lvl6pPr marL="2286000" marR="0" lvl="5" indent="0" algn="l" rtl="0">
              <a:spcBef>
                <a:spcPts val="0"/>
              </a:spcBef>
              <a:buNone/>
              <a:defRPr sz="1800" b="0" i="0" u="none" strike="noStrike" cap="none">
                <a:solidFill>
                  <a:schemeClr val="dk1"/>
                </a:solidFill>
                <a:latin typeface="Tahoma"/>
                <a:ea typeface="Tahoma"/>
                <a:cs typeface="Tahoma"/>
                <a:sym typeface="Tahoma"/>
              </a:defRPr>
            </a:lvl6pPr>
            <a:lvl7pPr marL="2743200" marR="0" lvl="6" indent="0" algn="l" rtl="0">
              <a:spcBef>
                <a:spcPts val="0"/>
              </a:spcBef>
              <a:buNone/>
              <a:defRPr sz="1800" b="0" i="0" u="none" strike="noStrike" cap="none">
                <a:solidFill>
                  <a:schemeClr val="dk1"/>
                </a:solidFill>
                <a:latin typeface="Tahoma"/>
                <a:ea typeface="Tahoma"/>
                <a:cs typeface="Tahoma"/>
                <a:sym typeface="Tahoma"/>
              </a:defRPr>
            </a:lvl7pPr>
            <a:lvl8pPr marL="3200400" marR="0" lvl="7" indent="0" algn="l" rtl="0">
              <a:spcBef>
                <a:spcPts val="0"/>
              </a:spcBef>
              <a:buNone/>
              <a:defRPr sz="1800" b="0" i="0" u="none" strike="noStrike" cap="none">
                <a:solidFill>
                  <a:schemeClr val="dk1"/>
                </a:solidFill>
                <a:latin typeface="Tahoma"/>
                <a:ea typeface="Tahoma"/>
                <a:cs typeface="Tahoma"/>
                <a:sym typeface="Tahoma"/>
              </a:defRPr>
            </a:lvl8pPr>
            <a:lvl9pPr marL="3657600" marR="0" lvl="8" indent="0" algn="l" rtl="0">
              <a:spcBef>
                <a:spcPts val="0"/>
              </a:spcBef>
              <a:buNone/>
              <a:defRPr sz="1800" b="0" i="0" u="none" strike="noStrike" cap="none">
                <a:solidFill>
                  <a:schemeClr val="dk1"/>
                </a:solidFill>
                <a:latin typeface="Tahoma"/>
                <a:ea typeface="Tahoma"/>
                <a:cs typeface="Tahoma"/>
                <a:sym typeface="Tahoma"/>
              </a:defRPr>
            </a:lvl9pPr>
          </a:lstStyle>
          <a:p>
            <a:endParaRPr/>
          </a:p>
        </p:txBody>
      </p:sp>
      <p:sp>
        <p:nvSpPr>
          <p:cNvPr id="13" name="Shape 13"/>
          <p:cNvSpPr txBox="1">
            <a:spLocks noGrp="1"/>
          </p:cNvSpPr>
          <p:nvPr>
            <p:ph type="ftr" idx="11"/>
          </p:nvPr>
        </p:nvSpPr>
        <p:spPr>
          <a:xfrm>
            <a:off x="4165600" y="6356351"/>
            <a:ext cx="38607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B98D8D"/>
                </a:solidFill>
                <a:latin typeface="Tahoma"/>
                <a:ea typeface="Tahoma"/>
                <a:cs typeface="Tahoma"/>
                <a:sym typeface="Tahoma"/>
              </a:defRPr>
            </a:lvl1pPr>
            <a:lvl2pPr marL="457200" marR="0" lvl="1" indent="0" algn="l" rtl="0">
              <a:spcBef>
                <a:spcPts val="0"/>
              </a:spcBef>
              <a:buNone/>
              <a:defRPr sz="1800" b="0" i="0" u="none" strike="noStrike" cap="none">
                <a:solidFill>
                  <a:schemeClr val="dk1"/>
                </a:solidFill>
                <a:latin typeface="Tahoma"/>
                <a:ea typeface="Tahoma"/>
                <a:cs typeface="Tahoma"/>
                <a:sym typeface="Tahoma"/>
              </a:defRPr>
            </a:lvl2pPr>
            <a:lvl3pPr marL="914400" marR="0" lvl="2" indent="0" algn="l" rtl="0">
              <a:spcBef>
                <a:spcPts val="0"/>
              </a:spcBef>
              <a:buNone/>
              <a:defRPr sz="1800" b="0" i="0" u="none" strike="noStrike" cap="none">
                <a:solidFill>
                  <a:schemeClr val="dk1"/>
                </a:solidFill>
                <a:latin typeface="Tahoma"/>
                <a:ea typeface="Tahoma"/>
                <a:cs typeface="Tahoma"/>
                <a:sym typeface="Tahoma"/>
              </a:defRPr>
            </a:lvl3pPr>
            <a:lvl4pPr marL="1371600" marR="0" lvl="3" indent="0" algn="l" rtl="0">
              <a:spcBef>
                <a:spcPts val="0"/>
              </a:spcBef>
              <a:buNone/>
              <a:defRPr sz="1800" b="0" i="0" u="none" strike="noStrike" cap="none">
                <a:solidFill>
                  <a:schemeClr val="dk1"/>
                </a:solidFill>
                <a:latin typeface="Tahoma"/>
                <a:ea typeface="Tahoma"/>
                <a:cs typeface="Tahoma"/>
                <a:sym typeface="Tahoma"/>
              </a:defRPr>
            </a:lvl4pPr>
            <a:lvl5pPr marL="1828800" marR="0" lvl="4" indent="0" algn="l" rtl="0">
              <a:spcBef>
                <a:spcPts val="0"/>
              </a:spcBef>
              <a:buNone/>
              <a:defRPr sz="1800" b="0" i="0" u="none" strike="noStrike" cap="none">
                <a:solidFill>
                  <a:schemeClr val="dk1"/>
                </a:solidFill>
                <a:latin typeface="Tahoma"/>
                <a:ea typeface="Tahoma"/>
                <a:cs typeface="Tahoma"/>
                <a:sym typeface="Tahoma"/>
              </a:defRPr>
            </a:lvl5pPr>
            <a:lvl6pPr marL="2286000" marR="0" lvl="5" indent="0" algn="l" rtl="0">
              <a:spcBef>
                <a:spcPts val="0"/>
              </a:spcBef>
              <a:buNone/>
              <a:defRPr sz="1800" b="0" i="0" u="none" strike="noStrike" cap="none">
                <a:solidFill>
                  <a:schemeClr val="dk1"/>
                </a:solidFill>
                <a:latin typeface="Tahoma"/>
                <a:ea typeface="Tahoma"/>
                <a:cs typeface="Tahoma"/>
                <a:sym typeface="Tahoma"/>
              </a:defRPr>
            </a:lvl6pPr>
            <a:lvl7pPr marL="2743200" marR="0" lvl="6" indent="0" algn="l" rtl="0">
              <a:spcBef>
                <a:spcPts val="0"/>
              </a:spcBef>
              <a:buNone/>
              <a:defRPr sz="1800" b="0" i="0" u="none" strike="noStrike" cap="none">
                <a:solidFill>
                  <a:schemeClr val="dk1"/>
                </a:solidFill>
                <a:latin typeface="Tahoma"/>
                <a:ea typeface="Tahoma"/>
                <a:cs typeface="Tahoma"/>
                <a:sym typeface="Tahoma"/>
              </a:defRPr>
            </a:lvl7pPr>
            <a:lvl8pPr marL="3200400" marR="0" lvl="7" indent="0" algn="l" rtl="0">
              <a:spcBef>
                <a:spcPts val="0"/>
              </a:spcBef>
              <a:buNone/>
              <a:defRPr sz="1800" b="0" i="0" u="none" strike="noStrike" cap="none">
                <a:solidFill>
                  <a:schemeClr val="dk1"/>
                </a:solidFill>
                <a:latin typeface="Tahoma"/>
                <a:ea typeface="Tahoma"/>
                <a:cs typeface="Tahoma"/>
                <a:sym typeface="Tahoma"/>
              </a:defRPr>
            </a:lvl8pPr>
            <a:lvl9pPr marL="3657600" marR="0" lvl="8" indent="0" algn="l" rtl="0">
              <a:spcBef>
                <a:spcPts val="0"/>
              </a:spcBef>
              <a:buNone/>
              <a:defRPr sz="1800" b="0" i="0" u="none" strike="noStrike" cap="none">
                <a:solidFill>
                  <a:schemeClr val="dk1"/>
                </a:solidFill>
                <a:latin typeface="Tahoma"/>
                <a:ea typeface="Tahoma"/>
                <a:cs typeface="Tahoma"/>
                <a:sym typeface="Tahoma"/>
              </a:defRPr>
            </a:lvl9pPr>
          </a:lstStyle>
          <a:p>
            <a:endParaRPr/>
          </a:p>
        </p:txBody>
      </p:sp>
      <p:sp>
        <p:nvSpPr>
          <p:cNvPr id="14" name="Shape 14"/>
          <p:cNvSpPr txBox="1">
            <a:spLocks noGrp="1"/>
          </p:cNvSpPr>
          <p:nvPr>
            <p:ph type="sldNum" idx="12"/>
          </p:nvPr>
        </p:nvSpPr>
        <p:spPr>
          <a:xfrm>
            <a:off x="8737600" y="6356351"/>
            <a:ext cx="28448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B98D8D"/>
                </a:solidFill>
                <a:latin typeface="Tahoma"/>
                <a:ea typeface="Tahoma"/>
                <a:cs typeface="Tahoma"/>
                <a:sym typeface="Tahoma"/>
              </a:rPr>
              <a:pPr marL="0" marR="0" lvl="0" indent="0" algn="r" rtl="0">
                <a:spcBef>
                  <a:spcPts val="0"/>
                </a:spcBef>
                <a:buSzPct val="25000"/>
                <a:buNone/>
              </a:pPr>
              <a:t>‹#›</a:t>
            </a:fld>
            <a:endParaRPr lang="en-US" sz="1200" b="0" i="0" u="none" strike="noStrike" cap="none">
              <a:solidFill>
                <a:srgbClr val="B98D8D"/>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ytorch.org/community-stori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video" Target="https://www.youtube.com/embed/-Rxvl3INKSg?feature=oembed" TargetMode="External"/><Relationship Id="rId7" Type="http://schemas.openxmlformats.org/officeDocument/2006/relationships/image" Target="../media/image13.jpeg"/><Relationship Id="rId2" Type="http://schemas.openxmlformats.org/officeDocument/2006/relationships/video" Target="https://www.youtube.com/embed/xAXvfVTgqr0?feature=oembed" TargetMode="External"/><Relationship Id="rId1" Type="http://schemas.openxmlformats.org/officeDocument/2006/relationships/video" Target="https://www.youtube.com/embed/gn4nRCC9TwQ?feature=oembed" TargetMode="Externa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7F16-98B7-E844-B052-DC9BA0820591}"/>
              </a:ext>
            </a:extLst>
          </p:cNvPr>
          <p:cNvSpPr>
            <a:spLocks noGrp="1"/>
          </p:cNvSpPr>
          <p:nvPr>
            <p:ph type="ctrTitle"/>
          </p:nvPr>
        </p:nvSpPr>
        <p:spPr>
          <a:xfrm>
            <a:off x="1524000" y="1726044"/>
            <a:ext cx="9144000" cy="2387600"/>
          </a:xfrm>
        </p:spPr>
        <p:txBody>
          <a:bodyPr>
            <a:normAutofit/>
          </a:bodyPr>
          <a:lstStyle/>
          <a:p>
            <a:r>
              <a:rPr lang="en-US" sz="4800" dirty="0">
                <a:latin typeface="Tahoma" panose="020B0604030504040204" pitchFamily="34" charset="0"/>
                <a:ea typeface="Tahoma" panose="020B0604030504040204" pitchFamily="34" charset="0"/>
                <a:cs typeface="Tahoma" panose="020B0604030504040204" pitchFamily="34" charset="0"/>
              </a:rPr>
              <a:t>Introduction to AI/ML</a:t>
            </a:r>
          </a:p>
        </p:txBody>
      </p:sp>
      <p:sp>
        <p:nvSpPr>
          <p:cNvPr id="3" name="Subtitle 2">
            <a:extLst>
              <a:ext uri="{FF2B5EF4-FFF2-40B4-BE49-F238E27FC236}">
                <a16:creationId xmlns:a16="http://schemas.microsoft.com/office/drawing/2014/main" id="{A107D29E-8AF9-C049-A858-D21B1CA883EC}"/>
              </a:ext>
            </a:extLst>
          </p:cNvPr>
          <p:cNvSpPr>
            <a:spLocks noGrp="1"/>
          </p:cNvSpPr>
          <p:nvPr>
            <p:ph type="subTitle" idx="1"/>
          </p:nvPr>
        </p:nvSpPr>
        <p:spPr>
          <a:xfrm>
            <a:off x="1524000" y="4338886"/>
            <a:ext cx="9144000" cy="1655762"/>
          </a:xfrm>
        </p:spPr>
        <p:txBody>
          <a:bodyPr/>
          <a:lstStyle/>
          <a:p>
            <a:r>
              <a:rPr lang="en-US" sz="2800" dirty="0">
                <a:solidFill>
                  <a:srgbClr val="000000"/>
                </a:solidFill>
                <a:latin typeface="Google Sans" panose="020B0503030502040204" pitchFamily="34" charset="0"/>
              </a:rPr>
              <a:t>Ebelechukwu Nwafor, Ph.D.</a:t>
            </a:r>
          </a:p>
          <a:p>
            <a:r>
              <a:rPr lang="en-US" sz="2800" dirty="0">
                <a:solidFill>
                  <a:srgbClr val="000000"/>
                </a:solidFill>
                <a:latin typeface="Google Sans" panose="020B0503030502040204" pitchFamily="34" charset="0"/>
              </a:rPr>
              <a:t>Assistant Professor, Villanova University</a:t>
            </a:r>
          </a:p>
        </p:txBody>
      </p:sp>
    </p:spTree>
    <p:extLst>
      <p:ext uri="{BB962C8B-B14F-4D97-AF65-F5344CB8AC3E}">
        <p14:creationId xmlns:p14="http://schemas.microsoft.com/office/powerpoint/2010/main" val="70753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73D8-8A6D-872E-A431-AD7BFBCEA0BA}"/>
              </a:ext>
            </a:extLst>
          </p:cNvPr>
          <p:cNvSpPr>
            <a:spLocks noGrp="1"/>
          </p:cNvSpPr>
          <p:nvPr>
            <p:ph type="title"/>
          </p:nvPr>
        </p:nvSpPr>
        <p:spPr/>
        <p:txBody>
          <a:bodyPr/>
          <a:lstStyle/>
          <a:p>
            <a:r>
              <a:rPr lang="en-US" dirty="0"/>
              <a:t>Subfields of AI</a:t>
            </a:r>
          </a:p>
        </p:txBody>
      </p:sp>
      <p:sp>
        <p:nvSpPr>
          <p:cNvPr id="3" name="Text Placeholder 2">
            <a:extLst>
              <a:ext uri="{FF2B5EF4-FFF2-40B4-BE49-F238E27FC236}">
                <a16:creationId xmlns:a16="http://schemas.microsoft.com/office/drawing/2014/main" id="{E862D578-B577-99DB-37D0-D8685AA06911}"/>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Machine Learning:</a:t>
            </a:r>
            <a:r>
              <a:rPr lang="en-US" b="0" i="0" dirty="0">
                <a:effectLst/>
                <a:latin typeface="Tahoma" panose="020B0604030504040204" pitchFamily="34" charset="0"/>
                <a:ea typeface="Tahoma" panose="020B0604030504040204" pitchFamily="34" charset="0"/>
                <a:cs typeface="Tahoma" panose="020B0604030504040204" pitchFamily="34" charset="0"/>
              </a:rPr>
              <a:t> Focus on algorithms that enable machines to learn from data.</a:t>
            </a: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Deep Learning:</a:t>
            </a:r>
            <a:r>
              <a:rPr lang="en-US" b="0" i="0" dirty="0">
                <a:effectLst/>
                <a:latin typeface="Tahoma" panose="020B0604030504040204" pitchFamily="34" charset="0"/>
                <a:ea typeface="Tahoma" panose="020B0604030504040204" pitchFamily="34" charset="0"/>
                <a:cs typeface="Tahoma" panose="020B0604030504040204" pitchFamily="34" charset="0"/>
              </a:rPr>
              <a:t> A subset of ML, involving neural networks with many layers, enabling the recognition of patterns from unstructured data.</a:t>
            </a: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Natural Language Processing (NLP):</a:t>
            </a:r>
            <a:r>
              <a:rPr lang="en-US" b="0" i="0" dirty="0">
                <a:effectLst/>
                <a:latin typeface="Tahoma" panose="020B0604030504040204" pitchFamily="34" charset="0"/>
                <a:ea typeface="Tahoma" panose="020B0604030504040204" pitchFamily="34" charset="0"/>
                <a:cs typeface="Tahoma" panose="020B0604030504040204" pitchFamily="34" charset="0"/>
              </a:rPr>
              <a:t> Enables machines to understand and interpret human language.</a:t>
            </a: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Robotics:</a:t>
            </a:r>
            <a:r>
              <a:rPr lang="en-US" b="0" i="0" dirty="0">
                <a:effectLst/>
                <a:latin typeface="Tahoma" panose="020B0604030504040204" pitchFamily="34" charset="0"/>
                <a:ea typeface="Tahoma" panose="020B0604030504040204" pitchFamily="34" charset="0"/>
                <a:cs typeface="Tahoma" panose="020B0604030504040204" pitchFamily="34" charset="0"/>
              </a:rPr>
              <a:t> The design and creation of robots that can perform tasks autonomously or semi-autonomously.</a:t>
            </a: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Computer Vision:</a:t>
            </a:r>
            <a:r>
              <a:rPr lang="en-US" b="0" i="0" dirty="0">
                <a:effectLst/>
                <a:latin typeface="Tahoma" panose="020B0604030504040204" pitchFamily="34" charset="0"/>
                <a:ea typeface="Tahoma" panose="020B0604030504040204" pitchFamily="34" charset="0"/>
                <a:cs typeface="Tahoma" panose="020B0604030504040204" pitchFamily="34" charset="0"/>
              </a:rPr>
              <a:t> Enables machines to interpret and make decisions based on visual data.</a:t>
            </a:r>
          </a:p>
        </p:txBody>
      </p:sp>
    </p:spTree>
    <p:extLst>
      <p:ext uri="{BB962C8B-B14F-4D97-AF65-F5344CB8AC3E}">
        <p14:creationId xmlns:p14="http://schemas.microsoft.com/office/powerpoint/2010/main" val="403952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8223-E56B-342B-4133-4588FB0CFA0C}"/>
              </a:ext>
            </a:extLst>
          </p:cNvPr>
          <p:cNvSpPr>
            <a:spLocks noGrp="1"/>
          </p:cNvSpPr>
          <p:nvPr>
            <p:ph type="title"/>
          </p:nvPr>
        </p:nvSpPr>
        <p:spPr/>
        <p:txBody>
          <a:bodyPr/>
          <a:lstStyle/>
          <a:p>
            <a:r>
              <a:rPr lang="en-US" dirty="0"/>
              <a:t>Subfields of AI</a:t>
            </a:r>
          </a:p>
        </p:txBody>
      </p:sp>
      <p:sp>
        <p:nvSpPr>
          <p:cNvPr id="3" name="Text Placeholder 2">
            <a:extLst>
              <a:ext uri="{FF2B5EF4-FFF2-40B4-BE49-F238E27FC236}">
                <a16:creationId xmlns:a16="http://schemas.microsoft.com/office/drawing/2014/main" id="{798F9479-7035-8C38-1983-DFE52B9E233F}"/>
              </a:ext>
            </a:extLst>
          </p:cNvPr>
          <p:cNvSpPr>
            <a:spLocks noGrp="1"/>
          </p:cNvSpPr>
          <p:nvPr>
            <p:ph type="body" idx="1"/>
          </p:nvPr>
        </p:nvSpPr>
        <p:spPr/>
        <p:txBody>
          <a:bodyPr/>
          <a:lstStyle/>
          <a:p>
            <a:r>
              <a:rPr lang="en-US" dirty="0"/>
              <a:t>Machine Learning (ML):</a:t>
            </a:r>
          </a:p>
          <a:p>
            <a:pPr lvl="1"/>
            <a:r>
              <a:rPr lang="en-US" dirty="0"/>
              <a:t>Algorithms that allow machines to learn from data.</a:t>
            </a:r>
          </a:p>
          <a:p>
            <a:r>
              <a:rPr lang="en-US" dirty="0"/>
              <a:t>Deep Learning:</a:t>
            </a:r>
          </a:p>
          <a:p>
            <a:pPr lvl="1"/>
            <a:r>
              <a:rPr lang="en-US" dirty="0"/>
              <a:t>A subset of ML using multi-layered neural networks.</a:t>
            </a:r>
          </a:p>
          <a:p>
            <a:pPr lvl="1"/>
            <a:r>
              <a:rPr lang="en-US" dirty="0"/>
              <a:t>Recognizes complex patterns in large datasets.</a:t>
            </a:r>
          </a:p>
          <a:p>
            <a:r>
              <a:rPr lang="en-US" dirty="0"/>
              <a:t>Natural Language Processing (NLP):</a:t>
            </a:r>
          </a:p>
          <a:p>
            <a:pPr lvl="1"/>
            <a:r>
              <a:rPr lang="en-US" dirty="0"/>
              <a:t>Technology enabling machines to understand human language.</a:t>
            </a:r>
          </a:p>
          <a:p>
            <a:r>
              <a:rPr lang="en-US" dirty="0"/>
              <a:t>Robotics:</a:t>
            </a:r>
          </a:p>
          <a:p>
            <a:pPr lvl="1"/>
            <a:r>
              <a:rPr lang="en-US" dirty="0"/>
              <a:t>Design and creation of robots for autonomous or semi-autonomous tasks</a:t>
            </a:r>
          </a:p>
          <a:p>
            <a:r>
              <a:rPr lang="en-US" dirty="0"/>
              <a:t>Computer Vision:</a:t>
            </a:r>
          </a:p>
          <a:p>
            <a:pPr lvl="1"/>
            <a:r>
              <a:rPr lang="en-US" dirty="0"/>
              <a:t>Allows machines to interpret visual data and make decisions.</a:t>
            </a:r>
          </a:p>
          <a:p>
            <a:pPr lvl="1"/>
            <a:endParaRPr lang="en-US" dirty="0"/>
          </a:p>
          <a:p>
            <a:pPr lvl="1"/>
            <a:endParaRPr lang="en-US" dirty="0"/>
          </a:p>
        </p:txBody>
      </p:sp>
    </p:spTree>
    <p:extLst>
      <p:ext uri="{BB962C8B-B14F-4D97-AF65-F5344CB8AC3E}">
        <p14:creationId xmlns:p14="http://schemas.microsoft.com/office/powerpoint/2010/main" val="157513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1C91-55CD-5079-915E-370DBEB0DE60}"/>
              </a:ext>
            </a:extLst>
          </p:cNvPr>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D5AC096E-4D93-9614-06DE-40852B3BB258}"/>
              </a:ext>
            </a:extLst>
          </p:cNvPr>
          <p:cNvSpPr>
            <a:spLocks noGrp="1"/>
          </p:cNvSpPr>
          <p:nvPr>
            <p:ph type="body" idx="1"/>
          </p:nvPr>
        </p:nvSpPr>
        <p:spPr/>
        <p:txBody>
          <a:bodyPr/>
          <a:lstStyle/>
          <a:p>
            <a:endParaRPr lang="en-US"/>
          </a:p>
        </p:txBody>
      </p:sp>
      <p:sp>
        <p:nvSpPr>
          <p:cNvPr id="6" name="Title 1">
            <a:extLst>
              <a:ext uri="{FF2B5EF4-FFF2-40B4-BE49-F238E27FC236}">
                <a16:creationId xmlns:a16="http://schemas.microsoft.com/office/drawing/2014/main" id="{EE1281D7-8C42-B600-B5BA-CC9065A09997}"/>
              </a:ext>
            </a:extLst>
          </p:cNvPr>
          <p:cNvSpPr txBox="1">
            <a:spLocks/>
          </p:cNvSpPr>
          <p:nvPr/>
        </p:nvSpPr>
        <p:spPr>
          <a:xfrm>
            <a:off x="1524000" y="1726044"/>
            <a:ext cx="9144000" cy="2387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Tahoma"/>
              <a:buNone/>
              <a:defRPr sz="3200" b="0" i="0" u="none" strike="noStrike" cap="none">
                <a:solidFill>
                  <a:schemeClr val="lt1"/>
                </a:solidFill>
                <a:latin typeface="Tahoma"/>
                <a:ea typeface="Tahoma"/>
                <a:cs typeface="Tahoma"/>
                <a:sym typeface="Tahom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4800" dirty="0">
                <a:solidFill>
                  <a:srgbClr val="000000"/>
                </a:solidFill>
                <a:latin typeface="Tahoma" panose="020B0604030504040204" pitchFamily="34" charset="0"/>
                <a:ea typeface="Tahoma" panose="020B0604030504040204" pitchFamily="34" charset="0"/>
                <a:cs typeface="Tahoma" panose="020B0604030504040204" pitchFamily="34" charset="0"/>
              </a:rPr>
              <a:t>Machine Learning</a:t>
            </a:r>
          </a:p>
        </p:txBody>
      </p:sp>
    </p:spTree>
    <p:extLst>
      <p:ext uri="{BB962C8B-B14F-4D97-AF65-F5344CB8AC3E}">
        <p14:creationId xmlns:p14="http://schemas.microsoft.com/office/powerpoint/2010/main" val="192774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C725-D20C-7B23-CDD5-B16A634277B8}"/>
              </a:ext>
            </a:extLst>
          </p:cNvPr>
          <p:cNvSpPr>
            <a:spLocks noGrp="1"/>
          </p:cNvSpPr>
          <p:nvPr>
            <p:ph type="title"/>
          </p:nvPr>
        </p:nvSpPr>
        <p:spPr/>
        <p:txBody>
          <a:bodyPr/>
          <a:lstStyle/>
          <a:p>
            <a:r>
              <a:rPr lang="en-US" dirty="0"/>
              <a:t>What is Machine Learning?</a:t>
            </a:r>
          </a:p>
        </p:txBody>
      </p:sp>
      <p:sp>
        <p:nvSpPr>
          <p:cNvPr id="3" name="Text Placeholder 2">
            <a:extLst>
              <a:ext uri="{FF2B5EF4-FFF2-40B4-BE49-F238E27FC236}">
                <a16:creationId xmlns:a16="http://schemas.microsoft.com/office/drawing/2014/main" id="{FA2600A6-3CF6-F293-5A31-24C689E9713C}"/>
              </a:ext>
            </a:extLst>
          </p:cNvPr>
          <p:cNvSpPr>
            <a:spLocks noGrp="1"/>
          </p:cNvSpPr>
          <p:nvPr>
            <p:ph type="body" idx="1"/>
          </p:nvPr>
        </p:nvSpPr>
        <p:spPr>
          <a:xfrm>
            <a:off x="101601" y="914400"/>
            <a:ext cx="7213599" cy="5562600"/>
          </a:xfrm>
        </p:spPr>
        <p:txBody>
          <a:bodyPr/>
          <a:lstStyle/>
          <a:p>
            <a:r>
              <a:rPr lang="en-US" b="0" i="0" dirty="0">
                <a:effectLst/>
                <a:latin typeface="Tahoma" panose="020B0604030504040204" pitchFamily="34" charset="0"/>
                <a:ea typeface="Tahoma" panose="020B0604030504040204" pitchFamily="34" charset="0"/>
                <a:cs typeface="Tahoma" panose="020B0604030504040204" pitchFamily="34" charset="0"/>
              </a:rPr>
              <a:t>Machine Learning is a subset of AI that focuses on the development of algorithms that can learn to make predictions or decisions based on data.</a:t>
            </a:r>
          </a:p>
          <a:p>
            <a:endParaRPr lang="en-US" b="0" i="0" dirty="0">
              <a:effectLst/>
              <a:latin typeface="Tahoma" panose="020B0604030504040204" pitchFamily="34" charset="0"/>
              <a:ea typeface="Tahoma" panose="020B0604030504040204" pitchFamily="34" charset="0"/>
              <a:cs typeface="Tahoma" panose="020B0604030504040204" pitchFamily="34" charset="0"/>
            </a:endParaRPr>
          </a:p>
          <a:p>
            <a:r>
              <a:rPr lang="en-US" b="0" i="0" dirty="0">
                <a:effectLst/>
                <a:latin typeface="Tahoma" panose="020B0604030504040204" pitchFamily="34" charset="0"/>
                <a:ea typeface="Tahoma" panose="020B0604030504040204" pitchFamily="34" charset="0"/>
                <a:cs typeface="Tahoma" panose="020B0604030504040204" pitchFamily="34" charset="0"/>
              </a:rPr>
              <a:t> This learning can improve over time with more data and experiences.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B3238876-2715-D3A9-ABA8-AE584D1AF5EC}"/>
              </a:ext>
            </a:extLst>
          </p:cNvPr>
          <p:cNvSpPr/>
          <p:nvPr/>
        </p:nvSpPr>
        <p:spPr>
          <a:xfrm>
            <a:off x="7326086" y="1447800"/>
            <a:ext cx="4572000" cy="4466844"/>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1C2683-A24D-979B-089A-42D6FA2373AF}"/>
              </a:ext>
            </a:extLst>
          </p:cNvPr>
          <p:cNvSpPr txBox="1"/>
          <p:nvPr/>
        </p:nvSpPr>
        <p:spPr>
          <a:xfrm>
            <a:off x="8448145" y="1828800"/>
            <a:ext cx="2327881" cy="400110"/>
          </a:xfrm>
          <a:prstGeom prst="rect">
            <a:avLst/>
          </a:prstGeom>
          <a:noFill/>
        </p:spPr>
        <p:txBody>
          <a:bodyPr wrap="none" rtlCol="0">
            <a:spAutoFit/>
          </a:bodyPr>
          <a:lstStyle/>
          <a:p>
            <a:r>
              <a:rPr lang="en-US" sz="2000" dirty="0">
                <a:solidFill>
                  <a:schemeClr val="bg1">
                    <a:lumMod val="95000"/>
                  </a:schemeClr>
                </a:solidFill>
                <a:latin typeface="Calibri" panose="020F0502020204030204" pitchFamily="34" charset="0"/>
                <a:cs typeface="Calibri" panose="020F0502020204030204" pitchFamily="34" charset="0"/>
              </a:rPr>
              <a:t>Artificial Intelligence</a:t>
            </a:r>
          </a:p>
        </p:txBody>
      </p:sp>
      <p:sp>
        <p:nvSpPr>
          <p:cNvPr id="6" name="Oval 5">
            <a:extLst>
              <a:ext uri="{FF2B5EF4-FFF2-40B4-BE49-F238E27FC236}">
                <a16:creationId xmlns:a16="http://schemas.microsoft.com/office/drawing/2014/main" id="{BE54AE3B-7B52-E149-6F06-7A18612FDD8D}"/>
              </a:ext>
            </a:extLst>
          </p:cNvPr>
          <p:cNvSpPr/>
          <p:nvPr/>
        </p:nvSpPr>
        <p:spPr>
          <a:xfrm>
            <a:off x="7911039" y="2609910"/>
            <a:ext cx="3402092" cy="3323844"/>
          </a:xfrm>
          <a:prstGeom prst="ellipse">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5EE40D4-C03D-2AB2-F165-332EEF3C57AD}"/>
              </a:ext>
            </a:extLst>
          </p:cNvPr>
          <p:cNvSpPr txBox="1"/>
          <p:nvPr/>
        </p:nvSpPr>
        <p:spPr>
          <a:xfrm>
            <a:off x="8587605" y="2990910"/>
            <a:ext cx="2048959" cy="400110"/>
          </a:xfrm>
          <a:prstGeom prst="rect">
            <a:avLst/>
          </a:prstGeom>
          <a:noFill/>
        </p:spPr>
        <p:txBody>
          <a:bodyPr wrap="none" rtlCol="0">
            <a:spAutoFit/>
          </a:bodyPr>
          <a:lstStyle/>
          <a:p>
            <a:r>
              <a:rPr lang="en-US" sz="2000" dirty="0">
                <a:solidFill>
                  <a:schemeClr val="bg1">
                    <a:lumMod val="95000"/>
                  </a:schemeClr>
                </a:solidFill>
                <a:latin typeface="Calibri" panose="020F0502020204030204" pitchFamily="34" charset="0"/>
                <a:cs typeface="Calibri" panose="020F0502020204030204" pitchFamily="34" charset="0"/>
              </a:rPr>
              <a:t>Machine Learning</a:t>
            </a:r>
          </a:p>
        </p:txBody>
      </p:sp>
    </p:spTree>
    <p:extLst>
      <p:ext uri="{BB962C8B-B14F-4D97-AF65-F5344CB8AC3E}">
        <p14:creationId xmlns:p14="http://schemas.microsoft.com/office/powerpoint/2010/main" val="332441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3F37-8E9C-210C-729D-A8A86067F345}"/>
              </a:ext>
            </a:extLst>
          </p:cNvPr>
          <p:cNvSpPr>
            <a:spLocks noGrp="1"/>
          </p:cNvSpPr>
          <p:nvPr>
            <p:ph type="title"/>
          </p:nvPr>
        </p:nvSpPr>
        <p:spPr/>
        <p:txBody>
          <a:bodyPr/>
          <a:lstStyle/>
          <a:p>
            <a:r>
              <a:rPr lang="en-US" dirty="0"/>
              <a:t>ML vs. Traditional Programming</a:t>
            </a:r>
          </a:p>
        </p:txBody>
      </p:sp>
      <p:sp>
        <p:nvSpPr>
          <p:cNvPr id="3" name="Text Placeholder 2">
            <a:extLst>
              <a:ext uri="{FF2B5EF4-FFF2-40B4-BE49-F238E27FC236}">
                <a16:creationId xmlns:a16="http://schemas.microsoft.com/office/drawing/2014/main" id="{B1506400-DF11-D0EE-3B14-F0832E83DC7F}"/>
              </a:ext>
            </a:extLst>
          </p:cNvPr>
          <p:cNvSpPr>
            <a:spLocks noGrp="1"/>
          </p:cNvSpPr>
          <p:nvPr>
            <p:ph type="body" idx="1"/>
          </p:nvPr>
        </p:nvSpPr>
        <p:spPr/>
        <p:txBody>
          <a:bodyPr/>
          <a:lstStyle/>
          <a:p>
            <a:r>
              <a:rPr lang="en-US" dirty="0"/>
              <a:t>Traditional Programming</a:t>
            </a:r>
          </a:p>
          <a:p>
            <a:pPr lvl="1"/>
            <a:r>
              <a:rPr lang="en-US" dirty="0"/>
              <a:t>Relies on explicit rules and instructions defined by developers</a:t>
            </a:r>
          </a:p>
          <a:p>
            <a:pPr lvl="1"/>
            <a:r>
              <a:rPr lang="en-US" dirty="0"/>
              <a:t>Works well for tasks with clear, deterministic algorithms.</a:t>
            </a:r>
          </a:p>
          <a:p>
            <a:pPr lvl="1"/>
            <a:endParaRPr lang="en-US" dirty="0"/>
          </a:p>
          <a:p>
            <a:r>
              <a:rPr lang="en-US" dirty="0"/>
              <a:t>Machine Learning</a:t>
            </a:r>
          </a:p>
          <a:p>
            <a:pPr lvl="1"/>
            <a:r>
              <a:rPr lang="en-US" dirty="0"/>
              <a:t>Learns patterns from data and makes decisions or predictions</a:t>
            </a:r>
          </a:p>
          <a:p>
            <a:pPr lvl="1"/>
            <a:r>
              <a:rPr lang="en-US" dirty="0"/>
              <a:t>Ideal for complex tasks where rules are not easily definable.</a:t>
            </a:r>
          </a:p>
        </p:txBody>
      </p:sp>
    </p:spTree>
    <p:extLst>
      <p:ext uri="{BB962C8B-B14F-4D97-AF65-F5344CB8AC3E}">
        <p14:creationId xmlns:p14="http://schemas.microsoft.com/office/powerpoint/2010/main" val="97969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0CE0-6028-8890-7474-F6FA1BD55C2D}"/>
              </a:ext>
            </a:extLst>
          </p:cNvPr>
          <p:cNvSpPr>
            <a:spLocks noGrp="1"/>
          </p:cNvSpPr>
          <p:nvPr>
            <p:ph type="title"/>
          </p:nvPr>
        </p:nvSpPr>
        <p:spPr/>
        <p:txBody>
          <a:bodyPr/>
          <a:lstStyle/>
          <a:p>
            <a:r>
              <a:rPr lang="en-US" dirty="0"/>
              <a:t>ML uses a lot of statistics…</a:t>
            </a:r>
          </a:p>
        </p:txBody>
      </p:sp>
      <p:sp>
        <p:nvSpPr>
          <p:cNvPr id="3" name="Text Placeholder 2">
            <a:extLst>
              <a:ext uri="{FF2B5EF4-FFF2-40B4-BE49-F238E27FC236}">
                <a16:creationId xmlns:a16="http://schemas.microsoft.com/office/drawing/2014/main" id="{43ECA85E-D7CC-7095-BA9A-92C1366E766A}"/>
              </a:ext>
            </a:extLst>
          </p:cNvPr>
          <p:cNvSpPr>
            <a:spLocks noGrp="1"/>
          </p:cNvSpPr>
          <p:nvPr>
            <p:ph type="body" idx="1"/>
          </p:nvPr>
        </p:nvSpPr>
        <p:spPr/>
        <p:txBody>
          <a:bodyPr/>
          <a:lstStyle/>
          <a:p>
            <a:endParaRPr lang="en-US" dirty="0"/>
          </a:p>
        </p:txBody>
      </p:sp>
      <p:pic>
        <p:nvPicPr>
          <p:cNvPr id="1026" name="Picture 2" descr="Scooby Doo Fred unmasking meme Machine learning">
            <a:extLst>
              <a:ext uri="{FF2B5EF4-FFF2-40B4-BE49-F238E27FC236}">
                <a16:creationId xmlns:a16="http://schemas.microsoft.com/office/drawing/2014/main" id="{8AEEB14E-49F8-C59F-2610-30B154845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069" y="787627"/>
            <a:ext cx="3600450" cy="55371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st Data Science Memes | Kaggle">
            <a:extLst>
              <a:ext uri="{FF2B5EF4-FFF2-40B4-BE49-F238E27FC236}">
                <a16:creationId xmlns:a16="http://schemas.microsoft.com/office/drawing/2014/main" id="{EBBE91E6-0CA8-4EF5-1EC1-44A959DFD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92629"/>
            <a:ext cx="4646364" cy="553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0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4892-FA60-AAA2-D33A-F14A30C2A36B}"/>
              </a:ext>
            </a:extLst>
          </p:cNvPr>
          <p:cNvSpPr>
            <a:spLocks noGrp="1"/>
          </p:cNvSpPr>
          <p:nvPr>
            <p:ph type="title"/>
          </p:nvPr>
        </p:nvSpPr>
        <p:spPr/>
        <p:txBody>
          <a:bodyPr/>
          <a:lstStyle/>
          <a:p>
            <a:r>
              <a:rPr lang="en-US" dirty="0"/>
              <a:t>AI vs ML – What’s the difference?</a:t>
            </a:r>
          </a:p>
        </p:txBody>
      </p:sp>
      <p:sp>
        <p:nvSpPr>
          <p:cNvPr id="3" name="Text Placeholder 2">
            <a:extLst>
              <a:ext uri="{FF2B5EF4-FFF2-40B4-BE49-F238E27FC236}">
                <a16:creationId xmlns:a16="http://schemas.microsoft.com/office/drawing/2014/main" id="{1E170D04-8E64-553E-121C-98D445E88536}"/>
              </a:ext>
            </a:extLst>
          </p:cNvPr>
          <p:cNvSpPr>
            <a:spLocks noGrp="1"/>
          </p:cNvSpPr>
          <p:nvPr>
            <p:ph type="body" idx="1"/>
          </p:nvPr>
        </p:nvSpPr>
        <p:spPr/>
        <p:txBody>
          <a:bodyPr/>
          <a:lstStyle/>
          <a:p>
            <a:r>
              <a:rPr lang="en-US" dirty="0"/>
              <a:t>AI (Artificial Intelligence)</a:t>
            </a:r>
          </a:p>
          <a:p>
            <a:pPr lvl="1"/>
            <a:r>
              <a:rPr lang="en-US" dirty="0"/>
              <a:t>Broad field aiming to create machines capable of intelligent behavior</a:t>
            </a:r>
          </a:p>
          <a:p>
            <a:pPr lvl="1"/>
            <a:r>
              <a:rPr lang="en-US" dirty="0"/>
              <a:t>Encompasses reasoning, learning, perception, and language understanding</a:t>
            </a:r>
          </a:p>
          <a:p>
            <a:pPr lvl="1"/>
            <a:r>
              <a:rPr lang="en-US" dirty="0"/>
              <a:t>The goal is to achieve both narrow (task-specific) and general (human-like) intelligence.</a:t>
            </a:r>
          </a:p>
          <a:p>
            <a:pPr lvl="1"/>
            <a:endParaRPr lang="en-US" dirty="0"/>
          </a:p>
          <a:p>
            <a:r>
              <a:rPr lang="en-US" dirty="0"/>
              <a:t>ML (Machine Learning)</a:t>
            </a:r>
          </a:p>
          <a:p>
            <a:pPr lvl="1"/>
            <a:r>
              <a:rPr lang="en-US" dirty="0"/>
              <a:t>A subset of AI focused on algorithms that learn from data</a:t>
            </a:r>
          </a:p>
          <a:p>
            <a:pPr lvl="1"/>
            <a:r>
              <a:rPr lang="en-US" dirty="0"/>
              <a:t>Employs statistical methods to enable machines to improve tasks with experience</a:t>
            </a:r>
          </a:p>
          <a:p>
            <a:pPr lvl="1"/>
            <a:r>
              <a:rPr lang="en-US" dirty="0"/>
              <a:t>Primarily concerned with prediction and pattern recognition</a:t>
            </a:r>
          </a:p>
        </p:txBody>
      </p:sp>
    </p:spTree>
    <p:extLst>
      <p:ext uri="{BB962C8B-B14F-4D97-AF65-F5344CB8AC3E}">
        <p14:creationId xmlns:p14="http://schemas.microsoft.com/office/powerpoint/2010/main" val="93094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9A44-D989-D0BE-288A-FC0FE60306DF}"/>
              </a:ext>
            </a:extLst>
          </p:cNvPr>
          <p:cNvSpPr>
            <a:spLocks noGrp="1"/>
          </p:cNvSpPr>
          <p:nvPr>
            <p:ph type="title"/>
          </p:nvPr>
        </p:nvSpPr>
        <p:spPr/>
        <p:txBody>
          <a:bodyPr/>
          <a:lstStyle/>
          <a:p>
            <a:r>
              <a:rPr lang="en-US" dirty="0"/>
              <a:t>What part of AI is not ML?</a:t>
            </a:r>
          </a:p>
        </p:txBody>
      </p:sp>
      <p:sp>
        <p:nvSpPr>
          <p:cNvPr id="3" name="Text Placeholder 2">
            <a:extLst>
              <a:ext uri="{FF2B5EF4-FFF2-40B4-BE49-F238E27FC236}">
                <a16:creationId xmlns:a16="http://schemas.microsoft.com/office/drawing/2014/main" id="{02DA24AA-B1AB-D78B-441B-58B4925F7314}"/>
              </a:ext>
            </a:extLst>
          </p:cNvPr>
          <p:cNvSpPr>
            <a:spLocks noGrp="1"/>
          </p:cNvSpPr>
          <p:nvPr>
            <p:ph type="body" idx="1"/>
          </p:nvPr>
        </p:nvSpPr>
        <p:spPr/>
        <p:txBody>
          <a:bodyPr/>
          <a:lstStyle/>
          <a:p>
            <a:r>
              <a:rPr lang="en-US" dirty="0"/>
              <a:t>Expert Systems</a:t>
            </a:r>
          </a:p>
          <a:p>
            <a:pPr lvl="1"/>
            <a:r>
              <a:rPr lang="en-US" dirty="0"/>
              <a:t>Mimic the decision-making ability of human experts</a:t>
            </a:r>
          </a:p>
          <a:p>
            <a:r>
              <a:rPr lang="en-US" dirty="0"/>
              <a:t>Robotics</a:t>
            </a:r>
          </a:p>
          <a:p>
            <a:pPr lvl="1"/>
            <a:r>
              <a:rPr lang="en-US" dirty="0"/>
              <a:t>Designing and building robots to perform tasks which may not always incorporate learning algorithms</a:t>
            </a:r>
          </a:p>
          <a:p>
            <a:r>
              <a:rPr lang="en-US" dirty="0"/>
              <a:t>Search Algorithms</a:t>
            </a:r>
          </a:p>
          <a:p>
            <a:pPr lvl="1"/>
            <a:r>
              <a:rPr lang="en-US" dirty="0"/>
              <a:t>Algorithms like A* or Dijkstra's for pathfinding and optimization, which don’t learn from data but are designed to solve specific problems</a:t>
            </a:r>
          </a:p>
          <a:p>
            <a:pPr lvl="1"/>
            <a:r>
              <a:rPr lang="en-US" dirty="0"/>
              <a:t>Evolutionary Algorithms</a:t>
            </a:r>
          </a:p>
          <a:p>
            <a:pPr lvl="1"/>
            <a:endParaRPr lang="en-US" dirty="0"/>
          </a:p>
        </p:txBody>
      </p:sp>
    </p:spTree>
    <p:extLst>
      <p:ext uri="{BB962C8B-B14F-4D97-AF65-F5344CB8AC3E}">
        <p14:creationId xmlns:p14="http://schemas.microsoft.com/office/powerpoint/2010/main" val="96797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2082-4284-7BF6-F28C-7B7E8EC356B5}"/>
              </a:ext>
            </a:extLst>
          </p:cNvPr>
          <p:cNvSpPr>
            <a:spLocks noGrp="1"/>
          </p:cNvSpPr>
          <p:nvPr>
            <p:ph type="title"/>
          </p:nvPr>
        </p:nvSpPr>
        <p:spPr/>
        <p:txBody>
          <a:bodyPr/>
          <a:lstStyle/>
          <a:p>
            <a:r>
              <a:rPr lang="en-US" dirty="0"/>
              <a:t>Applications of Machine Learning - Finance</a:t>
            </a:r>
          </a:p>
        </p:txBody>
      </p:sp>
      <p:sp>
        <p:nvSpPr>
          <p:cNvPr id="3" name="Text Placeholder 2">
            <a:extLst>
              <a:ext uri="{FF2B5EF4-FFF2-40B4-BE49-F238E27FC236}">
                <a16:creationId xmlns:a16="http://schemas.microsoft.com/office/drawing/2014/main" id="{26257574-C84B-8FB9-1014-FED5A1B853ED}"/>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Application:</a:t>
            </a:r>
            <a:r>
              <a:rPr lang="en-US" b="0" i="0" dirty="0">
                <a:effectLst/>
                <a:latin typeface="Tahoma" panose="020B0604030504040204" pitchFamily="34" charset="0"/>
                <a:ea typeface="Tahoma" panose="020B0604030504040204" pitchFamily="34" charset="0"/>
                <a:cs typeface="Tahoma" panose="020B0604030504040204" pitchFamily="34" charset="0"/>
              </a:rPr>
              <a:t> PayPal uses ML algorithms to combat fraud by analyzing millions of transactions. These algorithms learn to distinguish between legitimate and fraudulent transactions based on patterns and anomalies.</a:t>
            </a: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Impact:</a:t>
            </a:r>
            <a:r>
              <a:rPr lang="en-US" b="0" i="0" dirty="0">
                <a:effectLst/>
                <a:latin typeface="Tahoma" panose="020B0604030504040204" pitchFamily="34" charset="0"/>
                <a:ea typeface="Tahoma" panose="020B0604030504040204" pitchFamily="34" charset="0"/>
                <a:cs typeface="Tahoma" panose="020B0604030504040204" pitchFamily="34" charset="0"/>
              </a:rPr>
              <a:t> Reduces false positives, enhances customer experience, and minimizes financial losses due to fraud.</a:t>
            </a:r>
          </a:p>
          <a:p>
            <a:pPr marL="177800" indent="0">
              <a:buNone/>
            </a:pPr>
            <a:br>
              <a:rPr lang="en-US" dirty="0"/>
            </a:br>
            <a:endParaRPr lang="en-US" dirty="0"/>
          </a:p>
        </p:txBody>
      </p:sp>
    </p:spTree>
    <p:extLst>
      <p:ext uri="{BB962C8B-B14F-4D97-AF65-F5344CB8AC3E}">
        <p14:creationId xmlns:p14="http://schemas.microsoft.com/office/powerpoint/2010/main" val="304169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E7C5-E47A-4481-8027-387EEC62547F}"/>
              </a:ext>
            </a:extLst>
          </p:cNvPr>
          <p:cNvSpPr>
            <a:spLocks noGrp="1"/>
          </p:cNvSpPr>
          <p:nvPr>
            <p:ph type="title"/>
          </p:nvPr>
        </p:nvSpPr>
        <p:spPr/>
        <p:txBody>
          <a:bodyPr/>
          <a:lstStyle/>
          <a:p>
            <a:r>
              <a:rPr lang="en-US" dirty="0"/>
              <a:t>Applications of Machine Learning - Healthcare</a:t>
            </a:r>
          </a:p>
        </p:txBody>
      </p:sp>
      <p:sp>
        <p:nvSpPr>
          <p:cNvPr id="3" name="Text Placeholder 2">
            <a:extLst>
              <a:ext uri="{FF2B5EF4-FFF2-40B4-BE49-F238E27FC236}">
                <a16:creationId xmlns:a16="http://schemas.microsoft.com/office/drawing/2014/main" id="{AC843F90-70F2-D656-ACA7-CBDAB1965A91}"/>
              </a:ext>
            </a:extLst>
          </p:cNvPr>
          <p:cNvSpPr>
            <a:spLocks noGrp="1"/>
          </p:cNvSpPr>
          <p:nvPr>
            <p:ph type="body" idx="1"/>
          </p:nvPr>
        </p:nvSpPr>
        <p:spPr>
          <a:xfrm>
            <a:off x="101601" y="914400"/>
            <a:ext cx="8204200" cy="5562600"/>
          </a:xfrm>
        </p:spPr>
        <p:txBody>
          <a:bodyPr/>
          <a:lstStyle/>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Application: </a:t>
            </a:r>
            <a:r>
              <a:rPr lang="en-US" b="0" i="0" dirty="0">
                <a:effectLst/>
                <a:latin typeface="Tahoma" panose="020B0604030504040204" pitchFamily="34" charset="0"/>
                <a:ea typeface="Tahoma" panose="020B0604030504040204" pitchFamily="34" charset="0"/>
                <a:cs typeface="Tahoma" panose="020B0604030504040204" pitchFamily="34" charset="0"/>
              </a:rPr>
              <a:t>Google Health developed a machine learning model to screen for diabetic retinopathy (DR), a condition that can lead to blindness if untreated. The model analyzes retinal images to detect signs of the disease.</a:t>
            </a: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Impact:</a:t>
            </a:r>
            <a:r>
              <a:rPr lang="en-US" b="0" i="0" dirty="0">
                <a:effectLst/>
                <a:latin typeface="Tahoma" panose="020B0604030504040204" pitchFamily="34" charset="0"/>
                <a:ea typeface="Tahoma" panose="020B0604030504040204" pitchFamily="34" charset="0"/>
                <a:cs typeface="Tahoma" panose="020B0604030504040204" pitchFamily="34" charset="0"/>
              </a:rPr>
              <a:t> The automated screening tool can assist doctors in diagnosing and treating diabetic retinopathy more efficiently, especially in underserved communities with limited access to ophthalmologists.</a:t>
            </a:r>
          </a:p>
        </p:txBody>
      </p:sp>
      <p:pic>
        <p:nvPicPr>
          <p:cNvPr id="4" name="Picture 3">
            <a:extLst>
              <a:ext uri="{FF2B5EF4-FFF2-40B4-BE49-F238E27FC236}">
                <a16:creationId xmlns:a16="http://schemas.microsoft.com/office/drawing/2014/main" id="{294A22A2-C969-AB7D-AEEC-B1BC3EF3FAAE}"/>
              </a:ext>
            </a:extLst>
          </p:cNvPr>
          <p:cNvPicPr>
            <a:picLocks noChangeAspect="1"/>
          </p:cNvPicPr>
          <p:nvPr/>
        </p:nvPicPr>
        <p:blipFill>
          <a:blip r:embed="rId3"/>
          <a:stretch>
            <a:fillRect/>
          </a:stretch>
        </p:blipFill>
        <p:spPr>
          <a:xfrm>
            <a:off x="7896780" y="838200"/>
            <a:ext cx="4023784" cy="2941954"/>
          </a:xfrm>
          <a:prstGeom prst="rect">
            <a:avLst/>
          </a:prstGeom>
        </p:spPr>
      </p:pic>
      <p:pic>
        <p:nvPicPr>
          <p:cNvPr id="5" name="Picture 4">
            <a:extLst>
              <a:ext uri="{FF2B5EF4-FFF2-40B4-BE49-F238E27FC236}">
                <a16:creationId xmlns:a16="http://schemas.microsoft.com/office/drawing/2014/main" id="{517007FC-7535-BA7C-1501-26139F630FF4}"/>
              </a:ext>
            </a:extLst>
          </p:cNvPr>
          <p:cNvPicPr>
            <a:picLocks noChangeAspect="1"/>
          </p:cNvPicPr>
          <p:nvPr/>
        </p:nvPicPr>
        <p:blipFill>
          <a:blip r:embed="rId4"/>
          <a:stretch>
            <a:fillRect/>
          </a:stretch>
        </p:blipFill>
        <p:spPr>
          <a:xfrm>
            <a:off x="8257485" y="4114800"/>
            <a:ext cx="3919564" cy="1694134"/>
          </a:xfrm>
          <a:prstGeom prst="rect">
            <a:avLst/>
          </a:prstGeom>
        </p:spPr>
      </p:pic>
      <p:sp>
        <p:nvSpPr>
          <p:cNvPr id="6" name="TextBox 5">
            <a:extLst>
              <a:ext uri="{FF2B5EF4-FFF2-40B4-BE49-F238E27FC236}">
                <a16:creationId xmlns:a16="http://schemas.microsoft.com/office/drawing/2014/main" id="{3BF14241-C7B2-E7D3-CAEB-33FBA81FEAED}"/>
              </a:ext>
            </a:extLst>
          </p:cNvPr>
          <p:cNvSpPr txBox="1"/>
          <p:nvPr/>
        </p:nvSpPr>
        <p:spPr>
          <a:xfrm>
            <a:off x="6144767" y="6276201"/>
            <a:ext cx="5992346"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Source: https://</a:t>
            </a:r>
            <a:r>
              <a:rPr lang="en-US" sz="1200" dirty="0" err="1">
                <a:latin typeface="Calibri" panose="020F0502020204030204" pitchFamily="34" charset="0"/>
                <a:cs typeface="Calibri" panose="020F0502020204030204" pitchFamily="34" charset="0"/>
              </a:rPr>
              <a:t>blog.google</a:t>
            </a:r>
            <a:r>
              <a:rPr lang="en-US" sz="1200" dirty="0">
                <a:latin typeface="Calibri" panose="020F0502020204030204" pitchFamily="34" charset="0"/>
                <a:cs typeface="Calibri" panose="020F0502020204030204" pitchFamily="34" charset="0"/>
              </a:rPr>
              <a:t>/technology/ai/detecting-diabetic-eye-disease-machine-learning/</a:t>
            </a:r>
          </a:p>
        </p:txBody>
      </p:sp>
    </p:spTree>
    <p:extLst>
      <p:ext uri="{BB962C8B-B14F-4D97-AF65-F5344CB8AC3E}">
        <p14:creationId xmlns:p14="http://schemas.microsoft.com/office/powerpoint/2010/main" val="173788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About Me</a:t>
            </a:r>
            <a:endParaRPr lang="en-US" dirty="0"/>
          </a:p>
        </p:txBody>
      </p:sp>
      <p:sp>
        <p:nvSpPr>
          <p:cNvPr id="3" name="Content Placeholder 2"/>
          <p:cNvSpPr>
            <a:spLocks noGrp="1"/>
          </p:cNvSpPr>
          <p:nvPr>
            <p:ph idx="1"/>
          </p:nvPr>
        </p:nvSpPr>
        <p:spPr/>
        <p:txBody>
          <a:bodyPr/>
          <a:lstStyle/>
          <a:p>
            <a:endParaRPr lang="en-US" sz="1800" dirty="0"/>
          </a:p>
        </p:txBody>
      </p:sp>
      <p:cxnSp>
        <p:nvCxnSpPr>
          <p:cNvPr id="5" name="Google Shape;586;p108">
            <a:extLst>
              <a:ext uri="{FF2B5EF4-FFF2-40B4-BE49-F238E27FC236}">
                <a16:creationId xmlns:a16="http://schemas.microsoft.com/office/drawing/2014/main" id="{A8738A40-9EE7-A047-AC37-AE9904C8EC02}"/>
              </a:ext>
            </a:extLst>
          </p:cNvPr>
          <p:cNvCxnSpPr>
            <a:cxnSpLocks/>
            <a:endCxn id="32" idx="3"/>
          </p:cNvCxnSpPr>
          <p:nvPr/>
        </p:nvCxnSpPr>
        <p:spPr>
          <a:xfrm flipV="1">
            <a:off x="2514600" y="2383015"/>
            <a:ext cx="8321013" cy="29509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Google Shape;587;p108">
            <a:extLst>
              <a:ext uri="{FF2B5EF4-FFF2-40B4-BE49-F238E27FC236}">
                <a16:creationId xmlns:a16="http://schemas.microsoft.com/office/drawing/2014/main" id="{DC739683-B442-0A47-8DD2-FBF2150F1EFE}"/>
              </a:ext>
            </a:extLst>
          </p:cNvPr>
          <p:cNvCxnSpPr>
            <a:cxnSpLocks/>
          </p:cNvCxnSpPr>
          <p:nvPr/>
        </p:nvCxnSpPr>
        <p:spPr>
          <a:xfrm>
            <a:off x="3341633" y="4155617"/>
            <a:ext cx="0" cy="887612"/>
          </a:xfrm>
          <a:prstGeom prst="straightConnector1">
            <a:avLst/>
          </a:prstGeom>
          <a:noFill/>
          <a:ln w="19050" cap="flat" cmpd="sng">
            <a:solidFill>
              <a:schemeClr val="accent1"/>
            </a:solidFill>
            <a:prstDash val="solid"/>
            <a:round/>
            <a:headEnd type="none" w="sm" len="sm"/>
            <a:tailEnd type="none" w="sm" len="sm"/>
          </a:ln>
        </p:spPr>
      </p:cxnSp>
      <p:sp>
        <p:nvSpPr>
          <p:cNvPr id="7" name="Google Shape;588;p108">
            <a:extLst>
              <a:ext uri="{FF2B5EF4-FFF2-40B4-BE49-F238E27FC236}">
                <a16:creationId xmlns:a16="http://schemas.microsoft.com/office/drawing/2014/main" id="{31D36A03-744E-2A46-8F3A-F38F69BAC228}"/>
              </a:ext>
            </a:extLst>
          </p:cNvPr>
          <p:cNvSpPr txBox="1"/>
          <p:nvPr/>
        </p:nvSpPr>
        <p:spPr>
          <a:xfrm>
            <a:off x="2016933" y="3509400"/>
            <a:ext cx="2450800" cy="376800"/>
          </a:xfrm>
          <a:prstGeom prst="rect">
            <a:avLst/>
          </a:prstGeom>
          <a:noFill/>
          <a:ln>
            <a:noFill/>
          </a:ln>
        </p:spPr>
        <p:txBody>
          <a:bodyPr spcFirstLastPara="1" wrap="square" lIns="121900" tIns="121900" rIns="121900" bIns="121900" anchor="t" anchorCtr="0">
            <a:noAutofit/>
          </a:bodyPr>
          <a:lstStyle/>
          <a:p>
            <a:pPr algn="ctr">
              <a:buClr>
                <a:srgbClr val="000000"/>
              </a:buClr>
              <a:buSzPts val="1000"/>
            </a:pPr>
            <a:r>
              <a:rPr lang="en" sz="1600" dirty="0">
                <a:latin typeface="Google Sans"/>
                <a:ea typeface="Google Sans"/>
                <a:cs typeface="Google Sans"/>
                <a:sym typeface="Google Sans"/>
              </a:rPr>
              <a:t>BA, Computer &amp; Information  Science</a:t>
            </a:r>
          </a:p>
          <a:p>
            <a:pPr algn="ctr">
              <a:buClr>
                <a:srgbClr val="000000"/>
              </a:buClr>
              <a:buSzPts val="1000"/>
            </a:pPr>
            <a:endParaRPr sz="1600" dirty="0">
              <a:solidFill>
                <a:schemeClr val="dk2"/>
              </a:solidFill>
              <a:latin typeface="Google Sans"/>
              <a:ea typeface="Google Sans"/>
              <a:cs typeface="Google Sans"/>
              <a:sym typeface="Google Sans"/>
            </a:endParaRPr>
          </a:p>
        </p:txBody>
      </p:sp>
      <p:sp>
        <p:nvSpPr>
          <p:cNvPr id="8" name="Google Shape;589;p108">
            <a:extLst>
              <a:ext uri="{FF2B5EF4-FFF2-40B4-BE49-F238E27FC236}">
                <a16:creationId xmlns:a16="http://schemas.microsoft.com/office/drawing/2014/main" id="{A061306F-E945-AF40-9684-535A1517E87B}"/>
              </a:ext>
            </a:extLst>
          </p:cNvPr>
          <p:cNvSpPr txBox="1"/>
          <p:nvPr/>
        </p:nvSpPr>
        <p:spPr>
          <a:xfrm>
            <a:off x="2016929" y="3198800"/>
            <a:ext cx="2670400" cy="513200"/>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2133" dirty="0">
                <a:solidFill>
                  <a:schemeClr val="accent1"/>
                </a:solidFill>
                <a:latin typeface="Google Sans"/>
                <a:ea typeface="Google Sans"/>
                <a:cs typeface="Google Sans"/>
                <a:sym typeface="Google Sans"/>
              </a:rPr>
              <a:t>Cheyney University</a:t>
            </a:r>
            <a:endParaRPr sz="2133" dirty="0">
              <a:solidFill>
                <a:schemeClr val="accent1"/>
              </a:solidFill>
              <a:latin typeface="Google Sans"/>
              <a:ea typeface="Google Sans"/>
              <a:cs typeface="Google Sans"/>
              <a:sym typeface="Google Sans"/>
            </a:endParaRPr>
          </a:p>
        </p:txBody>
      </p:sp>
      <p:sp>
        <p:nvSpPr>
          <p:cNvPr id="9" name="Google Shape;590;p108">
            <a:extLst>
              <a:ext uri="{FF2B5EF4-FFF2-40B4-BE49-F238E27FC236}">
                <a16:creationId xmlns:a16="http://schemas.microsoft.com/office/drawing/2014/main" id="{841A6C14-10D9-7644-B81A-3DA4A23C8FF6}"/>
              </a:ext>
            </a:extLst>
          </p:cNvPr>
          <p:cNvSpPr/>
          <p:nvPr/>
        </p:nvSpPr>
        <p:spPr>
          <a:xfrm>
            <a:off x="3259633" y="4945916"/>
            <a:ext cx="173200" cy="1732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chemeClr val="accent1"/>
              </a:solidFill>
              <a:latin typeface="Arial"/>
              <a:ea typeface="Arial"/>
              <a:cs typeface="Arial"/>
              <a:sym typeface="Arial"/>
            </a:endParaRPr>
          </a:p>
        </p:txBody>
      </p:sp>
      <p:cxnSp>
        <p:nvCxnSpPr>
          <p:cNvPr id="10" name="Google Shape;591;p108">
            <a:extLst>
              <a:ext uri="{FF2B5EF4-FFF2-40B4-BE49-F238E27FC236}">
                <a16:creationId xmlns:a16="http://schemas.microsoft.com/office/drawing/2014/main" id="{7B269E0E-B92F-5C4D-9DAC-16580B5329F2}"/>
              </a:ext>
            </a:extLst>
          </p:cNvPr>
          <p:cNvCxnSpPr/>
          <p:nvPr/>
        </p:nvCxnSpPr>
        <p:spPr>
          <a:xfrm flipH="1">
            <a:off x="4808267" y="4556533"/>
            <a:ext cx="4000" cy="874000"/>
          </a:xfrm>
          <a:prstGeom prst="straightConnector1">
            <a:avLst/>
          </a:prstGeom>
          <a:noFill/>
          <a:ln w="19050" cap="flat" cmpd="sng">
            <a:solidFill>
              <a:schemeClr val="accent1"/>
            </a:solidFill>
            <a:prstDash val="solid"/>
            <a:round/>
            <a:headEnd type="none" w="sm" len="sm"/>
            <a:tailEnd type="none" w="sm" len="sm"/>
          </a:ln>
        </p:spPr>
      </p:cxnSp>
      <p:sp>
        <p:nvSpPr>
          <p:cNvPr id="11" name="Google Shape;592;p108">
            <a:extLst>
              <a:ext uri="{FF2B5EF4-FFF2-40B4-BE49-F238E27FC236}">
                <a16:creationId xmlns:a16="http://schemas.microsoft.com/office/drawing/2014/main" id="{4826A8D2-1469-3149-A229-79508032CDCD}"/>
              </a:ext>
            </a:extLst>
          </p:cNvPr>
          <p:cNvSpPr/>
          <p:nvPr/>
        </p:nvSpPr>
        <p:spPr>
          <a:xfrm>
            <a:off x="4721667" y="4430666"/>
            <a:ext cx="173200" cy="1732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nvGrpSpPr>
          <p:cNvPr id="12" name="Google Shape;593;p108">
            <a:extLst>
              <a:ext uri="{FF2B5EF4-FFF2-40B4-BE49-F238E27FC236}">
                <a16:creationId xmlns:a16="http://schemas.microsoft.com/office/drawing/2014/main" id="{00099B41-A2F9-374B-BBFC-EFDA809E81B4}"/>
              </a:ext>
            </a:extLst>
          </p:cNvPr>
          <p:cNvGrpSpPr/>
          <p:nvPr/>
        </p:nvGrpSpPr>
        <p:grpSpPr>
          <a:xfrm rot="10800000">
            <a:off x="7655585" y="3440512"/>
            <a:ext cx="173200" cy="1168533"/>
            <a:chOff x="4673125" y="1424150"/>
            <a:chExt cx="129900" cy="876400"/>
          </a:xfrm>
        </p:grpSpPr>
        <p:cxnSp>
          <p:nvCxnSpPr>
            <p:cNvPr id="13" name="Google Shape;594;p108">
              <a:extLst>
                <a:ext uri="{FF2B5EF4-FFF2-40B4-BE49-F238E27FC236}">
                  <a16:creationId xmlns:a16="http://schemas.microsoft.com/office/drawing/2014/main" id="{58E0A212-CE47-3B4F-9EFB-A11E89C17A28}"/>
                </a:ext>
              </a:extLst>
            </p:cNvPr>
            <p:cNvCxnSpPr/>
            <p:nvPr/>
          </p:nvCxnSpPr>
          <p:spPr>
            <a:xfrm flipH="1">
              <a:off x="4736425" y="1424150"/>
              <a:ext cx="3300" cy="751500"/>
            </a:xfrm>
            <a:prstGeom prst="straightConnector1">
              <a:avLst/>
            </a:prstGeom>
            <a:noFill/>
            <a:ln w="19050" cap="flat" cmpd="sng">
              <a:solidFill>
                <a:schemeClr val="accent1"/>
              </a:solidFill>
              <a:prstDash val="solid"/>
              <a:round/>
              <a:headEnd type="none" w="sm" len="sm"/>
              <a:tailEnd type="none" w="sm" len="sm"/>
            </a:ln>
          </p:spPr>
        </p:cxnSp>
        <p:sp>
          <p:nvSpPr>
            <p:cNvPr id="14" name="Google Shape;595;p108">
              <a:extLst>
                <a:ext uri="{FF2B5EF4-FFF2-40B4-BE49-F238E27FC236}">
                  <a16:creationId xmlns:a16="http://schemas.microsoft.com/office/drawing/2014/main" id="{920E00B7-3B29-F246-B137-625B6533F1A4}"/>
                </a:ext>
              </a:extLst>
            </p:cNvPr>
            <p:cNvSpPr/>
            <p:nvPr/>
          </p:nvSpPr>
          <p:spPr>
            <a:xfrm>
              <a:off x="4673125" y="2170650"/>
              <a:ext cx="129900" cy="1299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cxnSp>
        <p:nvCxnSpPr>
          <p:cNvPr id="15" name="Google Shape;596;p108">
            <a:extLst>
              <a:ext uri="{FF2B5EF4-FFF2-40B4-BE49-F238E27FC236}">
                <a16:creationId xmlns:a16="http://schemas.microsoft.com/office/drawing/2014/main" id="{C30E5C53-FAF2-E841-B8C2-637DEDC11854}"/>
              </a:ext>
            </a:extLst>
          </p:cNvPr>
          <p:cNvCxnSpPr>
            <a:cxnSpLocks/>
          </p:cNvCxnSpPr>
          <p:nvPr/>
        </p:nvCxnSpPr>
        <p:spPr>
          <a:xfrm flipH="1" flipV="1">
            <a:off x="6200251" y="3160566"/>
            <a:ext cx="4400" cy="929967"/>
          </a:xfrm>
          <a:prstGeom prst="straightConnector1">
            <a:avLst/>
          </a:prstGeom>
          <a:noFill/>
          <a:ln w="19050" cap="flat" cmpd="sng">
            <a:solidFill>
              <a:schemeClr val="accent1"/>
            </a:solidFill>
            <a:prstDash val="solid"/>
            <a:round/>
            <a:headEnd type="none" w="sm" len="sm"/>
            <a:tailEnd type="none" w="sm" len="sm"/>
          </a:ln>
        </p:spPr>
      </p:cxnSp>
      <p:sp>
        <p:nvSpPr>
          <p:cNvPr id="16" name="Google Shape;597;p108">
            <a:extLst>
              <a:ext uri="{FF2B5EF4-FFF2-40B4-BE49-F238E27FC236}">
                <a16:creationId xmlns:a16="http://schemas.microsoft.com/office/drawing/2014/main" id="{143C6557-93D8-C447-845B-D8FAD8830EF3}"/>
              </a:ext>
            </a:extLst>
          </p:cNvPr>
          <p:cNvSpPr/>
          <p:nvPr/>
        </p:nvSpPr>
        <p:spPr>
          <a:xfrm>
            <a:off x="6113651" y="3982417"/>
            <a:ext cx="173200" cy="1732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 name="Google Shape;599;p108">
            <a:extLst>
              <a:ext uri="{FF2B5EF4-FFF2-40B4-BE49-F238E27FC236}">
                <a16:creationId xmlns:a16="http://schemas.microsoft.com/office/drawing/2014/main" id="{330FF23E-F934-CF4A-A9DE-D9B604EA3C6D}"/>
              </a:ext>
            </a:extLst>
          </p:cNvPr>
          <p:cNvSpPr txBox="1"/>
          <p:nvPr/>
        </p:nvSpPr>
        <p:spPr>
          <a:xfrm>
            <a:off x="8099850" y="1692200"/>
            <a:ext cx="2049405" cy="670000"/>
          </a:xfrm>
          <a:prstGeom prst="rect">
            <a:avLst/>
          </a:prstGeom>
          <a:noFill/>
          <a:ln>
            <a:noFill/>
          </a:ln>
        </p:spPr>
        <p:txBody>
          <a:bodyPr spcFirstLastPara="1" wrap="square" lIns="121900" tIns="121900" rIns="121900" bIns="121900" anchor="t" anchorCtr="0">
            <a:noAutofit/>
          </a:bodyPr>
          <a:lstStyle/>
          <a:p>
            <a:pPr algn="ctr">
              <a:buClr>
                <a:srgbClr val="000000"/>
              </a:buClr>
              <a:buSzPts val="1000"/>
            </a:pPr>
            <a:r>
              <a:rPr lang="en" sz="1600" dirty="0">
                <a:latin typeface="Google Sans"/>
                <a:ea typeface="Google Sans"/>
                <a:cs typeface="Google Sans"/>
                <a:sym typeface="Google Sans"/>
              </a:rPr>
              <a:t>Howard University-Google Tech Exchange</a:t>
            </a:r>
            <a:endParaRPr sz="1600" dirty="0">
              <a:latin typeface="Google Sans"/>
              <a:ea typeface="Google Sans"/>
              <a:cs typeface="Google Sans"/>
              <a:sym typeface="Google Sans"/>
            </a:endParaRPr>
          </a:p>
        </p:txBody>
      </p:sp>
      <p:sp>
        <p:nvSpPr>
          <p:cNvPr id="18" name="Google Shape;600;p108">
            <a:extLst>
              <a:ext uri="{FF2B5EF4-FFF2-40B4-BE49-F238E27FC236}">
                <a16:creationId xmlns:a16="http://schemas.microsoft.com/office/drawing/2014/main" id="{BCA90BD5-61B6-434E-8315-DCF094DC3F69}"/>
              </a:ext>
            </a:extLst>
          </p:cNvPr>
          <p:cNvSpPr txBox="1"/>
          <p:nvPr/>
        </p:nvSpPr>
        <p:spPr>
          <a:xfrm>
            <a:off x="7674905" y="1077333"/>
            <a:ext cx="2670400" cy="513200"/>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2133" dirty="0">
                <a:solidFill>
                  <a:schemeClr val="accent1"/>
                </a:solidFill>
                <a:latin typeface="Google Sans"/>
                <a:ea typeface="Google Sans"/>
                <a:cs typeface="Google Sans"/>
                <a:sym typeface="Google Sans"/>
              </a:rPr>
              <a:t>Visiting Assistant Professor</a:t>
            </a:r>
            <a:endParaRPr sz="2133" dirty="0">
              <a:solidFill>
                <a:schemeClr val="accent1"/>
              </a:solidFill>
              <a:sym typeface="Arial"/>
            </a:endParaRPr>
          </a:p>
        </p:txBody>
      </p:sp>
      <p:sp>
        <p:nvSpPr>
          <p:cNvPr id="19" name="Google Shape;601;p108">
            <a:extLst>
              <a:ext uri="{FF2B5EF4-FFF2-40B4-BE49-F238E27FC236}">
                <a16:creationId xmlns:a16="http://schemas.microsoft.com/office/drawing/2014/main" id="{FB92A38B-36FA-EF44-B575-CDA5421D0A63}"/>
              </a:ext>
            </a:extLst>
          </p:cNvPr>
          <p:cNvSpPr txBox="1"/>
          <p:nvPr/>
        </p:nvSpPr>
        <p:spPr>
          <a:xfrm>
            <a:off x="4055303" y="5643000"/>
            <a:ext cx="1810800" cy="376800"/>
          </a:xfrm>
          <a:prstGeom prst="rect">
            <a:avLst/>
          </a:prstGeom>
          <a:noFill/>
          <a:ln>
            <a:noFill/>
          </a:ln>
        </p:spPr>
        <p:txBody>
          <a:bodyPr spcFirstLastPara="1" wrap="square" lIns="121900" tIns="121900" rIns="121900" bIns="121900" anchor="t" anchorCtr="0">
            <a:noAutofit/>
          </a:bodyPr>
          <a:lstStyle/>
          <a:p>
            <a:pPr algn="ctr">
              <a:buClr>
                <a:srgbClr val="000000"/>
              </a:buClr>
              <a:buSzPts val="1000"/>
            </a:pPr>
            <a:r>
              <a:rPr lang="en" sz="1600" dirty="0">
                <a:latin typeface="Google Sans"/>
                <a:ea typeface="Google Sans"/>
                <a:cs typeface="Google Sans"/>
                <a:sym typeface="Google Sans"/>
              </a:rPr>
              <a:t>MS, Computer Science</a:t>
            </a:r>
            <a:endParaRPr sz="1600" dirty="0">
              <a:latin typeface="Google Sans"/>
              <a:ea typeface="Google Sans"/>
              <a:cs typeface="Google Sans"/>
              <a:sym typeface="Google Sans"/>
            </a:endParaRPr>
          </a:p>
        </p:txBody>
      </p:sp>
      <p:sp>
        <p:nvSpPr>
          <p:cNvPr id="20" name="Google Shape;602;p108">
            <a:extLst>
              <a:ext uri="{FF2B5EF4-FFF2-40B4-BE49-F238E27FC236}">
                <a16:creationId xmlns:a16="http://schemas.microsoft.com/office/drawing/2014/main" id="{0F855E04-DC62-D64F-9220-B6FEC3FF2F21}"/>
              </a:ext>
            </a:extLst>
          </p:cNvPr>
          <p:cNvSpPr txBox="1"/>
          <p:nvPr/>
        </p:nvSpPr>
        <p:spPr>
          <a:xfrm>
            <a:off x="3081667" y="5253417"/>
            <a:ext cx="3453200" cy="513200"/>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2133" dirty="0">
                <a:solidFill>
                  <a:schemeClr val="accent1"/>
                </a:solidFill>
                <a:latin typeface="Google Sans"/>
                <a:ea typeface="Google Sans"/>
                <a:cs typeface="Google Sans"/>
                <a:sym typeface="Google Sans"/>
              </a:rPr>
              <a:t>Norfolk State University</a:t>
            </a:r>
            <a:endParaRPr sz="2133" dirty="0">
              <a:solidFill>
                <a:schemeClr val="accent1"/>
              </a:solidFill>
              <a:sym typeface="Arial"/>
            </a:endParaRPr>
          </a:p>
        </p:txBody>
      </p:sp>
      <p:sp>
        <p:nvSpPr>
          <p:cNvPr id="21" name="Google Shape;603;p108">
            <a:extLst>
              <a:ext uri="{FF2B5EF4-FFF2-40B4-BE49-F238E27FC236}">
                <a16:creationId xmlns:a16="http://schemas.microsoft.com/office/drawing/2014/main" id="{1BE06DDD-C357-1740-9135-741596AC7181}"/>
              </a:ext>
            </a:extLst>
          </p:cNvPr>
          <p:cNvSpPr txBox="1"/>
          <p:nvPr/>
        </p:nvSpPr>
        <p:spPr>
          <a:xfrm>
            <a:off x="6824672" y="4772225"/>
            <a:ext cx="1953200" cy="376800"/>
          </a:xfrm>
          <a:prstGeom prst="rect">
            <a:avLst/>
          </a:prstGeom>
          <a:noFill/>
          <a:ln>
            <a:noFill/>
          </a:ln>
        </p:spPr>
        <p:txBody>
          <a:bodyPr spcFirstLastPara="1" wrap="square" lIns="121900" tIns="121900" rIns="121900" bIns="121900" anchor="t" anchorCtr="0">
            <a:noAutofit/>
          </a:bodyPr>
          <a:lstStyle/>
          <a:p>
            <a:pPr algn="ctr">
              <a:buClr>
                <a:srgbClr val="000000"/>
              </a:buClr>
              <a:buSzPts val="1000"/>
            </a:pPr>
            <a:r>
              <a:rPr lang="en" sz="1600" dirty="0">
                <a:latin typeface="Google Sans"/>
                <a:ea typeface="Google Sans"/>
                <a:cs typeface="Google Sans"/>
                <a:sym typeface="Google Sans"/>
              </a:rPr>
              <a:t>PhD, Computer Science</a:t>
            </a:r>
          </a:p>
        </p:txBody>
      </p:sp>
      <p:sp>
        <p:nvSpPr>
          <p:cNvPr id="22" name="Google Shape;604;p108">
            <a:extLst>
              <a:ext uri="{FF2B5EF4-FFF2-40B4-BE49-F238E27FC236}">
                <a16:creationId xmlns:a16="http://schemas.microsoft.com/office/drawing/2014/main" id="{8F0A176E-19C8-F14C-AE81-0A1DBF057349}"/>
              </a:ext>
            </a:extLst>
          </p:cNvPr>
          <p:cNvSpPr txBox="1"/>
          <p:nvPr/>
        </p:nvSpPr>
        <p:spPr>
          <a:xfrm>
            <a:off x="6493585" y="4475334"/>
            <a:ext cx="2670400" cy="513200"/>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2133" dirty="0">
                <a:solidFill>
                  <a:schemeClr val="accent1"/>
                </a:solidFill>
                <a:latin typeface="Google Sans"/>
                <a:ea typeface="Google Sans"/>
                <a:cs typeface="Google Sans"/>
                <a:sym typeface="Google Sans"/>
              </a:rPr>
              <a:t>Howard University</a:t>
            </a:r>
            <a:endParaRPr sz="2133" dirty="0">
              <a:solidFill>
                <a:schemeClr val="accent1"/>
              </a:solidFill>
              <a:sym typeface="Arial"/>
            </a:endParaRPr>
          </a:p>
        </p:txBody>
      </p:sp>
      <p:sp>
        <p:nvSpPr>
          <p:cNvPr id="23" name="Google Shape;605;p108">
            <a:extLst>
              <a:ext uri="{FF2B5EF4-FFF2-40B4-BE49-F238E27FC236}">
                <a16:creationId xmlns:a16="http://schemas.microsoft.com/office/drawing/2014/main" id="{427FBE1D-50AD-7C4F-B973-BFA5773592AC}"/>
              </a:ext>
            </a:extLst>
          </p:cNvPr>
          <p:cNvSpPr txBox="1"/>
          <p:nvPr/>
        </p:nvSpPr>
        <p:spPr>
          <a:xfrm>
            <a:off x="5237359" y="2747400"/>
            <a:ext cx="2235200" cy="376800"/>
          </a:xfrm>
          <a:prstGeom prst="rect">
            <a:avLst/>
          </a:prstGeom>
          <a:noFill/>
          <a:ln>
            <a:noFill/>
          </a:ln>
        </p:spPr>
        <p:txBody>
          <a:bodyPr spcFirstLastPara="1" wrap="square" lIns="121900" tIns="121900" rIns="121900" bIns="121900" anchor="t" anchorCtr="0">
            <a:noAutofit/>
          </a:bodyPr>
          <a:lstStyle/>
          <a:p>
            <a:pPr algn="ctr">
              <a:buClr>
                <a:srgbClr val="000000"/>
              </a:buClr>
              <a:buSzPts val="1000"/>
            </a:pPr>
            <a:r>
              <a:rPr lang="en" sz="1600" dirty="0">
                <a:latin typeface="Google Sans"/>
                <a:ea typeface="Google Sans"/>
                <a:cs typeface="Google Sans"/>
                <a:sym typeface="Google Sans"/>
              </a:rPr>
              <a:t>IBM Almaden</a:t>
            </a:r>
            <a:endParaRPr sz="1600" dirty="0">
              <a:latin typeface="Google Sans"/>
              <a:ea typeface="Google Sans"/>
              <a:cs typeface="Google Sans"/>
              <a:sym typeface="Google Sans"/>
            </a:endParaRPr>
          </a:p>
        </p:txBody>
      </p:sp>
      <p:sp>
        <p:nvSpPr>
          <p:cNvPr id="24" name="Google Shape;606;p108">
            <a:extLst>
              <a:ext uri="{FF2B5EF4-FFF2-40B4-BE49-F238E27FC236}">
                <a16:creationId xmlns:a16="http://schemas.microsoft.com/office/drawing/2014/main" id="{5F97405E-9CA0-CD4B-8EAE-7F48527F4D6D}"/>
              </a:ext>
            </a:extLst>
          </p:cNvPr>
          <p:cNvSpPr txBox="1"/>
          <p:nvPr/>
        </p:nvSpPr>
        <p:spPr>
          <a:xfrm>
            <a:off x="4993453" y="2448415"/>
            <a:ext cx="2670400" cy="513200"/>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2133" dirty="0">
                <a:solidFill>
                  <a:schemeClr val="accent1"/>
                </a:solidFill>
                <a:latin typeface="Google Sans"/>
                <a:ea typeface="Google Sans"/>
                <a:cs typeface="Google Sans"/>
                <a:sym typeface="Google Sans"/>
              </a:rPr>
              <a:t>Research Intern</a:t>
            </a:r>
            <a:endParaRPr sz="2133" dirty="0">
              <a:solidFill>
                <a:schemeClr val="accent1"/>
              </a:solidFill>
              <a:sym typeface="Arial"/>
            </a:endParaRPr>
          </a:p>
        </p:txBody>
      </p:sp>
      <p:pic>
        <p:nvPicPr>
          <p:cNvPr id="25" name="Google Shape;607;p108">
            <a:extLst>
              <a:ext uri="{FF2B5EF4-FFF2-40B4-BE49-F238E27FC236}">
                <a16:creationId xmlns:a16="http://schemas.microsoft.com/office/drawing/2014/main" id="{6B367237-D262-1142-886D-6D21ABD562C4}"/>
              </a:ext>
            </a:extLst>
          </p:cNvPr>
          <p:cNvPicPr preferRelativeResize="0"/>
          <p:nvPr/>
        </p:nvPicPr>
        <p:blipFill rotWithShape="1">
          <a:blip r:embed="rId3">
            <a:alphaModFix/>
          </a:blip>
          <a:srcRect/>
          <a:stretch/>
        </p:blipFill>
        <p:spPr>
          <a:xfrm rot="-1072405">
            <a:off x="945899" y="4654908"/>
            <a:ext cx="1600443" cy="1600443"/>
          </a:xfrm>
          <a:prstGeom prst="ellipse">
            <a:avLst/>
          </a:prstGeom>
          <a:noFill/>
          <a:ln>
            <a:noFill/>
          </a:ln>
        </p:spPr>
      </p:pic>
      <p:cxnSp>
        <p:nvCxnSpPr>
          <p:cNvPr id="26" name="Google Shape;596;p108">
            <a:extLst>
              <a:ext uri="{FF2B5EF4-FFF2-40B4-BE49-F238E27FC236}">
                <a16:creationId xmlns:a16="http://schemas.microsoft.com/office/drawing/2014/main" id="{2391B416-8460-9542-B1B2-E1681E603834}"/>
              </a:ext>
            </a:extLst>
          </p:cNvPr>
          <p:cNvCxnSpPr>
            <a:cxnSpLocks/>
          </p:cNvCxnSpPr>
          <p:nvPr/>
        </p:nvCxnSpPr>
        <p:spPr>
          <a:xfrm flipH="1" flipV="1">
            <a:off x="9042353" y="2544116"/>
            <a:ext cx="1" cy="477712"/>
          </a:xfrm>
          <a:prstGeom prst="straightConnector1">
            <a:avLst/>
          </a:prstGeom>
          <a:noFill/>
          <a:ln w="19050" cap="flat" cmpd="sng">
            <a:solidFill>
              <a:schemeClr val="accent1"/>
            </a:solidFill>
            <a:prstDash val="solid"/>
            <a:round/>
            <a:headEnd type="none" w="sm" len="sm"/>
            <a:tailEnd type="none" w="sm" len="sm"/>
          </a:ln>
        </p:spPr>
      </p:cxnSp>
      <p:sp>
        <p:nvSpPr>
          <p:cNvPr id="27" name="Google Shape;597;p108">
            <a:extLst>
              <a:ext uri="{FF2B5EF4-FFF2-40B4-BE49-F238E27FC236}">
                <a16:creationId xmlns:a16="http://schemas.microsoft.com/office/drawing/2014/main" id="{0AB8235C-714F-A347-8257-18C337791775}"/>
              </a:ext>
            </a:extLst>
          </p:cNvPr>
          <p:cNvSpPr/>
          <p:nvPr/>
        </p:nvSpPr>
        <p:spPr>
          <a:xfrm>
            <a:off x="8955752" y="2922236"/>
            <a:ext cx="173200" cy="173200"/>
          </a:xfrm>
          <a:prstGeom prst="ellipse">
            <a:avLst/>
          </a:prstGeom>
          <a:solidFill>
            <a:schemeClr val="accen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9" name="Google Shape;600;p108">
            <a:extLst>
              <a:ext uri="{FF2B5EF4-FFF2-40B4-BE49-F238E27FC236}">
                <a16:creationId xmlns:a16="http://schemas.microsoft.com/office/drawing/2014/main" id="{F02242CE-1867-3B43-8994-BB3F639F1B4E}"/>
              </a:ext>
            </a:extLst>
          </p:cNvPr>
          <p:cNvSpPr txBox="1"/>
          <p:nvPr/>
        </p:nvSpPr>
        <p:spPr>
          <a:xfrm>
            <a:off x="9519464" y="3160566"/>
            <a:ext cx="2670400" cy="491556"/>
          </a:xfrm>
          <a:prstGeom prst="rect">
            <a:avLst/>
          </a:prstGeom>
          <a:noFill/>
          <a:ln>
            <a:noFill/>
          </a:ln>
        </p:spPr>
        <p:txBody>
          <a:bodyPr spcFirstLastPara="1" wrap="square" lIns="121900" tIns="121900" rIns="121900" bIns="121900" anchor="t" anchorCtr="0">
            <a:noAutofit/>
          </a:bodyPr>
          <a:lstStyle/>
          <a:p>
            <a:pPr algn="ctr">
              <a:buClr>
                <a:srgbClr val="000000"/>
              </a:buClr>
              <a:buSzPts val="1400"/>
            </a:pPr>
            <a:r>
              <a:rPr lang="en" sz="2133" dirty="0">
                <a:solidFill>
                  <a:srgbClr val="C00000"/>
                </a:solidFill>
                <a:latin typeface="Google Sans"/>
                <a:ea typeface="Google Sans"/>
                <a:cs typeface="Google Sans"/>
                <a:sym typeface="Google Sans"/>
              </a:rPr>
              <a:t>Assistant Professor</a:t>
            </a:r>
            <a:endParaRPr sz="2133" dirty="0">
              <a:solidFill>
                <a:srgbClr val="C00000"/>
              </a:solidFill>
              <a:latin typeface="Arial"/>
              <a:ea typeface="Arial"/>
              <a:cs typeface="Arial"/>
              <a:sym typeface="Arial"/>
            </a:endParaRPr>
          </a:p>
        </p:txBody>
      </p:sp>
      <p:sp>
        <p:nvSpPr>
          <p:cNvPr id="30" name="Google Shape;599;p108">
            <a:extLst>
              <a:ext uri="{FF2B5EF4-FFF2-40B4-BE49-F238E27FC236}">
                <a16:creationId xmlns:a16="http://schemas.microsoft.com/office/drawing/2014/main" id="{E8ADA051-4759-DF4E-B72B-CB45047DE07F}"/>
              </a:ext>
            </a:extLst>
          </p:cNvPr>
          <p:cNvSpPr txBox="1"/>
          <p:nvPr/>
        </p:nvSpPr>
        <p:spPr>
          <a:xfrm>
            <a:off x="9785546" y="3468850"/>
            <a:ext cx="2049405" cy="670000"/>
          </a:xfrm>
          <a:prstGeom prst="rect">
            <a:avLst/>
          </a:prstGeom>
          <a:noFill/>
          <a:ln>
            <a:noFill/>
          </a:ln>
        </p:spPr>
        <p:txBody>
          <a:bodyPr spcFirstLastPara="1" wrap="square" lIns="121900" tIns="121900" rIns="121900" bIns="121900" anchor="t" anchorCtr="0">
            <a:noAutofit/>
          </a:bodyPr>
          <a:lstStyle/>
          <a:p>
            <a:pPr algn="ctr">
              <a:buClr>
                <a:srgbClr val="000000"/>
              </a:buClr>
              <a:buSzPts val="1000"/>
            </a:pPr>
            <a:r>
              <a:rPr lang="en" sz="1600" dirty="0">
                <a:latin typeface="Google Sans"/>
                <a:ea typeface="Google Sans"/>
                <a:cs typeface="Google Sans"/>
                <a:sym typeface="Google Sans"/>
              </a:rPr>
              <a:t>Villanova University</a:t>
            </a:r>
          </a:p>
        </p:txBody>
      </p:sp>
      <p:cxnSp>
        <p:nvCxnSpPr>
          <p:cNvPr id="31" name="Google Shape;596;p108">
            <a:extLst>
              <a:ext uri="{FF2B5EF4-FFF2-40B4-BE49-F238E27FC236}">
                <a16:creationId xmlns:a16="http://schemas.microsoft.com/office/drawing/2014/main" id="{CB68BCBD-461A-D44A-8C32-A672768749E6}"/>
              </a:ext>
            </a:extLst>
          </p:cNvPr>
          <p:cNvCxnSpPr/>
          <p:nvPr/>
        </p:nvCxnSpPr>
        <p:spPr>
          <a:xfrm flipH="1">
            <a:off x="10896848" y="2343296"/>
            <a:ext cx="4400" cy="932000"/>
          </a:xfrm>
          <a:prstGeom prst="straightConnector1">
            <a:avLst/>
          </a:prstGeom>
          <a:noFill/>
          <a:ln w="19050" cap="flat" cmpd="sng">
            <a:solidFill>
              <a:srgbClr val="FF0000"/>
            </a:solidFill>
            <a:prstDash val="solid"/>
            <a:round/>
            <a:headEnd type="none" w="sm" len="sm"/>
            <a:tailEnd type="none" w="sm" len="sm"/>
          </a:ln>
        </p:spPr>
      </p:cxnSp>
      <p:sp>
        <p:nvSpPr>
          <p:cNvPr id="32" name="Google Shape;597;p108">
            <a:extLst>
              <a:ext uri="{FF2B5EF4-FFF2-40B4-BE49-F238E27FC236}">
                <a16:creationId xmlns:a16="http://schemas.microsoft.com/office/drawing/2014/main" id="{A5E2D018-B96C-7643-A374-A2078F38D179}"/>
              </a:ext>
            </a:extLst>
          </p:cNvPr>
          <p:cNvSpPr/>
          <p:nvPr/>
        </p:nvSpPr>
        <p:spPr>
          <a:xfrm>
            <a:off x="10810248" y="2235180"/>
            <a:ext cx="173200" cy="173200"/>
          </a:xfrm>
          <a:prstGeom prst="ellipse">
            <a:avLst/>
          </a:prstGeom>
          <a:solidFill>
            <a:srgbClr val="FF0000"/>
          </a:solidFill>
          <a:ln>
            <a:solidFill>
              <a:srgbClr val="FF0000"/>
            </a:solid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C172817C-3718-5E4E-949E-3305460B2FAD}"/>
              </a:ext>
            </a:extLst>
          </p:cNvPr>
          <p:cNvSpPr txBox="1"/>
          <p:nvPr/>
        </p:nvSpPr>
        <p:spPr>
          <a:xfrm>
            <a:off x="10493829" y="7615535"/>
            <a:ext cx="184731" cy="461665"/>
          </a:xfrm>
          <a:prstGeom prst="rect">
            <a:avLst/>
          </a:prstGeom>
          <a:noFill/>
        </p:spPr>
        <p:txBody>
          <a:bodyPr wrap="none" rtlCol="0">
            <a:spAutoFit/>
          </a:bodyPr>
          <a:lstStyle/>
          <a:p>
            <a:endParaRPr lang="en-US" sz="2400"/>
          </a:p>
        </p:txBody>
      </p:sp>
    </p:spTree>
    <p:extLst>
      <p:ext uri="{BB962C8B-B14F-4D97-AF65-F5344CB8AC3E}">
        <p14:creationId xmlns:p14="http://schemas.microsoft.com/office/powerpoint/2010/main" val="131001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1" grpId="0" animBg="1"/>
      <p:bldP spid="16" grpId="0" animBg="1"/>
      <p:bldP spid="17" grpId="0"/>
      <p:bldP spid="18" grpId="0"/>
      <p:bldP spid="19" grpId="0"/>
      <p:bldP spid="20" grpId="0"/>
      <p:bldP spid="21" grpId="0"/>
      <p:bldP spid="22" grpId="0"/>
      <p:bldP spid="23" grpId="0"/>
      <p:bldP spid="24" grpId="0"/>
      <p:bldP spid="27" grpId="0" animBg="1"/>
      <p:bldP spid="29" grpId="0"/>
      <p:bldP spid="30" grpId="0"/>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108C-9DB5-F386-E03B-13AFEF40643F}"/>
              </a:ext>
            </a:extLst>
          </p:cNvPr>
          <p:cNvSpPr>
            <a:spLocks noGrp="1"/>
          </p:cNvSpPr>
          <p:nvPr>
            <p:ph type="title"/>
          </p:nvPr>
        </p:nvSpPr>
        <p:spPr/>
        <p:txBody>
          <a:bodyPr/>
          <a:lstStyle/>
          <a:p>
            <a:r>
              <a:rPr lang="en-US" dirty="0"/>
              <a:t>Applications of Machine Learning - Agriculture</a:t>
            </a:r>
          </a:p>
        </p:txBody>
      </p:sp>
      <p:sp>
        <p:nvSpPr>
          <p:cNvPr id="3" name="Text Placeholder 2">
            <a:extLst>
              <a:ext uri="{FF2B5EF4-FFF2-40B4-BE49-F238E27FC236}">
                <a16:creationId xmlns:a16="http://schemas.microsoft.com/office/drawing/2014/main" id="{09DF665B-D394-9F80-E26A-62F1F6CEC9BC}"/>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Application:</a:t>
            </a:r>
            <a:r>
              <a:rPr lang="en-US" b="0" i="0" dirty="0">
                <a:effectLst/>
                <a:latin typeface="Tahoma" panose="020B0604030504040204" pitchFamily="34" charset="0"/>
                <a:ea typeface="Tahoma" panose="020B0604030504040204" pitchFamily="34" charset="0"/>
                <a:cs typeface="Tahoma" panose="020B0604030504040204" pitchFamily="34" charset="0"/>
              </a:rPr>
              <a:t> John Deere integrates ML into its agricultural equipment to enable precision farming, using data from sensors and satellites to make informed decisions about planting, fertilizing, and harvesting.</a:t>
            </a: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Impact:</a:t>
            </a:r>
            <a:r>
              <a:rPr lang="en-US" b="0" i="0" dirty="0">
                <a:effectLst/>
                <a:latin typeface="Tahoma" panose="020B0604030504040204" pitchFamily="34" charset="0"/>
                <a:ea typeface="Tahoma" panose="020B0604030504040204" pitchFamily="34" charset="0"/>
                <a:cs typeface="Tahoma" panose="020B0604030504040204" pitchFamily="34" charset="0"/>
              </a:rPr>
              <a:t> Increases crop yields and sustainability by optimizing resource use.</a:t>
            </a:r>
          </a:p>
          <a:p>
            <a:pPr marL="177800" indent="0">
              <a:buNone/>
            </a:pPr>
            <a:endParaRPr lang="en-US" dirty="0"/>
          </a:p>
        </p:txBody>
      </p:sp>
    </p:spTree>
    <p:extLst>
      <p:ext uri="{BB962C8B-B14F-4D97-AF65-F5344CB8AC3E}">
        <p14:creationId xmlns:p14="http://schemas.microsoft.com/office/powerpoint/2010/main" val="418465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2AB4-2635-B7A2-A2FE-1B52CC40988A}"/>
              </a:ext>
            </a:extLst>
          </p:cNvPr>
          <p:cNvSpPr>
            <a:spLocks noGrp="1"/>
          </p:cNvSpPr>
          <p:nvPr>
            <p:ph type="title"/>
          </p:nvPr>
        </p:nvSpPr>
        <p:spPr/>
        <p:txBody>
          <a:bodyPr/>
          <a:lstStyle/>
          <a:p>
            <a:r>
              <a:rPr lang="en-US" dirty="0"/>
              <a:t>Applications of Machine Learning - Marketing</a:t>
            </a:r>
          </a:p>
        </p:txBody>
      </p:sp>
      <p:sp>
        <p:nvSpPr>
          <p:cNvPr id="3" name="Text Placeholder 2">
            <a:extLst>
              <a:ext uri="{FF2B5EF4-FFF2-40B4-BE49-F238E27FC236}">
                <a16:creationId xmlns:a16="http://schemas.microsoft.com/office/drawing/2014/main" id="{74ED9449-8DD7-9D94-EB35-029EF1C5AE29}"/>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Application:</a:t>
            </a:r>
            <a:r>
              <a:rPr lang="en-US" b="0" i="0" dirty="0">
                <a:effectLst/>
                <a:latin typeface="Tahoma" panose="020B0604030504040204" pitchFamily="34" charset="0"/>
                <a:ea typeface="Tahoma" panose="020B0604030504040204" pitchFamily="34" charset="0"/>
                <a:cs typeface="Tahoma" panose="020B0604030504040204" pitchFamily="34" charset="0"/>
              </a:rPr>
              <a:t> Coca-Cola uses ML to analyze data from various sources to gain insights into consumer preferences and trends, influencing marketing strategies and product development.</a:t>
            </a: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Impact:</a:t>
            </a:r>
            <a:r>
              <a:rPr lang="en-US" b="0" i="0" dirty="0">
                <a:effectLst/>
                <a:latin typeface="Tahoma" panose="020B0604030504040204" pitchFamily="34" charset="0"/>
                <a:ea typeface="Tahoma" panose="020B0604030504040204" pitchFamily="34" charset="0"/>
                <a:cs typeface="Tahoma" panose="020B0604030504040204" pitchFamily="34" charset="0"/>
              </a:rPr>
              <a:t> Drives innovation and targeted marketing, leading to more effective campaigns and product offerings.</a:t>
            </a:r>
          </a:p>
          <a:p>
            <a:endParaRPr lang="en-US" dirty="0"/>
          </a:p>
        </p:txBody>
      </p:sp>
    </p:spTree>
    <p:extLst>
      <p:ext uri="{BB962C8B-B14F-4D97-AF65-F5344CB8AC3E}">
        <p14:creationId xmlns:p14="http://schemas.microsoft.com/office/powerpoint/2010/main" val="346970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36CF-52C1-6DFE-F1E2-13D791128188}"/>
              </a:ext>
            </a:extLst>
          </p:cNvPr>
          <p:cNvSpPr>
            <a:spLocks noGrp="1"/>
          </p:cNvSpPr>
          <p:nvPr>
            <p:ph type="title"/>
          </p:nvPr>
        </p:nvSpPr>
        <p:spPr/>
        <p:txBody>
          <a:bodyPr/>
          <a:lstStyle/>
          <a:p>
            <a:r>
              <a:rPr lang="en-US" dirty="0"/>
              <a:t>Applications of Machine Learning – Predictive Maintenance</a:t>
            </a:r>
          </a:p>
        </p:txBody>
      </p:sp>
      <p:sp>
        <p:nvSpPr>
          <p:cNvPr id="3" name="Text Placeholder 2">
            <a:extLst>
              <a:ext uri="{FF2B5EF4-FFF2-40B4-BE49-F238E27FC236}">
                <a16:creationId xmlns:a16="http://schemas.microsoft.com/office/drawing/2014/main" id="{D4CD0B32-374C-E4E6-ADB2-CF1463C40D1F}"/>
              </a:ext>
            </a:extLst>
          </p:cNvPr>
          <p:cNvSpPr>
            <a:spLocks noGrp="1"/>
          </p:cNvSpPr>
          <p:nvPr>
            <p:ph type="body" idx="1"/>
          </p:nvPr>
        </p:nvSpPr>
        <p:spPr/>
        <p:txBody>
          <a:bodyPr/>
          <a:lstStyle/>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Application:</a:t>
            </a:r>
            <a:r>
              <a:rPr lang="en-US" b="0" i="0" dirty="0">
                <a:effectLst/>
                <a:latin typeface="Tahoma" panose="020B0604030504040204" pitchFamily="34" charset="0"/>
                <a:ea typeface="Tahoma" panose="020B0604030504040204" pitchFamily="34" charset="0"/>
                <a:cs typeface="Tahoma" panose="020B0604030504040204" pitchFamily="34" charset="0"/>
              </a:rPr>
              <a:t> Siemens employs ML for predictive maintenance in its manufacturing operations, using IoT (Internet of Things) sensor data to predict equipment failures before they occur.</a:t>
            </a: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Impact:</a:t>
            </a:r>
            <a:r>
              <a:rPr lang="en-US" b="0" i="0" dirty="0">
                <a:effectLst/>
                <a:latin typeface="Tahoma" panose="020B0604030504040204" pitchFamily="34" charset="0"/>
                <a:ea typeface="Tahoma" panose="020B0604030504040204" pitchFamily="34" charset="0"/>
                <a:cs typeface="Tahoma" panose="020B0604030504040204" pitchFamily="34" charset="0"/>
              </a:rPr>
              <a:t> Reduces downtime and maintenance costs, improving overall efficiency and productivity in manufacturing processes.</a:t>
            </a:r>
          </a:p>
          <a:p>
            <a:endParaRPr lang="en-US" dirty="0"/>
          </a:p>
        </p:txBody>
      </p:sp>
      <p:sp>
        <p:nvSpPr>
          <p:cNvPr id="4" name="TextBox 3">
            <a:extLst>
              <a:ext uri="{FF2B5EF4-FFF2-40B4-BE49-F238E27FC236}">
                <a16:creationId xmlns:a16="http://schemas.microsoft.com/office/drawing/2014/main" id="{3E1FC8A2-6C25-11D1-E87D-DC2677B3EB54}"/>
              </a:ext>
            </a:extLst>
          </p:cNvPr>
          <p:cNvSpPr txBox="1"/>
          <p:nvPr/>
        </p:nvSpPr>
        <p:spPr>
          <a:xfrm>
            <a:off x="101600" y="6200668"/>
            <a:ext cx="5559535" cy="523220"/>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For more case studies, check out: </a:t>
            </a:r>
            <a:r>
              <a:rPr lang="en-US"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https://pytorch.org/community-stories</a:t>
            </a:r>
            <a:r>
              <a:rPr lang="en-US" dirty="0">
                <a:effectLst/>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2171436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A76D-80C8-A6A3-62DC-72661EFE9695}"/>
              </a:ext>
            </a:extLst>
          </p:cNvPr>
          <p:cNvSpPr>
            <a:spLocks noGrp="1"/>
          </p:cNvSpPr>
          <p:nvPr>
            <p:ph type="title"/>
          </p:nvPr>
        </p:nvSpPr>
        <p:spPr/>
        <p:txBody>
          <a:bodyPr/>
          <a:lstStyle/>
          <a:p>
            <a:r>
              <a:rPr lang="en-US" dirty="0"/>
              <a:t>In class Activity</a:t>
            </a:r>
          </a:p>
        </p:txBody>
      </p:sp>
      <p:sp>
        <p:nvSpPr>
          <p:cNvPr id="3" name="Text Placeholder 2">
            <a:extLst>
              <a:ext uri="{FF2B5EF4-FFF2-40B4-BE49-F238E27FC236}">
                <a16:creationId xmlns:a16="http://schemas.microsoft.com/office/drawing/2014/main" id="{6BF1D1E7-0F93-0736-1D3A-836A9A2898E5}"/>
              </a:ext>
            </a:extLst>
          </p:cNvPr>
          <p:cNvSpPr>
            <a:spLocks noGrp="1"/>
          </p:cNvSpPr>
          <p:nvPr>
            <p:ph type="body" idx="1"/>
          </p:nvPr>
        </p:nvSpPr>
        <p:spPr/>
        <p:txBody>
          <a:bodyPr/>
          <a:lstStyle/>
          <a:p>
            <a:r>
              <a:rPr lang="en-US" dirty="0"/>
              <a:t>Group discussion on AI products you use in your daily lives</a:t>
            </a:r>
          </a:p>
        </p:txBody>
      </p:sp>
    </p:spTree>
    <p:extLst>
      <p:ext uri="{BB962C8B-B14F-4D97-AF65-F5344CB8AC3E}">
        <p14:creationId xmlns:p14="http://schemas.microsoft.com/office/powerpoint/2010/main" val="1626378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8F9E-D5C8-C60B-00D0-6C6CB4B34B24}"/>
              </a:ext>
            </a:extLst>
          </p:cNvPr>
          <p:cNvSpPr>
            <a:spLocks noGrp="1"/>
          </p:cNvSpPr>
          <p:nvPr>
            <p:ph type="title"/>
          </p:nvPr>
        </p:nvSpPr>
        <p:spPr/>
        <p:txBody>
          <a:bodyPr/>
          <a:lstStyle/>
          <a:p>
            <a:r>
              <a:rPr lang="en-US" dirty="0"/>
              <a:t>Types of Machine Learning Approach</a:t>
            </a:r>
          </a:p>
        </p:txBody>
      </p:sp>
      <p:sp>
        <p:nvSpPr>
          <p:cNvPr id="3" name="Text Placeholder 2">
            <a:extLst>
              <a:ext uri="{FF2B5EF4-FFF2-40B4-BE49-F238E27FC236}">
                <a16:creationId xmlns:a16="http://schemas.microsoft.com/office/drawing/2014/main" id="{B0E32A11-1D68-B38A-B6AB-D79847A5D370}"/>
              </a:ext>
            </a:extLst>
          </p:cNvPr>
          <p:cNvSpPr>
            <a:spLocks noGrp="1"/>
          </p:cNvSpPr>
          <p:nvPr>
            <p:ph type="body" idx="1"/>
          </p:nvPr>
        </p:nvSpPr>
        <p:spPr/>
        <p:txBody>
          <a:bodyPr/>
          <a:lstStyle/>
          <a:p>
            <a:r>
              <a:rPr lang="en-US" dirty="0"/>
              <a:t>Supervised Learning</a:t>
            </a:r>
          </a:p>
          <a:p>
            <a:pPr lvl="1"/>
            <a:r>
              <a:rPr lang="en-US" dirty="0"/>
              <a:t>Models learn from labeled data.</a:t>
            </a:r>
          </a:p>
          <a:p>
            <a:pPr lvl="1"/>
            <a:r>
              <a:rPr lang="en-US" dirty="0"/>
              <a:t>Predictions based on input-output pairs.</a:t>
            </a:r>
          </a:p>
          <a:p>
            <a:pPr lvl="1"/>
            <a:endParaRPr lang="en-US" dirty="0"/>
          </a:p>
          <a:p>
            <a:r>
              <a:rPr lang="en-US" dirty="0"/>
              <a:t>Unsupervised Learning</a:t>
            </a:r>
          </a:p>
          <a:p>
            <a:pPr lvl="1"/>
            <a:r>
              <a:rPr lang="en-US" dirty="0"/>
              <a:t>Identifies patterns in unlabeled data.</a:t>
            </a:r>
          </a:p>
          <a:p>
            <a:pPr lvl="1"/>
            <a:r>
              <a:rPr lang="en-US" dirty="0"/>
              <a:t>Clusters similar data points together.</a:t>
            </a:r>
          </a:p>
          <a:p>
            <a:pPr lvl="1"/>
            <a:endParaRPr lang="en-US" dirty="0"/>
          </a:p>
          <a:p>
            <a:r>
              <a:rPr lang="en-US" dirty="0"/>
              <a:t>Reinforcement Learning</a:t>
            </a:r>
          </a:p>
          <a:p>
            <a:pPr lvl="1"/>
            <a:r>
              <a:rPr lang="en-US" dirty="0"/>
              <a:t>Learns by trial and error from actions in an environment.</a:t>
            </a:r>
          </a:p>
          <a:p>
            <a:pPr lvl="1"/>
            <a:r>
              <a:rPr lang="en-US" dirty="0"/>
              <a:t>Aims to achieve defined goals.</a:t>
            </a:r>
          </a:p>
        </p:txBody>
      </p:sp>
      <p:pic>
        <p:nvPicPr>
          <p:cNvPr id="4" name="Picture 3">
            <a:extLst>
              <a:ext uri="{FF2B5EF4-FFF2-40B4-BE49-F238E27FC236}">
                <a16:creationId xmlns:a16="http://schemas.microsoft.com/office/drawing/2014/main" id="{17154408-45EF-1AE1-6A57-33CDFC954A6D}"/>
              </a:ext>
            </a:extLst>
          </p:cNvPr>
          <p:cNvPicPr>
            <a:picLocks noChangeAspect="1"/>
          </p:cNvPicPr>
          <p:nvPr/>
        </p:nvPicPr>
        <p:blipFill>
          <a:blip r:embed="rId2"/>
          <a:stretch>
            <a:fillRect/>
          </a:stretch>
        </p:blipFill>
        <p:spPr>
          <a:xfrm>
            <a:off x="6528370" y="1393550"/>
            <a:ext cx="2730500" cy="1841500"/>
          </a:xfrm>
          <a:prstGeom prst="rect">
            <a:avLst/>
          </a:prstGeom>
        </p:spPr>
      </p:pic>
      <p:pic>
        <p:nvPicPr>
          <p:cNvPr id="5" name="Picture 4">
            <a:extLst>
              <a:ext uri="{FF2B5EF4-FFF2-40B4-BE49-F238E27FC236}">
                <a16:creationId xmlns:a16="http://schemas.microsoft.com/office/drawing/2014/main" id="{871A16AA-79DC-0D48-0766-2A1AF70DD902}"/>
              </a:ext>
            </a:extLst>
          </p:cNvPr>
          <p:cNvPicPr>
            <a:picLocks noChangeAspect="1"/>
          </p:cNvPicPr>
          <p:nvPr/>
        </p:nvPicPr>
        <p:blipFill>
          <a:blip r:embed="rId3"/>
          <a:stretch>
            <a:fillRect/>
          </a:stretch>
        </p:blipFill>
        <p:spPr>
          <a:xfrm>
            <a:off x="8839200" y="3622950"/>
            <a:ext cx="2743200" cy="1866900"/>
          </a:xfrm>
          <a:prstGeom prst="rect">
            <a:avLst/>
          </a:prstGeom>
        </p:spPr>
      </p:pic>
      <p:pic>
        <p:nvPicPr>
          <p:cNvPr id="7" name="Picture 6" descr="A cartoon of a person and a dog&#10;&#10;Description automatically generated">
            <a:extLst>
              <a:ext uri="{FF2B5EF4-FFF2-40B4-BE49-F238E27FC236}">
                <a16:creationId xmlns:a16="http://schemas.microsoft.com/office/drawing/2014/main" id="{5C4FF161-CBAB-24EF-DE01-26A8CED20DEA}"/>
              </a:ext>
            </a:extLst>
          </p:cNvPr>
          <p:cNvPicPr>
            <a:picLocks noChangeAspect="1"/>
          </p:cNvPicPr>
          <p:nvPr/>
        </p:nvPicPr>
        <p:blipFill>
          <a:blip r:embed="rId4"/>
          <a:stretch>
            <a:fillRect/>
          </a:stretch>
        </p:blipFill>
        <p:spPr>
          <a:xfrm>
            <a:off x="9390587" y="1400081"/>
            <a:ext cx="2572449" cy="1469971"/>
          </a:xfrm>
          <a:prstGeom prst="rect">
            <a:avLst/>
          </a:prstGeom>
        </p:spPr>
      </p:pic>
    </p:spTree>
    <p:extLst>
      <p:ext uri="{BB962C8B-B14F-4D97-AF65-F5344CB8AC3E}">
        <p14:creationId xmlns:p14="http://schemas.microsoft.com/office/powerpoint/2010/main" val="1708309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75FB-EF19-90E4-9FFC-C51C10FD04D7}"/>
              </a:ext>
            </a:extLst>
          </p:cNvPr>
          <p:cNvSpPr>
            <a:spLocks noGrp="1"/>
          </p:cNvSpPr>
          <p:nvPr>
            <p:ph type="title"/>
          </p:nvPr>
        </p:nvSpPr>
        <p:spPr/>
        <p:txBody>
          <a:bodyPr/>
          <a:lstStyle/>
          <a:p>
            <a:r>
              <a:rPr lang="en-US" dirty="0"/>
              <a:t>Supervised Learning – Fruit Labeling Analogy</a:t>
            </a:r>
          </a:p>
        </p:txBody>
      </p:sp>
      <p:sp>
        <p:nvSpPr>
          <p:cNvPr id="4" name="TextBox 3">
            <a:extLst>
              <a:ext uri="{FF2B5EF4-FFF2-40B4-BE49-F238E27FC236}">
                <a16:creationId xmlns:a16="http://schemas.microsoft.com/office/drawing/2014/main" id="{8336D22E-A5D7-37FE-0395-F5D00C745670}"/>
              </a:ext>
            </a:extLst>
          </p:cNvPr>
          <p:cNvSpPr txBox="1"/>
          <p:nvPr/>
        </p:nvSpPr>
        <p:spPr>
          <a:xfrm>
            <a:off x="4724400" y="6323111"/>
            <a:ext cx="7582525" cy="30777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Image source: https://</a:t>
            </a:r>
            <a:r>
              <a:rPr lang="en-US" dirty="0" err="1">
                <a:latin typeface="Calibri" panose="020F0502020204030204" pitchFamily="34" charset="0"/>
                <a:cs typeface="Calibri" panose="020F0502020204030204" pitchFamily="34" charset="0"/>
              </a:rPr>
              <a:t>www.kdnuggets.com</a:t>
            </a:r>
            <a:r>
              <a:rPr lang="en-US" dirty="0">
                <a:latin typeface="Calibri" panose="020F0502020204030204" pitchFamily="34" charset="0"/>
                <a:cs typeface="Calibri" panose="020F0502020204030204" pitchFamily="34" charset="0"/>
              </a:rPr>
              <a:t>/understanding-supervised-learning-theory-and-overview</a:t>
            </a:r>
          </a:p>
        </p:txBody>
      </p:sp>
      <p:pic>
        <p:nvPicPr>
          <p:cNvPr id="2052" name="Picture 4" descr="Understanding Supervised Learning: Theory and Overview">
            <a:extLst>
              <a:ext uri="{FF2B5EF4-FFF2-40B4-BE49-F238E27FC236}">
                <a16:creationId xmlns:a16="http://schemas.microsoft.com/office/drawing/2014/main" id="{6789AE0F-72E8-E207-D5E9-FA1BBF509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917" y="1828800"/>
            <a:ext cx="5689601" cy="3200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244D6048-E57C-0FDE-7F8D-BA0EE67A8C8B}"/>
              </a:ext>
            </a:extLst>
          </p:cNvPr>
          <p:cNvSpPr>
            <a:spLocks noGrp="1"/>
          </p:cNvSpPr>
          <p:nvPr>
            <p:ph type="body" idx="1"/>
          </p:nvPr>
        </p:nvSpPr>
        <p:spPr>
          <a:xfrm>
            <a:off x="101601" y="914400"/>
            <a:ext cx="6680200" cy="5562600"/>
          </a:xfrm>
        </p:spPr>
        <p:txBody>
          <a:bodyPr/>
          <a:lstStyle/>
          <a:p>
            <a:r>
              <a:rPr lang="en-US" dirty="0"/>
              <a:t>Training Phase:</a:t>
            </a:r>
          </a:p>
          <a:p>
            <a:pPr lvl="1"/>
            <a:r>
              <a:rPr lang="en-US" dirty="0"/>
              <a:t>Demonstrate sorting fruits (apples, Oranges)</a:t>
            </a:r>
          </a:p>
          <a:p>
            <a:pPr lvl="1"/>
            <a:r>
              <a:rPr lang="en-US" dirty="0"/>
              <a:t>Each fruit type and its corresponding basket acts as labelled examples </a:t>
            </a:r>
          </a:p>
          <a:p>
            <a:pPr lvl="1"/>
            <a:endParaRPr lang="en-US" dirty="0"/>
          </a:p>
          <a:p>
            <a:r>
              <a:rPr lang="en-US" dirty="0"/>
              <a:t>Prediction Phase</a:t>
            </a:r>
          </a:p>
          <a:p>
            <a:pPr lvl="1"/>
            <a:r>
              <a:rPr lang="en-US" dirty="0"/>
              <a:t>Machine learning model sorts a new basket of fruits independently</a:t>
            </a:r>
          </a:p>
          <a:p>
            <a:pPr lvl="1"/>
            <a:r>
              <a:rPr lang="en-US" dirty="0"/>
              <a:t>Uses knowledge from training to recognize and categorize new fruits</a:t>
            </a:r>
          </a:p>
        </p:txBody>
      </p:sp>
    </p:spTree>
    <p:extLst>
      <p:ext uri="{BB962C8B-B14F-4D97-AF65-F5344CB8AC3E}">
        <p14:creationId xmlns:p14="http://schemas.microsoft.com/office/powerpoint/2010/main" val="363445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D12C-7D36-2D5B-D4DF-3650E88D1F30}"/>
              </a:ext>
            </a:extLst>
          </p:cNvPr>
          <p:cNvSpPr>
            <a:spLocks noGrp="1"/>
          </p:cNvSpPr>
          <p:nvPr>
            <p:ph type="title"/>
          </p:nvPr>
        </p:nvSpPr>
        <p:spPr/>
        <p:txBody>
          <a:bodyPr/>
          <a:lstStyle/>
          <a:p>
            <a:r>
              <a:rPr lang="en-US" dirty="0"/>
              <a:t>Supervised Learning Overview</a:t>
            </a:r>
          </a:p>
        </p:txBody>
      </p:sp>
      <p:sp>
        <p:nvSpPr>
          <p:cNvPr id="3" name="Text Placeholder 2">
            <a:extLst>
              <a:ext uri="{FF2B5EF4-FFF2-40B4-BE49-F238E27FC236}">
                <a16:creationId xmlns:a16="http://schemas.microsoft.com/office/drawing/2014/main" id="{A981AD2E-9A03-859F-01B0-CD4DF06673C0}"/>
              </a:ext>
            </a:extLst>
          </p:cNvPr>
          <p:cNvSpPr>
            <a:spLocks noGrp="1"/>
          </p:cNvSpPr>
          <p:nvPr>
            <p:ph type="body" idx="1"/>
          </p:nvPr>
        </p:nvSpPr>
        <p:spPr>
          <a:xfrm>
            <a:off x="37011" y="647700"/>
            <a:ext cx="11785599" cy="5562600"/>
          </a:xfrm>
        </p:spPr>
        <p:txBody>
          <a:bodyPr/>
          <a:lstStyle/>
          <a:p>
            <a:r>
              <a:rPr lang="en-US" dirty="0"/>
              <a:t>Definition:</a:t>
            </a:r>
          </a:p>
          <a:p>
            <a:pPr lvl="1"/>
            <a:r>
              <a:rPr lang="en-US" dirty="0"/>
              <a:t>Trains model on labeled dataset</a:t>
            </a:r>
          </a:p>
          <a:p>
            <a:pPr lvl="1"/>
            <a:r>
              <a:rPr lang="en-US" dirty="0"/>
              <a:t>Each example has an input vector and a corresponding output label.</a:t>
            </a:r>
          </a:p>
          <a:p>
            <a:pPr lvl="1"/>
            <a:endParaRPr lang="en-US" dirty="0"/>
          </a:p>
          <a:p>
            <a:r>
              <a:rPr lang="en-US" dirty="0"/>
              <a:t>Goal:</a:t>
            </a:r>
          </a:p>
          <a:p>
            <a:pPr lvl="1"/>
            <a:r>
              <a:rPr lang="en-US" dirty="0"/>
              <a:t>Learn a function mapping inputs to outputs</a:t>
            </a:r>
          </a:p>
          <a:p>
            <a:pPr lvl="1"/>
            <a:r>
              <a:rPr lang="en-US" dirty="0"/>
              <a:t>Use this function for predictions on new data</a:t>
            </a:r>
          </a:p>
          <a:p>
            <a:pPr lvl="1"/>
            <a:endParaRPr lang="en-US" dirty="0"/>
          </a:p>
          <a:p>
            <a:r>
              <a:rPr lang="en-US" dirty="0"/>
              <a:t>Types of Problems:</a:t>
            </a:r>
          </a:p>
          <a:p>
            <a:pPr lvl="1"/>
            <a:r>
              <a:rPr lang="en-US" dirty="0"/>
              <a:t>Classification:</a:t>
            </a:r>
          </a:p>
          <a:p>
            <a:pPr lvl="2"/>
            <a:r>
              <a:rPr lang="en-US" dirty="0"/>
              <a:t>Output is categorical (e.g. Spam detection, disease diagnosis)</a:t>
            </a:r>
          </a:p>
          <a:p>
            <a:pPr lvl="1"/>
            <a:r>
              <a:rPr lang="en-US" dirty="0"/>
              <a:t>Regression:</a:t>
            </a:r>
          </a:p>
          <a:p>
            <a:pPr lvl="2"/>
            <a:r>
              <a:rPr lang="en-US" dirty="0"/>
              <a:t>Output is a continuous value (e.g. house price prediction, weight estimation based on height).</a:t>
            </a:r>
          </a:p>
          <a:p>
            <a:pPr lvl="1"/>
            <a:endParaRPr lang="en-US" dirty="0"/>
          </a:p>
        </p:txBody>
      </p:sp>
    </p:spTree>
    <p:extLst>
      <p:ext uri="{BB962C8B-B14F-4D97-AF65-F5344CB8AC3E}">
        <p14:creationId xmlns:p14="http://schemas.microsoft.com/office/powerpoint/2010/main" val="345454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0E0-EB47-B459-66AF-0374118D5EA9}"/>
              </a:ext>
            </a:extLst>
          </p:cNvPr>
          <p:cNvSpPr>
            <a:spLocks noGrp="1"/>
          </p:cNvSpPr>
          <p:nvPr>
            <p:ph type="title"/>
          </p:nvPr>
        </p:nvSpPr>
        <p:spPr/>
        <p:txBody>
          <a:bodyPr/>
          <a:lstStyle/>
          <a:p>
            <a:r>
              <a:rPr lang="en-US" dirty="0"/>
              <a:t>Some Supervised Learning Algorithms</a:t>
            </a:r>
          </a:p>
        </p:txBody>
      </p:sp>
      <p:sp>
        <p:nvSpPr>
          <p:cNvPr id="3" name="Text Placeholder 2">
            <a:extLst>
              <a:ext uri="{FF2B5EF4-FFF2-40B4-BE49-F238E27FC236}">
                <a16:creationId xmlns:a16="http://schemas.microsoft.com/office/drawing/2014/main" id="{7FA5F4DC-CBEA-FD17-929F-DD8AEFEC8BAA}"/>
              </a:ext>
            </a:extLst>
          </p:cNvPr>
          <p:cNvSpPr>
            <a:spLocks noGrp="1"/>
          </p:cNvSpPr>
          <p:nvPr>
            <p:ph type="body" idx="1"/>
          </p:nvPr>
        </p:nvSpPr>
        <p:spPr/>
        <p:txBody>
          <a:bodyPr/>
          <a:lstStyle/>
          <a:p>
            <a:r>
              <a:rPr lang="en-US" dirty="0"/>
              <a:t>Classification</a:t>
            </a:r>
          </a:p>
          <a:p>
            <a:pPr lvl="1"/>
            <a:r>
              <a:rPr lang="en-US" dirty="0"/>
              <a:t>Logistic Regression</a:t>
            </a:r>
          </a:p>
          <a:p>
            <a:pPr lvl="1"/>
            <a:r>
              <a:rPr lang="en-US" dirty="0"/>
              <a:t>Support Vector Machines</a:t>
            </a:r>
          </a:p>
          <a:p>
            <a:pPr lvl="1"/>
            <a:r>
              <a:rPr lang="en-US" dirty="0"/>
              <a:t>Random Forest</a:t>
            </a:r>
          </a:p>
          <a:p>
            <a:pPr lvl="1"/>
            <a:endParaRPr lang="en-US" dirty="0"/>
          </a:p>
          <a:p>
            <a:r>
              <a:rPr lang="en-US" dirty="0"/>
              <a:t>Regression</a:t>
            </a:r>
          </a:p>
          <a:p>
            <a:pPr lvl="1"/>
            <a:r>
              <a:rPr lang="en-US" dirty="0"/>
              <a:t>Linear Regression</a:t>
            </a:r>
          </a:p>
        </p:txBody>
      </p:sp>
    </p:spTree>
    <p:extLst>
      <p:ext uri="{BB962C8B-B14F-4D97-AF65-F5344CB8AC3E}">
        <p14:creationId xmlns:p14="http://schemas.microsoft.com/office/powerpoint/2010/main" val="1534184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B7BC-A2D1-41D4-034E-88D8D68C0991}"/>
              </a:ext>
            </a:extLst>
          </p:cNvPr>
          <p:cNvSpPr>
            <a:spLocks noGrp="1"/>
          </p:cNvSpPr>
          <p:nvPr>
            <p:ph type="title"/>
          </p:nvPr>
        </p:nvSpPr>
        <p:spPr/>
        <p:txBody>
          <a:bodyPr/>
          <a:lstStyle/>
          <a:p>
            <a:r>
              <a:rPr lang="en-US" dirty="0"/>
              <a:t>Unsupervised Learning – Book sorting Analogy</a:t>
            </a:r>
          </a:p>
        </p:txBody>
      </p:sp>
      <p:sp>
        <p:nvSpPr>
          <p:cNvPr id="3" name="Text Placeholder 2">
            <a:extLst>
              <a:ext uri="{FF2B5EF4-FFF2-40B4-BE49-F238E27FC236}">
                <a16:creationId xmlns:a16="http://schemas.microsoft.com/office/drawing/2014/main" id="{29A4D49F-14A3-5A7C-C8C2-CE5AFE64DA28}"/>
              </a:ext>
            </a:extLst>
          </p:cNvPr>
          <p:cNvSpPr>
            <a:spLocks noGrp="1"/>
          </p:cNvSpPr>
          <p:nvPr>
            <p:ph type="body" idx="1"/>
          </p:nvPr>
        </p:nvSpPr>
        <p:spPr/>
        <p:txBody>
          <a:bodyPr/>
          <a:lstStyle/>
          <a:p>
            <a:r>
              <a:rPr lang="en-US" dirty="0"/>
              <a:t>No categories provided; task is to organize books logically.</a:t>
            </a:r>
          </a:p>
          <a:p>
            <a:r>
              <a:rPr lang="en-US" dirty="0"/>
              <a:t>Process: Identify patterns (size, color, topic) to create groups.</a:t>
            </a:r>
          </a:p>
          <a:p>
            <a:r>
              <a:rPr lang="en-US" dirty="0"/>
              <a:t>Similar to clustering algorithms finding inherent data groupings.</a:t>
            </a:r>
          </a:p>
          <a:p>
            <a:endParaRPr lang="en-US" dirty="0"/>
          </a:p>
          <a:p>
            <a:r>
              <a:rPr lang="en-US" dirty="0"/>
              <a:t>Analogy Insight:</a:t>
            </a:r>
          </a:p>
          <a:p>
            <a:pPr lvl="1"/>
            <a:r>
              <a:rPr lang="en-US" dirty="0"/>
              <a:t>Unsupervised learning discovers data patterns and structures without labels.</a:t>
            </a:r>
          </a:p>
          <a:p>
            <a:endParaRPr lang="en-US" dirty="0"/>
          </a:p>
          <a:p>
            <a:pPr marL="177800" indent="0">
              <a:buNone/>
            </a:pPr>
            <a:endParaRPr lang="en-US" dirty="0"/>
          </a:p>
        </p:txBody>
      </p:sp>
    </p:spTree>
    <p:extLst>
      <p:ext uri="{BB962C8B-B14F-4D97-AF65-F5344CB8AC3E}">
        <p14:creationId xmlns:p14="http://schemas.microsoft.com/office/powerpoint/2010/main" val="379025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1C13-55CA-67F5-3DB9-8DA18F0594CD}"/>
              </a:ext>
            </a:extLst>
          </p:cNvPr>
          <p:cNvSpPr>
            <a:spLocks noGrp="1"/>
          </p:cNvSpPr>
          <p:nvPr>
            <p:ph type="title"/>
          </p:nvPr>
        </p:nvSpPr>
        <p:spPr/>
        <p:txBody>
          <a:bodyPr/>
          <a:lstStyle/>
          <a:p>
            <a:r>
              <a:rPr lang="en-US" dirty="0"/>
              <a:t>Unsupervised Learning Overview</a:t>
            </a:r>
          </a:p>
        </p:txBody>
      </p:sp>
      <p:sp>
        <p:nvSpPr>
          <p:cNvPr id="3" name="Text Placeholder 2">
            <a:extLst>
              <a:ext uri="{FF2B5EF4-FFF2-40B4-BE49-F238E27FC236}">
                <a16:creationId xmlns:a16="http://schemas.microsoft.com/office/drawing/2014/main" id="{EFEE7803-2F6F-2AC7-ADAD-5BE2591E26E8}"/>
              </a:ext>
            </a:extLst>
          </p:cNvPr>
          <p:cNvSpPr>
            <a:spLocks noGrp="1"/>
          </p:cNvSpPr>
          <p:nvPr>
            <p:ph type="body" idx="1"/>
          </p:nvPr>
        </p:nvSpPr>
        <p:spPr>
          <a:xfrm>
            <a:off x="101600" y="634855"/>
            <a:ext cx="11785599" cy="5562600"/>
          </a:xfrm>
        </p:spPr>
        <p:txBody>
          <a:bodyPr/>
          <a:lstStyle/>
          <a:p>
            <a:r>
              <a:rPr lang="en-US" dirty="0"/>
              <a:t>Definition:</a:t>
            </a:r>
          </a:p>
          <a:p>
            <a:pPr lvl="1"/>
            <a:r>
              <a:rPr lang="en-US" dirty="0"/>
              <a:t>Machine learning without explicit labels or targets.</a:t>
            </a:r>
          </a:p>
          <a:p>
            <a:pPr lvl="1"/>
            <a:r>
              <a:rPr lang="en-US" dirty="0"/>
              <a:t>Identifies patterns and structures in input data.</a:t>
            </a:r>
          </a:p>
          <a:p>
            <a:r>
              <a:rPr lang="en-US" dirty="0"/>
              <a:t>Applications:</a:t>
            </a:r>
          </a:p>
          <a:p>
            <a:pPr lvl="1"/>
            <a:r>
              <a:rPr lang="en-US" dirty="0"/>
              <a:t>Discovers hidden patters and correlations.</a:t>
            </a:r>
          </a:p>
          <a:p>
            <a:pPr lvl="1"/>
            <a:r>
              <a:rPr lang="en-US" dirty="0"/>
              <a:t>Useful for data exploration and enhancing model efficiency.</a:t>
            </a:r>
          </a:p>
          <a:p>
            <a:r>
              <a:rPr lang="en-US" dirty="0"/>
              <a:t>Challenges:</a:t>
            </a:r>
          </a:p>
          <a:p>
            <a:pPr lvl="1"/>
            <a:r>
              <a:rPr lang="en-US" dirty="0"/>
              <a:t>Results can be difficult to interpret without “ground truth”</a:t>
            </a:r>
          </a:p>
          <a:p>
            <a:r>
              <a:rPr lang="en-US" dirty="0"/>
              <a:t>Main Types:</a:t>
            </a:r>
          </a:p>
          <a:p>
            <a:pPr lvl="1"/>
            <a:r>
              <a:rPr lang="en-US" dirty="0"/>
              <a:t>Clustering Algorithms:</a:t>
            </a:r>
          </a:p>
          <a:p>
            <a:pPr lvl="2"/>
            <a:r>
              <a:rPr lang="en-US" dirty="0"/>
              <a:t>Groups data based on similarities</a:t>
            </a:r>
          </a:p>
          <a:p>
            <a:pPr lvl="1"/>
            <a:r>
              <a:rPr lang="en-US" dirty="0"/>
              <a:t>Dimensionality reduction:</a:t>
            </a:r>
          </a:p>
          <a:p>
            <a:pPr lvl="2"/>
            <a:r>
              <a:rPr lang="en-US" dirty="0"/>
              <a:t>Reduces variables, preserving essential features. </a:t>
            </a:r>
          </a:p>
          <a:p>
            <a:pPr lvl="1"/>
            <a:endParaRPr lang="en-US" dirty="0"/>
          </a:p>
          <a:p>
            <a:pPr lvl="1"/>
            <a:endParaRPr lang="en-US" dirty="0"/>
          </a:p>
        </p:txBody>
      </p:sp>
    </p:spTree>
    <p:extLst>
      <p:ext uri="{BB962C8B-B14F-4D97-AF65-F5344CB8AC3E}">
        <p14:creationId xmlns:p14="http://schemas.microsoft.com/office/powerpoint/2010/main" val="337461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F60D-44F2-F01D-0A47-1337B7EDC3B4}"/>
              </a:ext>
            </a:extLst>
          </p:cNvPr>
          <p:cNvSpPr>
            <a:spLocks noGrp="1"/>
          </p:cNvSpPr>
          <p:nvPr>
            <p:ph type="title"/>
          </p:nvPr>
        </p:nvSpPr>
        <p:spPr/>
        <p:txBody>
          <a:bodyPr/>
          <a:lstStyle/>
          <a:p>
            <a:r>
              <a:rPr lang="en-US" dirty="0"/>
              <a:t>Goal</a:t>
            </a:r>
          </a:p>
        </p:txBody>
      </p:sp>
      <p:sp>
        <p:nvSpPr>
          <p:cNvPr id="3" name="Text Placeholder 2">
            <a:extLst>
              <a:ext uri="{FF2B5EF4-FFF2-40B4-BE49-F238E27FC236}">
                <a16:creationId xmlns:a16="http://schemas.microsoft.com/office/drawing/2014/main" id="{2EE285CA-9F5A-5335-C505-C8F56C344073}"/>
              </a:ext>
            </a:extLst>
          </p:cNvPr>
          <p:cNvSpPr>
            <a:spLocks noGrp="1"/>
          </p:cNvSpPr>
          <p:nvPr>
            <p:ph type="body" idx="1"/>
          </p:nvPr>
        </p:nvSpPr>
        <p:spPr/>
        <p:txBody>
          <a:bodyPr/>
          <a:lstStyle/>
          <a:p>
            <a:r>
              <a:rPr lang="en-US" dirty="0"/>
              <a:t>The goal of this module is to provide a high-level introduction of the foundations of Artificial Intelligence and Machine Learning (ML)</a:t>
            </a:r>
          </a:p>
          <a:p>
            <a:r>
              <a:rPr lang="en-US" dirty="0"/>
              <a:t>By the end of this module, you will be able to: </a:t>
            </a:r>
          </a:p>
          <a:p>
            <a:pPr lvl="1"/>
            <a:r>
              <a:rPr lang="en-US" dirty="0"/>
              <a:t>Understand the principles of AI and ML</a:t>
            </a:r>
          </a:p>
          <a:p>
            <a:pPr lvl="1"/>
            <a:r>
              <a:rPr lang="en-US" dirty="0"/>
              <a:t>Provide key distinctions between both concepts</a:t>
            </a:r>
          </a:p>
          <a:p>
            <a:pPr lvl="1"/>
            <a:r>
              <a:rPr lang="en-US" dirty="0"/>
              <a:t>Hands on experience on the ML workflow</a:t>
            </a:r>
          </a:p>
          <a:p>
            <a:pPr lvl="1"/>
            <a:endParaRPr lang="en-US" dirty="0"/>
          </a:p>
        </p:txBody>
      </p:sp>
    </p:spTree>
    <p:extLst>
      <p:ext uri="{BB962C8B-B14F-4D97-AF65-F5344CB8AC3E}">
        <p14:creationId xmlns:p14="http://schemas.microsoft.com/office/powerpoint/2010/main" val="2060689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CF28-CAB2-CE49-AAA5-C8CE7621951A}"/>
              </a:ext>
            </a:extLst>
          </p:cNvPr>
          <p:cNvSpPr>
            <a:spLocks noGrp="1"/>
          </p:cNvSpPr>
          <p:nvPr>
            <p:ph type="title"/>
          </p:nvPr>
        </p:nvSpPr>
        <p:spPr/>
        <p:txBody>
          <a:bodyPr/>
          <a:lstStyle/>
          <a:p>
            <a:r>
              <a:rPr lang="en-US" dirty="0"/>
              <a:t>Some Unsupervised Learning Algorithms…</a:t>
            </a:r>
          </a:p>
        </p:txBody>
      </p:sp>
      <p:sp>
        <p:nvSpPr>
          <p:cNvPr id="3" name="Text Placeholder 2">
            <a:extLst>
              <a:ext uri="{FF2B5EF4-FFF2-40B4-BE49-F238E27FC236}">
                <a16:creationId xmlns:a16="http://schemas.microsoft.com/office/drawing/2014/main" id="{9F09A41E-0239-B50A-5E45-DE2AE71118B4}"/>
              </a:ext>
            </a:extLst>
          </p:cNvPr>
          <p:cNvSpPr>
            <a:spLocks noGrp="1"/>
          </p:cNvSpPr>
          <p:nvPr>
            <p:ph type="body" idx="1"/>
          </p:nvPr>
        </p:nvSpPr>
        <p:spPr/>
        <p:txBody>
          <a:bodyPr/>
          <a:lstStyle/>
          <a:p>
            <a:r>
              <a:rPr lang="en-US" dirty="0"/>
              <a:t>Clustering</a:t>
            </a:r>
          </a:p>
          <a:p>
            <a:pPr lvl="1"/>
            <a:r>
              <a:rPr lang="en-US" dirty="0"/>
              <a:t>K-means</a:t>
            </a:r>
          </a:p>
          <a:p>
            <a:pPr lvl="1"/>
            <a:r>
              <a:rPr lang="en-US" dirty="0"/>
              <a:t>Hierarchal Clustering</a:t>
            </a:r>
          </a:p>
          <a:p>
            <a:pPr lvl="1"/>
            <a:r>
              <a:rPr lang="en-US" dirty="0"/>
              <a:t>Density-based Spatial Clustering of Applications with Noise (DB-SCAN)</a:t>
            </a:r>
          </a:p>
          <a:p>
            <a:r>
              <a:rPr lang="en-US" dirty="0"/>
              <a:t>Dimensionality Reduction Algorithms</a:t>
            </a:r>
          </a:p>
          <a:p>
            <a:pPr lvl="1"/>
            <a:r>
              <a:rPr lang="en-US" dirty="0"/>
              <a:t>Principal Component Analysis (PCA)</a:t>
            </a:r>
          </a:p>
          <a:p>
            <a:pPr lvl="1"/>
            <a:r>
              <a:rPr lang="en-US" dirty="0"/>
              <a:t>t-SNE</a:t>
            </a:r>
          </a:p>
        </p:txBody>
      </p:sp>
    </p:spTree>
    <p:extLst>
      <p:ext uri="{BB962C8B-B14F-4D97-AF65-F5344CB8AC3E}">
        <p14:creationId xmlns:p14="http://schemas.microsoft.com/office/powerpoint/2010/main" val="2339518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AF47-42D5-1096-B7E0-0AF54E5E9139}"/>
              </a:ext>
            </a:extLst>
          </p:cNvPr>
          <p:cNvSpPr>
            <a:spLocks noGrp="1"/>
          </p:cNvSpPr>
          <p:nvPr>
            <p:ph type="title"/>
          </p:nvPr>
        </p:nvSpPr>
        <p:spPr/>
        <p:txBody>
          <a:bodyPr/>
          <a:lstStyle/>
          <a:p>
            <a:r>
              <a:rPr lang="en-US" dirty="0"/>
              <a:t>Reinforcement Learning –Dog Training Analogy </a:t>
            </a:r>
          </a:p>
        </p:txBody>
      </p:sp>
      <p:sp>
        <p:nvSpPr>
          <p:cNvPr id="3" name="Text Placeholder 2">
            <a:extLst>
              <a:ext uri="{FF2B5EF4-FFF2-40B4-BE49-F238E27FC236}">
                <a16:creationId xmlns:a16="http://schemas.microsoft.com/office/drawing/2014/main" id="{0F828C3E-274B-C456-A7D8-3C3A50D3FB0B}"/>
              </a:ext>
            </a:extLst>
          </p:cNvPr>
          <p:cNvSpPr>
            <a:spLocks noGrp="1"/>
          </p:cNvSpPr>
          <p:nvPr>
            <p:ph type="body" idx="1"/>
          </p:nvPr>
        </p:nvSpPr>
        <p:spPr>
          <a:xfrm>
            <a:off x="101601" y="914400"/>
            <a:ext cx="7442200" cy="5562600"/>
          </a:xfrm>
        </p:spPr>
        <p:txBody>
          <a:bodyPr/>
          <a:lstStyle/>
          <a:p>
            <a:r>
              <a:rPr lang="en-US" dirty="0"/>
              <a:t>Agent:</a:t>
            </a:r>
          </a:p>
          <a:p>
            <a:pPr lvl="1"/>
            <a:r>
              <a:rPr lang="en-US" dirty="0"/>
              <a:t>The dog represents the learning agent.</a:t>
            </a:r>
          </a:p>
          <a:p>
            <a:pPr lvl="1"/>
            <a:r>
              <a:rPr lang="en-US" dirty="0"/>
              <a:t>Environment:</a:t>
            </a:r>
          </a:p>
          <a:p>
            <a:pPr lvl="2"/>
            <a:r>
              <a:rPr lang="en-US" dirty="0"/>
              <a:t>Surroundings where the agent operates, including the human.</a:t>
            </a:r>
          </a:p>
          <a:p>
            <a:pPr lvl="1"/>
            <a:r>
              <a:rPr lang="en-US" dirty="0"/>
              <a:t>Actions:</a:t>
            </a:r>
          </a:p>
          <a:p>
            <a:pPr lvl="2"/>
            <a:r>
              <a:rPr lang="en-US" dirty="0"/>
              <a:t>Dog’s behaviors, such as sit, fetch, or stay.</a:t>
            </a:r>
          </a:p>
          <a:p>
            <a:pPr lvl="1"/>
            <a:r>
              <a:rPr lang="en-US" dirty="0"/>
              <a:t>Observations:</a:t>
            </a:r>
          </a:p>
          <a:p>
            <a:pPr lvl="2"/>
            <a:r>
              <a:rPr lang="en-US" dirty="0"/>
              <a:t>Feedback from the environment, like human gestures or commands.</a:t>
            </a:r>
          </a:p>
          <a:p>
            <a:r>
              <a:rPr lang="en-US" dirty="0"/>
              <a:t>Rewards:</a:t>
            </a:r>
          </a:p>
          <a:p>
            <a:pPr lvl="1"/>
            <a:r>
              <a:rPr lang="en-US" dirty="0"/>
              <a:t>Positive reinforcement like treats or praise when the dog performs the desired action.</a:t>
            </a:r>
          </a:p>
          <a:p>
            <a:pPr lvl="2"/>
            <a:endParaRPr lang="en-US" dirty="0"/>
          </a:p>
        </p:txBody>
      </p:sp>
      <p:pic>
        <p:nvPicPr>
          <p:cNvPr id="4" name="Picture 3" descr="A cartoon of a person and a dog&#10;&#10;Description automatically generated">
            <a:extLst>
              <a:ext uri="{FF2B5EF4-FFF2-40B4-BE49-F238E27FC236}">
                <a16:creationId xmlns:a16="http://schemas.microsoft.com/office/drawing/2014/main" id="{50A5D0AD-8E7E-2D74-06AB-19EA19EFAF60}"/>
              </a:ext>
            </a:extLst>
          </p:cNvPr>
          <p:cNvPicPr>
            <a:picLocks noChangeAspect="1"/>
          </p:cNvPicPr>
          <p:nvPr/>
        </p:nvPicPr>
        <p:blipFill>
          <a:blip r:embed="rId3"/>
          <a:stretch>
            <a:fillRect/>
          </a:stretch>
        </p:blipFill>
        <p:spPr>
          <a:xfrm>
            <a:off x="6934200" y="1995440"/>
            <a:ext cx="5017458" cy="2867119"/>
          </a:xfrm>
          <a:prstGeom prst="rect">
            <a:avLst/>
          </a:prstGeom>
        </p:spPr>
      </p:pic>
    </p:spTree>
    <p:extLst>
      <p:ext uri="{BB962C8B-B14F-4D97-AF65-F5344CB8AC3E}">
        <p14:creationId xmlns:p14="http://schemas.microsoft.com/office/powerpoint/2010/main" val="126518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AB44-3859-BA3B-DCF0-E631A663DC35}"/>
              </a:ext>
            </a:extLst>
          </p:cNvPr>
          <p:cNvSpPr>
            <a:spLocks noGrp="1"/>
          </p:cNvSpPr>
          <p:nvPr>
            <p:ph type="title"/>
          </p:nvPr>
        </p:nvSpPr>
        <p:spPr/>
        <p:txBody>
          <a:bodyPr/>
          <a:lstStyle/>
          <a:p>
            <a:r>
              <a:rPr lang="en-US" dirty="0"/>
              <a:t>Reinforcement Learning Overview</a:t>
            </a:r>
          </a:p>
        </p:txBody>
      </p:sp>
      <p:sp>
        <p:nvSpPr>
          <p:cNvPr id="3" name="Text Placeholder 2">
            <a:extLst>
              <a:ext uri="{FF2B5EF4-FFF2-40B4-BE49-F238E27FC236}">
                <a16:creationId xmlns:a16="http://schemas.microsoft.com/office/drawing/2014/main" id="{81973202-4060-D95B-78D9-8C1784D4E8DD}"/>
              </a:ext>
            </a:extLst>
          </p:cNvPr>
          <p:cNvSpPr>
            <a:spLocks noGrp="1"/>
          </p:cNvSpPr>
          <p:nvPr>
            <p:ph type="body" idx="1"/>
          </p:nvPr>
        </p:nvSpPr>
        <p:spPr/>
        <p:txBody>
          <a:bodyPr/>
          <a:lstStyle/>
          <a:p>
            <a:r>
              <a:rPr lang="en-US" dirty="0"/>
              <a:t>Definition:</a:t>
            </a:r>
          </a:p>
          <a:p>
            <a:pPr lvl="1"/>
            <a:r>
              <a:rPr lang="en-US" dirty="0"/>
              <a:t>A type of machine learning where an agent learns to make decisions by performing actins and observing rewards</a:t>
            </a:r>
          </a:p>
          <a:p>
            <a:r>
              <a:rPr lang="en-US" dirty="0"/>
              <a:t>Process:</a:t>
            </a:r>
          </a:p>
          <a:p>
            <a:pPr lvl="1"/>
            <a:r>
              <a:rPr lang="en-US" dirty="0"/>
              <a:t>Agent interacts with an environment, takes actions, and receives rewards or penalties</a:t>
            </a:r>
          </a:p>
          <a:p>
            <a:pPr lvl="1"/>
            <a:r>
              <a:rPr lang="en-US" dirty="0"/>
              <a:t>Goals is to maximize the cumulative reward over time.</a:t>
            </a:r>
          </a:p>
          <a:p>
            <a:r>
              <a:rPr lang="en-US" dirty="0"/>
              <a:t>Key components:</a:t>
            </a:r>
          </a:p>
          <a:p>
            <a:pPr lvl="1"/>
            <a:r>
              <a:rPr lang="en-US" dirty="0"/>
              <a:t>Agent: Learns from the environment to perform tasks.</a:t>
            </a:r>
          </a:p>
          <a:p>
            <a:pPr lvl="1"/>
            <a:r>
              <a:rPr lang="en-US" dirty="0"/>
              <a:t>Environment: The domain or situation the agent operates in</a:t>
            </a:r>
          </a:p>
          <a:p>
            <a:pPr lvl="1"/>
            <a:r>
              <a:rPr lang="en-US" dirty="0"/>
              <a:t>Actions: The set of possible moves or decisions the agent can make</a:t>
            </a:r>
          </a:p>
          <a:p>
            <a:pPr lvl="1"/>
            <a:r>
              <a:rPr lang="en-US" dirty="0"/>
              <a:t>Rewards: Feedback signals that evaluate the success of an action</a:t>
            </a:r>
          </a:p>
        </p:txBody>
      </p:sp>
    </p:spTree>
    <p:extLst>
      <p:ext uri="{BB962C8B-B14F-4D97-AF65-F5344CB8AC3E}">
        <p14:creationId xmlns:p14="http://schemas.microsoft.com/office/powerpoint/2010/main" val="3446183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3608-0343-F248-A454-728CAE9C4E32}"/>
              </a:ext>
            </a:extLst>
          </p:cNvPr>
          <p:cNvSpPr>
            <a:spLocks noGrp="1"/>
          </p:cNvSpPr>
          <p:nvPr>
            <p:ph type="title"/>
          </p:nvPr>
        </p:nvSpPr>
        <p:spPr/>
        <p:txBody>
          <a:bodyPr/>
          <a:lstStyle/>
          <a:p>
            <a:r>
              <a:rPr lang="en-US" dirty="0"/>
              <a:t>Reinforcement Learning Overview (cont’d)</a:t>
            </a:r>
          </a:p>
        </p:txBody>
      </p:sp>
      <p:sp>
        <p:nvSpPr>
          <p:cNvPr id="3" name="Text Placeholder 2">
            <a:extLst>
              <a:ext uri="{FF2B5EF4-FFF2-40B4-BE49-F238E27FC236}">
                <a16:creationId xmlns:a16="http://schemas.microsoft.com/office/drawing/2014/main" id="{C3F7A99B-980C-E590-01C2-A4BE04C3DC07}"/>
              </a:ext>
            </a:extLst>
          </p:cNvPr>
          <p:cNvSpPr>
            <a:spLocks noGrp="1"/>
          </p:cNvSpPr>
          <p:nvPr>
            <p:ph type="body" idx="1"/>
          </p:nvPr>
        </p:nvSpPr>
        <p:spPr/>
        <p:txBody>
          <a:bodyPr/>
          <a:lstStyle/>
          <a:p>
            <a:r>
              <a:rPr lang="en-US" dirty="0"/>
              <a:t>Applications:</a:t>
            </a:r>
          </a:p>
          <a:p>
            <a:pPr lvl="1"/>
            <a:r>
              <a:rPr lang="en-US" dirty="0"/>
              <a:t>Gaming (e.g., AI playing chess or Go).</a:t>
            </a:r>
          </a:p>
          <a:p>
            <a:pPr lvl="1"/>
            <a:r>
              <a:rPr lang="en-US" dirty="0"/>
              <a:t>Autonomous vehicles (</a:t>
            </a:r>
            <a:r>
              <a:rPr lang="en-US" dirty="0" err="1"/>
              <a:t>eg.</a:t>
            </a:r>
            <a:r>
              <a:rPr lang="en-US" dirty="0"/>
              <a:t>, learning to drive through simulation).</a:t>
            </a:r>
          </a:p>
          <a:p>
            <a:pPr lvl="1"/>
            <a:r>
              <a:rPr lang="en-US" dirty="0"/>
              <a:t>Robotics (e.g., robots learning to navigate obstacles).</a:t>
            </a:r>
          </a:p>
        </p:txBody>
      </p:sp>
    </p:spTree>
    <p:extLst>
      <p:ext uri="{BB962C8B-B14F-4D97-AF65-F5344CB8AC3E}">
        <p14:creationId xmlns:p14="http://schemas.microsoft.com/office/powerpoint/2010/main" val="1786766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F995-265D-5B7B-7F01-1CFAC48082ED}"/>
              </a:ext>
            </a:extLst>
          </p:cNvPr>
          <p:cNvSpPr>
            <a:spLocks noGrp="1"/>
          </p:cNvSpPr>
          <p:nvPr>
            <p:ph type="title"/>
          </p:nvPr>
        </p:nvSpPr>
        <p:spPr/>
        <p:txBody>
          <a:bodyPr/>
          <a:lstStyle/>
          <a:p>
            <a:r>
              <a:rPr lang="en-US" dirty="0"/>
              <a:t>Reinforcement learning examples</a:t>
            </a:r>
          </a:p>
        </p:txBody>
      </p:sp>
      <p:pic>
        <p:nvPicPr>
          <p:cNvPr id="6" name="Online Media 5" descr="Google's DeepMind AI Just Taught Itself To Walk">
            <a:hlinkClick r:id="" action="ppaction://media"/>
            <a:extLst>
              <a:ext uri="{FF2B5EF4-FFF2-40B4-BE49-F238E27FC236}">
                <a16:creationId xmlns:a16="http://schemas.microsoft.com/office/drawing/2014/main" id="{7F5A9045-3353-EEC7-5228-E5868650FB0C}"/>
              </a:ext>
            </a:extLst>
          </p:cNvPr>
          <p:cNvPicPr>
            <a:picLocks noRot="1" noChangeAspect="1"/>
          </p:cNvPicPr>
          <p:nvPr>
            <a:videoFile r:link="rId1"/>
          </p:nvPr>
        </p:nvPicPr>
        <p:blipFill>
          <a:blip r:embed="rId5"/>
          <a:stretch>
            <a:fillRect/>
          </a:stretch>
        </p:blipFill>
        <p:spPr>
          <a:xfrm>
            <a:off x="1016000" y="1052376"/>
            <a:ext cx="4191000" cy="2367915"/>
          </a:xfrm>
          <a:prstGeom prst="rect">
            <a:avLst/>
          </a:prstGeom>
        </p:spPr>
      </p:pic>
      <p:pic>
        <p:nvPicPr>
          <p:cNvPr id="7" name="Online Media 6" descr="Learning to Walk in the Real World in 1 Hour (No Simulator)">
            <a:hlinkClick r:id="" action="ppaction://media"/>
            <a:extLst>
              <a:ext uri="{FF2B5EF4-FFF2-40B4-BE49-F238E27FC236}">
                <a16:creationId xmlns:a16="http://schemas.microsoft.com/office/drawing/2014/main" id="{E13025A1-C33B-5960-4647-1369FC00BC64}"/>
              </a:ext>
            </a:extLst>
          </p:cNvPr>
          <p:cNvPicPr>
            <a:picLocks noRot="1" noChangeAspect="1"/>
          </p:cNvPicPr>
          <p:nvPr>
            <a:videoFile r:link="rId2"/>
          </p:nvPr>
        </p:nvPicPr>
        <p:blipFill>
          <a:blip r:embed="rId6"/>
          <a:stretch>
            <a:fillRect/>
          </a:stretch>
        </p:blipFill>
        <p:spPr>
          <a:xfrm>
            <a:off x="7434217" y="779560"/>
            <a:ext cx="3778794" cy="2834096"/>
          </a:xfrm>
          <a:prstGeom prst="rect">
            <a:avLst/>
          </a:prstGeom>
        </p:spPr>
      </p:pic>
      <p:pic>
        <p:nvPicPr>
          <p:cNvPr id="8" name="Online Media 7" descr="TV journalist documents wild ride inside Waymo self-driving car in San Francisco">
            <a:hlinkClick r:id="" action="ppaction://media"/>
            <a:extLst>
              <a:ext uri="{FF2B5EF4-FFF2-40B4-BE49-F238E27FC236}">
                <a16:creationId xmlns:a16="http://schemas.microsoft.com/office/drawing/2014/main" id="{1CF101A1-112A-9A59-5A89-CB459A4D15BE}"/>
              </a:ext>
            </a:extLst>
          </p:cNvPr>
          <p:cNvPicPr>
            <a:picLocks noRot="1" noChangeAspect="1"/>
          </p:cNvPicPr>
          <p:nvPr>
            <a:videoFile r:link="rId3"/>
          </p:nvPr>
        </p:nvPicPr>
        <p:blipFill>
          <a:blip r:embed="rId7"/>
          <a:stretch>
            <a:fillRect/>
          </a:stretch>
        </p:blipFill>
        <p:spPr>
          <a:xfrm>
            <a:off x="3403600" y="4114800"/>
            <a:ext cx="3835400" cy="2167001"/>
          </a:xfrm>
          <a:prstGeom prst="rect">
            <a:avLst/>
          </a:prstGeom>
        </p:spPr>
      </p:pic>
      <p:sp>
        <p:nvSpPr>
          <p:cNvPr id="9" name="TextBox 8">
            <a:extLst>
              <a:ext uri="{FF2B5EF4-FFF2-40B4-BE49-F238E27FC236}">
                <a16:creationId xmlns:a16="http://schemas.microsoft.com/office/drawing/2014/main" id="{39753D68-2164-3F42-2A8D-FC1ACC9FFF85}"/>
              </a:ext>
            </a:extLst>
          </p:cNvPr>
          <p:cNvSpPr txBox="1"/>
          <p:nvPr/>
        </p:nvSpPr>
        <p:spPr>
          <a:xfrm>
            <a:off x="8077200" y="3613656"/>
            <a:ext cx="2707793" cy="30777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Robot learns to walk with no input</a:t>
            </a:r>
          </a:p>
        </p:txBody>
      </p:sp>
      <p:sp>
        <p:nvSpPr>
          <p:cNvPr id="10" name="TextBox 9">
            <a:extLst>
              <a:ext uri="{FF2B5EF4-FFF2-40B4-BE49-F238E27FC236}">
                <a16:creationId xmlns:a16="http://schemas.microsoft.com/office/drawing/2014/main" id="{ED0001CF-4EC6-82C6-10D8-3892BBE1F352}"/>
              </a:ext>
            </a:extLst>
          </p:cNvPr>
          <p:cNvSpPr txBox="1"/>
          <p:nvPr/>
        </p:nvSpPr>
        <p:spPr>
          <a:xfrm>
            <a:off x="4329682" y="6281801"/>
            <a:ext cx="1983235" cy="30777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Waymo’s self-driving car</a:t>
            </a:r>
          </a:p>
        </p:txBody>
      </p:sp>
      <p:sp>
        <p:nvSpPr>
          <p:cNvPr id="11" name="TextBox 10">
            <a:extLst>
              <a:ext uri="{FF2B5EF4-FFF2-40B4-BE49-F238E27FC236}">
                <a16:creationId xmlns:a16="http://schemas.microsoft.com/office/drawing/2014/main" id="{A8762F10-384D-A5E3-908E-AF5188F35FE1}"/>
              </a:ext>
            </a:extLst>
          </p:cNvPr>
          <p:cNvSpPr txBox="1"/>
          <p:nvPr/>
        </p:nvSpPr>
        <p:spPr>
          <a:xfrm>
            <a:off x="1703101" y="3459768"/>
            <a:ext cx="2816797" cy="30777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Simulated stick figure learns to walk</a:t>
            </a:r>
          </a:p>
        </p:txBody>
      </p:sp>
    </p:spTree>
    <p:extLst>
      <p:ext uri="{BB962C8B-B14F-4D97-AF65-F5344CB8AC3E}">
        <p14:creationId xmlns:p14="http://schemas.microsoft.com/office/powerpoint/2010/main" val="7305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6"/>
                </p:tgtEl>
              </p:cMediaNode>
            </p:video>
            <p:seq concurrent="1" nextAc="seek">
              <p:cTn id="16" restart="whenNotActive" fill="hold" evtFilter="cancelBubble" nodeType="interactiveSeq">
                <p:stCondLst>
                  <p:cond evt="onClick" delay="0">
                    <p:tgtEl>
                      <p:spTgt spid="6"/>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6"/>
                                        </p:tgtEl>
                                      </p:cBhvr>
                                    </p:cmd>
                                  </p:childTnLst>
                                </p:cTn>
                              </p:par>
                            </p:childTnLst>
                          </p:cTn>
                        </p:par>
                      </p:childTnLst>
                    </p:cTn>
                  </p:par>
                </p:childTnLst>
              </p:cTn>
              <p:nextCondLst>
                <p:cond evt="onClick" delay="0">
                  <p:tgtEl>
                    <p:spTgt spid="6"/>
                  </p:tgtEl>
                </p:cond>
              </p:nextCondLst>
            </p:seq>
            <p:video>
              <p:cMediaNode vol="80000">
                <p:cTn id="21" fill="hold" display="0">
                  <p:stCondLst>
                    <p:cond delay="indefinite"/>
                  </p:stCondLst>
                </p:cTn>
                <p:tgtEl>
                  <p:spTgt spid="7"/>
                </p:tgtEl>
              </p:cMediaNode>
            </p:video>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7"/>
                                        </p:tgtEl>
                                      </p:cBhvr>
                                    </p:cmd>
                                  </p:childTnLst>
                                </p:cTn>
                              </p:par>
                            </p:childTnLst>
                          </p:cTn>
                        </p:par>
                      </p:childTnLst>
                    </p:cTn>
                  </p:par>
                </p:childTnLst>
              </p:cTn>
              <p:nextCondLst>
                <p:cond evt="onClick" delay="0">
                  <p:tgtEl>
                    <p:spTgt spid="7"/>
                  </p:tgtEl>
                </p:cond>
              </p:nextCondLst>
            </p:seq>
            <p:video>
              <p:cMediaNode vol="80000">
                <p:cTn id="27" fill="hold" display="0">
                  <p:stCondLst>
                    <p:cond delay="indefinite"/>
                  </p:stCondLst>
                </p:cTn>
                <p:tgtEl>
                  <p:spTgt spid="8"/>
                </p:tgtEl>
              </p:cMediaNode>
            </p:video>
            <p:seq concurrent="1" nextAc="seek">
              <p:cTn id="28" restart="whenNotActive" fill="hold" evtFilter="cancelBubble" nodeType="interactiveSeq">
                <p:stCondLst>
                  <p:cond evt="onClick" delay="0">
                    <p:tgtEl>
                      <p:spTgt spid="8"/>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6138-2EA0-5F38-50E0-8E3438188918}"/>
              </a:ext>
            </a:extLst>
          </p:cNvPr>
          <p:cNvSpPr>
            <a:spLocks noGrp="1"/>
          </p:cNvSpPr>
          <p:nvPr>
            <p:ph type="title"/>
          </p:nvPr>
        </p:nvSpPr>
        <p:spPr/>
        <p:txBody>
          <a:bodyPr/>
          <a:lstStyle/>
          <a:p>
            <a:r>
              <a:rPr lang="en-US" dirty="0"/>
              <a:t>Machine Learning Workflow</a:t>
            </a:r>
          </a:p>
        </p:txBody>
      </p:sp>
      <p:sp>
        <p:nvSpPr>
          <p:cNvPr id="3" name="Text Placeholder 2">
            <a:extLst>
              <a:ext uri="{FF2B5EF4-FFF2-40B4-BE49-F238E27FC236}">
                <a16:creationId xmlns:a16="http://schemas.microsoft.com/office/drawing/2014/main" id="{1985D639-EF38-84F3-8DBB-2850B0065F01}"/>
              </a:ext>
            </a:extLst>
          </p:cNvPr>
          <p:cNvSpPr>
            <a:spLocks noGrp="1"/>
          </p:cNvSpPr>
          <p:nvPr>
            <p:ph type="body" idx="1"/>
          </p:nvPr>
        </p:nvSpPr>
        <p:spPr>
          <a:xfrm>
            <a:off x="101600" y="762000"/>
            <a:ext cx="11023600" cy="5562600"/>
          </a:xfrm>
        </p:spPr>
        <p:txBody>
          <a:bodyPr/>
          <a:lstStyle/>
          <a:p>
            <a:r>
              <a:rPr lang="en-US" dirty="0"/>
              <a:t>Data Collection:</a:t>
            </a:r>
          </a:p>
          <a:p>
            <a:pPr lvl="1"/>
            <a:r>
              <a:rPr lang="en-US" dirty="0"/>
              <a:t>Gather diverse and representative datasets relevant to the problem</a:t>
            </a:r>
          </a:p>
          <a:p>
            <a:r>
              <a:rPr lang="en-US" dirty="0"/>
              <a:t>Data Preparation:</a:t>
            </a:r>
          </a:p>
          <a:p>
            <a:pPr lvl="1"/>
            <a:r>
              <a:rPr lang="en-US" dirty="0"/>
              <a:t>Clean and preprocess data for compatibility with ML models.</a:t>
            </a:r>
          </a:p>
          <a:p>
            <a:r>
              <a:rPr lang="en-US" dirty="0"/>
              <a:t>Model Training:</a:t>
            </a:r>
          </a:p>
          <a:p>
            <a:pPr lvl="1"/>
            <a:r>
              <a:rPr lang="en-US" dirty="0"/>
              <a:t>Feed prepared data into algorithms to learn and identify patterns</a:t>
            </a:r>
          </a:p>
          <a:p>
            <a:r>
              <a:rPr lang="en-US" dirty="0"/>
              <a:t>Evaluation:</a:t>
            </a:r>
          </a:p>
          <a:p>
            <a:pPr lvl="1"/>
            <a:r>
              <a:rPr lang="en-US" dirty="0"/>
              <a:t>Assess model performance with metrics like accuracy, precision, recall, F1 Score</a:t>
            </a:r>
          </a:p>
          <a:p>
            <a:r>
              <a:rPr lang="en-US" dirty="0"/>
              <a:t>Deployment</a:t>
            </a:r>
          </a:p>
          <a:p>
            <a:pPr lvl="1"/>
            <a:r>
              <a:rPr lang="en-US" dirty="0"/>
              <a:t>Implement the trained model for real-world predictions and decisions</a:t>
            </a:r>
          </a:p>
          <a:p>
            <a:pPr lvl="1"/>
            <a:endParaRPr lang="en-US" dirty="0"/>
          </a:p>
        </p:txBody>
      </p:sp>
    </p:spTree>
    <p:extLst>
      <p:ext uri="{BB962C8B-B14F-4D97-AF65-F5344CB8AC3E}">
        <p14:creationId xmlns:p14="http://schemas.microsoft.com/office/powerpoint/2010/main" val="1164283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7F38-6E10-B14E-AC9D-9885881D6FA0}"/>
              </a:ext>
            </a:extLst>
          </p:cNvPr>
          <p:cNvSpPr>
            <a:spLocks noGrp="1"/>
          </p:cNvSpPr>
          <p:nvPr>
            <p:ph type="title"/>
          </p:nvPr>
        </p:nvSpPr>
        <p:spPr/>
        <p:txBody>
          <a:bodyPr/>
          <a:lstStyle/>
          <a:p>
            <a:r>
              <a:rPr lang="en-US" dirty="0"/>
              <a:t>Machine Learning Workflow</a:t>
            </a:r>
          </a:p>
        </p:txBody>
      </p:sp>
      <p:sp>
        <p:nvSpPr>
          <p:cNvPr id="3" name="Text Placeholder 2">
            <a:extLst>
              <a:ext uri="{FF2B5EF4-FFF2-40B4-BE49-F238E27FC236}">
                <a16:creationId xmlns:a16="http://schemas.microsoft.com/office/drawing/2014/main" id="{5FFCB345-A1A9-C603-A23C-7F1D91FD114C}"/>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23EFB2E6-E461-86B0-02A1-7B56DACADB76}"/>
              </a:ext>
            </a:extLst>
          </p:cNvPr>
          <p:cNvPicPr>
            <a:picLocks noChangeAspect="1"/>
          </p:cNvPicPr>
          <p:nvPr/>
        </p:nvPicPr>
        <p:blipFill>
          <a:blip r:embed="rId2"/>
          <a:stretch>
            <a:fillRect/>
          </a:stretch>
        </p:blipFill>
        <p:spPr>
          <a:xfrm>
            <a:off x="609600" y="1143000"/>
            <a:ext cx="10626328" cy="4800600"/>
          </a:xfrm>
          <a:prstGeom prst="rect">
            <a:avLst/>
          </a:prstGeom>
        </p:spPr>
      </p:pic>
    </p:spTree>
    <p:extLst>
      <p:ext uri="{BB962C8B-B14F-4D97-AF65-F5344CB8AC3E}">
        <p14:creationId xmlns:p14="http://schemas.microsoft.com/office/powerpoint/2010/main" val="4028020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725E-88F2-4263-CBBC-1D28BCBDC5FA}"/>
              </a:ext>
            </a:extLst>
          </p:cNvPr>
          <p:cNvSpPr>
            <a:spLocks noGrp="1"/>
          </p:cNvSpPr>
          <p:nvPr>
            <p:ph type="title"/>
          </p:nvPr>
        </p:nvSpPr>
        <p:spPr/>
        <p:txBody>
          <a:bodyPr/>
          <a:lstStyle/>
          <a:p>
            <a:r>
              <a:rPr lang="en-US" dirty="0"/>
              <a:t>Data is the new oil…</a:t>
            </a:r>
          </a:p>
        </p:txBody>
      </p:sp>
      <p:sp>
        <p:nvSpPr>
          <p:cNvPr id="3" name="Text Placeholder 2">
            <a:extLst>
              <a:ext uri="{FF2B5EF4-FFF2-40B4-BE49-F238E27FC236}">
                <a16:creationId xmlns:a16="http://schemas.microsoft.com/office/drawing/2014/main" id="{14C24BEC-72EF-B8CB-D3B5-295D66FF180F}"/>
              </a:ext>
            </a:extLst>
          </p:cNvPr>
          <p:cNvSpPr>
            <a:spLocks noGrp="1"/>
          </p:cNvSpPr>
          <p:nvPr>
            <p:ph type="body" idx="1"/>
          </p:nvPr>
        </p:nvSpPr>
        <p:spPr/>
        <p:txBody>
          <a:bodyPr/>
          <a:lstStyle/>
          <a:p>
            <a:r>
              <a:rPr lang="en-US" dirty="0"/>
              <a:t>Data is the cornerstone for every machine learning approach.</a:t>
            </a:r>
          </a:p>
          <a:p>
            <a:endParaRPr lang="en-US" dirty="0"/>
          </a:p>
          <a:p>
            <a:r>
              <a:rPr lang="en-US" dirty="0"/>
              <a:t>High-quality, large dataset lead to more accurate and reliable models.</a:t>
            </a:r>
            <a:br>
              <a:rPr lang="en-US" dirty="0"/>
            </a:br>
            <a:endParaRPr lang="en-US" dirty="0"/>
          </a:p>
          <a:p>
            <a:r>
              <a:rPr lang="en-US" dirty="0"/>
              <a:t>Quality includes relevance, cleanliness, and diversity of data</a:t>
            </a:r>
          </a:p>
          <a:p>
            <a:endParaRPr lang="en-US" dirty="0"/>
          </a:p>
          <a:p>
            <a:r>
              <a:rPr lang="en-US" dirty="0"/>
              <a:t>But how do we ensure that we have properly sanitized our input data before machine learning is applied? </a:t>
            </a:r>
          </a:p>
        </p:txBody>
      </p:sp>
    </p:spTree>
    <p:extLst>
      <p:ext uri="{BB962C8B-B14F-4D97-AF65-F5344CB8AC3E}">
        <p14:creationId xmlns:p14="http://schemas.microsoft.com/office/powerpoint/2010/main" val="728147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BD5D-0FAD-2641-F1B2-8B3DDEBF95EE}"/>
              </a:ext>
            </a:extLst>
          </p:cNvPr>
          <p:cNvSpPr>
            <a:spLocks noGrp="1"/>
          </p:cNvSpPr>
          <p:nvPr>
            <p:ph type="title"/>
          </p:nvPr>
        </p:nvSpPr>
        <p:spPr/>
        <p:txBody>
          <a:bodyPr/>
          <a:lstStyle/>
          <a:p>
            <a:r>
              <a:rPr lang="en-US" dirty="0"/>
              <a:t>Data Preparation Techniques</a:t>
            </a:r>
          </a:p>
        </p:txBody>
      </p:sp>
      <p:sp>
        <p:nvSpPr>
          <p:cNvPr id="3" name="Text Placeholder 2">
            <a:extLst>
              <a:ext uri="{FF2B5EF4-FFF2-40B4-BE49-F238E27FC236}">
                <a16:creationId xmlns:a16="http://schemas.microsoft.com/office/drawing/2014/main" id="{BFD82871-FDBB-8E76-B64B-CDBE2226B8F0}"/>
              </a:ext>
            </a:extLst>
          </p:cNvPr>
          <p:cNvSpPr>
            <a:spLocks noGrp="1"/>
          </p:cNvSpPr>
          <p:nvPr>
            <p:ph type="body" idx="1"/>
          </p:nvPr>
        </p:nvSpPr>
        <p:spPr/>
        <p:txBody>
          <a:bodyPr/>
          <a:lstStyle/>
          <a:p>
            <a:r>
              <a:rPr lang="en-US" dirty="0"/>
              <a:t>Definition:</a:t>
            </a:r>
          </a:p>
          <a:p>
            <a:pPr lvl="1"/>
            <a:r>
              <a:rPr lang="en-US" dirty="0"/>
              <a:t>The process of cleaning and transforming raw data before analysis.</a:t>
            </a:r>
          </a:p>
          <a:p>
            <a:r>
              <a:rPr lang="en-US" dirty="0"/>
              <a:t>Key steps:</a:t>
            </a:r>
          </a:p>
          <a:p>
            <a:pPr lvl="1"/>
            <a:r>
              <a:rPr lang="en-US" dirty="0"/>
              <a:t>Data cleaning:</a:t>
            </a:r>
          </a:p>
          <a:p>
            <a:pPr lvl="2"/>
            <a:r>
              <a:rPr lang="en-US" dirty="0"/>
              <a:t>Handle missing values</a:t>
            </a:r>
          </a:p>
          <a:p>
            <a:pPr lvl="2"/>
            <a:r>
              <a:rPr lang="en-US" dirty="0"/>
              <a:t>Correct errors and remove outliers</a:t>
            </a:r>
          </a:p>
          <a:p>
            <a:pPr lvl="1"/>
            <a:r>
              <a:rPr lang="en-US" dirty="0"/>
              <a:t>Data Transformation:</a:t>
            </a:r>
          </a:p>
          <a:p>
            <a:pPr lvl="2"/>
            <a:r>
              <a:rPr lang="en-US" dirty="0"/>
              <a:t>Normalize or scale features</a:t>
            </a:r>
          </a:p>
          <a:p>
            <a:pPr lvl="2"/>
            <a:r>
              <a:rPr lang="en-US" dirty="0"/>
              <a:t>Encode categorical data</a:t>
            </a:r>
          </a:p>
          <a:p>
            <a:pPr lvl="1"/>
            <a:r>
              <a:rPr lang="en-US" dirty="0"/>
              <a:t>Feature Selection:</a:t>
            </a:r>
          </a:p>
          <a:p>
            <a:pPr lvl="2"/>
            <a:r>
              <a:rPr lang="en-US" dirty="0"/>
              <a:t>Identify and select the most relevant features for analysis</a:t>
            </a:r>
          </a:p>
          <a:p>
            <a:pPr lvl="1"/>
            <a:r>
              <a:rPr lang="en-US" dirty="0"/>
              <a:t>Data Splitting:</a:t>
            </a:r>
          </a:p>
          <a:p>
            <a:pPr lvl="2"/>
            <a:r>
              <a:rPr lang="en-US" dirty="0"/>
              <a:t>Divide data into training, validation, and test sets.</a:t>
            </a:r>
          </a:p>
          <a:p>
            <a:pPr lvl="1"/>
            <a:endParaRPr lang="en-US" dirty="0"/>
          </a:p>
        </p:txBody>
      </p:sp>
    </p:spTree>
    <p:extLst>
      <p:ext uri="{BB962C8B-B14F-4D97-AF65-F5344CB8AC3E}">
        <p14:creationId xmlns:p14="http://schemas.microsoft.com/office/powerpoint/2010/main" val="227971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D381-771D-94EE-2604-18962D2384BD}"/>
              </a:ext>
            </a:extLst>
          </p:cNvPr>
          <p:cNvSpPr>
            <a:spLocks noGrp="1"/>
          </p:cNvSpPr>
          <p:nvPr>
            <p:ph type="title"/>
          </p:nvPr>
        </p:nvSpPr>
        <p:spPr/>
        <p:txBody>
          <a:bodyPr/>
          <a:lstStyle/>
          <a:p>
            <a:r>
              <a:rPr lang="en-US" i="0" dirty="0">
                <a:effectLst/>
                <a:latin typeface="Tahoma" panose="020B0604030504040204" pitchFamily="34" charset="0"/>
                <a:ea typeface="Tahoma" panose="020B0604030504040204" pitchFamily="34" charset="0"/>
                <a:cs typeface="Tahoma" panose="020B0604030504040204" pitchFamily="34" charset="0"/>
              </a:rPr>
              <a:t>Agenda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49D1F6AA-54C1-FD61-4370-D096AACF38D7}"/>
              </a:ext>
            </a:extLst>
          </p:cNvPr>
          <p:cNvSpPr>
            <a:spLocks noGrp="1"/>
          </p:cNvSpPr>
          <p:nvPr>
            <p:ph type="body" idx="1"/>
          </p:nvPr>
        </p:nvSpPr>
        <p:spPr/>
        <p:txBody>
          <a:bodyPr/>
          <a:lstStyle/>
          <a:p>
            <a:pPr algn="l">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Module 1 (Jan 31): Introduction to AI and ML</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What is Artificial Intelligence</a:t>
            </a:r>
          </a:p>
          <a:p>
            <a:pPr lvl="1">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Understanding Machine Learning</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Types and Applications of AI</a:t>
            </a:r>
          </a:p>
          <a:p>
            <a:pPr lvl="2">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Real World Case Studies of AI/ML in Healthcare</a:t>
            </a:r>
          </a:p>
          <a:p>
            <a:pPr lvl="1">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Ethical Considerations in AI</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Emerging Trends and Future of AI</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Discussions </a:t>
            </a: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02003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D381-771D-94EE-2604-18962D2384BD}"/>
              </a:ext>
            </a:extLst>
          </p:cNvPr>
          <p:cNvSpPr>
            <a:spLocks noGrp="1"/>
          </p:cNvSpPr>
          <p:nvPr>
            <p:ph type="title"/>
          </p:nvPr>
        </p:nvSpPr>
        <p:spPr/>
        <p:txBody>
          <a:bodyPr/>
          <a:lstStyle/>
          <a:p>
            <a:r>
              <a:rPr lang="en-US" i="0" dirty="0">
                <a:effectLst/>
                <a:latin typeface="Tahoma" panose="020B0604030504040204" pitchFamily="34" charset="0"/>
                <a:ea typeface="Tahoma" panose="020B0604030504040204" pitchFamily="34" charset="0"/>
                <a:cs typeface="Tahoma" panose="020B0604030504040204" pitchFamily="34" charset="0"/>
              </a:rPr>
              <a:t>Agenda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49D1F6AA-54C1-FD61-4370-D096AACF38D7}"/>
              </a:ext>
            </a:extLst>
          </p:cNvPr>
          <p:cNvSpPr>
            <a:spLocks noGrp="1"/>
          </p:cNvSpPr>
          <p:nvPr>
            <p:ph type="body" idx="1"/>
          </p:nvPr>
        </p:nvSpPr>
        <p:spPr/>
        <p:txBody>
          <a:bodyPr/>
          <a:lstStyle/>
          <a:p>
            <a:pPr algn="l">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Module 2 (Feb 1): Introduction to AI and ML Algorithms</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Supervised Learning (e.g. Linear Regression, Decision Trees)</a:t>
            </a:r>
          </a:p>
          <a:p>
            <a:pPr lvl="1">
              <a:buFont typeface="Arial" panose="020B0604020202020204" pitchFamily="34" charset="0"/>
              <a:buChar char="•"/>
            </a:pPr>
            <a:r>
              <a:rPr lang="en-US" b="0" i="0" dirty="0">
                <a:effectLst/>
                <a:latin typeface="Tahoma" panose="020B0604030504040204" pitchFamily="34" charset="0"/>
                <a:ea typeface="Tahoma" panose="020B0604030504040204" pitchFamily="34" charset="0"/>
                <a:cs typeface="Tahoma" panose="020B0604030504040204" pitchFamily="34" charset="0"/>
              </a:rPr>
              <a:t>Unsupervised Learning Algorithms (e.g. Clustering, PCA)</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Basics of Neural Networks and Deep Learning</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Training ML models</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Model Evaluation and Validation Techniques</a:t>
            </a:r>
          </a:p>
          <a:p>
            <a:pPr lvl="1">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Overfitting, Underfitting, and Model tunning</a:t>
            </a:r>
          </a:p>
          <a:p>
            <a:pPr lvl="1">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lvl="1">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31471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C725-D20C-7B23-CDD5-B16A634277B8}"/>
              </a:ext>
            </a:extLst>
          </p:cNvPr>
          <p:cNvSpPr>
            <a:spLocks noGrp="1"/>
          </p:cNvSpPr>
          <p:nvPr>
            <p:ph type="title"/>
          </p:nvPr>
        </p:nvSpPr>
        <p:spPr/>
        <p:txBody>
          <a:bodyPr/>
          <a:lstStyle/>
          <a:p>
            <a:r>
              <a:rPr lang="en-US" dirty="0"/>
              <a:t>What is Artificial Intelligence?</a:t>
            </a:r>
          </a:p>
        </p:txBody>
      </p:sp>
      <p:sp>
        <p:nvSpPr>
          <p:cNvPr id="3" name="Text Placeholder 2">
            <a:extLst>
              <a:ext uri="{FF2B5EF4-FFF2-40B4-BE49-F238E27FC236}">
                <a16:creationId xmlns:a16="http://schemas.microsoft.com/office/drawing/2014/main" id="{FA2600A6-3CF6-F293-5A31-24C689E9713C}"/>
              </a:ext>
            </a:extLst>
          </p:cNvPr>
          <p:cNvSpPr>
            <a:spLocks noGrp="1"/>
          </p:cNvSpPr>
          <p:nvPr>
            <p:ph type="body" idx="1"/>
          </p:nvPr>
        </p:nvSpPr>
        <p:spPr>
          <a:xfrm>
            <a:off x="101601" y="914400"/>
            <a:ext cx="7213599" cy="5562600"/>
          </a:xfrm>
        </p:spPr>
        <p:txBody>
          <a:bodyPr/>
          <a:lstStyle/>
          <a:p>
            <a:r>
              <a:rPr lang="en-US" b="0" i="0" dirty="0">
                <a:effectLst/>
                <a:latin typeface="Tahoma" panose="020B0604030504040204" pitchFamily="34" charset="0"/>
                <a:ea typeface="Tahoma" panose="020B0604030504040204" pitchFamily="34" charset="0"/>
                <a:cs typeface="Tahoma" panose="020B0604030504040204" pitchFamily="34" charset="0"/>
              </a:rPr>
              <a:t>AI is a branch of computer science aimed at building machines capable of performing tasks that typically require human intelligence. </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b="0" i="0" dirty="0">
                <a:effectLst/>
                <a:latin typeface="Tahoma" panose="020B0604030504040204" pitchFamily="34" charset="0"/>
                <a:ea typeface="Tahoma" panose="020B0604030504040204" pitchFamily="34" charset="0"/>
                <a:cs typeface="Tahoma" panose="020B0604030504040204" pitchFamily="34" charset="0"/>
              </a:rPr>
              <a:t>These tasks include learning, reasoning, problem-solving, understanding natural language, and perception.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Oval 3">
            <a:extLst>
              <a:ext uri="{FF2B5EF4-FFF2-40B4-BE49-F238E27FC236}">
                <a16:creationId xmlns:a16="http://schemas.microsoft.com/office/drawing/2014/main" id="{B3238876-2715-D3A9-ABA8-AE584D1AF5EC}"/>
              </a:ext>
            </a:extLst>
          </p:cNvPr>
          <p:cNvSpPr/>
          <p:nvPr/>
        </p:nvSpPr>
        <p:spPr>
          <a:xfrm>
            <a:off x="7326086" y="1447800"/>
            <a:ext cx="4572000" cy="4466844"/>
          </a:xfrm>
          <a:prstGeom prst="ellipse">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1C2683-A24D-979B-089A-42D6FA2373AF}"/>
              </a:ext>
            </a:extLst>
          </p:cNvPr>
          <p:cNvSpPr txBox="1"/>
          <p:nvPr/>
        </p:nvSpPr>
        <p:spPr>
          <a:xfrm>
            <a:off x="8448145" y="1828800"/>
            <a:ext cx="2327881" cy="400110"/>
          </a:xfrm>
          <a:prstGeom prst="rect">
            <a:avLst/>
          </a:prstGeom>
          <a:noFill/>
        </p:spPr>
        <p:txBody>
          <a:bodyPr wrap="none" rtlCol="0">
            <a:spAutoFit/>
          </a:bodyPr>
          <a:lstStyle/>
          <a:p>
            <a:r>
              <a:rPr lang="en-US" sz="2000" dirty="0">
                <a:solidFill>
                  <a:schemeClr val="bg1">
                    <a:lumMod val="95000"/>
                  </a:schemeClr>
                </a:solidFill>
                <a:latin typeface="Calibri" panose="020F0502020204030204" pitchFamily="34" charset="0"/>
                <a:cs typeface="Calibri" panose="020F0502020204030204" pitchFamily="34" charset="0"/>
              </a:rPr>
              <a:t>Artificial Intelligence</a:t>
            </a:r>
          </a:p>
        </p:txBody>
      </p:sp>
    </p:spTree>
    <p:extLst>
      <p:ext uri="{BB962C8B-B14F-4D97-AF65-F5344CB8AC3E}">
        <p14:creationId xmlns:p14="http://schemas.microsoft.com/office/powerpoint/2010/main" val="205339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61F0-A7B8-71FD-E6DB-4AE185BD4371}"/>
              </a:ext>
            </a:extLst>
          </p:cNvPr>
          <p:cNvSpPr>
            <a:spLocks noGrp="1"/>
          </p:cNvSpPr>
          <p:nvPr>
            <p:ph type="title"/>
          </p:nvPr>
        </p:nvSpPr>
        <p:spPr/>
        <p:txBody>
          <a:bodyPr/>
          <a:lstStyle/>
          <a:p>
            <a:r>
              <a:rPr lang="en-US" i="0" dirty="0">
                <a:effectLst/>
                <a:latin typeface="Tahoma" panose="020B0604030504040204" pitchFamily="34" charset="0"/>
                <a:ea typeface="Tahoma" panose="020B0604030504040204" pitchFamily="34" charset="0"/>
                <a:cs typeface="Tahoma" panose="020B0604030504040204" pitchFamily="34" charset="0"/>
              </a:rPr>
              <a:t>History and Evolution of AI</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66631210-79FA-26D8-E136-79AB0E3692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884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1C91-55CD-5079-915E-370DBEB0DE60}"/>
              </a:ext>
            </a:extLst>
          </p:cNvPr>
          <p:cNvSpPr>
            <a:spLocks noGrp="1"/>
          </p:cNvSpPr>
          <p:nvPr>
            <p:ph type="title"/>
          </p:nvPr>
        </p:nvSpPr>
        <p:spPr/>
        <p:txBody>
          <a:bodyPr/>
          <a:lstStyle/>
          <a:p>
            <a:r>
              <a:rPr lang="en-US" dirty="0"/>
              <a:t>Types of AI</a:t>
            </a:r>
          </a:p>
        </p:txBody>
      </p:sp>
      <p:sp>
        <p:nvSpPr>
          <p:cNvPr id="3" name="Text Placeholder 2">
            <a:extLst>
              <a:ext uri="{FF2B5EF4-FFF2-40B4-BE49-F238E27FC236}">
                <a16:creationId xmlns:a16="http://schemas.microsoft.com/office/drawing/2014/main" id="{988DD3AC-E34B-C745-2766-A19A2F3114AE}"/>
              </a:ext>
            </a:extLst>
          </p:cNvPr>
          <p:cNvSpPr>
            <a:spLocks noGrp="1"/>
          </p:cNvSpPr>
          <p:nvPr>
            <p:ph type="body" idx="1"/>
          </p:nvPr>
        </p:nvSpPr>
        <p:spPr>
          <a:xfrm>
            <a:off x="97246" y="667512"/>
            <a:ext cx="11785599" cy="5562600"/>
          </a:xfrm>
        </p:spPr>
        <p:txBody>
          <a:bodyPr/>
          <a:lstStyle/>
          <a:p>
            <a:r>
              <a:rPr lang="en-US" dirty="0"/>
              <a:t>Narrow AI</a:t>
            </a:r>
          </a:p>
          <a:p>
            <a:pPr lvl="1"/>
            <a:r>
              <a:rPr lang="en-US" dirty="0"/>
              <a:t>Subsystem designed to perform specific tasks (e.g. virtual assistants such as Alexa and Siri, recommendation systems such as algorithms for recommending movies on Netflix).</a:t>
            </a:r>
          </a:p>
          <a:p>
            <a:pPr lvl="1"/>
            <a:endParaRPr lang="en-US" dirty="0"/>
          </a:p>
          <a:p>
            <a:r>
              <a:rPr lang="en-US" dirty="0"/>
              <a:t>General AI</a:t>
            </a:r>
          </a:p>
          <a:p>
            <a:pPr lvl="1"/>
            <a:r>
              <a:rPr lang="en-US" dirty="0"/>
              <a:t>Theoretical systems with human-like intelligence across a wide range of tasks engage in meaningful conversations, and learn new games or skills without being explicitly programmed for them. As of now, there are no real world examples of General AI because it remains a theoretical concept.</a:t>
            </a:r>
          </a:p>
          <a:p>
            <a:pPr lvl="1"/>
            <a:endParaRPr lang="en-US" dirty="0"/>
          </a:p>
          <a:p>
            <a:r>
              <a:rPr lang="en-US" dirty="0" err="1"/>
              <a:t>Superintelligent</a:t>
            </a:r>
            <a:r>
              <a:rPr lang="en-US" dirty="0"/>
              <a:t> AI</a:t>
            </a:r>
          </a:p>
          <a:p>
            <a:pPr lvl="1"/>
            <a:r>
              <a:rPr lang="en-US" dirty="0"/>
              <a:t>An AI system that can surpass human intelligence in scientific creativity, general wisdom, and social skills. This is still highly theoretical.</a:t>
            </a:r>
          </a:p>
        </p:txBody>
      </p:sp>
    </p:spTree>
    <p:extLst>
      <p:ext uri="{BB962C8B-B14F-4D97-AF65-F5344CB8AC3E}">
        <p14:creationId xmlns:p14="http://schemas.microsoft.com/office/powerpoint/2010/main" val="18794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FAF5-60F5-1E0D-00BB-05AD56AF3228}"/>
              </a:ext>
            </a:extLst>
          </p:cNvPr>
          <p:cNvSpPr>
            <a:spLocks noGrp="1"/>
          </p:cNvSpPr>
          <p:nvPr>
            <p:ph type="title"/>
          </p:nvPr>
        </p:nvSpPr>
        <p:spPr/>
        <p:txBody>
          <a:bodyPr/>
          <a:lstStyle/>
          <a:p>
            <a:r>
              <a:rPr lang="en-US" dirty="0"/>
              <a:t>Types of AI</a:t>
            </a:r>
          </a:p>
        </p:txBody>
      </p:sp>
      <p:sp>
        <p:nvSpPr>
          <p:cNvPr id="3" name="Text Placeholder 2">
            <a:extLst>
              <a:ext uri="{FF2B5EF4-FFF2-40B4-BE49-F238E27FC236}">
                <a16:creationId xmlns:a16="http://schemas.microsoft.com/office/drawing/2014/main" id="{BE9F2173-51CE-1B8E-04FE-85055DAA22FC}"/>
              </a:ext>
            </a:extLst>
          </p:cNvPr>
          <p:cNvSpPr>
            <a:spLocks noGrp="1"/>
          </p:cNvSpPr>
          <p:nvPr>
            <p:ph type="body" idx="1"/>
          </p:nvPr>
        </p:nvSpPr>
        <p:spPr>
          <a:xfrm>
            <a:off x="66766" y="693638"/>
            <a:ext cx="11785599" cy="5562600"/>
          </a:xfrm>
        </p:spPr>
        <p:txBody>
          <a:bodyPr/>
          <a:lstStyle/>
          <a:p>
            <a:r>
              <a:rPr lang="en-US" dirty="0"/>
              <a:t>Narrow AI</a:t>
            </a:r>
          </a:p>
          <a:p>
            <a:pPr lvl="1"/>
            <a:r>
              <a:rPr lang="en-US" dirty="0"/>
              <a:t>Performs specific tasks (e.g. Siri, Alexa, Netflix recommendations).</a:t>
            </a:r>
          </a:p>
          <a:p>
            <a:pPr lvl="1"/>
            <a:r>
              <a:rPr lang="en-US" dirty="0"/>
              <a:t>Task-specific systems without general understanding.</a:t>
            </a:r>
          </a:p>
          <a:p>
            <a:r>
              <a:rPr lang="en-US" dirty="0"/>
              <a:t>General AI</a:t>
            </a:r>
          </a:p>
          <a:p>
            <a:pPr lvl="1"/>
            <a:r>
              <a:rPr lang="en-US" dirty="0"/>
              <a:t>Theoretical concept of AI with human-like intelligence</a:t>
            </a:r>
          </a:p>
          <a:p>
            <a:pPr lvl="1"/>
            <a:r>
              <a:rPr lang="en-US" dirty="0"/>
              <a:t>Capable of understanding, learning, and applying knowledge across various tasks.</a:t>
            </a:r>
          </a:p>
          <a:p>
            <a:pPr lvl="1"/>
            <a:r>
              <a:rPr lang="en-US" dirty="0"/>
              <a:t>No real-world examples yet; remains speculative</a:t>
            </a:r>
          </a:p>
          <a:p>
            <a:r>
              <a:rPr lang="en-US" dirty="0"/>
              <a:t>Super intelligent AI</a:t>
            </a:r>
          </a:p>
          <a:p>
            <a:pPr lvl="1"/>
            <a:r>
              <a:rPr lang="en-US" dirty="0"/>
              <a:t>AI that exceeds human intelligence and capability</a:t>
            </a:r>
          </a:p>
          <a:p>
            <a:pPr lvl="1"/>
            <a:r>
              <a:rPr lang="en-US" dirty="0"/>
              <a:t>Encompasses scientific creativity, wisdom, and social skills</a:t>
            </a:r>
          </a:p>
          <a:p>
            <a:pPr lvl="1"/>
            <a:r>
              <a:rPr lang="en-US" dirty="0"/>
              <a:t>Highly theoretical and speculative with no current real-world instances.</a:t>
            </a:r>
          </a:p>
        </p:txBody>
      </p:sp>
    </p:spTree>
    <p:extLst>
      <p:ext uri="{BB962C8B-B14F-4D97-AF65-F5344CB8AC3E}">
        <p14:creationId xmlns:p14="http://schemas.microsoft.com/office/powerpoint/2010/main" val="2444017374"/>
      </p:ext>
    </p:extLst>
  </p:cSld>
  <p:clrMapOvr>
    <a:masterClrMapping/>
  </p:clrMapOvr>
</p:sld>
</file>

<file path=ppt/theme/theme1.xml><?xml version="1.0" encoding="utf-8"?>
<a:theme xmlns:a="http://schemas.openxmlformats.org/drawingml/2006/main" name="Office Theme">
  <a:themeElements>
    <a:clrScheme name="Howard">
      <a:dk1>
        <a:srgbClr val="003A63"/>
      </a:dk1>
      <a:lt1>
        <a:srgbClr val="FFFFFF"/>
      </a:lt1>
      <a:dk2>
        <a:srgbClr val="E31837"/>
      </a:dk2>
      <a:lt2>
        <a:srgbClr val="EEECE1"/>
      </a:lt2>
      <a:accent1>
        <a:srgbClr val="2A6EBB"/>
      </a:accent1>
      <a:accent2>
        <a:srgbClr val="5C3160"/>
      </a:accent2>
      <a:accent3>
        <a:srgbClr val="9C3022"/>
      </a:accent3>
      <a:accent4>
        <a:srgbClr val="EA7125"/>
      </a:accent4>
      <a:accent5>
        <a:srgbClr val="FFC82E"/>
      </a:accent5>
      <a:accent6>
        <a:srgbClr val="005643"/>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63667</TotalTime>
  <Words>2397</Words>
  <Application>Microsoft Macintosh PowerPoint</Application>
  <PresentationFormat>Widescreen</PresentationFormat>
  <Paragraphs>335</Paragraphs>
  <Slides>38</Slides>
  <Notes>10</Notes>
  <HiddenSlides>3</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Google Sans</vt:lpstr>
      <vt:lpstr>Söhne</vt:lpstr>
      <vt:lpstr>Tahoma</vt:lpstr>
      <vt:lpstr>Verdana</vt:lpstr>
      <vt:lpstr>Office Theme</vt:lpstr>
      <vt:lpstr>Introduction to AI/ML</vt:lpstr>
      <vt:lpstr>About Me</vt:lpstr>
      <vt:lpstr>Goal</vt:lpstr>
      <vt:lpstr>Agenda</vt:lpstr>
      <vt:lpstr>Agenda</vt:lpstr>
      <vt:lpstr>What is Artificial Intelligence?</vt:lpstr>
      <vt:lpstr>History and Evolution of AI</vt:lpstr>
      <vt:lpstr>Types of AI</vt:lpstr>
      <vt:lpstr>Types of AI</vt:lpstr>
      <vt:lpstr>Subfields of AI</vt:lpstr>
      <vt:lpstr>Subfields of AI</vt:lpstr>
      <vt:lpstr>PowerPoint Presentation</vt:lpstr>
      <vt:lpstr>What is Machine Learning?</vt:lpstr>
      <vt:lpstr>ML vs. Traditional Programming</vt:lpstr>
      <vt:lpstr>ML uses a lot of statistics…</vt:lpstr>
      <vt:lpstr>AI vs ML – What’s the difference?</vt:lpstr>
      <vt:lpstr>What part of AI is not ML?</vt:lpstr>
      <vt:lpstr>Applications of Machine Learning - Finance</vt:lpstr>
      <vt:lpstr>Applications of Machine Learning - Healthcare</vt:lpstr>
      <vt:lpstr>Applications of Machine Learning - Agriculture</vt:lpstr>
      <vt:lpstr>Applications of Machine Learning - Marketing</vt:lpstr>
      <vt:lpstr>Applications of Machine Learning – Predictive Maintenance</vt:lpstr>
      <vt:lpstr>In class Activity</vt:lpstr>
      <vt:lpstr>Types of Machine Learning Approach</vt:lpstr>
      <vt:lpstr>Supervised Learning – Fruit Labeling Analogy</vt:lpstr>
      <vt:lpstr>Supervised Learning Overview</vt:lpstr>
      <vt:lpstr>Some Supervised Learning Algorithms</vt:lpstr>
      <vt:lpstr>Unsupervised Learning – Book sorting Analogy</vt:lpstr>
      <vt:lpstr>Unsupervised Learning Overview</vt:lpstr>
      <vt:lpstr>Some Unsupervised Learning Algorithms…</vt:lpstr>
      <vt:lpstr>Reinforcement Learning –Dog Training Analogy </vt:lpstr>
      <vt:lpstr>Reinforcement Learning Overview</vt:lpstr>
      <vt:lpstr>Reinforcement Learning Overview (cont’d)</vt:lpstr>
      <vt:lpstr>Reinforcement learning examples</vt:lpstr>
      <vt:lpstr>Machine Learning Workflow</vt:lpstr>
      <vt:lpstr>Machine Learning Workflow</vt:lpstr>
      <vt:lpstr>Data is the new oil…</vt:lpstr>
      <vt:lpstr>Data Preparation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Fail-Operational Intrusion Detection System for In-Vehicle Networks</dc:title>
  <dc:creator>bloom</dc:creator>
  <cp:lastModifiedBy>Ebelechukwu Nwafor</cp:lastModifiedBy>
  <cp:revision>281</cp:revision>
  <dcterms:modified xsi:type="dcterms:W3CDTF">2024-01-30T06:21:48Z</dcterms:modified>
</cp:coreProperties>
</file>