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57" r:id="rId4"/>
    <p:sldId id="258" r:id="rId5"/>
    <p:sldId id="260" r:id="rId6"/>
    <p:sldId id="261" r:id="rId7"/>
    <p:sldId id="262" r:id="rId8"/>
    <p:sldId id="264" r:id="rId9"/>
    <p:sldId id="267" r:id="rId10"/>
    <p:sldId id="265" r:id="rId11"/>
    <p:sldId id="266" r:id="rId12"/>
    <p:sldId id="268" r:id="rId13"/>
    <p:sldId id="269" r:id="rId14"/>
    <p:sldId id="274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C975DC-9D79-8840-8C81-08AE332C7EA4}">
          <p14:sldIdLst>
            <p14:sldId id="256"/>
            <p14:sldId id="275"/>
            <p14:sldId id="257"/>
            <p14:sldId id="258"/>
            <p14:sldId id="260"/>
            <p14:sldId id="261"/>
            <p14:sldId id="262"/>
            <p14:sldId id="264"/>
            <p14:sldId id="267"/>
            <p14:sldId id="265"/>
            <p14:sldId id="266"/>
            <p14:sldId id="268"/>
            <p14:sldId id="269"/>
            <p14:sldId id="274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B30"/>
    <a:srgbClr val="082618"/>
    <a:srgbClr val="3A6855"/>
    <a:srgbClr val="013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D240E-545F-D248-B90F-7618BD747395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E4120-AF74-AD40-9932-71C3F28558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57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E4120-AF74-AD40-9932-71C3F285585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88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preflow f and labeling h are compatible.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E4120-AF74-AD40-9932-71C3F285585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04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any node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has excess—that is,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&gt; 0. If there is any edge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residual graph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Gf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leaves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goes to a node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lower height, then we can modify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pushing some of the excess flow from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will call this a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operation. </a:t>
            </a: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E4120-AF74-AD40-9932-71C3F285585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40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E4120-AF74-AD40-9932-71C3F285585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402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E4120-AF74-AD40-9932-71C3F285585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402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E4120-AF74-AD40-9932-71C3F285585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402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E4120-AF74-AD40-9932-71C3F285585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402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E4120-AF74-AD40-9932-71C3F285585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40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E4120-AF74-AD40-9932-71C3F285585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40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844D-EF8F-DB43-869A-D0F7DD010C31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EC4-DB94-934F-8573-05DA926C2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74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844D-EF8F-DB43-869A-D0F7DD010C31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EC4-DB94-934F-8573-05DA926C2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63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844D-EF8F-DB43-869A-D0F7DD010C31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EC4-DB94-934F-8573-05DA926C2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34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844D-EF8F-DB43-869A-D0F7DD010C31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EC4-DB94-934F-8573-05DA926C2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62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844D-EF8F-DB43-869A-D0F7DD010C31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EC4-DB94-934F-8573-05DA926C2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14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844D-EF8F-DB43-869A-D0F7DD010C31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EC4-DB94-934F-8573-05DA926C2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99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844D-EF8F-DB43-869A-D0F7DD010C31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EC4-DB94-934F-8573-05DA926C2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58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844D-EF8F-DB43-869A-D0F7DD010C31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EC4-DB94-934F-8573-05DA926C2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104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844D-EF8F-DB43-869A-D0F7DD010C31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EC4-DB94-934F-8573-05DA926C2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39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844D-EF8F-DB43-869A-D0F7DD010C31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EC4-DB94-934F-8573-05DA926C2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49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844D-EF8F-DB43-869A-D0F7DD010C31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7EC4-DB94-934F-8573-05DA926C2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06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844D-EF8F-DB43-869A-D0F7DD010C31}" type="datetimeFigureOut">
              <a:rPr kumimoji="1" lang="zh-CN" altLang="en-US" smtClean="0"/>
              <a:t>15/12/5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7EC4-DB94-934F-8573-05DA926C2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863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7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2.emf"/><Relationship Id="rId8" Type="http://schemas.openxmlformats.org/officeDocument/2006/relationships/image" Target="../media/image5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39875"/>
            <a:ext cx="7772400" cy="1470025"/>
          </a:xfrm>
        </p:spPr>
        <p:txBody>
          <a:bodyPr anchor="b">
            <a:noAutofit/>
          </a:bodyPr>
          <a:lstStyle/>
          <a:p>
            <a:r>
              <a:rPr kumimoji="1" lang="en-US" altLang="zh-CN" sz="5400" dirty="0" smtClean="0">
                <a:solidFill>
                  <a:srgbClr val="FFFFFF"/>
                </a:solidFill>
              </a:rPr>
              <a:t/>
            </a:r>
            <a:br>
              <a:rPr kumimoji="1" lang="en-US" altLang="zh-CN" sz="5400" dirty="0" smtClean="0">
                <a:solidFill>
                  <a:srgbClr val="FFFFFF"/>
                </a:solidFill>
              </a:rPr>
            </a:br>
            <a:r>
              <a:rPr kumimoji="1" lang="en-US" altLang="zh-CN" sz="5400" dirty="0">
                <a:solidFill>
                  <a:srgbClr val="FFFFFF"/>
                </a:solidFill>
              </a:rPr>
              <a:t/>
            </a:r>
            <a:br>
              <a:rPr kumimoji="1" lang="en-US" altLang="zh-CN" sz="5400" dirty="0">
                <a:solidFill>
                  <a:srgbClr val="FFFFFF"/>
                </a:solidFill>
              </a:rPr>
            </a:br>
            <a:r>
              <a:rPr kumimoji="1" lang="en-US" altLang="zh-CN" sz="5400" dirty="0">
                <a:solidFill>
                  <a:srgbClr val="FFFFFF"/>
                </a:solidFill>
              </a:rPr>
              <a:t/>
            </a:r>
            <a:br>
              <a:rPr kumimoji="1" lang="en-US" altLang="zh-CN" sz="5400" dirty="0">
                <a:solidFill>
                  <a:srgbClr val="FFFFFF"/>
                </a:solidFill>
              </a:rPr>
            </a:br>
            <a:r>
              <a:rPr kumimoji="1" lang="en-US" altLang="zh-CN" sz="5400" dirty="0" smtClean="0">
                <a:solidFill>
                  <a:srgbClr val="FFFFFF"/>
                </a:solidFill>
              </a:rPr>
              <a:t/>
            </a:r>
            <a:br>
              <a:rPr kumimoji="1" lang="en-US" altLang="zh-CN" sz="5400" dirty="0" smtClean="0">
                <a:solidFill>
                  <a:srgbClr val="FFFFFF"/>
                </a:solidFill>
              </a:rPr>
            </a:br>
            <a:r>
              <a:rPr kumimoji="1" lang="en-US" altLang="zh-CN" sz="5400" dirty="0" smtClean="0">
                <a:solidFill>
                  <a:srgbClr val="FFFFFF"/>
                </a:solidFill>
              </a:rPr>
              <a:t>Max</a:t>
            </a:r>
            <a:r>
              <a:rPr kumimoji="1" lang="zh-CN" altLang="en-US" sz="54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5400" dirty="0" smtClean="0">
                <a:solidFill>
                  <a:srgbClr val="FFFFFF"/>
                </a:solidFill>
              </a:rPr>
              <a:t>Flow</a:t>
            </a:r>
            <a:endParaRPr kumimoji="1" lang="zh-CN" altLang="en-US" sz="5400" dirty="0">
              <a:solidFill>
                <a:srgbClr val="FFFF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3600" y="3009900"/>
            <a:ext cx="7594600" cy="1752600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</a:rPr>
              <a:t>Fang</a:t>
            </a:r>
            <a:r>
              <a:rPr kumimoji="1" lang="zh-CN" altLang="en-US" sz="28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2800" dirty="0" err="1" smtClean="0">
                <a:solidFill>
                  <a:srgbClr val="FFFFFF"/>
                </a:solidFill>
              </a:rPr>
              <a:t>Chen,Yaqun</a:t>
            </a:r>
            <a:r>
              <a:rPr kumimoji="1" lang="zh-CN" altLang="en-US" sz="28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FFFF"/>
                </a:solidFill>
              </a:rPr>
              <a:t>Yu,</a:t>
            </a:r>
            <a:r>
              <a:rPr kumimoji="1" lang="zh-CN" altLang="en-US" sz="28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2800" dirty="0" err="1" smtClean="0">
                <a:solidFill>
                  <a:srgbClr val="FFFFFF"/>
                </a:solidFill>
              </a:rPr>
              <a:t>Xinhe</a:t>
            </a:r>
            <a:r>
              <a:rPr kumimoji="1" lang="zh-CN" altLang="en-US" sz="28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FFFF"/>
                </a:solidFill>
              </a:rPr>
              <a:t>Wang,</a:t>
            </a:r>
            <a:r>
              <a:rPr kumimoji="1" lang="zh-CN" altLang="en-US" sz="28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2800" dirty="0" err="1" smtClean="0">
                <a:solidFill>
                  <a:srgbClr val="FFFFFF"/>
                </a:solidFill>
              </a:rPr>
              <a:t>Jinglun</a:t>
            </a:r>
            <a:r>
              <a:rPr kumimoji="1" lang="zh-CN" altLang="en-US" sz="28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FFFF"/>
                </a:solidFill>
              </a:rPr>
              <a:t>Li</a:t>
            </a:r>
            <a:r>
              <a:rPr kumimoji="1" lang="en-US" altLang="zh-CN" sz="2800" dirty="0" smtClean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077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100" y="1492340"/>
            <a:ext cx="8229600" cy="60905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</a:t>
            </a:r>
            <a:endParaRPr kumimoji="1" lang="zh-CN" altLang="en-US" dirty="0"/>
          </a:p>
        </p:txBody>
      </p:sp>
      <p:pic>
        <p:nvPicPr>
          <p:cNvPr id="4" name="图片 3" descr="WeChat_144934747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35" y="1651511"/>
            <a:ext cx="75819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1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100" y="1492340"/>
            <a:ext cx="8229600" cy="60905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Relabel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</a:t>
            </a:r>
            <a:endParaRPr kumimoji="1"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446268" y="1398220"/>
            <a:ext cx="869773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800" dirty="0" smtClean="0"/>
              <a:t> </a:t>
            </a:r>
            <a:r>
              <a:rPr lang="en-US" altLang="zh-CN" sz="2800" dirty="0" smtClean="0"/>
              <a:t>If we cannot push the excess of </a:t>
            </a:r>
            <a:r>
              <a:rPr lang="en-US" altLang="zh-CN" sz="2800" i="1" dirty="0" smtClean="0"/>
              <a:t>v </a:t>
            </a:r>
            <a:r>
              <a:rPr lang="en-US" altLang="zh-CN" sz="2800" dirty="0" smtClean="0"/>
              <a:t>along any edge leaving </a:t>
            </a:r>
            <a:r>
              <a:rPr lang="en-US" altLang="zh-CN" sz="2800" i="1" dirty="0" smtClean="0"/>
              <a:t>v</a:t>
            </a:r>
            <a:r>
              <a:rPr lang="en-US" altLang="zh-CN" sz="2800" dirty="0" smtClean="0"/>
              <a:t>, then we will need to raise </a:t>
            </a:r>
            <a:r>
              <a:rPr lang="en-US" altLang="zh-CN" sz="2800" i="1" dirty="0" smtClean="0"/>
              <a:t>v</a:t>
            </a:r>
            <a:r>
              <a:rPr lang="en-US" altLang="zh-CN" sz="2800" dirty="0" smtClean="0"/>
              <a:t>’s height </a:t>
            </a:r>
          </a:p>
          <a:p>
            <a:pPr marL="0" indent="0">
              <a:buNone/>
            </a:pPr>
            <a:endParaRPr kumimoji="1" lang="zh-CN" altLang="en-US" sz="2800" dirty="0"/>
          </a:p>
        </p:txBody>
      </p:sp>
      <p:pic>
        <p:nvPicPr>
          <p:cNvPr id="7" name="图片 6" descr="WeChat_1449347813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7" r="-13194"/>
          <a:stretch/>
        </p:blipFill>
        <p:spPr>
          <a:xfrm>
            <a:off x="603630" y="2528130"/>
            <a:ext cx="8143070" cy="2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0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100" y="1492340"/>
            <a:ext cx="8229600" cy="60905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Preflow-Push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</a:t>
            </a:r>
            <a:endParaRPr kumimoji="1"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446268" y="1398219"/>
            <a:ext cx="8697732" cy="4760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dirty="0" smtClean="0"/>
              <a:t> </a:t>
            </a:r>
            <a:r>
              <a:rPr lang="en-US" altLang="zh-CN" sz="3400" dirty="0" smtClean="0"/>
              <a:t>Preflow-Push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400050" lvl="1" indent="0">
              <a:buNone/>
            </a:pPr>
            <a:r>
              <a:rPr lang="en-US" altLang="zh-CN" b="1" dirty="0" smtClean="0"/>
              <a:t> Initially</a:t>
            </a:r>
            <a:r>
              <a:rPr lang="zh-CN" altLang="en-US" b="1" dirty="0"/>
              <a:t>:</a:t>
            </a:r>
            <a:r>
              <a:rPr lang="en-US" altLang="zh-CN" dirty="0" smtClean="0"/>
              <a:t>h(v)=0, h(s) = n, f(e)=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e</a:t>
            </a:r>
            <a:r>
              <a:rPr lang="en-US" altLang="zh-CN" dirty="0" smtClean="0"/>
              <a:t> for e=(</a:t>
            </a:r>
            <a:r>
              <a:rPr lang="en-US" altLang="zh-CN" dirty="0" err="1" smtClean="0"/>
              <a:t>s,v</a:t>
            </a:r>
            <a:r>
              <a:rPr lang="en-US" altLang="zh-CN" dirty="0" smtClean="0"/>
              <a:t>) other f(e)=0</a:t>
            </a:r>
          </a:p>
          <a:p>
            <a:pPr marL="400050" lvl="1" indent="0">
              <a:buNone/>
            </a:pPr>
            <a:r>
              <a:rPr lang="en-US" altLang="zh-CN" dirty="0" smtClean="0"/>
              <a:t> While there is a node v (not t) with 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f</a:t>
            </a:r>
            <a:r>
              <a:rPr lang="en-US" altLang="zh-CN" dirty="0" smtClean="0"/>
              <a:t>(v)&gt;0</a:t>
            </a:r>
          </a:p>
          <a:p>
            <a:pPr marL="400050" lvl="1" indent="0">
              <a:buNone/>
            </a:pPr>
            <a:r>
              <a:rPr lang="en-US" altLang="zh-CN" dirty="0" smtClean="0"/>
              <a:t>		choose v</a:t>
            </a:r>
          </a:p>
          <a:p>
            <a:pPr marL="400050" lvl="1" indent="0">
              <a:buNone/>
            </a:pPr>
            <a:r>
              <a:rPr lang="en-US" altLang="zh-CN" dirty="0" smtClean="0"/>
              <a:t>		if there is w can be applied push</a:t>
            </a:r>
          </a:p>
          <a:p>
            <a:pPr marL="400050" lvl="1" indent="0">
              <a:buNone/>
            </a:pPr>
            <a:r>
              <a:rPr lang="en-US" altLang="zh-CN" dirty="0" smtClean="0"/>
              <a:t>			push(</a:t>
            </a:r>
            <a:r>
              <a:rPr lang="en-US" altLang="zh-CN" dirty="0" err="1" smtClean="0"/>
              <a:t>f,h,v,w</a:t>
            </a:r>
            <a:r>
              <a:rPr lang="en-US" altLang="zh-CN" dirty="0" smtClean="0"/>
              <a:t>)</a:t>
            </a:r>
          </a:p>
          <a:p>
            <a:pPr marL="400050" lvl="1" indent="0">
              <a:buNone/>
            </a:pPr>
            <a:r>
              <a:rPr lang="en-US" altLang="zh-CN" dirty="0" smtClean="0"/>
              <a:t>		Else</a:t>
            </a:r>
          </a:p>
          <a:p>
            <a:pPr marL="400050" lvl="1" indent="0">
              <a:buNone/>
            </a:pPr>
            <a:r>
              <a:rPr lang="en-US" altLang="zh-CN" dirty="0" smtClean="0"/>
              <a:t>			relabel(</a:t>
            </a:r>
            <a:r>
              <a:rPr lang="en-US" altLang="zh-CN" dirty="0" err="1" smtClean="0"/>
              <a:t>f,h,v</a:t>
            </a:r>
            <a:r>
              <a:rPr lang="en-US" altLang="zh-CN" dirty="0" smtClean="0"/>
              <a:t>)</a:t>
            </a:r>
          </a:p>
          <a:p>
            <a:pPr marL="40005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Endwhile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Return (f)</a:t>
            </a:r>
          </a:p>
          <a:p>
            <a:pPr marL="0" indent="0">
              <a:buNone/>
            </a:pPr>
            <a:endParaRPr lang="en-US" altLang="zh-CN" sz="3400" dirty="0"/>
          </a:p>
          <a:p>
            <a:r>
              <a:rPr lang="en-US" altLang="zh-CN" sz="3400" dirty="0" smtClean="0"/>
              <a:t>Running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time: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The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general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running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time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when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select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the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node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at</a:t>
            </a:r>
            <a:r>
              <a:rPr lang="zh-CN" altLang="en-US" sz="3400" dirty="0" smtClean="0"/>
              <a:t> </a:t>
            </a:r>
            <a:endParaRPr lang="en-US" altLang="zh-CN" sz="3400" dirty="0" smtClean="0"/>
          </a:p>
          <a:p>
            <a:pPr marL="0" indent="0">
              <a:buNone/>
            </a:pPr>
            <a:r>
              <a:rPr lang="zh-CN" altLang="zh-CN" sz="3400" dirty="0"/>
              <a:t> </a:t>
            </a:r>
            <a:r>
              <a:rPr lang="zh-CN" altLang="en-US" sz="3400" dirty="0" smtClean="0"/>
              <a:t>            </a:t>
            </a:r>
            <a:r>
              <a:rPr lang="en-US" altLang="zh-CN" sz="3400" dirty="0" smtClean="0"/>
              <a:t>maximum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height</a:t>
            </a:r>
            <a:r>
              <a:rPr lang="zh-CN" altLang="en-US" sz="3400" dirty="0" smtClean="0"/>
              <a:t>  </a:t>
            </a:r>
            <a:r>
              <a:rPr lang="en-US" altLang="zh-CN" sz="3400" dirty="0" smtClean="0"/>
              <a:t>is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O(n</a:t>
            </a:r>
            <a:r>
              <a:rPr lang="zh-CN" altLang="zh-CN" sz="3400" baseline="30000" dirty="0"/>
              <a:t>3</a:t>
            </a:r>
            <a:r>
              <a:rPr lang="en-US" altLang="zh-CN" sz="3400" dirty="0" smtClean="0"/>
              <a:t>)</a:t>
            </a:r>
            <a:r>
              <a:rPr lang="zh-CN" altLang="en-US" sz="3400" dirty="0" smtClean="0"/>
              <a:t>          </a:t>
            </a:r>
            <a:r>
              <a:rPr lang="en-US" altLang="zh-CN" sz="2800" dirty="0" smtClean="0"/>
              <a:t>	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7269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100" y="1492340"/>
            <a:ext cx="8229600" cy="60905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/>
              <a:t>1. maintain a residual graph, it is updated after each time we push a (</a:t>
            </a:r>
            <a:r>
              <a:rPr lang="en-US" altLang="zh-CN" sz="2800" dirty="0" err="1"/>
              <a:t>v,w</a:t>
            </a:r>
            <a:r>
              <a:rPr lang="en-US" altLang="zh-CN" sz="2800" dirty="0"/>
              <a:t>).</a:t>
            </a:r>
          </a:p>
          <a:p>
            <a:r>
              <a:rPr lang="en-US" altLang="zh-CN" sz="2800" dirty="0"/>
              <a:t>it is very useful in this algorithm because we need to find h(w)&lt;h(v) to push (</a:t>
            </a:r>
            <a:r>
              <a:rPr lang="en-US" altLang="zh-CN" sz="2800" dirty="0" err="1"/>
              <a:t>v,w</a:t>
            </a:r>
            <a:r>
              <a:rPr lang="en-US" altLang="zh-CN" sz="2800" dirty="0"/>
              <a:t>) by looking for an edge </a:t>
            </a:r>
          </a:p>
          <a:p>
            <a:r>
              <a:rPr lang="en-US" altLang="zh-CN" sz="2800" dirty="0"/>
              <a:t>(</a:t>
            </a:r>
            <a:r>
              <a:rPr lang="en-US" altLang="zh-CN" sz="2800" dirty="0" err="1"/>
              <a:t>v,w</a:t>
            </a:r>
            <a:r>
              <a:rPr lang="en-US" altLang="zh-CN" sz="2800" dirty="0"/>
              <a:t>) in residual graph</a:t>
            </a:r>
          </a:p>
          <a:p>
            <a:endParaRPr lang="en-US" altLang="zh-CN" sz="2800" dirty="0"/>
          </a:p>
          <a:p>
            <a:r>
              <a:rPr lang="en-US" altLang="zh-CN" sz="2800" dirty="0"/>
              <a:t>2. maintain an array for the height value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Preflow-Push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</a:t>
            </a:r>
            <a:endParaRPr kumimoji="1"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446268" y="1398219"/>
            <a:ext cx="8697732" cy="43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800" dirty="0" smtClean="0"/>
              <a:t> </a:t>
            </a:r>
            <a:r>
              <a:rPr lang="en-US" altLang="zh-CN" sz="2800" dirty="0" smtClean="0"/>
              <a:t>Preflow-Push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3835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eChat_144936720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3" y="50800"/>
            <a:ext cx="7738534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2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100" y="1492340"/>
            <a:ext cx="8229600" cy="60905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Preflow-Push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 Demo</a:t>
            </a:r>
            <a:endParaRPr kumimoji="1"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446268" y="1398219"/>
            <a:ext cx="8697732" cy="43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800" dirty="0" smtClean="0"/>
              <a:t> </a:t>
            </a:r>
            <a:r>
              <a:rPr lang="en-US" altLang="zh-CN" sz="2800" dirty="0" smtClean="0"/>
              <a:t>Preflow-Push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5062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100" y="1492340"/>
            <a:ext cx="8229600" cy="60905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	</a:t>
            </a:r>
            <a:endParaRPr kumimoji="1"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446268" y="1398219"/>
            <a:ext cx="8119680" cy="435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dirty="0" smtClean="0"/>
              <a:t> </a:t>
            </a:r>
            <a:r>
              <a:rPr lang="en-US" altLang="zh-CN" sz="2400" dirty="0" smtClean="0"/>
              <a:t>Preflow-Push: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worst-case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running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time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algorithm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O(n</a:t>
            </a:r>
            <a:r>
              <a:rPr lang="en-US" altLang="zh-CN" sz="2400" baseline="30000" dirty="0" smtClean="0"/>
              <a:t>3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Which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improve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mn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structure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below: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457200"/>
            <a:r>
              <a:rPr lang="zh-CN" altLang="en-US" sz="1800" dirty="0" smtClean="0"/>
              <a:t> </a:t>
            </a:r>
            <a:r>
              <a:rPr lang="en-US" altLang="zh-CN" sz="1800" i="1" dirty="0"/>
              <a:t>After the </a:t>
            </a:r>
            <a:r>
              <a:rPr lang="en-US" altLang="zh-CN" sz="1800" dirty="0"/>
              <a:t>current(</a:t>
            </a:r>
            <a:r>
              <a:rPr lang="en-US" altLang="zh-CN" sz="1800" i="1" dirty="0"/>
              <a:t>v</a:t>
            </a:r>
            <a:r>
              <a:rPr lang="en-US" altLang="zh-CN" sz="1800" dirty="0"/>
              <a:t>) </a:t>
            </a:r>
            <a:r>
              <a:rPr lang="en-US" altLang="zh-CN" sz="1800" i="1" dirty="0"/>
              <a:t>pointer is advanced from an edge </a:t>
            </a:r>
            <a:r>
              <a:rPr lang="en-US" altLang="zh-CN" sz="1800" dirty="0"/>
              <a:t>(</a:t>
            </a:r>
            <a:r>
              <a:rPr lang="en-US" altLang="zh-CN" sz="1800" i="1" dirty="0"/>
              <a:t>v</a:t>
            </a:r>
            <a:r>
              <a:rPr lang="en-US" altLang="zh-CN" sz="1800" dirty="0"/>
              <a:t>, </a:t>
            </a:r>
            <a:r>
              <a:rPr lang="en-US" altLang="zh-CN" sz="1800" i="1" dirty="0"/>
              <a:t>w</a:t>
            </a:r>
            <a:r>
              <a:rPr lang="en-US" altLang="zh-CN" sz="1800" dirty="0"/>
              <a:t>)</a:t>
            </a:r>
            <a:r>
              <a:rPr lang="en-US" altLang="zh-CN" sz="1800" i="1" dirty="0"/>
              <a:t>, we cannot apply </a:t>
            </a:r>
            <a:r>
              <a:rPr lang="en-US" altLang="zh-CN" sz="1800" dirty="0"/>
              <a:t>push </a:t>
            </a:r>
            <a:r>
              <a:rPr lang="en-US" altLang="zh-CN" sz="1800" i="1" dirty="0"/>
              <a:t>to this edge until v gets </a:t>
            </a:r>
            <a:r>
              <a:rPr lang="en-US" altLang="zh-CN" sz="1800" i="1" dirty="0" smtClean="0"/>
              <a:t>relabeled</a:t>
            </a:r>
            <a:r>
              <a:rPr lang="en-US" altLang="zh-CN" sz="2800" i="1" dirty="0" smtClean="0"/>
              <a:t>.</a:t>
            </a:r>
          </a:p>
          <a:p>
            <a:pPr marL="114300" indent="0">
              <a:buNone/>
            </a:pPr>
            <a:endParaRPr lang="en-US" altLang="zh-CN" sz="2800" i="1" dirty="0" smtClean="0"/>
          </a:p>
          <a:p>
            <a:pPr marL="457200"/>
            <a:r>
              <a:rPr lang="en-US" altLang="zh-CN" sz="1800" i="1" dirty="0" smtClean="0"/>
              <a:t>When </a:t>
            </a:r>
            <a:r>
              <a:rPr lang="en-US" altLang="zh-CN" sz="1800" i="1" dirty="0"/>
              <a:t>the current(v) pointer reaches the end of the edge list for v, the relabel operation can be applied to node v. </a:t>
            </a:r>
            <a:endParaRPr lang="en-US" altLang="zh-CN" sz="1800" i="1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2400" dirty="0" smtClean="0"/>
              <a:t>This part will need further research</a:t>
            </a:r>
            <a:endParaRPr lang="en-US" altLang="zh-CN" sz="2400" dirty="0"/>
          </a:p>
          <a:p>
            <a:pPr marL="571500" indent="-457200"/>
            <a:endParaRPr lang="en-US" altLang="zh-CN" sz="1800" i="1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6256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Q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Yaqun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Chen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56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Brush Script MT Italic"/>
                <a:cs typeface="Brush Script MT Italic"/>
              </a:rPr>
              <a:t>The</a:t>
            </a:r>
            <a:r>
              <a:rPr kumimoji="1" lang="zh-CN" altLang="en-US" dirty="0" smtClean="0">
                <a:latin typeface="Brush Script MT Italic"/>
                <a:cs typeface="Brush Script MT Italic"/>
              </a:rPr>
              <a:t> </a:t>
            </a:r>
            <a:r>
              <a:rPr kumimoji="1" lang="en-US" altLang="zh-CN" dirty="0" smtClean="0">
                <a:latin typeface="Brush Script MT Italic"/>
                <a:cs typeface="Brush Script MT Italic"/>
              </a:rPr>
              <a:t>End</a:t>
            </a:r>
            <a:endParaRPr kumimoji="1" lang="zh-CN" altLang="en-US" dirty="0">
              <a:latin typeface="Brush Script MT Italic"/>
              <a:cs typeface="Brush Script MT Italic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Yaqun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Chen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27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Preflow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	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Yaqun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Chen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93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Difference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Ford</a:t>
            </a:r>
            <a:r>
              <a:rPr lang="en-US" altLang="zh-CN" dirty="0"/>
              <a:t>-Fulkerson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87530" y="3043340"/>
            <a:ext cx="869773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2800" dirty="0" smtClean="0"/>
              <a:t>What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is</a:t>
            </a:r>
            <a:r>
              <a:rPr kumimoji="1" lang="zh-CN" altLang="en-US" sz="2800" dirty="0" smtClean="0"/>
              <a:t> </a:t>
            </a:r>
            <a:r>
              <a:rPr lang="en-US" altLang="zh-CN" sz="2800" dirty="0" smtClean="0"/>
              <a:t>a </a:t>
            </a:r>
            <a:r>
              <a:rPr lang="en-US" altLang="zh-CN" sz="2800" dirty="0"/>
              <a:t>small cut further down the </a:t>
            </a:r>
            <a:r>
              <a:rPr lang="en-US" altLang="zh-CN" sz="2800" dirty="0" smtClean="0"/>
              <a:t>graph? </a:t>
            </a:r>
          </a:p>
          <a:p>
            <a:pPr marL="0" indent="0" algn="ctr">
              <a:buNone/>
            </a:pPr>
            <a:r>
              <a:rPr kumimoji="1" lang="zh-CN" altLang="en-US" sz="2800" dirty="0" smtClean="0"/>
              <a:t> </a:t>
            </a:r>
            <a:endParaRPr kumimoji="1" lang="zh-CN" altLang="en-US" sz="2800" dirty="0"/>
          </a:p>
        </p:txBody>
      </p:sp>
      <p:sp>
        <p:nvSpPr>
          <p:cNvPr id="5" name="下箭头 4"/>
          <p:cNvSpPr/>
          <p:nvPr/>
        </p:nvSpPr>
        <p:spPr>
          <a:xfrm>
            <a:off x="4169161" y="2168681"/>
            <a:ext cx="551096" cy="8267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35270" y="1570038"/>
            <a:ext cx="869773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Our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goal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:</a:t>
            </a:r>
            <a:r>
              <a:rPr kumimoji="1" lang="zh-CN" altLang="en-US" sz="2800" dirty="0" smtClean="0"/>
              <a:t>  </a:t>
            </a:r>
            <a:r>
              <a:rPr kumimoji="1" lang="en-US" altLang="zh-CN" sz="2800" dirty="0" smtClean="0"/>
              <a:t>push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from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source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MUCH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POSSIBLE</a:t>
            </a:r>
            <a:endParaRPr kumimoji="1" lang="zh-CN" altLang="en-US" sz="2800" dirty="0"/>
          </a:p>
        </p:txBody>
      </p:sp>
      <p:sp>
        <p:nvSpPr>
          <p:cNvPr id="7" name="下箭头 6"/>
          <p:cNvSpPr/>
          <p:nvPr/>
        </p:nvSpPr>
        <p:spPr>
          <a:xfrm>
            <a:off x="4169161" y="3746898"/>
            <a:ext cx="551096" cy="8267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335451" y="4792578"/>
            <a:ext cx="869773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 smtClean="0"/>
              <a:t>Push </a:t>
            </a:r>
            <a:r>
              <a:rPr lang="en-US" altLang="zh-CN" sz="2800" dirty="0"/>
              <a:t>the “</a:t>
            </a:r>
            <a:r>
              <a:rPr lang="en-US" altLang="zh-CN" sz="2800" b="1" dirty="0"/>
              <a:t>excess</a:t>
            </a:r>
            <a:r>
              <a:rPr lang="en-US" altLang="zh-CN" sz="2800" dirty="0"/>
              <a:t>” flow back to the source </a:t>
            </a:r>
            <a:endParaRPr lang="en-US" altLang="zh-CN" sz="2800" dirty="0" smtClean="0"/>
          </a:p>
          <a:p>
            <a:pPr marL="0" indent="0" algn="ctr">
              <a:buNone/>
            </a:pPr>
            <a:r>
              <a:rPr kumimoji="1" lang="zh-CN" altLang="en-US" sz="2800" dirty="0" smtClean="0"/>
              <a:t> 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60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Preflow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happen?</a:t>
            </a:r>
          </a:p>
          <a:p>
            <a:pPr marL="742950" lvl="2" indent="-342900">
              <a:buFont typeface="Symbol" charset="2"/>
              <a:buChar char="-"/>
            </a:pP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maintain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time.</a:t>
            </a:r>
          </a:p>
          <a:p>
            <a:r>
              <a:rPr kumimoji="1" lang="en-US" altLang="zh-CN" dirty="0" smtClean="0"/>
              <a:t>Notation:</a:t>
            </a:r>
          </a:p>
          <a:p>
            <a:pPr lvl="1"/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preflow,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entering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allowed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leaving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</a:p>
          <a:p>
            <a:pPr marL="457200" lvl="1" indent="0">
              <a:buNone/>
            </a:pP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816551"/>
              </p:ext>
            </p:extLst>
          </p:nvPr>
        </p:nvGraphicFramePr>
        <p:xfrm>
          <a:off x="1016890" y="4437518"/>
          <a:ext cx="3000392" cy="73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3" imgW="825500" imgH="203200" progId="Equation.3">
                  <p:embed/>
                </p:oleObj>
              </mc:Choice>
              <mc:Fallback>
                <p:oleObj name="公式" r:id="rId3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890" y="4437518"/>
                        <a:ext cx="3000392" cy="73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825154"/>
              </p:ext>
            </p:extLst>
          </p:nvPr>
        </p:nvGraphicFramePr>
        <p:xfrm>
          <a:off x="4767122" y="4448364"/>
          <a:ext cx="2876340" cy="842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公式" r:id="rId5" imgW="1257300" imgH="368300" progId="Equation.3">
                  <p:embed/>
                </p:oleObj>
              </mc:Choice>
              <mc:Fallback>
                <p:oleObj name="公式" r:id="rId5" imgW="12573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7122" y="4448364"/>
                        <a:ext cx="2876340" cy="842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157183" y="4436382"/>
            <a:ext cx="5140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&amp;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39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Preflow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/>
              <a:t>Notation:</a:t>
            </a:r>
          </a:p>
          <a:p>
            <a:pPr lvl="1"/>
            <a:r>
              <a:rPr kumimoji="1" lang="en-US" altLang="zh-CN" sz="2400" dirty="0" smtClean="0"/>
              <a:t>In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preflow,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flow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entering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node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allowed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more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than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flow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leaving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it</a:t>
            </a:r>
          </a:p>
          <a:p>
            <a:pPr marL="457200" lvl="1" indent="0">
              <a:buNone/>
            </a:pP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91576"/>
              </p:ext>
            </p:extLst>
          </p:nvPr>
        </p:nvGraphicFramePr>
        <p:xfrm>
          <a:off x="1975320" y="2959021"/>
          <a:ext cx="2277705" cy="560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公式" r:id="rId3" imgW="825500" imgH="203200" progId="Equation.3">
                  <p:embed/>
                </p:oleObj>
              </mc:Choice>
              <mc:Fallback>
                <p:oleObj name="公式" r:id="rId3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5320" y="2959021"/>
                        <a:ext cx="2277705" cy="560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263985"/>
              </p:ext>
            </p:extLst>
          </p:nvPr>
        </p:nvGraphicFramePr>
        <p:xfrm>
          <a:off x="4767124" y="2959021"/>
          <a:ext cx="2193457" cy="64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5" imgW="1257300" imgH="368300" progId="Equation.3">
                  <p:embed/>
                </p:oleObj>
              </mc:Choice>
              <mc:Fallback>
                <p:oleObj name="公式" r:id="rId5" imgW="12573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7124" y="2959021"/>
                        <a:ext cx="2193457" cy="64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53025" y="2875147"/>
            <a:ext cx="5140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&amp;</a:t>
            </a:r>
            <a:endParaRPr kumimoji="1" lang="zh-CN" altLang="en-US" sz="3200" dirty="0"/>
          </a:p>
        </p:txBody>
      </p:sp>
      <p:pic>
        <p:nvPicPr>
          <p:cNvPr id="9" name="图片 8" descr="WeChat_1449344979.jpe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/>
          <a:stretch/>
        </p:blipFill>
        <p:spPr>
          <a:xfrm>
            <a:off x="457200" y="3634270"/>
            <a:ext cx="8456175" cy="27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1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WeChat_144934544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34" y="3468192"/>
            <a:ext cx="5689600" cy="1320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Preflow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/>
              <a:t>Notation:</a:t>
            </a:r>
          </a:p>
          <a:p>
            <a:pPr lvl="1"/>
            <a:r>
              <a:rPr kumimoji="1" lang="en-US" altLang="zh-CN" sz="2400" dirty="0" smtClean="0"/>
              <a:t>In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preflow,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flow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entering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node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allowed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more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than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flow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leaving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it</a:t>
            </a:r>
          </a:p>
          <a:p>
            <a:pPr lvl="1"/>
            <a:endParaRPr kumimoji="1" lang="en-US" altLang="zh-CN" sz="2400" dirty="0"/>
          </a:p>
          <a:p>
            <a:pPr lvl="1"/>
            <a:r>
              <a:rPr kumimoji="1" lang="en-US" altLang="zh-CN" sz="2400" dirty="0" smtClean="0"/>
              <a:t>“Excess”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“Active”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node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consider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active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if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marL="457200" lvl="1" indent="0">
              <a:buNone/>
            </a:pP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404285"/>
              </p:ext>
            </p:extLst>
          </p:nvPr>
        </p:nvGraphicFramePr>
        <p:xfrm>
          <a:off x="2190960" y="2959021"/>
          <a:ext cx="1978195" cy="48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公式" r:id="rId4" imgW="825500" imgH="203200" progId="Equation.3">
                  <p:embed/>
                </p:oleObj>
              </mc:Choice>
              <mc:Fallback>
                <p:oleObj name="公式" r:id="rId4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0960" y="2959021"/>
                        <a:ext cx="1978195" cy="486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244015"/>
              </p:ext>
            </p:extLst>
          </p:nvPr>
        </p:nvGraphicFramePr>
        <p:xfrm>
          <a:off x="4767124" y="2959021"/>
          <a:ext cx="1738205" cy="50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公式" r:id="rId6" imgW="1257300" imgH="368300" progId="Equation.3">
                  <p:embed/>
                </p:oleObj>
              </mc:Choice>
              <mc:Fallback>
                <p:oleObj name="公式" r:id="rId6" imgW="12573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67124" y="2959021"/>
                        <a:ext cx="1738205" cy="509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53025" y="2875147"/>
            <a:ext cx="5140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&amp;</a:t>
            </a:r>
            <a:endParaRPr kumimoji="1" lang="zh-CN" altLang="en-US" sz="3200" dirty="0"/>
          </a:p>
        </p:txBody>
      </p:sp>
      <p:pic>
        <p:nvPicPr>
          <p:cNvPr id="8" name="图片 7" descr="WeChat_1449345521.jpe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t="16586"/>
          <a:stretch/>
        </p:blipFill>
        <p:spPr>
          <a:xfrm>
            <a:off x="3102910" y="5200037"/>
            <a:ext cx="3632714" cy="50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2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WeChat_144934569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87" y="3367653"/>
            <a:ext cx="6077223" cy="3090465"/>
          </a:xfrm>
          <a:prstGeom prst="rect">
            <a:avLst/>
          </a:prstGeom>
        </p:spPr>
      </p:pic>
      <p:pic>
        <p:nvPicPr>
          <p:cNvPr id="9" name="图片 8" descr="WeChat_144934544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04" y="2790317"/>
            <a:ext cx="4845518" cy="10917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6259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Notation: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“Active”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node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consider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active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if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marL="457200" lvl="1" indent="0">
              <a:buNone/>
            </a:pP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</p:txBody>
      </p:sp>
      <p:pic>
        <p:nvPicPr>
          <p:cNvPr id="8" name="图片 7" descr="WeChat_1449345521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t="16586"/>
          <a:stretch/>
        </p:blipFill>
        <p:spPr>
          <a:xfrm>
            <a:off x="2515873" y="2468217"/>
            <a:ext cx="3632714" cy="50848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04558" y="6104175"/>
            <a:ext cx="6690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0000FF"/>
                </a:solidFill>
              </a:rPr>
              <a:t>Active</a:t>
            </a:r>
            <a:r>
              <a:rPr kumimoji="1" lang="zh-CN" altLang="en-US" sz="20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</a:rPr>
              <a:t>nodes:</a:t>
            </a:r>
            <a:r>
              <a:rPr kumimoji="1" lang="zh-CN" altLang="en-US" sz="2000" dirty="0" smtClean="0">
                <a:solidFill>
                  <a:srgbClr val="0000FF"/>
                </a:solidFill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</a:rPr>
              <a:t>a,</a:t>
            </a:r>
            <a:r>
              <a:rPr kumimoji="1" lang="zh-CN" altLang="en-US" sz="20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</a:rPr>
              <a:t>c,</a:t>
            </a:r>
            <a:r>
              <a:rPr kumimoji="1" lang="zh-CN" altLang="en-US" sz="20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</a:rPr>
              <a:t>d,</a:t>
            </a:r>
            <a:r>
              <a:rPr kumimoji="1" lang="zh-CN" altLang="en-US" sz="20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</a:rPr>
              <a:t>e</a:t>
            </a:r>
            <a:endParaRPr kumimoji="1"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1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100" y="1384502"/>
            <a:ext cx="8229600" cy="6090520"/>
          </a:xfrm>
        </p:spPr>
        <p:txBody>
          <a:bodyPr>
            <a:noAutofit/>
          </a:bodyPr>
          <a:lstStyle/>
          <a:p>
            <a:pPr marL="514350" indent="-457200"/>
            <a:r>
              <a:rPr lang="en-US" altLang="zh-CN" sz="2800" dirty="0" smtClean="0"/>
              <a:t>Label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Each </a:t>
            </a:r>
            <a:r>
              <a:rPr lang="en-US" altLang="zh-CN" sz="2800" dirty="0"/>
              <a:t>node v is given a label h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v) </a:t>
            </a:r>
            <a:r>
              <a:rPr lang="en-US" altLang="zh-CN" sz="2800" dirty="0" smtClean="0"/>
              <a:t>∈</a:t>
            </a:r>
          </a:p>
          <a:p>
            <a:pPr lvl="1"/>
            <a:r>
              <a:rPr lang="en-US" altLang="zh-CN" sz="2400" dirty="0"/>
              <a:t>valid for preflow f if for all </a:t>
            </a:r>
            <a:r>
              <a:rPr lang="en-US" altLang="zh-CN" sz="2400" dirty="0" smtClean="0"/>
              <a:t>edges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(v,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w</a:t>
            </a:r>
            <a:r>
              <a:rPr lang="en-US" altLang="zh-CN" sz="2400" dirty="0" smtClean="0"/>
              <a:t>) </a:t>
            </a:r>
            <a:r>
              <a:rPr lang="en-US" altLang="zh-CN" sz="2400" dirty="0"/>
              <a:t>in </a:t>
            </a:r>
            <a:r>
              <a:rPr lang="en-US" altLang="zh-CN" sz="2400" dirty="0" err="1"/>
              <a:t>E</a:t>
            </a:r>
            <a:r>
              <a:rPr lang="en-US" altLang="zh-CN" sz="1600" dirty="0" err="1"/>
              <a:t>f</a:t>
            </a:r>
            <a:r>
              <a:rPr lang="en-US" altLang="zh-CN" sz="2400" dirty="0"/>
              <a:t> ,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             </a:t>
            </a:r>
            <a:r>
              <a:rPr lang="zh-CN" altLang="zh-CN" sz="2400" dirty="0"/>
              <a:t> </a:t>
            </a:r>
            <a:r>
              <a:rPr lang="zh-CN" altLang="en-US" sz="2400" dirty="0" smtClean="0"/>
              <a:t>      </a:t>
            </a:r>
            <a:r>
              <a:rPr lang="en-US" altLang="zh-CN" sz="2400" dirty="0" smtClean="0"/>
              <a:t>h(v)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&lt;=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h(w)+1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600" dirty="0" smtClean="0"/>
              <a:t> </a:t>
            </a:r>
            <a:r>
              <a:rPr lang="en-US" altLang="zh-CN" sz="1600" dirty="0"/>
              <a:t>v</a:t>
            </a:r>
            <a:r>
              <a:rPr lang="zh-CN" altLang="en-US" sz="1600" dirty="0" smtClean="0"/>
              <a:t>                         </a:t>
            </a:r>
            <a:r>
              <a:rPr lang="en-US" altLang="zh-CN" sz="1600" dirty="0"/>
              <a:t>w</a:t>
            </a:r>
            <a:r>
              <a:rPr lang="zh-CN" altLang="en-US" sz="1600" dirty="0" smtClean="0"/>
              <a:t>                  </a:t>
            </a:r>
            <a:endParaRPr lang="en-US" altLang="zh-CN" sz="1600" dirty="0" smtClean="0"/>
          </a:p>
          <a:p>
            <a:pPr lvl="1">
              <a:lnSpc>
                <a:spcPct val="110000"/>
              </a:lnSpc>
            </a:pPr>
            <a:r>
              <a:rPr lang="en-US" altLang="zh-CN" sz="2400" dirty="0"/>
              <a:t>arc </a:t>
            </a:r>
            <a:r>
              <a:rPr lang="en-US" altLang="zh-CN" sz="2400" dirty="0" err="1"/>
              <a:t>uv</a:t>
            </a:r>
            <a:r>
              <a:rPr lang="en-US" altLang="zh-CN" sz="2400" dirty="0"/>
              <a:t> admissible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h(v)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&gt;=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h(w)+1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 smtClean="0"/>
              <a:t>Relabeling: if 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f</a:t>
            </a:r>
            <a:r>
              <a:rPr lang="en-US" altLang="zh-CN" sz="2400" dirty="0" smtClean="0"/>
              <a:t>(v)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&gt;0,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h(w)&gt;=h(v), (v,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w</a:t>
            </a:r>
            <a:r>
              <a:rPr lang="en-US" altLang="zh-CN" sz="2400" dirty="0" smtClean="0"/>
              <a:t>) in </a:t>
            </a:r>
            <a:r>
              <a:rPr lang="en-US" altLang="zh-CN" sz="2400" dirty="0" err="1" smtClean="0"/>
              <a:t>E</a:t>
            </a:r>
            <a:r>
              <a:rPr lang="en-US" altLang="zh-CN" sz="1600" dirty="0" err="1" smtClean="0"/>
              <a:t>f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,</a:t>
            </a:r>
            <a:r>
              <a:rPr lang="en-US" altLang="zh-CN" sz="2400" dirty="0" smtClean="0"/>
              <a:t>then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stocked.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push,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need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Relabeling</a:t>
            </a:r>
            <a:r>
              <a:rPr lang="zh-CN" altLang="en-US" sz="2400" dirty="0" smtClean="0"/>
              <a:t> </a:t>
            </a:r>
            <a:endParaRPr lang="en-US" altLang="zh-CN" sz="2400" baseline="-25000" dirty="0" smtClean="0"/>
          </a:p>
          <a:p>
            <a:pPr>
              <a:lnSpc>
                <a:spcPct val="110000"/>
              </a:lnSpc>
            </a:pPr>
            <a:r>
              <a:rPr lang="zh-CN" altLang="en-US" sz="2800" dirty="0" smtClean="0"/>
              <a:t>  </a:t>
            </a:r>
            <a:r>
              <a:rPr lang="en-US" altLang="zh-CN" sz="2800" dirty="0" smtClean="0"/>
              <a:t>Push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from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high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label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label</a:t>
            </a:r>
          </a:p>
          <a:p>
            <a:pPr>
              <a:lnSpc>
                <a:spcPct val="110000"/>
              </a:lnSpc>
            </a:pPr>
            <a:r>
              <a:rPr lang="zh-CN" altLang="en-US" sz="2800" dirty="0" smtClean="0"/>
              <a:t>  </a:t>
            </a:r>
            <a:r>
              <a:rPr lang="en-US" altLang="zh-CN" sz="2800" dirty="0" smtClean="0"/>
              <a:t>Preflow f and labeling h are compatible if</a:t>
            </a:r>
          </a:p>
          <a:p>
            <a:pPr marL="857250" lvl="1" indent="-457200"/>
            <a:r>
              <a:rPr lang="en-US" altLang="zh-CN" dirty="0" smtClean="0"/>
              <a:t>h</a:t>
            </a:r>
            <a:r>
              <a:rPr lang="en-US" altLang="zh-CN" dirty="0"/>
              <a:t>(t)=0, h(s)=n</a:t>
            </a:r>
          </a:p>
          <a:p>
            <a:pPr lvl="1" indent="-342900"/>
            <a:r>
              <a:rPr lang="zh-CN" altLang="en-US" sz="2400" dirty="0" smtClean="0"/>
              <a:t>  </a:t>
            </a:r>
            <a:r>
              <a:rPr lang="en-US" altLang="zh-CN" sz="2400" dirty="0" smtClean="0"/>
              <a:t>For </a:t>
            </a:r>
            <a:r>
              <a:rPr lang="en-US" altLang="zh-CN" sz="2400" dirty="0"/>
              <a:t>all edges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v,w</a:t>
            </a:r>
            <a:r>
              <a:rPr lang="en-US" altLang="zh-CN" sz="2400" dirty="0" smtClean="0"/>
              <a:t>) in </a:t>
            </a:r>
            <a:r>
              <a:rPr lang="en-US" altLang="zh-CN" sz="2400" dirty="0" err="1" smtClean="0"/>
              <a:t>G</a:t>
            </a:r>
            <a:r>
              <a:rPr lang="en-US" altLang="zh-CN" sz="2400" baseline="-25000" dirty="0" err="1" smtClean="0"/>
              <a:t>f</a:t>
            </a:r>
            <a:r>
              <a:rPr lang="en-US" altLang="zh-CN" sz="2400" dirty="0" smtClean="0"/>
              <a:t>, we have h(v) &lt;= h(w) + 1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9" name="图片 8" descr="WeChat_1449346037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14" y="1417638"/>
            <a:ext cx="544492" cy="4978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992335" y="2450600"/>
            <a:ext cx="1494198" cy="278207"/>
            <a:chOff x="1090212" y="2875597"/>
            <a:chExt cx="1494198" cy="278207"/>
          </a:xfrm>
        </p:grpSpPr>
        <p:sp>
          <p:nvSpPr>
            <p:cNvPr id="12" name="椭圆 11"/>
            <p:cNvSpPr/>
            <p:nvPr/>
          </p:nvSpPr>
          <p:spPr>
            <a:xfrm>
              <a:off x="1090212" y="2875597"/>
              <a:ext cx="251587" cy="2516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5" name="直线箭头连接符 14"/>
            <p:cNvCxnSpPr>
              <a:stCxn id="12" idx="6"/>
            </p:cNvCxnSpPr>
            <p:nvPr/>
          </p:nvCxnSpPr>
          <p:spPr>
            <a:xfrm>
              <a:off x="1341799" y="3001405"/>
              <a:ext cx="991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2332823" y="2902189"/>
              <a:ext cx="251587" cy="2516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87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algorithm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a preflow f and a labeling h compatible with f</a:t>
            </a:r>
            <a:endParaRPr lang="en-US" dirty="0"/>
          </a:p>
          <a:p>
            <a:r>
              <a:rPr lang="en-US" dirty="0" smtClean="0"/>
              <a:t>Modify f and h as to move f toward being a flow</a:t>
            </a:r>
            <a:endParaRPr lang="en-US" dirty="0"/>
          </a:p>
          <a:p>
            <a:r>
              <a:rPr lang="en-US" dirty="0" smtClean="0"/>
              <a:t>When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</a:t>
            </a:r>
            <a:r>
              <a:rPr lang="en-US" dirty="0" smtClean="0"/>
              <a:t>(v) = 0, f becomes a flow and we know it has maximum flow value</a:t>
            </a:r>
          </a:p>
          <a:p>
            <a:pPr lvl="1"/>
            <a:r>
              <a:rPr lang="en-US" altLang="zh-CN" sz="2400" dirty="0" smtClean="0"/>
              <a:t>Because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time</a:t>
            </a:r>
            <a:r>
              <a:rPr lang="zh-CN" altLang="en-US" sz="2400" dirty="0" smtClean="0"/>
              <a:t>,</a:t>
            </a:r>
            <a:r>
              <a:rPr lang="en-US" altLang="zh-CN" sz="2400" dirty="0" smtClean="0"/>
              <a:t>there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s-t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residual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graph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G</a:t>
            </a:r>
            <a:r>
              <a:rPr lang="en-US" altLang="zh-CN" sz="2400" baseline="-25000" dirty="0" err="1" smtClean="0"/>
              <a:t>f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same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Ford-Fulkerson.</a:t>
            </a:r>
            <a:r>
              <a:rPr lang="zh-CN" altLang="en-US" sz="2400" dirty="0" smtClean="0"/>
              <a:t> 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0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792</Words>
  <Application>Microsoft Macintosh PowerPoint</Application>
  <PresentationFormat>全屏显示(4:3)</PresentationFormat>
  <Paragraphs>146</Paragraphs>
  <Slides>18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公式</vt:lpstr>
      <vt:lpstr>    Max Flow</vt:lpstr>
      <vt:lpstr>Preflow Push Algorithm </vt:lpstr>
      <vt:lpstr> Difference with Ford-Fulkerson   </vt:lpstr>
      <vt:lpstr>Preflow</vt:lpstr>
      <vt:lpstr>Preflow Example</vt:lpstr>
      <vt:lpstr>Preflow</vt:lpstr>
      <vt:lpstr>Active Example</vt:lpstr>
      <vt:lpstr>Push and Label</vt:lpstr>
      <vt:lpstr>How the algorithm works</vt:lpstr>
      <vt:lpstr>Push Algorithm</vt:lpstr>
      <vt:lpstr>Relabel Algorithm</vt:lpstr>
      <vt:lpstr>Preflow-Push Algorithm</vt:lpstr>
      <vt:lpstr>Preflow-Push Implement</vt:lpstr>
      <vt:lpstr>PowerPoint 演示文稿</vt:lpstr>
      <vt:lpstr>Preflow-Push Implement Demo</vt:lpstr>
      <vt:lpstr>Future Work </vt:lpstr>
      <vt:lpstr>Q &amp; A</vt:lpstr>
      <vt:lpstr>The End</vt:lpstr>
    </vt:vector>
  </TitlesOfParts>
  <Company>SBU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Preflow Push Algorithm </dc:title>
  <dc:creator>YAQUN YU</dc:creator>
  <cp:lastModifiedBy>YAQUN YU</cp:lastModifiedBy>
  <cp:revision>21</cp:revision>
  <dcterms:created xsi:type="dcterms:W3CDTF">2015-12-05T19:24:04Z</dcterms:created>
  <dcterms:modified xsi:type="dcterms:W3CDTF">2015-12-06T08:12:13Z</dcterms:modified>
</cp:coreProperties>
</file>