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31"/>
  </p:notesMasterIdLst>
  <p:handoutMasterIdLst>
    <p:handoutMasterId r:id="rId32"/>
  </p:handoutMasterIdLst>
  <p:sldIdLst>
    <p:sldId id="285" r:id="rId4"/>
    <p:sldId id="287" r:id="rId5"/>
    <p:sldId id="259" r:id="rId6"/>
    <p:sldId id="260" r:id="rId7"/>
    <p:sldId id="264" r:id="rId8"/>
    <p:sldId id="303" r:id="rId9"/>
    <p:sldId id="304" r:id="rId10"/>
    <p:sldId id="305" r:id="rId11"/>
    <p:sldId id="291" r:id="rId12"/>
    <p:sldId id="292" r:id="rId13"/>
    <p:sldId id="300" r:id="rId14"/>
    <p:sldId id="315" r:id="rId15"/>
    <p:sldId id="309" r:id="rId16"/>
    <p:sldId id="318" r:id="rId17"/>
    <p:sldId id="310" r:id="rId18"/>
    <p:sldId id="316" r:id="rId19"/>
    <p:sldId id="294" r:id="rId20"/>
    <p:sldId id="295" r:id="rId21"/>
    <p:sldId id="301" r:id="rId22"/>
    <p:sldId id="317" r:id="rId23"/>
    <p:sldId id="297" r:id="rId24"/>
    <p:sldId id="298" r:id="rId25"/>
    <p:sldId id="312" r:id="rId26"/>
    <p:sldId id="302" r:id="rId27"/>
    <p:sldId id="320" r:id="rId28"/>
    <p:sldId id="290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4" autoAdjust="0"/>
    <p:restoredTop sz="86391" autoAdjust="0"/>
  </p:normalViewPr>
  <p:slideViewPr>
    <p:cSldViewPr snapToGrid="0">
      <p:cViewPr varScale="1">
        <p:scale>
          <a:sx n="140" d="100"/>
          <a:sy n="140" d="100"/>
        </p:scale>
        <p:origin x="48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53241" y="1272451"/>
            <a:ext cx="5885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进阶班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434" y="3732076"/>
            <a:ext cx="3035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</a:p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5180" y="7304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392316" y="2036929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749331" y="1804424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749331" y="280122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749331" y="3827969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1749331" y="4862680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8809301" y="2559747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304350" y="1977663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365984" y="3522830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521183" y="2333263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7846216" y="2568213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631250" y="3031763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542601" y="2798388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284742" y="3336594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139250" y="2606188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590376" y="2791791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091750" y="2261296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015800" y="3814929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8970422" y="2184364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318234" y="3668880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418651" y="4024480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033617" y="4280466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115542" y="4020553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830168" y="2052452"/>
            <a:ext cx="2840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什么是元字符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830168" y="3049248"/>
            <a:ext cx="3394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常用元字符有哪些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826793" y="4080812"/>
            <a:ext cx="3008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能否分类记忆 ？</a:t>
            </a:r>
          </a:p>
        </p:txBody>
      </p:sp>
      <p:sp>
        <p:nvSpPr>
          <p:cNvPr id="67" name="矩形 66"/>
          <p:cNvSpPr/>
          <p:nvPr/>
        </p:nvSpPr>
        <p:spPr>
          <a:xfrm>
            <a:off x="2813899" y="5112377"/>
            <a:ext cx="4268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怎样才能匹配这些字符本身 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C603A-62DB-4518-998A-201A4717996D}"/>
              </a:ext>
            </a:extLst>
          </p:cNvPr>
          <p:cNvSpPr txBox="1"/>
          <p:nvPr/>
        </p:nvSpPr>
        <p:spPr>
          <a:xfrm>
            <a:off x="3394120" y="24851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本身具有特殊含义的字符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FCC9-D197-4A07-A124-A9C83B236049}"/>
              </a:ext>
            </a:extLst>
          </p:cNvPr>
          <p:cNvSpPr txBox="1"/>
          <p:nvPr/>
        </p:nvSpPr>
        <p:spPr>
          <a:xfrm>
            <a:off x="3393224" y="3439421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.  ^  $  {}  *  +  ?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   |  []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FB551C2-6B75-43EE-8E74-C13E04EC33FB}"/>
              </a:ext>
            </a:extLst>
          </p:cNvPr>
          <p:cNvSpPr txBox="1"/>
          <p:nvPr/>
        </p:nvSpPr>
        <p:spPr>
          <a:xfrm>
            <a:off x="4527509" y="5491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姚体" panose="02010601030101010101" pitchFamily="2" charset="-122"/>
              </a:rPr>
              <a:t>\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8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18509" y="957631"/>
            <a:ext cx="368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通配元字符 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B21C8-72F2-4F7B-8F5F-8964CEE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71" y="2018812"/>
            <a:ext cx="5126137" cy="36410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CC6F1E-13B2-43F9-86B6-AD09BA84E783}"/>
              </a:ext>
            </a:extLst>
          </p:cNvPr>
          <p:cNvSpPr/>
          <p:nvPr/>
        </p:nvSpPr>
        <p:spPr>
          <a:xfrm>
            <a:off x="8829070" y="12032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任意一个字符</a:t>
            </a:r>
          </a:p>
        </p:txBody>
      </p:sp>
    </p:spTree>
    <p:extLst>
      <p:ext uri="{BB962C8B-B14F-4D97-AF65-F5344CB8AC3E}">
        <p14:creationId xmlns:p14="http://schemas.microsoft.com/office/powerpoint/2010/main" val="35375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661152" y="2671590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209748" y="2705463"/>
            <a:ext cx="182664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锁定行首：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661149" y="352716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661149" y="4877219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209226" y="3552897"/>
            <a:ext cx="182664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锁定行尾：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202635" y="4895980"/>
            <a:ext cx="3358896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单词边界（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不是元字符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23F7769-CBCE-41C8-A7A3-91FB62F0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14" y="2567199"/>
            <a:ext cx="3113166" cy="121645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2DE5399-71F2-4BB4-8820-B19932833A64}"/>
              </a:ext>
            </a:extLst>
          </p:cNvPr>
          <p:cNvSpPr txBox="1"/>
          <p:nvPr/>
        </p:nvSpPr>
        <p:spPr>
          <a:xfrm>
            <a:off x="4604276" y="1195383"/>
            <a:ext cx="298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点元字符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8073378-0137-4624-9727-938F77382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731" y="4383270"/>
            <a:ext cx="5211723" cy="963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73B481-9669-430B-B06F-08728083412E}"/>
              </a:ext>
            </a:extLst>
          </p:cNvPr>
          <p:cNvSpPr txBox="1"/>
          <p:nvPr/>
        </p:nvSpPr>
        <p:spPr>
          <a:xfrm>
            <a:off x="4260068" y="262863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Shift + 6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75CE86-4A5D-47C6-A0BE-A9D5D338D946}"/>
              </a:ext>
            </a:extLst>
          </p:cNvPr>
          <p:cNvSpPr txBox="1"/>
          <p:nvPr/>
        </p:nvSpPr>
        <p:spPr>
          <a:xfrm>
            <a:off x="4260068" y="352716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Shift + 4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423042" y="1489885"/>
            <a:ext cx="57831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116" y="1505600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（贪婪）任意多个：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423039" y="2345457"/>
            <a:ext cx="57831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423039" y="3221868"/>
            <a:ext cx="57831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422134" y="4098279"/>
            <a:ext cx="57831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116" y="2371192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（贪婪）一个或多个：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116" y="3237583"/>
            <a:ext cx="299846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（贪婪）一个或没有：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0211" y="4119467"/>
            <a:ext cx="253565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D0C8A7-0281-4363-AE1A-EA3D83492A46}"/>
              </a:ext>
            </a:extLst>
          </p:cNvPr>
          <p:cNvSpPr txBox="1"/>
          <p:nvPr/>
        </p:nvSpPr>
        <p:spPr>
          <a:xfrm>
            <a:off x="4722775" y="632130"/>
            <a:ext cx="284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重复元字符</a:t>
            </a:r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06237364-5693-4351-BA39-4232C4A6E6C0}"/>
              </a:ext>
            </a:extLst>
          </p:cNvPr>
          <p:cNvGrpSpPr/>
          <p:nvPr/>
        </p:nvGrpSpPr>
        <p:grpSpPr>
          <a:xfrm>
            <a:off x="1422134" y="4956207"/>
            <a:ext cx="578317" cy="281039"/>
            <a:chOff x="789999" y="2242985"/>
            <a:chExt cx="504229" cy="378415"/>
          </a:xfrm>
        </p:grpSpPr>
        <p:sp>
          <p:nvSpPr>
            <p:cNvPr id="45" name="Rectangle 24">
              <a:extLst>
                <a:ext uri="{FF2B5EF4-FFF2-40B4-BE49-F238E27FC236}">
                  <a16:creationId xmlns:a16="http://schemas.microsoft.com/office/drawing/2014/main" id="{5C372E1E-C57D-41C1-9F0C-ECCC12117E72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56099AB-3BFA-475E-BE61-4F7F4F9A1CF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D9B902ED-8D16-48C8-9BCA-EB513DE2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212" y="4981942"/>
            <a:ext cx="302870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M~N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FD34915-A3B4-4EE5-B61E-AE488181AE36}"/>
              </a:ext>
            </a:extLst>
          </p:cNvPr>
          <p:cNvSpPr/>
          <p:nvPr/>
        </p:nvSpPr>
        <p:spPr>
          <a:xfrm>
            <a:off x="5892639" y="2902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54" name="Group 19">
            <a:extLst>
              <a:ext uri="{FF2B5EF4-FFF2-40B4-BE49-F238E27FC236}">
                <a16:creationId xmlns:a16="http://schemas.microsoft.com/office/drawing/2014/main" id="{C0A93D72-7CCD-49A2-A83C-9E81D6A22856}"/>
              </a:ext>
            </a:extLst>
          </p:cNvPr>
          <p:cNvGrpSpPr/>
          <p:nvPr/>
        </p:nvGrpSpPr>
        <p:grpSpPr>
          <a:xfrm>
            <a:off x="7389727" y="1493316"/>
            <a:ext cx="572557" cy="281039"/>
            <a:chOff x="789999" y="2242985"/>
            <a:chExt cx="504229" cy="378415"/>
          </a:xfrm>
        </p:grpSpPr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681D25E3-8C0B-4F1C-BDD5-485911F278D2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CDB96505-3C7F-4934-8E27-6CBEC556D09A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4E3A6226-D226-4FE9-9054-E8F3F5F7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02" y="1509031"/>
            <a:ext cx="2993609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（非贪婪）任意多个：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58" name="Group 23">
            <a:extLst>
              <a:ext uri="{FF2B5EF4-FFF2-40B4-BE49-F238E27FC236}">
                <a16:creationId xmlns:a16="http://schemas.microsoft.com/office/drawing/2014/main" id="{1887BA0C-175A-4027-B3E9-051484B23C0F}"/>
              </a:ext>
            </a:extLst>
          </p:cNvPr>
          <p:cNvGrpSpPr/>
          <p:nvPr/>
        </p:nvGrpSpPr>
        <p:grpSpPr>
          <a:xfrm>
            <a:off x="7389724" y="2348888"/>
            <a:ext cx="572557" cy="281039"/>
            <a:chOff x="789999" y="2242985"/>
            <a:chExt cx="504229" cy="378415"/>
          </a:xfrm>
        </p:grpSpPr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45ED94BF-F0C1-4D54-A019-D1E70AFD8405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E089D9B0-DB57-4C31-AC6A-33445879B37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27">
            <a:extLst>
              <a:ext uri="{FF2B5EF4-FFF2-40B4-BE49-F238E27FC236}">
                <a16:creationId xmlns:a16="http://schemas.microsoft.com/office/drawing/2014/main" id="{C0FAC18A-92AB-4B3C-BDDA-322E640D726E}"/>
              </a:ext>
            </a:extLst>
          </p:cNvPr>
          <p:cNvGrpSpPr/>
          <p:nvPr/>
        </p:nvGrpSpPr>
        <p:grpSpPr>
          <a:xfrm>
            <a:off x="7389724" y="3225299"/>
            <a:ext cx="572557" cy="281039"/>
            <a:chOff x="789999" y="2242985"/>
            <a:chExt cx="504229" cy="378415"/>
          </a:xfrm>
        </p:grpSpPr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96725148-6C7F-407A-B548-299A2C43CEAB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3F64530-25DB-4AF1-B362-828F5FD9D8D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F5FDF579-D6AE-40F3-8E0A-297771DE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02" y="2374623"/>
            <a:ext cx="318438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（非贪婪）一个或多个：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92C219F-314B-41CE-974D-4C4DC2D6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01" y="3241014"/>
            <a:ext cx="318438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（非贪婪）一个或没有：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F463F64-F110-4301-9A4E-2E88B54F357C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4969580" y="1651378"/>
            <a:ext cx="923059" cy="1712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2DD5B9E-538D-41E7-BC9E-9BB44C46E699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4969580" y="2516970"/>
            <a:ext cx="923059" cy="84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41C0C3-6942-4BBF-9251-095EE62DA25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4969580" y="3364214"/>
            <a:ext cx="923059" cy="1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397DBB0-8BE3-467F-9E68-477BBD602A3A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6397906" y="1612862"/>
            <a:ext cx="991821" cy="175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1A9403E-9786-4412-9ED6-202476DB336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6397906" y="2468434"/>
            <a:ext cx="991818" cy="89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90FD1CD-122F-4433-9F61-D703CBDDE07B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 flipV="1">
            <a:off x="6397906" y="3344845"/>
            <a:ext cx="991818" cy="19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7" name="Group 27">
            <a:extLst>
              <a:ext uri="{FF2B5EF4-FFF2-40B4-BE49-F238E27FC236}">
                <a16:creationId xmlns:a16="http://schemas.microsoft.com/office/drawing/2014/main" id="{13B3AF45-B3B8-4F56-9D9E-C2FAB081F122}"/>
              </a:ext>
            </a:extLst>
          </p:cNvPr>
          <p:cNvGrpSpPr/>
          <p:nvPr/>
        </p:nvGrpSpPr>
        <p:grpSpPr>
          <a:xfrm>
            <a:off x="1423039" y="5774979"/>
            <a:ext cx="578317" cy="281039"/>
            <a:chOff x="789999" y="2242985"/>
            <a:chExt cx="504229" cy="378415"/>
          </a:xfrm>
        </p:grpSpPr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FC7D2671-67F8-48BE-BF98-5936B77A0EC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0AD22939-EA09-4234-9748-90AB66CE2092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7C531A5B-8B0A-4B34-B057-D72DB605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116" y="5790694"/>
            <a:ext cx="2986491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（贪婪）至少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111" name="Group 31">
            <a:extLst>
              <a:ext uri="{FF2B5EF4-FFF2-40B4-BE49-F238E27FC236}">
                <a16:creationId xmlns:a16="http://schemas.microsoft.com/office/drawing/2014/main" id="{9F750E61-87EE-4FC9-A07C-799566E09AE7}"/>
              </a:ext>
            </a:extLst>
          </p:cNvPr>
          <p:cNvGrpSpPr/>
          <p:nvPr/>
        </p:nvGrpSpPr>
        <p:grpSpPr>
          <a:xfrm>
            <a:off x="7383965" y="4098589"/>
            <a:ext cx="578317" cy="281039"/>
            <a:chOff x="789999" y="2242985"/>
            <a:chExt cx="504229" cy="378415"/>
          </a:xfrm>
        </p:grpSpPr>
        <p:sp>
          <p:nvSpPr>
            <p:cNvPr id="112" name="Rectangle 32">
              <a:extLst>
                <a:ext uri="{FF2B5EF4-FFF2-40B4-BE49-F238E27FC236}">
                  <a16:creationId xmlns:a16="http://schemas.microsoft.com/office/drawing/2014/main" id="{532CA502-F1CD-4240-B36D-CED4FC49264D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2EC794C9-69D9-4B7D-A849-DB268EC5F61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B65FFC0A-DF22-4526-B55C-C696FA84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042" y="4119777"/>
            <a:ext cx="2767340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Group 23">
            <a:extLst>
              <a:ext uri="{FF2B5EF4-FFF2-40B4-BE49-F238E27FC236}">
                <a16:creationId xmlns:a16="http://schemas.microsoft.com/office/drawing/2014/main" id="{31D53492-E87B-4A6A-A7EB-B67FEA17082D}"/>
              </a:ext>
            </a:extLst>
          </p:cNvPr>
          <p:cNvGrpSpPr/>
          <p:nvPr/>
        </p:nvGrpSpPr>
        <p:grpSpPr>
          <a:xfrm>
            <a:off x="7383965" y="4956517"/>
            <a:ext cx="578317" cy="281039"/>
            <a:chOff x="789999" y="2242985"/>
            <a:chExt cx="504229" cy="378415"/>
          </a:xfrm>
        </p:grpSpPr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1C07851D-DCDC-44A2-A300-E1E702B9EE9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2B74D10F-D867-4A2D-9BBE-03913ACA31D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931A3953-0EB8-4F2B-9D69-291BAAF4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042" y="4982252"/>
            <a:ext cx="348438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M~N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119" name="Group 27">
            <a:extLst>
              <a:ext uri="{FF2B5EF4-FFF2-40B4-BE49-F238E27FC236}">
                <a16:creationId xmlns:a16="http://schemas.microsoft.com/office/drawing/2014/main" id="{427CE207-86B5-4477-933F-39DE98425A47}"/>
              </a:ext>
            </a:extLst>
          </p:cNvPr>
          <p:cNvGrpSpPr/>
          <p:nvPr/>
        </p:nvGrpSpPr>
        <p:grpSpPr>
          <a:xfrm>
            <a:off x="7384870" y="5775289"/>
            <a:ext cx="578317" cy="281039"/>
            <a:chOff x="789999" y="2242985"/>
            <a:chExt cx="504229" cy="378415"/>
          </a:xfrm>
        </p:grpSpPr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F7DE7CE4-76B4-4B66-8CDA-ABAC0855775D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0F36F95-CAF0-4C81-A4AF-0C2130505DE2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6651F9D6-65CA-4708-BA13-1A06D4DA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947" y="5791004"/>
            <a:ext cx="3240081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（非贪婪）至少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2D86BC2-9265-471C-9B30-0ED4CD152930}"/>
              </a:ext>
            </a:extLst>
          </p:cNvPr>
          <p:cNvCxnSpPr>
            <a:stCxn id="42" idx="3"/>
            <a:endCxn id="53" idx="1"/>
          </p:cNvCxnSpPr>
          <p:nvPr/>
        </p:nvCxnSpPr>
        <p:spPr>
          <a:xfrm flipV="1">
            <a:off x="4505866" y="3364214"/>
            <a:ext cx="1386773" cy="901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5C4D7FE-6CCD-4131-B6A5-2FD7CE6E9AFF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4998916" y="3364214"/>
            <a:ext cx="893723" cy="1763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093B574-DB3C-4B4B-AD79-B71D3265F2CC}"/>
              </a:ext>
            </a:extLst>
          </p:cNvPr>
          <p:cNvCxnSpPr>
            <a:cxnSpLocks/>
            <a:stCxn id="110" idx="3"/>
            <a:endCxn id="53" idx="1"/>
          </p:cNvCxnSpPr>
          <p:nvPr/>
        </p:nvCxnSpPr>
        <p:spPr>
          <a:xfrm flipV="1">
            <a:off x="4957607" y="3364214"/>
            <a:ext cx="935032" cy="257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6104789-714F-4F60-AFD2-31EB912DB92F}"/>
              </a:ext>
            </a:extLst>
          </p:cNvPr>
          <p:cNvCxnSpPr>
            <a:stCxn id="53" idx="3"/>
            <a:endCxn id="113" idx="1"/>
          </p:cNvCxnSpPr>
          <p:nvPr/>
        </p:nvCxnSpPr>
        <p:spPr>
          <a:xfrm>
            <a:off x="6397906" y="3364214"/>
            <a:ext cx="986059" cy="85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C2C5DEE-97AA-4736-9749-CDECE8842A80}"/>
              </a:ext>
            </a:extLst>
          </p:cNvPr>
          <p:cNvCxnSpPr>
            <a:stCxn id="53" idx="3"/>
            <a:endCxn id="117" idx="1"/>
          </p:cNvCxnSpPr>
          <p:nvPr/>
        </p:nvCxnSpPr>
        <p:spPr>
          <a:xfrm>
            <a:off x="6397906" y="3364214"/>
            <a:ext cx="986059" cy="171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B8E751F-2D10-4656-B91D-C854AF8E7BCA}"/>
              </a:ext>
            </a:extLst>
          </p:cNvPr>
          <p:cNvCxnSpPr>
            <a:stCxn id="53" idx="3"/>
            <a:endCxn id="121" idx="1"/>
          </p:cNvCxnSpPr>
          <p:nvPr/>
        </p:nvCxnSpPr>
        <p:spPr>
          <a:xfrm>
            <a:off x="6397906" y="3364214"/>
            <a:ext cx="986964" cy="253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2" grpId="0"/>
      <p:bldP spid="50" grpId="0"/>
      <p:bldP spid="57" grpId="0"/>
      <p:bldP spid="64" grpId="0"/>
      <p:bldP spid="65" grpId="0"/>
      <p:bldP spid="110" grpId="0"/>
      <p:bldP spid="114" grpId="0"/>
      <p:bldP spid="118" grpId="0"/>
      <p:bldP spid="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487268" y="1388411"/>
            <a:ext cx="226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重复元字符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6F4A9-7B60-4A08-9C64-EDBC5895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60" y="1182681"/>
            <a:ext cx="2933700" cy="171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BF6584-CF83-4AA2-8556-F83DCCF7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60" y="2897181"/>
            <a:ext cx="3028950" cy="1781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21AC89-0597-4D7F-94CB-FD3A71C5D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60" y="4678356"/>
            <a:ext cx="2771775" cy="1333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E0A62E-A7BB-4969-B2C1-DF4D3A07A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31" y="2620956"/>
            <a:ext cx="3124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029022" y="5052466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585794" y="247080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27279" y="2493215"/>
            <a:ext cx="157029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二选一：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2585794" y="4290945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7642111" y="440744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133871" y="4316680"/>
            <a:ext cx="156370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8183599" y="4426206"/>
            <a:ext cx="238579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反向字符类：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A4F8D9E-DB4B-4A0B-BC84-43B256C7FA9C}"/>
              </a:ext>
            </a:extLst>
          </p:cNvPr>
          <p:cNvSpPr txBox="1"/>
          <p:nvPr/>
        </p:nvSpPr>
        <p:spPr>
          <a:xfrm>
            <a:off x="4768891" y="831158"/>
            <a:ext cx="265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选择元字符</a:t>
            </a:r>
          </a:p>
        </p:txBody>
      </p:sp>
      <p:grpSp>
        <p:nvGrpSpPr>
          <p:cNvPr id="44" name="Group 19">
            <a:extLst>
              <a:ext uri="{FF2B5EF4-FFF2-40B4-BE49-F238E27FC236}">
                <a16:creationId xmlns:a16="http://schemas.microsoft.com/office/drawing/2014/main" id="{FEAE528D-7FF7-4917-B45E-EE4A6CCA8A7C}"/>
              </a:ext>
            </a:extLst>
          </p:cNvPr>
          <p:cNvGrpSpPr/>
          <p:nvPr/>
        </p:nvGrpSpPr>
        <p:grpSpPr>
          <a:xfrm>
            <a:off x="7642114" y="5236542"/>
            <a:ext cx="374477" cy="281039"/>
            <a:chOff x="789999" y="2242985"/>
            <a:chExt cx="504229" cy="378415"/>
          </a:xfrm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FB2AC200-1ADD-491D-B1EB-26A3F8E380F8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57F2A212-2DF9-4AAD-A2D9-9B14B86CDD86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882FD07F-F521-4E69-882C-7818CD1B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99" y="5258955"/>
            <a:ext cx="232023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…N-M…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587892A-D6E7-40A7-8F36-DBBCE8924C9A}"/>
              </a:ext>
            </a:extLst>
          </p:cNvPr>
          <p:cNvCxnSpPr>
            <a:stCxn id="40" idx="3"/>
            <a:endCxn id="36" idx="1"/>
          </p:cNvCxnSpPr>
          <p:nvPr/>
        </p:nvCxnSpPr>
        <p:spPr>
          <a:xfrm>
            <a:off x="4697576" y="4462458"/>
            <a:ext cx="2944535" cy="64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29FAAF1-E5B0-4BF0-BD32-AC6173802405}"/>
              </a:ext>
            </a:extLst>
          </p:cNvPr>
          <p:cNvCxnSpPr>
            <a:stCxn id="40" idx="3"/>
            <a:endCxn id="46" idx="1"/>
          </p:cNvCxnSpPr>
          <p:nvPr/>
        </p:nvCxnSpPr>
        <p:spPr>
          <a:xfrm>
            <a:off x="4697576" y="4462458"/>
            <a:ext cx="2944538" cy="89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132FA53-32D7-43BC-91B0-2476FCBE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487" y="2112601"/>
            <a:ext cx="4254137" cy="19743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66A5EC-9A81-4C19-872D-6C612E794E08}"/>
              </a:ext>
            </a:extLst>
          </p:cNvPr>
          <p:cNvSpPr txBox="1"/>
          <p:nvPr/>
        </p:nvSpPr>
        <p:spPr>
          <a:xfrm>
            <a:off x="3127279" y="30099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选的是两个正则表达式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2A723F-CDDB-4FA3-9663-DFBCBE0FF0F3}"/>
              </a:ext>
            </a:extLst>
          </p:cNvPr>
          <p:cNvSpPr txBox="1"/>
          <p:nvPr/>
        </p:nvSpPr>
        <p:spPr>
          <a:xfrm>
            <a:off x="3365500" y="49092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选择是多个字符中的一个</a:t>
            </a:r>
          </a:p>
        </p:txBody>
      </p:sp>
    </p:spTree>
    <p:extLst>
      <p:ext uri="{BB962C8B-B14F-4D97-AF65-F5344CB8AC3E}">
        <p14:creationId xmlns:p14="http://schemas.microsoft.com/office/powerpoint/2010/main" val="3251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365484" y="2870206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365484" y="4568100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13561" y="2895941"/>
            <a:ext cx="255295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元字符（有特殊含义）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06972" y="4586861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某些普通字符（无特殊含义）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9D0A51F-AEE5-4CAE-9683-33215E0B3295}"/>
              </a:ext>
            </a:extLst>
          </p:cNvPr>
          <p:cNvSpPr txBox="1"/>
          <p:nvPr/>
        </p:nvSpPr>
        <p:spPr>
          <a:xfrm>
            <a:off x="4362186" y="1191741"/>
            <a:ext cx="346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转义元字符 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C6BCE4-03D3-426F-A41C-5DD8DC8EE278}"/>
              </a:ext>
            </a:extLst>
          </p:cNvPr>
          <p:cNvSpPr/>
          <p:nvPr/>
        </p:nvSpPr>
        <p:spPr>
          <a:xfrm>
            <a:off x="5751322" y="3277620"/>
            <a:ext cx="4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\</a:t>
            </a:r>
          </a:p>
        </p:txBody>
      </p:sp>
      <p:grpSp>
        <p:nvGrpSpPr>
          <p:cNvPr id="45" name="Group 23">
            <a:extLst>
              <a:ext uri="{FF2B5EF4-FFF2-40B4-BE49-F238E27FC236}">
                <a16:creationId xmlns:a16="http://schemas.microsoft.com/office/drawing/2014/main" id="{61185C6B-FBEE-4BBB-9495-9D9CD2D18770}"/>
              </a:ext>
            </a:extLst>
          </p:cNvPr>
          <p:cNvGrpSpPr/>
          <p:nvPr/>
        </p:nvGrpSpPr>
        <p:grpSpPr>
          <a:xfrm>
            <a:off x="7224598" y="2870206"/>
            <a:ext cx="374477" cy="281039"/>
            <a:chOff x="789999" y="2242985"/>
            <a:chExt cx="504229" cy="378415"/>
          </a:xfrm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1F57DDDA-A46D-4D52-97BB-A55071680864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551CC1C-34E6-42A6-92ED-E3E52D6B284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27">
            <a:extLst>
              <a:ext uri="{FF2B5EF4-FFF2-40B4-BE49-F238E27FC236}">
                <a16:creationId xmlns:a16="http://schemas.microsoft.com/office/drawing/2014/main" id="{56486ACA-A2EB-44AB-ACDF-EE1DA316D863}"/>
              </a:ext>
            </a:extLst>
          </p:cNvPr>
          <p:cNvGrpSpPr/>
          <p:nvPr/>
        </p:nvGrpSpPr>
        <p:grpSpPr>
          <a:xfrm>
            <a:off x="7224598" y="4568100"/>
            <a:ext cx="374477" cy="281039"/>
            <a:chOff x="789999" y="2242985"/>
            <a:chExt cx="504229" cy="378415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CF016296-5DB8-47C4-926D-BE567928E48A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C56E832E-5197-4C74-A145-6B4F81A5814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E636ABFF-8AC2-4A04-93CE-427F89F7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675" y="2895941"/>
            <a:ext cx="325068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字符字面值（无特殊含义）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DD392B-E54E-4055-8D50-E4C97CD6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86" y="4586861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特殊功能符（有特殊含义）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DA45B99-E5B5-49DD-9E22-B8576177ECA3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4466518" y="3041719"/>
            <a:ext cx="1284804" cy="697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5C1661A-5F8A-4377-819C-FF7C8418015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5206540" y="3739285"/>
            <a:ext cx="544782" cy="99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31666DD-CC65-41EB-8C60-3849E4EEB102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6234146" y="2989752"/>
            <a:ext cx="990452" cy="74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BA9A72-04C7-4867-972A-769CD97CC5EA}"/>
              </a:ext>
            </a:extLst>
          </p:cNvPr>
          <p:cNvCxnSpPr>
            <a:stCxn id="44" idx="3"/>
            <a:endCxn id="50" idx="1"/>
          </p:cNvCxnSpPr>
          <p:nvPr/>
        </p:nvCxnSpPr>
        <p:spPr>
          <a:xfrm>
            <a:off x="6234146" y="3739285"/>
            <a:ext cx="990452" cy="948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1717" y="2608713"/>
            <a:ext cx="294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14808" y="3729472"/>
            <a:ext cx="4474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715" y="8243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预定义字符组问题引入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981126" y="1970122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081972" y="215170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088198" y="346137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077938" y="4713651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98111" y="2492940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93160" y="1910856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954794" y="3456023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109993" y="2266456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435026" y="2501406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220060" y="2964956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131411" y="2731581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73552" y="3269787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728060" y="2539381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79186" y="2724984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80560" y="2194489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604610" y="3748122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59232" y="2117557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907044" y="3602073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007461" y="3957673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622427" y="4213659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704352" y="3953746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71220" y="2403322"/>
            <a:ext cx="4463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是否觉得字符组的编写很麻烦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169035" y="3691588"/>
            <a:ext cx="509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是否已经预定义了一些常用的字符组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169035" y="4942296"/>
            <a:ext cx="4593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它们所对应的字符组是怎样的 ？</a:t>
            </a:r>
          </a:p>
        </p:txBody>
      </p:sp>
    </p:spTree>
    <p:extLst>
      <p:ext uri="{BB962C8B-B14F-4D97-AF65-F5344CB8AC3E}">
        <p14:creationId xmlns:p14="http://schemas.microsoft.com/office/powerpoint/2010/main" val="31244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87256" y="1373281"/>
            <a:ext cx="321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525E79-AC85-4F01-BE61-99D0CFFCB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56873"/>
              </p:ext>
            </p:extLst>
          </p:nvPr>
        </p:nvGraphicFramePr>
        <p:xfrm>
          <a:off x="3003725" y="2620956"/>
          <a:ext cx="8127999" cy="259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5644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1408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659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预定义字符类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对等字符类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4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任一非数字字符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8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任一空白符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[\t\n\x0B\f\r]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28929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任意非空白符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\t\n\x0B\f\r]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6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任一字母数字字符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[a-zA-Z0-9]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1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\W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任一非字母数字字符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US" altLang="zh-CN" dirty="0"/>
                        <a:t>a-zA-Z0-9]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070833" y="1774711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613430" y="2024239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613430" y="3021035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613430" y="4047784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613430" y="5082495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702678" y="2261705"/>
            <a:ext cx="343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知识点一： 正则表达式的概念</a:t>
            </a:r>
          </a:p>
        </p:txBody>
      </p:sp>
      <p:sp>
        <p:nvSpPr>
          <p:cNvPr id="76" name="矩形 75"/>
          <p:cNvSpPr/>
          <p:nvPr/>
        </p:nvSpPr>
        <p:spPr>
          <a:xfrm>
            <a:off x="2677998" y="3269535"/>
            <a:ext cx="25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知识点二： 元字符</a:t>
            </a:r>
          </a:p>
        </p:txBody>
      </p:sp>
      <p:sp>
        <p:nvSpPr>
          <p:cNvPr id="77" name="矩形 76"/>
          <p:cNvSpPr/>
          <p:nvPr/>
        </p:nvSpPr>
        <p:spPr>
          <a:xfrm>
            <a:off x="2702678" y="4260596"/>
            <a:ext cx="327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知识点三： 预定义字符组</a:t>
            </a:r>
          </a:p>
        </p:txBody>
      </p:sp>
      <p:sp>
        <p:nvSpPr>
          <p:cNvPr id="78" name="矩形 77"/>
          <p:cNvSpPr/>
          <p:nvPr/>
        </p:nvSpPr>
        <p:spPr>
          <a:xfrm>
            <a:off x="2677998" y="5330523"/>
            <a:ext cx="298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知识点四： 分组元字符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7644" y="635180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</p:spTree>
    <p:extLst>
      <p:ext uri="{BB962C8B-B14F-4D97-AF65-F5344CB8AC3E}">
        <p14:creationId xmlns:p14="http://schemas.microsoft.com/office/powerpoint/2010/main" val="19342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9F35E39-AF9D-4A25-A5FE-BC3B1C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9" y="2401220"/>
            <a:ext cx="5619750" cy="29908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156802-0E6E-41EB-8BFC-91F9A4E3D81B}"/>
              </a:ext>
            </a:extLst>
          </p:cNvPr>
          <p:cNvSpPr txBox="1"/>
          <p:nvPr/>
        </p:nvSpPr>
        <p:spPr>
          <a:xfrm>
            <a:off x="5242503" y="1127344"/>
            <a:ext cx="321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</a:p>
        </p:txBody>
      </p:sp>
    </p:spTree>
    <p:extLst>
      <p:ext uri="{BB962C8B-B14F-4D97-AF65-F5344CB8AC3E}">
        <p14:creationId xmlns:p14="http://schemas.microsoft.com/office/powerpoint/2010/main" val="29356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0282" y="2793023"/>
            <a:ext cx="315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56564" y="3891061"/>
            <a:ext cx="280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436" y="1058384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875871" y="2071991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240612" y="2177823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241744" y="338920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244901" y="4603568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292856" y="2594809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787905" y="2012725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849539" y="3557892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04738" y="2368325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329771" y="2603275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114805" y="3066825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026156" y="2833450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768297" y="3371656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622805" y="2641250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073931" y="2826853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575305" y="2296358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499355" y="3849991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453977" y="2219426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801789" y="3703942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902206" y="4059542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517172" y="4315528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599097" y="4055615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332539" y="2429127"/>
            <a:ext cx="494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问题一：如何对多个字符的组合使用元字符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322581" y="3619418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问题二：分组对于匹配结果的影响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329971" y="4818048"/>
            <a:ext cx="3477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问题三：能否对分组进行命名 ？</a:t>
            </a:r>
          </a:p>
        </p:txBody>
      </p:sp>
    </p:spTree>
    <p:extLst>
      <p:ext uri="{BB962C8B-B14F-4D97-AF65-F5344CB8AC3E}">
        <p14:creationId xmlns:p14="http://schemas.microsoft.com/office/powerpoint/2010/main" val="34140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02331" y="1045933"/>
            <a:ext cx="306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CE03D-6F58-438B-8019-AABFA5EE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09" y="2254634"/>
            <a:ext cx="4391025" cy="1190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FAE0D8-6D37-4BFF-9955-4113BBA6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09" y="3912157"/>
            <a:ext cx="5305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33217" y="1310939"/>
            <a:ext cx="293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按组提取数据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987BD1-C312-403E-9601-19ED94D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77" y="2620956"/>
            <a:ext cx="6181725" cy="1162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625A0C-F0A1-458C-BAAE-498E2D46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63" y="4622825"/>
            <a:ext cx="7753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an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>
            <a:spLocks/>
          </p:cNvSpPr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Han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正则表达式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Han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匹配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Han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应用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1482" y="3330409"/>
            <a:ext cx="38086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通过正则匹配，可以迅速的过滤出我们需要的全部或者一部分字符串， 查找文本中的特质值等等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通过正则表达式就可以去匹配现有的字符串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75034" y="1577231"/>
            <a:ext cx="379115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正则表达式是一种</a:t>
            </a:r>
            <a:r>
              <a:rPr lang="zh-Hans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通用的</a:t>
            </a: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用来简洁表达</a:t>
            </a:r>
            <a:r>
              <a:rPr lang="zh-Hans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一组字符串</a:t>
            </a: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格式或规则</a:t>
            </a: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，因此，正则表达式是和</a:t>
            </a:r>
            <a:r>
              <a:rPr lang="en-US" altLang="zh-Han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python</a:t>
            </a:r>
            <a:r>
              <a:rPr lang="zh-Han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无关的，在其他的语言或者不同的系统中，是通用的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661096" y="2554929"/>
            <a:ext cx="475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作业一： 试着书写一个用于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验证手机号格式的简单正则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661096" y="4127257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作业二： 试着书写一个用于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验证账号是否合法的简单正则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762338" y="3273958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762338" y="4841264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539336" y="2261597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554917" y="398308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02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771DE6-156B-466C-828E-A0717025AEB4}"/>
              </a:ext>
            </a:extLst>
          </p:cNvPr>
          <p:cNvSpPr txBox="1"/>
          <p:nvPr/>
        </p:nvSpPr>
        <p:spPr>
          <a:xfrm>
            <a:off x="6489827" y="341898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开头，接</a:t>
            </a:r>
            <a:r>
              <a:rPr lang="en-US" altLang="zh-CN" dirty="0"/>
              <a:t>3/4/5/7/8</a:t>
            </a:r>
            <a:r>
              <a:rPr lang="zh-CN" altLang="en-US" dirty="0"/>
              <a:t>，再接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06B3AE-405D-4ECA-9D96-72C3BD51D039}"/>
              </a:ext>
            </a:extLst>
          </p:cNvPr>
          <p:cNvSpPr txBox="1"/>
          <p:nvPr/>
        </p:nvSpPr>
        <p:spPr>
          <a:xfrm>
            <a:off x="6489827" y="5131165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英文字母开头，接</a:t>
            </a:r>
            <a:r>
              <a:rPr lang="en-US" altLang="zh-CN" dirty="0"/>
              <a:t>4-15</a:t>
            </a:r>
            <a:r>
              <a:rPr lang="zh-CN" altLang="en-US" dirty="0"/>
              <a:t>位英文数字下划线</a:t>
            </a:r>
          </a:p>
        </p:txBody>
      </p:sp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3087" y="1965622"/>
            <a:ext cx="511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7278" y="2505670"/>
            <a:ext cx="288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69553" y="3494452"/>
            <a:ext cx="376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1941" y="826279"/>
            <a:ext cx="3068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正则表达式概念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761247" y="2116132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390755" y="2226199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389378" y="347261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385145" y="4770048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78232" y="2638950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73281" y="2056866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34915" y="3602033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90114" y="2412466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215147" y="2647416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000181" y="3110966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911532" y="2877591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53673" y="3415797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360950" y="26881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59307" y="2870994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60681" y="2340499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84731" y="3894132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39353" y="2263567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87165" y="3748083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87582" y="4103683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402548" y="4359669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84473" y="4099756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71592" y="2421132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什么是正则表达式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470215" y="3702830"/>
            <a:ext cx="444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正则表达式主要解决什么问题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470215" y="4984528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我们如何开始正则的学习 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E213C-DCE8-427C-A609-1CDBFABDF51C}"/>
              </a:ext>
            </a:extLst>
          </p:cNvPr>
          <p:cNvSpPr txBox="1"/>
          <p:nvPr/>
        </p:nvSpPr>
        <p:spPr>
          <a:xfrm>
            <a:off x="3552345" y="294425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这个问题放在最后 ！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44925" y="1290277"/>
            <a:ext cx="449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正则表达式所面向的问题</a:t>
            </a:r>
          </a:p>
        </p:txBody>
      </p:sp>
      <p:grpSp>
        <p:nvGrpSpPr>
          <p:cNvPr id="19" name="Group 129">
            <a:extLst>
              <a:ext uri="{FF2B5EF4-FFF2-40B4-BE49-F238E27FC236}">
                <a16:creationId xmlns:a16="http://schemas.microsoft.com/office/drawing/2014/main" id="{F0CFAB08-793A-4391-9833-6B8B69C48F56}"/>
              </a:ext>
            </a:extLst>
          </p:cNvPr>
          <p:cNvGrpSpPr/>
          <p:nvPr/>
        </p:nvGrpSpPr>
        <p:grpSpPr>
          <a:xfrm>
            <a:off x="4016295" y="2501944"/>
            <a:ext cx="864665" cy="865389"/>
            <a:chOff x="2779491" y="2517212"/>
            <a:chExt cx="648499" cy="649042"/>
          </a:xfrm>
        </p:grpSpPr>
        <p:sp>
          <p:nvSpPr>
            <p:cNvPr id="36" name="Oval 75">
              <a:extLst>
                <a:ext uri="{FF2B5EF4-FFF2-40B4-BE49-F238E27FC236}">
                  <a16:creationId xmlns:a16="http://schemas.microsoft.com/office/drawing/2014/main" id="{F169E89D-84ED-40C3-AE7D-E43A4E10F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6">
              <a:extLst>
                <a:ext uri="{FF2B5EF4-FFF2-40B4-BE49-F238E27FC236}">
                  <a16:creationId xmlns:a16="http://schemas.microsoft.com/office/drawing/2014/main" id="{3B1782A0-8F59-414C-A33A-3961F1468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8" name="Group 130">
            <a:extLst>
              <a:ext uri="{FF2B5EF4-FFF2-40B4-BE49-F238E27FC236}">
                <a16:creationId xmlns:a16="http://schemas.microsoft.com/office/drawing/2014/main" id="{AE52B58C-1D46-451C-8915-209EBAF7B44B}"/>
              </a:ext>
            </a:extLst>
          </p:cNvPr>
          <p:cNvGrpSpPr/>
          <p:nvPr/>
        </p:nvGrpSpPr>
        <p:grpSpPr>
          <a:xfrm>
            <a:off x="4016295" y="4170373"/>
            <a:ext cx="864665" cy="865389"/>
            <a:chOff x="3287425" y="3613920"/>
            <a:chExt cx="648499" cy="649042"/>
          </a:xfrm>
        </p:grpSpPr>
        <p:sp>
          <p:nvSpPr>
            <p:cNvPr id="39" name="Oval 78">
              <a:extLst>
                <a:ext uri="{FF2B5EF4-FFF2-40B4-BE49-F238E27FC236}">
                  <a16:creationId xmlns:a16="http://schemas.microsoft.com/office/drawing/2014/main" id="{8424E1FB-1A02-4ACB-B53E-B60447E85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>
              <a:extLst>
                <a:ext uri="{FF2B5EF4-FFF2-40B4-BE49-F238E27FC236}">
                  <a16:creationId xmlns:a16="http://schemas.microsoft.com/office/drawing/2014/main" id="{6BC26B83-A89C-4304-9FA4-E7165CB57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5002A55-ABEA-4DC6-8485-CE444169EBCD}"/>
              </a:ext>
            </a:extLst>
          </p:cNvPr>
          <p:cNvSpPr/>
          <p:nvPr/>
        </p:nvSpPr>
        <p:spPr>
          <a:xfrm>
            <a:off x="5097132" y="2732162"/>
            <a:ext cx="3994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判断一个字符串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是否匹配给定的格式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636E06D-FE34-458E-8906-0169786D261A}"/>
              </a:ext>
            </a:extLst>
          </p:cNvPr>
          <p:cNvSpPr/>
          <p:nvPr/>
        </p:nvSpPr>
        <p:spPr>
          <a:xfrm>
            <a:off x="5101365" y="4384853"/>
            <a:ext cx="399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按指定格式提取信息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18110F-F23F-43DE-A13D-E290B52CEA35}"/>
              </a:ext>
            </a:extLst>
          </p:cNvPr>
          <p:cNvSpPr txBox="1"/>
          <p:nvPr/>
        </p:nvSpPr>
        <p:spPr>
          <a:xfrm>
            <a:off x="5844871" y="33673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判断用户提交的邮箱的格式是否正确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769D26-0539-41AB-AF71-C822CAC1D1BB}"/>
              </a:ext>
            </a:extLst>
          </p:cNvPr>
          <p:cNvSpPr txBox="1"/>
          <p:nvPr/>
        </p:nvSpPr>
        <p:spPr>
          <a:xfrm>
            <a:off x="5844871" y="50357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抓取页面中的图片数据</a:t>
            </a:r>
          </a:p>
        </p:txBody>
      </p:sp>
    </p:spTree>
    <p:extLst>
      <p:ext uri="{BB962C8B-B14F-4D97-AF65-F5344CB8AC3E}">
        <p14:creationId xmlns:p14="http://schemas.microsoft.com/office/powerpoint/2010/main" val="36608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67640" y="744947"/>
            <a:ext cx="629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判断用户提交的邮箱的格式是否正确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22F04B-3349-4848-ADE2-67ADE84CBECC}"/>
              </a:ext>
            </a:extLst>
          </p:cNvPr>
          <p:cNvSpPr/>
          <p:nvPr/>
        </p:nvSpPr>
        <p:spPr>
          <a:xfrm>
            <a:off x="3160165" y="1600958"/>
            <a:ext cx="73136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一个或多个</a:t>
            </a:r>
            <a:r>
              <a:rPr lang="zh-CN" altLang="en-US" sz="24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字母或数字</a:t>
            </a:r>
            <a:r>
              <a:rPr lang="en-US" altLang="zh-CN" sz="24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一个或多个</a:t>
            </a:r>
            <a:r>
              <a:rPr lang="zh-CN" altLang="en-US" sz="24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字母或数字</a:t>
            </a:r>
            <a:r>
              <a:rPr lang="en-US" altLang="zh-CN" sz="24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.com</a:t>
            </a:r>
            <a:endParaRPr lang="zh-CN" altLang="en-US" sz="2400" b="1" cap="none" spc="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01E353-F445-40BF-97DD-76404CF53A1A}"/>
              </a:ext>
            </a:extLst>
          </p:cNvPr>
          <p:cNvSpPr/>
          <p:nvPr/>
        </p:nvSpPr>
        <p:spPr>
          <a:xfrm>
            <a:off x="3160165" y="2395414"/>
            <a:ext cx="41186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‘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^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[a-zA-Z0-9]+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@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[a-zA-Z0-9]+</a:t>
            </a:r>
            <a:r>
              <a:rPr lang="en-US" altLang="zh-CN" sz="2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\.com$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'</a:t>
            </a:r>
            <a:endParaRPr lang="zh-CN" alt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006125-DBDD-44DD-B0B4-0809B4BE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65" y="3169828"/>
            <a:ext cx="6972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5394" y="957631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抓取页面中的图片数据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62AED-07CD-4D1C-A826-D7EDB9A9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75" y="2252063"/>
            <a:ext cx="5732262" cy="38284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848717-C57E-4C08-8CB2-60A7C588FD94}"/>
              </a:ext>
            </a:extLst>
          </p:cNvPr>
          <p:cNvSpPr txBox="1"/>
          <p:nvPr/>
        </p:nvSpPr>
        <p:spPr>
          <a:xfrm>
            <a:off x="8591413" y="2620956"/>
            <a:ext cx="341632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如果正则表达式中使用了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那么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findall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匹配的结果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只会是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括号中的内容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而不是完整的匹配。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因此我们可以利用这种机制来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完整对需要部分的数据提取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7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37128" y="1245971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咱们从这里开始 ！</a:t>
            </a:r>
          </a:p>
        </p:txBody>
      </p:sp>
      <p:grpSp>
        <p:nvGrpSpPr>
          <p:cNvPr id="11" name="Group 134">
            <a:extLst>
              <a:ext uri="{FF2B5EF4-FFF2-40B4-BE49-F238E27FC236}">
                <a16:creationId xmlns:a16="http://schemas.microsoft.com/office/drawing/2014/main" id="{F9746C2F-B9E1-44E5-934A-C03F84932F9B}"/>
              </a:ext>
            </a:extLst>
          </p:cNvPr>
          <p:cNvGrpSpPr/>
          <p:nvPr/>
        </p:nvGrpSpPr>
        <p:grpSpPr>
          <a:xfrm>
            <a:off x="3860524" y="2353554"/>
            <a:ext cx="864665" cy="865389"/>
            <a:chOff x="3287425" y="1417883"/>
            <a:chExt cx="648499" cy="649042"/>
          </a:xfrm>
        </p:grpSpPr>
        <p:sp>
          <p:nvSpPr>
            <p:cNvPr id="12" name="Oval 72">
              <a:extLst>
                <a:ext uri="{FF2B5EF4-FFF2-40B4-BE49-F238E27FC236}">
                  <a16:creationId xmlns:a16="http://schemas.microsoft.com/office/drawing/2014/main" id="{3D9A7370-931B-4C0F-9673-F63019B64D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>
              <a:extLst>
                <a:ext uri="{FF2B5EF4-FFF2-40B4-BE49-F238E27FC236}">
                  <a16:creationId xmlns:a16="http://schemas.microsoft.com/office/drawing/2014/main" id="{B180621F-4FB9-401D-953D-DB8A049EB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>
            <a:extLst>
              <a:ext uri="{FF2B5EF4-FFF2-40B4-BE49-F238E27FC236}">
                <a16:creationId xmlns:a16="http://schemas.microsoft.com/office/drawing/2014/main" id="{2106D832-602E-462A-AF11-AAAD49E4115E}"/>
              </a:ext>
            </a:extLst>
          </p:cNvPr>
          <p:cNvGrpSpPr/>
          <p:nvPr/>
        </p:nvGrpSpPr>
        <p:grpSpPr>
          <a:xfrm>
            <a:off x="3856291" y="3597168"/>
            <a:ext cx="864665" cy="865389"/>
            <a:chOff x="2779491" y="2517212"/>
            <a:chExt cx="648499" cy="649042"/>
          </a:xfrm>
        </p:grpSpPr>
        <p:sp>
          <p:nvSpPr>
            <p:cNvPr id="15" name="Oval 75">
              <a:extLst>
                <a:ext uri="{FF2B5EF4-FFF2-40B4-BE49-F238E27FC236}">
                  <a16:creationId xmlns:a16="http://schemas.microsoft.com/office/drawing/2014/main" id="{5B8E799E-2E49-428E-8B10-6DB4868C3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>
              <a:extLst>
                <a:ext uri="{FF2B5EF4-FFF2-40B4-BE49-F238E27FC236}">
                  <a16:creationId xmlns:a16="http://schemas.microsoft.com/office/drawing/2014/main" id="{B719CE79-2E35-4DB1-B669-8DD4C9542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>
            <a:extLst>
              <a:ext uri="{FF2B5EF4-FFF2-40B4-BE49-F238E27FC236}">
                <a16:creationId xmlns:a16="http://schemas.microsoft.com/office/drawing/2014/main" id="{1BC8DFA8-518E-4497-A516-B87C02185546}"/>
              </a:ext>
            </a:extLst>
          </p:cNvPr>
          <p:cNvGrpSpPr/>
          <p:nvPr/>
        </p:nvGrpSpPr>
        <p:grpSpPr>
          <a:xfrm>
            <a:off x="3856291" y="4840782"/>
            <a:ext cx="864665" cy="865389"/>
            <a:chOff x="3287425" y="3613920"/>
            <a:chExt cx="648499" cy="649042"/>
          </a:xfrm>
        </p:grpSpPr>
        <p:sp>
          <p:nvSpPr>
            <p:cNvPr id="18" name="Oval 78">
              <a:extLst>
                <a:ext uri="{FF2B5EF4-FFF2-40B4-BE49-F238E27FC236}">
                  <a16:creationId xmlns:a16="http://schemas.microsoft.com/office/drawing/2014/main" id="{3477D0C4-EAFD-4125-BCB9-1C2E6F5B6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>
              <a:extLst>
                <a:ext uri="{FF2B5EF4-FFF2-40B4-BE49-F238E27FC236}">
                  <a16:creationId xmlns:a16="http://schemas.microsoft.com/office/drawing/2014/main" id="{704B7C1C-B2DC-41E2-B37D-AF39C2065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1E435E4-3F96-4E8D-90EA-40AAECF4809D}"/>
              </a:ext>
            </a:extLst>
          </p:cNvPr>
          <p:cNvSpPr/>
          <p:nvPr/>
        </p:nvSpPr>
        <p:spPr>
          <a:xfrm>
            <a:off x="4937129" y="2601582"/>
            <a:ext cx="454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一个函数： </a:t>
            </a:r>
            <a:r>
              <a:rPr lang="en-US" altLang="zh-CN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01098F-CAA4-442D-BE2E-F6F91AF5C82E}"/>
              </a:ext>
            </a:extLst>
          </p:cNvPr>
          <p:cNvSpPr/>
          <p:nvPr/>
        </p:nvSpPr>
        <p:spPr>
          <a:xfrm>
            <a:off x="4937128" y="3845196"/>
            <a:ext cx="442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*  ?  +  []  ()  \  ^  $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D01DB8-7DD4-42B1-98F7-D0DF2833F4A1}"/>
              </a:ext>
            </a:extLst>
          </p:cNvPr>
          <p:cNvSpPr/>
          <p:nvPr/>
        </p:nvSpPr>
        <p:spPr>
          <a:xfrm>
            <a:off x="4937128" y="5088810"/>
            <a:ext cx="3474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</a:t>
            </a:r>
          </a:p>
        </p:txBody>
      </p:sp>
    </p:spTree>
    <p:extLst>
      <p:ext uri="{BB962C8B-B14F-4D97-AF65-F5344CB8AC3E}">
        <p14:creationId xmlns:p14="http://schemas.microsoft.com/office/powerpoint/2010/main" val="6847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34216" y="2685186"/>
            <a:ext cx="279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12784" y="3837142"/>
            <a:ext cx="329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969</Words>
  <Application>Microsoft Office PowerPoint</Application>
  <PresentationFormat>宽屏</PresentationFormat>
  <Paragraphs>173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Lato Regular</vt:lpstr>
      <vt:lpstr>Raleway Black</vt:lpstr>
      <vt:lpstr>DengXian</vt:lpstr>
      <vt:lpstr>DengXian Light</vt:lpstr>
      <vt:lpstr>方正姚体</vt:lpstr>
      <vt:lpstr>楷体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Lintao Ren</cp:lastModifiedBy>
  <cp:revision>464</cp:revision>
  <dcterms:created xsi:type="dcterms:W3CDTF">2017-08-12T10:14:32Z</dcterms:created>
  <dcterms:modified xsi:type="dcterms:W3CDTF">2018-03-13T14:47:00Z</dcterms:modified>
</cp:coreProperties>
</file>