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29"/>
  </p:notesMasterIdLst>
  <p:handoutMasterIdLst>
    <p:handoutMasterId r:id="rId30"/>
  </p:handoutMasterIdLst>
  <p:sldIdLst>
    <p:sldId id="285" r:id="rId4"/>
    <p:sldId id="287" r:id="rId5"/>
    <p:sldId id="300" r:id="rId6"/>
    <p:sldId id="302" r:id="rId7"/>
    <p:sldId id="305" r:id="rId8"/>
    <p:sldId id="259" r:id="rId9"/>
    <p:sldId id="260" r:id="rId10"/>
    <p:sldId id="264" r:id="rId11"/>
    <p:sldId id="306" r:id="rId12"/>
    <p:sldId id="307" r:id="rId13"/>
    <p:sldId id="294" r:id="rId14"/>
    <p:sldId id="295" r:id="rId15"/>
    <p:sldId id="296" r:id="rId16"/>
    <p:sldId id="311" r:id="rId17"/>
    <p:sldId id="312" r:id="rId18"/>
    <p:sldId id="297" r:id="rId19"/>
    <p:sldId id="298" r:id="rId20"/>
    <p:sldId id="299" r:id="rId21"/>
    <p:sldId id="320" r:id="rId22"/>
    <p:sldId id="321" r:id="rId23"/>
    <p:sldId id="322" r:id="rId24"/>
    <p:sldId id="323" r:id="rId25"/>
    <p:sldId id="324" r:id="rId26"/>
    <p:sldId id="283" r:id="rId27"/>
    <p:sldId id="2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4" autoAdjust="0"/>
    <p:restoredTop sz="86391" autoAdjust="0"/>
  </p:normalViewPr>
  <p:slideViewPr>
    <p:cSldViewPr snapToGrid="0">
      <p:cViewPr>
        <p:scale>
          <a:sx n="150" d="100"/>
          <a:sy n="150" d="100"/>
        </p:scale>
        <p:origin x="-306" y="-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3625" y="1382315"/>
            <a:ext cx="566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4" y="3810440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</a:p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697740" y="1362903"/>
            <a:ext cx="518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如果把查询结果当作条件呢 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8656C1-FD33-497C-B2F8-F07AAF86BEA2}"/>
              </a:ext>
            </a:extLst>
          </p:cNvPr>
          <p:cNvSpPr/>
          <p:nvPr/>
        </p:nvSpPr>
        <p:spPr>
          <a:xfrm>
            <a:off x="2975222" y="2511915"/>
            <a:ext cx="57489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subjects, grade FROM grades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WHERE </a:t>
            </a:r>
            <a:r>
              <a:rPr lang="en-US" altLang="zh-CN" sz="28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student_number</a:t>
            </a:r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</a:t>
            </a:r>
            <a:r>
              <a:rPr lang="en-US" altLang="zh-CN" sz="3600" b="1" cap="none" spc="0" dirty="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;</a:t>
            </a:r>
            <a:endParaRPr lang="zh-CN" altLang="en-US" sz="2800" b="1" cap="none" spc="0" dirty="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67503C-4D49-4F99-ACC4-774586CF8EA7}"/>
              </a:ext>
            </a:extLst>
          </p:cNvPr>
          <p:cNvSpPr/>
          <p:nvPr/>
        </p:nvSpPr>
        <p:spPr>
          <a:xfrm>
            <a:off x="3383493" y="4148219"/>
            <a:ext cx="42803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将学生表的查询结果嵌套进成绩表中！</a:t>
            </a:r>
            <a:endParaRPr lang="zh-CN" alt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404E88-70A1-4A9B-8B8D-FBD58C38AB57}"/>
              </a:ext>
            </a:extLst>
          </p:cNvPr>
          <p:cNvSpPr/>
          <p:nvPr/>
        </p:nvSpPr>
        <p:spPr>
          <a:xfrm>
            <a:off x="8038606" y="3840443"/>
            <a:ext cx="3616535" cy="7078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number FROM students</a:t>
            </a:r>
          </a:p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WHERE name=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‘</a:t>
            </a:r>
            <a:r>
              <a: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张三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’;</a:t>
            </a:r>
            <a:endParaRPr lang="zh-CN" altLang="en-US" sz="2000" b="1" cap="none" spc="0" dirty="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D89602EA-8847-4453-8D96-49AFEEAA9DB3}"/>
              </a:ext>
            </a:extLst>
          </p:cNvPr>
          <p:cNvSpPr/>
          <p:nvPr/>
        </p:nvSpPr>
        <p:spPr>
          <a:xfrm rot="2813522">
            <a:off x="7235793" y="3518215"/>
            <a:ext cx="859693" cy="2266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84EB94-C44E-4FEF-A566-59B5D073FB58}"/>
              </a:ext>
            </a:extLst>
          </p:cNvPr>
          <p:cNvSpPr txBox="1"/>
          <p:nvPr/>
        </p:nvSpPr>
        <p:spPr>
          <a:xfrm>
            <a:off x="3559820" y="5083096"/>
            <a:ext cx="6983772" cy="646331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subjects, grade FROM grades</a:t>
            </a:r>
          </a:p>
          <a:p>
            <a:r>
              <a:rPr lang="en-US" altLang="zh-CN" dirty="0"/>
              <a:t>    WHERE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 SELECT number FROM students WHERE name=‘</a:t>
            </a:r>
            <a:r>
              <a:rPr lang="zh-CN" altLang="en-US" dirty="0"/>
              <a:t>张三</a:t>
            </a:r>
            <a:r>
              <a:rPr lang="en-US" altLang="zh-CN" dirty="0"/>
              <a:t>’;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18EF80E2-6B01-4FD0-BB74-472A9C7FDC16}"/>
              </a:ext>
            </a:extLst>
          </p:cNvPr>
          <p:cNvSpPr/>
          <p:nvPr/>
        </p:nvSpPr>
        <p:spPr>
          <a:xfrm rot="5400000">
            <a:off x="1963902" y="4071259"/>
            <a:ext cx="1851419" cy="8294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B32203-B4D7-4BD6-9CF9-4686F47DBA36}"/>
              </a:ext>
            </a:extLst>
          </p:cNvPr>
          <p:cNvSpPr/>
          <p:nvPr/>
        </p:nvSpPr>
        <p:spPr>
          <a:xfrm rot="1656402">
            <a:off x="9058837" y="219305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嵌套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9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1567" y="2593264"/>
            <a:ext cx="353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62955" y="3823214"/>
            <a:ext cx="338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147596" y="1978620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145229" y="3291094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145229" y="4603568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212165" y="2237581"/>
            <a:ext cx="4674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问题一：如何在展示成绩的同时展示出其他相关信息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226066" y="3521312"/>
            <a:ext cx="397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问题二：能否将多张表拼在一起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230298" y="4818048"/>
            <a:ext cx="4761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问题三：怎样才能保证新表数据的有效性 ？</a:t>
            </a:r>
          </a:p>
        </p:txBody>
      </p:sp>
    </p:spTree>
    <p:extLst>
      <p:ext uri="{BB962C8B-B14F-4D97-AF65-F5344CB8AC3E}">
        <p14:creationId xmlns:p14="http://schemas.microsoft.com/office/powerpoint/2010/main" val="5086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607440" y="813602"/>
            <a:ext cx="241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29DFB3-7CE1-478B-8412-6C3036F0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96" y="1697572"/>
            <a:ext cx="7334250" cy="2085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B1B844-FD4B-408B-A3CF-FA6EF645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396" y="3984697"/>
            <a:ext cx="3367453" cy="23010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126601-B947-44F7-889A-672A43C5DBA0}"/>
              </a:ext>
            </a:extLst>
          </p:cNvPr>
          <p:cNvSpPr txBox="1"/>
          <p:nvPr/>
        </p:nvSpPr>
        <p:spPr>
          <a:xfrm>
            <a:off x="7543800" y="4603750"/>
            <a:ext cx="276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交叉连接又名笛卡尔连接</a:t>
            </a:r>
            <a:endParaRPr lang="en-US" altLang="zh-CN" dirty="0"/>
          </a:p>
          <a:p>
            <a:r>
              <a:rPr lang="zh-CN" altLang="en-US" dirty="0"/>
              <a:t>它列出了所有情况</a:t>
            </a:r>
            <a:endParaRPr lang="en-US" altLang="zh-CN" dirty="0"/>
          </a:p>
          <a:p>
            <a:r>
              <a:rPr lang="zh-CN" altLang="en-US" dirty="0"/>
              <a:t>其中一定有你需要的组合</a:t>
            </a:r>
          </a:p>
        </p:txBody>
      </p:sp>
    </p:spTree>
    <p:extLst>
      <p:ext uri="{BB962C8B-B14F-4D97-AF65-F5344CB8AC3E}">
        <p14:creationId xmlns:p14="http://schemas.microsoft.com/office/powerpoint/2010/main" val="35106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269609" y="2406155"/>
            <a:ext cx="1470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endParaRPr lang="en-US" altLang="zh-CN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2D8C20-4510-4F7D-B196-67F7398A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82" y="1154739"/>
            <a:ext cx="5429445" cy="33576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9698CF-20A8-4B2D-8D5D-AF4548D85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82" y="4665625"/>
            <a:ext cx="5429445" cy="1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04465" y="745534"/>
            <a:ext cx="362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我们期望的成绩表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33F94-19B5-4248-A456-AB3EA34D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58" y="1540376"/>
            <a:ext cx="5502903" cy="48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1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1567" y="2513164"/>
            <a:ext cx="353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7068" y="3663409"/>
            <a:ext cx="338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其他约束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92209" y="915866"/>
            <a:ext cx="300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其他约束 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671558" y="199147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587691" y="1900771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587691" y="2897567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587691" y="3924316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1587691" y="4959027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088543" y="251428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583592" y="193220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645226" y="347737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800425" y="228780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125458" y="252275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6910492" y="298630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821843" y="275292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563984" y="329113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418492" y="256072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869618" y="274633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370992" y="221583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295042" y="376947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249664" y="213890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597476" y="362342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697893" y="397902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312859" y="423500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394784" y="397509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672831" y="2041077"/>
            <a:ext cx="37921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如果插入一条记录的时候，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某列没有插入值，会是什么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672761" y="3156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能否确保某列的值绝对不为空 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672761" y="416835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能否确保某列的值不重复 ？</a:t>
            </a:r>
          </a:p>
        </p:txBody>
      </p:sp>
      <p:sp>
        <p:nvSpPr>
          <p:cNvPr id="67" name="矩形 66"/>
          <p:cNvSpPr/>
          <p:nvPr/>
        </p:nvSpPr>
        <p:spPr>
          <a:xfrm>
            <a:off x="2673205" y="5222444"/>
            <a:ext cx="4310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问题四： 能否确保某列的值必须参照另一列 ？</a:t>
            </a:r>
          </a:p>
        </p:txBody>
      </p:sp>
    </p:spTree>
    <p:extLst>
      <p:ext uri="{BB962C8B-B14F-4D97-AF65-F5344CB8AC3E}">
        <p14:creationId xmlns:p14="http://schemas.microsoft.com/office/powerpoint/2010/main" val="681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83053" y="863767"/>
            <a:ext cx="18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19C045-88C4-4135-A790-A75C2B2E8798}"/>
              </a:ext>
            </a:extLst>
          </p:cNvPr>
          <p:cNvSpPr/>
          <p:nvPr/>
        </p:nvSpPr>
        <p:spPr>
          <a:xfrm>
            <a:off x="3943671" y="3270259"/>
            <a:ext cx="529945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t_default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default_value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INT </a:t>
            </a:r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DEFAULT 10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B6565-5AE7-4813-9F84-58D30A987676}"/>
              </a:ext>
            </a:extLst>
          </p:cNvPr>
          <p:cNvSpPr/>
          <p:nvPr/>
        </p:nvSpPr>
        <p:spPr>
          <a:xfrm>
            <a:off x="3151396" y="2009118"/>
            <a:ext cx="609173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在没有设置的情况下，</a:t>
            </a:r>
            <a:r>
              <a:rPr lang="zh-CN" alt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默认值为 </a:t>
            </a:r>
            <a:r>
              <a:rPr lang="en-US" altLang="zh-CN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</a:p>
          <a:p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指定默认值的关键字是：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2D3EA-01E4-423D-BC57-67E0997A4DDA}"/>
              </a:ext>
            </a:extLst>
          </p:cNvPr>
          <p:cNvSpPr/>
          <p:nvPr/>
        </p:nvSpPr>
        <p:spPr>
          <a:xfrm>
            <a:off x="3151396" y="5022340"/>
            <a:ext cx="77588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这样，在没有给定该列值的情况下，使用默认值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2B91FF-6CE9-4A60-848F-4236AD9936B1}"/>
              </a:ext>
            </a:extLst>
          </p:cNvPr>
          <p:cNvSpPr txBox="1"/>
          <p:nvPr/>
        </p:nvSpPr>
        <p:spPr>
          <a:xfrm>
            <a:off x="9626600" y="2963225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9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76875" y="1154151"/>
            <a:ext cx="18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19C045-88C4-4135-A790-A75C2B2E8798}"/>
              </a:ext>
            </a:extLst>
          </p:cNvPr>
          <p:cNvSpPr/>
          <p:nvPr/>
        </p:nvSpPr>
        <p:spPr>
          <a:xfrm>
            <a:off x="3908321" y="3241449"/>
            <a:ext cx="529945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t_notnull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notnull_value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INT </a:t>
            </a:r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 NULL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B6565-5AE7-4813-9F84-58D30A987676}"/>
              </a:ext>
            </a:extLst>
          </p:cNvPr>
          <p:cNvSpPr/>
          <p:nvPr/>
        </p:nvSpPr>
        <p:spPr>
          <a:xfrm>
            <a:off x="3184435" y="2239967"/>
            <a:ext cx="66768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要限制一个列的值不能为空的关键字是：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2D3EA-01E4-423D-BC57-67E0997A4DDA}"/>
              </a:ext>
            </a:extLst>
          </p:cNvPr>
          <p:cNvSpPr/>
          <p:nvPr/>
        </p:nvSpPr>
        <p:spPr>
          <a:xfrm>
            <a:off x="3184435" y="4898430"/>
            <a:ext cx="82814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这样，该列值就不能为</a:t>
            </a:r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NUJLL</a:t>
            </a:r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了。</a:t>
            </a:r>
            <a:endParaRPr lang="en-US" altLang="zh-CN" sz="2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因此，如果不指定其他默认值，就不能在插入的时候不给值</a:t>
            </a:r>
          </a:p>
        </p:txBody>
      </p:sp>
    </p:spTree>
    <p:extLst>
      <p:ext uri="{BB962C8B-B14F-4D97-AF65-F5344CB8AC3E}">
        <p14:creationId xmlns:p14="http://schemas.microsoft.com/office/powerpoint/2010/main" val="8531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365979" y="1748218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739335" y="2007571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745408" y="3286834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741610" y="4569833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830478" y="2256250"/>
            <a:ext cx="2358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知识点一： 子查询</a:t>
            </a:r>
          </a:p>
        </p:txBody>
      </p:sp>
      <p:sp>
        <p:nvSpPr>
          <p:cNvPr id="76" name="矩形 75"/>
          <p:cNvSpPr/>
          <p:nvPr/>
        </p:nvSpPr>
        <p:spPr>
          <a:xfrm>
            <a:off x="2830478" y="3517680"/>
            <a:ext cx="2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知识点二： 连接查询</a:t>
            </a:r>
          </a:p>
        </p:txBody>
      </p:sp>
      <p:sp>
        <p:nvSpPr>
          <p:cNvPr id="77" name="矩形 76"/>
          <p:cNvSpPr/>
          <p:nvPr/>
        </p:nvSpPr>
        <p:spPr>
          <a:xfrm>
            <a:off x="2818258" y="4682008"/>
            <a:ext cx="4234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知识点三：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中除了类型约束外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的其他约束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058035" y="805255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</p:spTree>
    <p:extLst>
      <p:ext uri="{BB962C8B-B14F-4D97-AF65-F5344CB8AC3E}">
        <p14:creationId xmlns:p14="http://schemas.microsoft.com/office/powerpoint/2010/main" val="19342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83053" y="863767"/>
            <a:ext cx="18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19C045-88C4-4135-A790-A75C2B2E8798}"/>
              </a:ext>
            </a:extLst>
          </p:cNvPr>
          <p:cNvSpPr/>
          <p:nvPr/>
        </p:nvSpPr>
        <p:spPr>
          <a:xfrm>
            <a:off x="4005729" y="2767378"/>
            <a:ext cx="513854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t_unique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unique_value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INT,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other_value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INT,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UNIQUE KEY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  <a:r>
              <a:rPr lang="en-US" altLang="zh-CN" sz="2800" b="1" dirty="0" err="1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unique_value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B6565-5AE7-4813-9F84-58D30A987676}"/>
              </a:ext>
            </a:extLst>
          </p:cNvPr>
          <p:cNvSpPr/>
          <p:nvPr/>
        </p:nvSpPr>
        <p:spPr>
          <a:xfrm>
            <a:off x="3151396" y="1897907"/>
            <a:ext cx="77040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如果希望某列的值不能重复，可是使用</a:t>
            </a:r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关键字：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2D3EA-01E4-423D-BC57-67E0997A4DDA}"/>
              </a:ext>
            </a:extLst>
          </p:cNvPr>
          <p:cNvSpPr/>
          <p:nvPr/>
        </p:nvSpPr>
        <p:spPr>
          <a:xfrm>
            <a:off x="3151396" y="5272107"/>
            <a:ext cx="72566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这样，</a:t>
            </a:r>
            <a:r>
              <a:rPr lang="en-US" altLang="zh-CN" sz="28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unique_value</a:t>
            </a:r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这一列的值就不能重复了</a:t>
            </a:r>
          </a:p>
        </p:txBody>
      </p:sp>
    </p:spTree>
    <p:extLst>
      <p:ext uri="{BB962C8B-B14F-4D97-AF65-F5344CB8AC3E}">
        <p14:creationId xmlns:p14="http://schemas.microsoft.com/office/powerpoint/2010/main" val="26904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79841" y="956443"/>
            <a:ext cx="162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19C045-88C4-4135-A790-A75C2B2E8798}"/>
              </a:ext>
            </a:extLst>
          </p:cNvPr>
          <p:cNvSpPr/>
          <p:nvPr/>
        </p:nvSpPr>
        <p:spPr>
          <a:xfrm>
            <a:off x="3025380" y="2729111"/>
            <a:ext cx="50542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</a:t>
            </a:r>
            <a:r>
              <a:rPr lang="en-US" altLang="zh-CN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t_primarykey</a:t>
            </a:r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</a:p>
          <a:p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primarykey_value</a:t>
            </a:r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INT,</a:t>
            </a:r>
          </a:p>
          <a:p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4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  <a:r>
              <a:rPr lang="en-US" altLang="zh-CN" sz="2400" b="1" dirty="0" err="1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primarykey_value</a:t>
            </a:r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B6565-5AE7-4813-9F84-58D30A987676}"/>
              </a:ext>
            </a:extLst>
          </p:cNvPr>
          <p:cNvSpPr/>
          <p:nvPr/>
        </p:nvSpPr>
        <p:spPr>
          <a:xfrm>
            <a:off x="3025380" y="1923280"/>
            <a:ext cx="73981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通常，每张表都需要一个主键来体现唯一性：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2D3EA-01E4-423D-BC57-67E0997A4DDA}"/>
              </a:ext>
            </a:extLst>
          </p:cNvPr>
          <p:cNvSpPr/>
          <p:nvPr/>
        </p:nvSpPr>
        <p:spPr>
          <a:xfrm>
            <a:off x="8079594" y="4455393"/>
            <a:ext cx="30348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主键 </a:t>
            </a:r>
            <a:r>
              <a:rPr lang="en-US" altLang="zh-CN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= </a:t>
            </a:r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非空 </a:t>
            </a:r>
            <a:r>
              <a:rPr lang="en-US" altLang="zh-CN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+ </a:t>
            </a:r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唯一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E515E-DD61-4FAB-9B2A-7208F2326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3" y="4581382"/>
            <a:ext cx="4107945" cy="15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89231" y="1054552"/>
            <a:ext cx="18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19C045-88C4-4135-A790-A75C2B2E8798}"/>
              </a:ext>
            </a:extLst>
          </p:cNvPr>
          <p:cNvSpPr/>
          <p:nvPr/>
        </p:nvSpPr>
        <p:spPr>
          <a:xfrm>
            <a:off x="3914848" y="3125177"/>
            <a:ext cx="590334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t_auto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auto_value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INT </a:t>
            </a:r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AUTO_INCREMENT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  <a:r>
              <a:rPr lang="en-US" altLang="zh-CN" sz="2800" b="1" dirty="0" err="1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auto_value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B6565-5AE7-4813-9F84-58D30A987676}"/>
              </a:ext>
            </a:extLst>
          </p:cNvPr>
          <p:cNvSpPr/>
          <p:nvPr/>
        </p:nvSpPr>
        <p:spPr>
          <a:xfrm>
            <a:off x="3442585" y="2217324"/>
            <a:ext cx="64812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如果希望某整数列的值，默认</a:t>
            </a:r>
            <a:r>
              <a:rPr lang="en-US" altLang="zh-CN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+1</a:t>
            </a:r>
            <a:r>
              <a:rPr lang="zh-CN" alt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填充</a:t>
            </a:r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2D3EA-01E4-423D-BC57-67E0997A4DDA}"/>
              </a:ext>
            </a:extLst>
          </p:cNvPr>
          <p:cNvSpPr/>
          <p:nvPr/>
        </p:nvSpPr>
        <p:spPr>
          <a:xfrm>
            <a:off x="3442585" y="5257199"/>
            <a:ext cx="59033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AUTO_INCREMENT </a:t>
            </a:r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要求用在主键上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DF750D-9E78-469D-86B1-DF628497C236}"/>
              </a:ext>
            </a:extLst>
          </p:cNvPr>
          <p:cNvSpPr txBox="1"/>
          <p:nvPr/>
        </p:nvSpPr>
        <p:spPr>
          <a:xfrm>
            <a:off x="7327900" y="1777739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自动生成</a:t>
            </a:r>
            <a:r>
              <a:rPr lang="en-US" altLang="zh-CN" b="1" dirty="0"/>
              <a:t>id</a:t>
            </a:r>
            <a:r>
              <a:rPr lang="zh-CN" altLang="en-US" b="1" dirty="0"/>
              <a:t>号，流水号</a:t>
            </a:r>
          </a:p>
        </p:txBody>
      </p:sp>
    </p:spTree>
    <p:extLst>
      <p:ext uri="{BB962C8B-B14F-4D97-AF65-F5344CB8AC3E}">
        <p14:creationId xmlns:p14="http://schemas.microsoft.com/office/powerpoint/2010/main" val="21124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67567" y="1162140"/>
            <a:ext cx="18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19C045-88C4-4135-A790-A75C2B2E8798}"/>
              </a:ext>
            </a:extLst>
          </p:cNvPr>
          <p:cNvSpPr/>
          <p:nvPr/>
        </p:nvSpPr>
        <p:spPr>
          <a:xfrm>
            <a:off x="3171215" y="3471390"/>
            <a:ext cx="2696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c (</a:t>
            </a:r>
          </a:p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c_col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INT,</a:t>
            </a:r>
          </a:p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  <a:r>
              <a:rPr lang="en-US" altLang="zh-CN" sz="2000" b="1" dirty="0" err="1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c_col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B6565-5AE7-4813-9F84-58D30A987676}"/>
              </a:ext>
            </a:extLst>
          </p:cNvPr>
          <p:cNvSpPr/>
          <p:nvPr/>
        </p:nvSpPr>
        <p:spPr>
          <a:xfrm>
            <a:off x="2849206" y="2150879"/>
            <a:ext cx="7037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我有的你一定有，你没有的，我绝对没有：</a:t>
            </a:r>
            <a:endParaRPr lang="en-US" altLang="zh-CN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2D3EA-01E4-423D-BC57-67E0997A4DDA}"/>
              </a:ext>
            </a:extLst>
          </p:cNvPr>
          <p:cNvSpPr/>
          <p:nvPr/>
        </p:nvSpPr>
        <p:spPr>
          <a:xfrm>
            <a:off x="3985355" y="4898430"/>
            <a:ext cx="72525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这样，在向</a:t>
            </a:r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 </a:t>
            </a:r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表插入值的时候，</a:t>
            </a:r>
            <a:endParaRPr lang="en-US" altLang="zh-CN" sz="2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如果 </a:t>
            </a:r>
            <a:r>
              <a:rPr lang="en-US" altLang="zh-CN" sz="2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d_col</a:t>
            </a:r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的值不在 </a:t>
            </a:r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表的 </a:t>
            </a:r>
            <a:r>
              <a:rPr lang="en-US" altLang="zh-CN" sz="2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c_col</a:t>
            </a:r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zh-CN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列中，则插入失败。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AFA95F-EB36-4B71-9FAC-989747D88ECA}"/>
              </a:ext>
            </a:extLst>
          </p:cNvPr>
          <p:cNvSpPr/>
          <p:nvPr/>
        </p:nvSpPr>
        <p:spPr>
          <a:xfrm>
            <a:off x="6544830" y="3448959"/>
            <a:ext cx="49914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d (</a:t>
            </a:r>
          </a:p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d_col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INT,</a:t>
            </a:r>
          </a:p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FOREIGN KEY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  <a:r>
              <a:rPr lang="en-US" altLang="zh-CN" sz="2000" b="1" dirty="0" err="1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d_col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 </a:t>
            </a:r>
            <a:r>
              <a:rPr lang="en-US" altLang="zh-CN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REFERENCES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b="1" dirty="0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000" b="1" dirty="0" err="1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c_col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1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4731" y="1906416"/>
            <a:ext cx="460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695329" y="1052192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933137" y="2988127"/>
            <a:ext cx="4442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作业一： 将 学生表、课程表、成绩表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加上必要的约束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934503" y="4375194"/>
            <a:ext cx="462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作业二： 试着做一下子查询与连接查询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6034379" y="370715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6035745" y="5089201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811377" y="2694795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01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828324" y="4231022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02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1567" y="2639501"/>
            <a:ext cx="353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62955" y="3887010"/>
            <a:ext cx="338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课前准别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40856" y="745534"/>
            <a:ext cx="501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数据表（学生、科目、成绩）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E58016-9371-4DED-B517-FB770A88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18" y="1527067"/>
            <a:ext cx="3528475" cy="26712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E55CDE5-DDAE-4E5A-ADF3-2D068CBB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19" y="4194517"/>
            <a:ext cx="3528475" cy="224954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5161B71-DDF2-4688-BF6C-5CEB1592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77" y="1527067"/>
            <a:ext cx="4447074" cy="49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69635" y="854002"/>
            <a:ext cx="253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思考问题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2653" y="194139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这三张表有着怎样的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5" name="矩形 64"/>
          <p:cNvSpPr/>
          <p:nvPr/>
        </p:nvSpPr>
        <p:spPr>
          <a:xfrm>
            <a:off x="1882653" y="294691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如何找到“张三”的成绩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1886886" y="3948386"/>
            <a:ext cx="5276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如何在展示成绩的同时展示出其他相关信息 ？</a:t>
            </a:r>
          </a:p>
        </p:txBody>
      </p:sp>
      <p:sp>
        <p:nvSpPr>
          <p:cNvPr id="67" name="矩形 66"/>
          <p:cNvSpPr/>
          <p:nvPr/>
        </p:nvSpPr>
        <p:spPr>
          <a:xfrm>
            <a:off x="1866383" y="4988760"/>
            <a:ext cx="5631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问题四： 为了更加严谨，我们能否再对这些表做一些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552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1567" y="2593264"/>
            <a:ext cx="353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7068" y="3874723"/>
            <a:ext cx="338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4766" y="876147"/>
            <a:ext cx="334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 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925844" y="2012787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026720" y="2828716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026721" y="4087537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342829" y="2535605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837878" y="1953521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899512" y="3498688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054711" y="2309121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379744" y="2544071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164778" y="3007621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076129" y="2774246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818270" y="3312452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672778" y="2582046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123904" y="2767649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625278" y="2237154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549328" y="3790787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503950" y="2160222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851762" y="3644738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952179" y="4000338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567145" y="4256324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649070" y="3996411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109465" y="3044898"/>
            <a:ext cx="3705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问题一：如何找到“张三”的成绩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113907" y="4378411"/>
            <a:ext cx="5821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问题二：能否将一个查询的结果留下来用于下一次查询 ？</a:t>
            </a: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42979" y="745534"/>
            <a:ext cx="305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找到张才的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4CEC57-7B65-4C96-86E6-BB5D8F5A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58" y="2361285"/>
            <a:ext cx="6484146" cy="39677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0A62FA-54DF-49B3-9CEE-0DF29D21D263}"/>
              </a:ext>
            </a:extLst>
          </p:cNvPr>
          <p:cNvSpPr txBox="1"/>
          <p:nvPr/>
        </p:nvSpPr>
        <p:spPr>
          <a:xfrm>
            <a:off x="3806079" y="1630353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找到张三的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，再用这个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去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筛选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成绩表就能找到 ！</a:t>
            </a:r>
          </a:p>
        </p:txBody>
      </p:sp>
    </p:spTree>
    <p:extLst>
      <p:ext uri="{BB962C8B-B14F-4D97-AF65-F5344CB8AC3E}">
        <p14:creationId xmlns:p14="http://schemas.microsoft.com/office/powerpoint/2010/main" val="36608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9286" y="1222933"/>
            <a:ext cx="305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现在的问题是 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91662A-7C7E-4386-86DE-026FC93E492B}"/>
              </a:ext>
            </a:extLst>
          </p:cNvPr>
          <p:cNvSpPr/>
          <p:nvPr/>
        </p:nvSpPr>
        <p:spPr>
          <a:xfrm>
            <a:off x="3799103" y="2487749"/>
            <a:ext cx="595547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我们都知道，我们要查的是成绩表。</a:t>
            </a:r>
            <a:endParaRPr lang="en-US" altLang="zh-CN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可是：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8656C1-FD33-497C-B2F8-F07AAF86BEA2}"/>
              </a:ext>
            </a:extLst>
          </p:cNvPr>
          <p:cNvSpPr/>
          <p:nvPr/>
        </p:nvSpPr>
        <p:spPr>
          <a:xfrm>
            <a:off x="5110025" y="3294215"/>
            <a:ext cx="5182837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grade FROM grade</a:t>
            </a:r>
            <a:r>
              <a:rPr lang="en-US" altLang="zh-CN" sz="2800" b="1" cap="none" spc="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WHERE </a:t>
            </a:r>
            <a:r>
              <a:rPr lang="en-US" altLang="zh-CN" sz="28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student_number</a:t>
            </a:r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CN" sz="4800" b="1" cap="none" spc="0" dirty="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endParaRPr lang="zh-CN" altLang="en-US" sz="2800" b="1" cap="none" spc="0" dirty="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67503C-4D49-4F99-ACC4-774586CF8EA7}"/>
              </a:ext>
            </a:extLst>
          </p:cNvPr>
          <p:cNvSpPr/>
          <p:nvPr/>
        </p:nvSpPr>
        <p:spPr>
          <a:xfrm>
            <a:off x="3799103" y="4680960"/>
            <a:ext cx="574301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在查询 </a:t>
            </a:r>
            <a:r>
              <a:rPr lang="en-US" altLang="zh-CN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students </a:t>
            </a:r>
            <a:r>
              <a:rPr lang="zh-CN" alt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表之前，</a:t>
            </a:r>
            <a:endParaRPr lang="en-US" altLang="zh-CN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zh-CN" alt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我们并不知道张三的学号是多少 ！</a:t>
            </a:r>
            <a:endParaRPr lang="zh-CN" alt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924</Words>
  <Application>Microsoft Office PowerPoint</Application>
  <PresentationFormat>宽屏</PresentationFormat>
  <Paragraphs>145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Raleway Black</vt:lpstr>
      <vt:lpstr>等线</vt:lpstr>
      <vt:lpstr>等线 Light</vt:lpstr>
      <vt:lpstr>楷体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Lintao Ren</cp:lastModifiedBy>
  <cp:revision>348</cp:revision>
  <dcterms:created xsi:type="dcterms:W3CDTF">2017-08-12T10:14:32Z</dcterms:created>
  <dcterms:modified xsi:type="dcterms:W3CDTF">2018-03-06T14:43:33Z</dcterms:modified>
</cp:coreProperties>
</file>