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285" r:id="rId4"/>
    <p:sldId id="287" r:id="rId5"/>
    <p:sldId id="322" r:id="rId6"/>
    <p:sldId id="323" r:id="rId7"/>
    <p:sldId id="259" r:id="rId8"/>
    <p:sldId id="260" r:id="rId9"/>
    <p:sldId id="292" r:id="rId10"/>
    <p:sldId id="324" r:id="rId11"/>
    <p:sldId id="291" r:id="rId12"/>
    <p:sldId id="306" r:id="rId13"/>
    <p:sldId id="325" r:id="rId14"/>
    <p:sldId id="293" r:id="rId15"/>
    <p:sldId id="264" r:id="rId16"/>
    <p:sldId id="318" r:id="rId17"/>
    <p:sldId id="319" r:id="rId18"/>
    <p:sldId id="320" r:id="rId19"/>
    <p:sldId id="321" r:id="rId20"/>
    <p:sldId id="294" r:id="rId21"/>
    <p:sldId id="295" r:id="rId22"/>
    <p:sldId id="308" r:id="rId23"/>
    <p:sldId id="313" r:id="rId24"/>
    <p:sldId id="296" r:id="rId25"/>
    <p:sldId id="314" r:id="rId26"/>
    <p:sldId id="300" r:id="rId27"/>
    <p:sldId id="301" r:id="rId28"/>
    <p:sldId id="316" r:id="rId29"/>
    <p:sldId id="317" r:id="rId30"/>
    <p:sldId id="290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4" autoAdjust="0"/>
    <p:restoredTop sz="86391" autoAdjust="0"/>
  </p:normalViewPr>
  <p:slideViewPr>
    <p:cSldViewPr snapToGrid="0">
      <p:cViewPr varScale="1">
        <p:scale>
          <a:sx n="145" d="100"/>
          <a:sy n="145" d="100"/>
        </p:scale>
        <p:origin x="30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53087" y="1430462"/>
            <a:ext cx="566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57829" y="3762886"/>
            <a:ext cx="2655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</a:p>
          <a:p>
            <a:pPr algn="ctr"/>
            <a:r>
              <a:rPr lang="zh-CN" altLang="en-US" sz="2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451" y="1243435"/>
            <a:ext cx="3185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7609589" y="2726312"/>
            <a:ext cx="2318998" cy="2587925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2472834" y="3115153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472834" y="447270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020911" y="3140888"/>
            <a:ext cx="3794329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连续范围：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014322" y="4491463"/>
            <a:ext cx="186073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间隔返回：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59C08D8-A68A-4E97-909B-44396E404D29}"/>
              </a:ext>
            </a:extLst>
          </p:cNvPr>
          <p:cNvSpPr txBox="1"/>
          <p:nvPr/>
        </p:nvSpPr>
        <p:spPr>
          <a:xfrm>
            <a:off x="5017710" y="3585016"/>
            <a:ext cx="19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&lt;= value &lt;=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2A8D173-532A-4092-BBBC-4FFDD716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11" y="1460355"/>
            <a:ext cx="5303999" cy="22519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7F1534-2359-4DEF-9DF5-EFC54355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42" y="4187445"/>
            <a:ext cx="4745539" cy="18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2715" y="133024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 </a:t>
            </a:r>
            <a:r>
              <a:rPr lang="en-US" altLang="zh-CN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7629434" y="2605710"/>
            <a:ext cx="2584002" cy="2773842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2843193" y="3227999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843193" y="4632210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391270" y="3253734"/>
            <a:ext cx="227597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任意多个字符：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384681" y="4650971"/>
            <a:ext cx="2096646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任意一个字符：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3D163C-3B20-4471-B4B0-90CC696A7E7C}"/>
              </a:ext>
            </a:extLst>
          </p:cNvPr>
          <p:cNvSpPr txBox="1"/>
          <p:nvPr/>
        </p:nvSpPr>
        <p:spPr>
          <a:xfrm flipH="1">
            <a:off x="4084254" y="2250342"/>
            <a:ext cx="524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体现是，以，“像什么什么样子”的逻辑去匹配</a:t>
            </a:r>
          </a:p>
        </p:txBody>
      </p:sp>
    </p:spTree>
    <p:extLst>
      <p:ext uri="{BB962C8B-B14F-4D97-AF65-F5344CB8AC3E}">
        <p14:creationId xmlns:p14="http://schemas.microsoft.com/office/powerpoint/2010/main" val="34117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4BD72D-DA43-46CD-92C4-689E0B95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47" y="1818218"/>
            <a:ext cx="5540968" cy="1690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53CD4F-AAB2-46C4-A4A0-7945DA4B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796" y="4109332"/>
            <a:ext cx="5548719" cy="1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981" y="2421085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65303" y="3610563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排序与去重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4901" y="865871"/>
            <a:ext cx="288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50986" y="2290355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142825" y="2170475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136515" y="3486988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127251" y="475134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67971" y="2813173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63020" y="2231089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124654" y="3776256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79853" y="2586689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604886" y="2821639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89920" y="3285189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301271" y="3051814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43412" y="3590020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97920" y="2859614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49046" y="3045217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50420" y="2514722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74470" y="4068355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729092" y="2437790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76904" y="3922306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77321" y="4277906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92287" y="4533892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74212" y="4273979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214729" y="2409849"/>
            <a:ext cx="5890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如果希望查询的结果依据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某列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排序该怎么做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217352" y="3717206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是否支持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212321" y="4965822"/>
            <a:ext cx="51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如果只查询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部分列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，能否去重 ？</a:t>
            </a:r>
          </a:p>
        </p:txBody>
      </p:sp>
    </p:spTree>
    <p:extLst>
      <p:ext uri="{BB962C8B-B14F-4D97-AF65-F5344CB8AC3E}">
        <p14:creationId xmlns:p14="http://schemas.microsoft.com/office/powerpoint/2010/main" val="22814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64196" y="75836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231096" y="2560683"/>
            <a:ext cx="2773218" cy="2963952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31" name="Group 23"/>
          <p:cNvGrpSpPr/>
          <p:nvPr/>
        </p:nvGrpSpPr>
        <p:grpSpPr>
          <a:xfrm>
            <a:off x="1922014" y="4323993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922014" y="5285544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782621" y="4349418"/>
            <a:ext cx="244261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正序：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776032" y="5303995"/>
            <a:ext cx="1998624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倒序：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248F1A-7373-4F5D-A3E4-A349B6F7A350}"/>
              </a:ext>
            </a:extLst>
          </p:cNvPr>
          <p:cNvSpPr/>
          <p:nvPr/>
        </p:nvSpPr>
        <p:spPr>
          <a:xfrm>
            <a:off x="1922014" y="2258486"/>
            <a:ext cx="57789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columns</a:t>
            </a:r>
            <a:endParaRPr lang="en-US" altLang="zh-CN" sz="2800" b="1" dirty="0">
              <a:ln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cap="none" spc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ORDER BY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ord_col_1 </a:t>
            </a:r>
            <a:r>
              <a:rPr lang="en-US" altLang="zh-CN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28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asc</a:t>
            </a:r>
            <a:r>
              <a:rPr lang="en-US" altLang="zh-CN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sz="2800" b="1" dirty="0" err="1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desc</a:t>
            </a:r>
            <a:r>
              <a:rPr lang="en-US" altLang="zh-CN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]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0BEEE9-F6CC-4D44-B1E9-01F5107E79EB}"/>
              </a:ext>
            </a:extLst>
          </p:cNvPr>
          <p:cNvSpPr txBox="1"/>
          <p:nvPr/>
        </p:nvSpPr>
        <p:spPr>
          <a:xfrm>
            <a:off x="8370890" y="18569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可以对多列进行排序</a:t>
            </a:r>
          </a:p>
        </p:txBody>
      </p:sp>
    </p:spTree>
    <p:extLst>
      <p:ext uri="{BB962C8B-B14F-4D97-AF65-F5344CB8AC3E}">
        <p14:creationId xmlns:p14="http://schemas.microsoft.com/office/powerpoint/2010/main" val="32744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374887" y="1299207"/>
            <a:ext cx="16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52B4D-A345-4675-A7DD-112E28BD0534}"/>
              </a:ext>
            </a:extLst>
          </p:cNvPr>
          <p:cNvSpPr/>
          <p:nvPr/>
        </p:nvSpPr>
        <p:spPr>
          <a:xfrm>
            <a:off x="4890157" y="3660197"/>
            <a:ext cx="463171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</a:t>
            </a:r>
            <a:r>
              <a:rPr lang="en-US" altLang="zh-CN" sz="2800" b="1" cap="none" spc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DISTINCT</a:t>
            </a:r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columns</a:t>
            </a:r>
            <a:endParaRPr lang="en-US" altLang="zh-CN" sz="2800" b="1" dirty="0">
              <a:ln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D783AB-5E44-46BD-8A6B-9C4EA41A603C}"/>
              </a:ext>
            </a:extLst>
          </p:cNvPr>
          <p:cNvSpPr/>
          <p:nvPr/>
        </p:nvSpPr>
        <p:spPr>
          <a:xfrm>
            <a:off x="3968593" y="2625896"/>
            <a:ext cx="6474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什么是重复？ 对应列都相等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20F1D4-50D6-4CFD-A889-CE8ABC012738}"/>
              </a:ext>
            </a:extLst>
          </p:cNvPr>
          <p:cNvSpPr/>
          <p:nvPr/>
        </p:nvSpPr>
        <p:spPr>
          <a:xfrm>
            <a:off x="2610997" y="4818771"/>
            <a:ext cx="90441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如果直接 </a:t>
            </a:r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SELECT * </a:t>
            </a: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是不会友重复的</a:t>
            </a:r>
            <a:endParaRPr lang="en-US" altLang="zh-CN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zh-CN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通常是</a:t>
            </a:r>
            <a:r>
              <a:rPr lang="en-US" altLang="zh-CN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SELECT </a:t>
            </a:r>
            <a:r>
              <a:rPr lang="zh-CN" alt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部分列 才会需要使用</a:t>
            </a:r>
            <a:r>
              <a:rPr lang="en-US" altLang="zh-CN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DISTINCT</a:t>
            </a:r>
            <a:endParaRPr lang="zh-CN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9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981" y="2421085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65303" y="3610563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聚合与分组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9087" y="864208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聚合分组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976262" y="2205993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242524" y="1891266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242524" y="288806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242524" y="3914811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1242524" y="4949522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93247" y="2728811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88296" y="2146727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949930" y="3691894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105129" y="2502327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430162" y="2737277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215196" y="3200827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126547" y="2967452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68688" y="3505658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723196" y="2775252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74322" y="2960855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75696" y="2430360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599746" y="3983993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54368" y="2353428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902180" y="3837944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002597" y="4193544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617563" y="4449530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699488" y="4189617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309688" y="2139294"/>
            <a:ext cx="5329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仅从文字上看，你认为聚合是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什么意思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323361" y="3118280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聚合通常是为了什么目的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327594" y="4129291"/>
            <a:ext cx="46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分组对于聚合而言意味着什么 ？</a:t>
            </a:r>
          </a:p>
        </p:txBody>
      </p:sp>
      <p:sp>
        <p:nvSpPr>
          <p:cNvPr id="67" name="矩形 66"/>
          <p:cNvSpPr/>
          <p:nvPr/>
        </p:nvSpPr>
        <p:spPr>
          <a:xfrm>
            <a:off x="2307092" y="5199219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能否对筛选聚合值 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A3398D-DF02-4398-9570-288A987A2896}"/>
              </a:ext>
            </a:extLst>
          </p:cNvPr>
          <p:cNvSpPr txBox="1"/>
          <p:nvPr/>
        </p:nvSpPr>
        <p:spPr>
          <a:xfrm>
            <a:off x="4347067" y="26387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把多个值聚在一起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07A696-70BC-46BC-82A7-69EABF23FAD5}"/>
              </a:ext>
            </a:extLst>
          </p:cNvPr>
          <p:cNvSpPr txBox="1"/>
          <p:nvPr/>
        </p:nvSpPr>
        <p:spPr>
          <a:xfrm>
            <a:off x="4361979" y="3674735"/>
            <a:ext cx="113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5F78B-04C5-4223-B44E-DF0212EB56E0}"/>
              </a:ext>
            </a:extLst>
          </p:cNvPr>
          <p:cNvSpPr txBox="1"/>
          <p:nvPr/>
        </p:nvSpPr>
        <p:spPr>
          <a:xfrm>
            <a:off x="4369087" y="4719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分组统计</a:t>
            </a:r>
          </a:p>
        </p:txBody>
      </p:sp>
    </p:spTree>
    <p:extLst>
      <p:ext uri="{BB962C8B-B14F-4D97-AF65-F5344CB8AC3E}">
        <p14:creationId xmlns:p14="http://schemas.microsoft.com/office/powerpoint/2010/main" val="3847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411" y="-17489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244660" y="1726216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710306" y="1926726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710306" y="2923522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710306" y="3950271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710306" y="4984982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791143" y="2084586"/>
            <a:ext cx="2467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知识点一： 筛选条件</a:t>
            </a:r>
          </a:p>
        </p:txBody>
      </p:sp>
      <p:sp>
        <p:nvSpPr>
          <p:cNvPr id="76" name="矩形 75"/>
          <p:cNvSpPr/>
          <p:nvPr/>
        </p:nvSpPr>
        <p:spPr>
          <a:xfrm>
            <a:off x="2791143" y="3153740"/>
            <a:ext cx="272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知识点二： 排序、去重</a:t>
            </a:r>
          </a:p>
        </p:txBody>
      </p:sp>
      <p:sp>
        <p:nvSpPr>
          <p:cNvPr id="77" name="矩形 76"/>
          <p:cNvSpPr/>
          <p:nvPr/>
        </p:nvSpPr>
        <p:spPr>
          <a:xfrm>
            <a:off x="2795376" y="4164751"/>
            <a:ext cx="3104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知识点三： 聚合与分组</a:t>
            </a:r>
          </a:p>
        </p:txBody>
      </p:sp>
      <p:sp>
        <p:nvSpPr>
          <p:cNvPr id="78" name="矩形 77"/>
          <p:cNvSpPr/>
          <p:nvPr/>
        </p:nvSpPr>
        <p:spPr>
          <a:xfrm>
            <a:off x="2774874" y="5234679"/>
            <a:ext cx="2889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知识点四： 限制与分页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058035" y="582754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</p:spTree>
    <p:extLst>
      <p:ext uri="{BB962C8B-B14F-4D97-AF65-F5344CB8AC3E}">
        <p14:creationId xmlns:p14="http://schemas.microsoft.com/office/powerpoint/2010/main" val="19342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2715" y="1255280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常用聚合函数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9093024" y="2801172"/>
            <a:ext cx="2148232" cy="2541901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764790" y="2975801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13385" y="3009674"/>
            <a:ext cx="2634395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统计个数：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764787" y="3831373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764787" y="4707784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312864" y="3857108"/>
            <a:ext cx="285818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(column)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306275" y="4726545"/>
            <a:ext cx="2858182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(column)</a:t>
            </a:r>
          </a:p>
        </p:txBody>
      </p:sp>
      <p:grpSp>
        <p:nvGrpSpPr>
          <p:cNvPr id="43" name="Group 23">
            <a:extLst>
              <a:ext uri="{FF2B5EF4-FFF2-40B4-BE49-F238E27FC236}">
                <a16:creationId xmlns:a16="http://schemas.microsoft.com/office/drawing/2014/main" id="{758CC553-9083-43CB-B71F-32372B7A8D01}"/>
              </a:ext>
            </a:extLst>
          </p:cNvPr>
          <p:cNvGrpSpPr/>
          <p:nvPr/>
        </p:nvGrpSpPr>
        <p:grpSpPr>
          <a:xfrm>
            <a:off x="5686765" y="3450043"/>
            <a:ext cx="374477" cy="281039"/>
            <a:chOff x="789999" y="2242985"/>
            <a:chExt cx="504229" cy="378415"/>
          </a:xfrm>
        </p:grpSpPr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5CCB138A-2A16-4FA7-B55C-09AF5A0A3E78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2AD7C9C8-F3E4-4AF9-B87C-652CC9575A1F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27">
            <a:extLst>
              <a:ext uri="{FF2B5EF4-FFF2-40B4-BE49-F238E27FC236}">
                <a16:creationId xmlns:a16="http://schemas.microsoft.com/office/drawing/2014/main" id="{25776534-2506-44F6-A1E8-1A72DC7C8AC1}"/>
              </a:ext>
            </a:extLst>
          </p:cNvPr>
          <p:cNvGrpSpPr/>
          <p:nvPr/>
        </p:nvGrpSpPr>
        <p:grpSpPr>
          <a:xfrm>
            <a:off x="5686765" y="4326454"/>
            <a:ext cx="374477" cy="281039"/>
            <a:chOff x="789999" y="2242985"/>
            <a:chExt cx="504229" cy="378415"/>
          </a:xfrm>
        </p:grpSpPr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ED0D0F0A-4586-444B-9D42-FFF49203FF7E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8ED95D10-8BCB-42DD-905A-CF5036C1404F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872EFDC9-032C-434C-971B-1A69E444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842" y="3475778"/>
            <a:ext cx="2572092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SUM(column)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DC2F2D-3106-479B-88D9-F5D1C6A8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253" y="4345215"/>
            <a:ext cx="272355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(column)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EAEC82F-2802-4AE8-A87D-7217688DB607}"/>
              </a:ext>
            </a:extLst>
          </p:cNvPr>
          <p:cNvSpPr txBox="1"/>
          <p:nvPr/>
        </p:nvSpPr>
        <p:spPr>
          <a:xfrm>
            <a:off x="7062237" y="4910613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44527" y="1202999"/>
            <a:ext cx="22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0CDAEF-D85E-49AF-8052-122AB86F25EC}"/>
              </a:ext>
            </a:extLst>
          </p:cNvPr>
          <p:cNvSpPr/>
          <p:nvPr/>
        </p:nvSpPr>
        <p:spPr>
          <a:xfrm>
            <a:off x="4056369" y="2938840"/>
            <a:ext cx="57789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</a:t>
            </a:r>
            <a:r>
              <a:rPr lang="en-US" altLang="zh-CN" sz="2800" b="1" cap="none" spc="0" dirty="0" err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group_column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8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aggregations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 </a:t>
            </a:r>
            <a:r>
              <a:rPr lang="en-US" altLang="zh-CN" sz="2800" b="1" dirty="0" err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group_column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55DE8-F76F-4F71-B294-FDD15B8C3D25}"/>
              </a:ext>
            </a:extLst>
          </p:cNvPr>
          <p:cNvSpPr/>
          <p:nvPr/>
        </p:nvSpPr>
        <p:spPr>
          <a:xfrm>
            <a:off x="3442585" y="4898430"/>
            <a:ext cx="66211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在分组的情况下，只应该出现分组列和聚合列</a:t>
            </a:r>
            <a:endParaRPr lang="en-US" altLang="zh-CN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zh-CN" alt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其他的列没有意义 ！</a:t>
            </a:r>
          </a:p>
        </p:txBody>
      </p:sp>
    </p:spTree>
    <p:extLst>
      <p:ext uri="{BB962C8B-B14F-4D97-AF65-F5344CB8AC3E}">
        <p14:creationId xmlns:p14="http://schemas.microsoft.com/office/powerpoint/2010/main" val="1759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64837" y="1178685"/>
            <a:ext cx="282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聚合筛选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B01AA9-4115-4E08-9840-C7E38C348253}"/>
              </a:ext>
            </a:extLst>
          </p:cNvPr>
          <p:cNvSpPr/>
          <p:nvPr/>
        </p:nvSpPr>
        <p:spPr>
          <a:xfrm>
            <a:off x="4157853" y="2475188"/>
            <a:ext cx="584053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</a:t>
            </a:r>
            <a:r>
              <a:rPr lang="en-US" altLang="zh-CN" sz="2800" b="1" cap="none" spc="0" dirty="0" err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group_column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8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aggregations</a:t>
            </a: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 </a:t>
            </a:r>
            <a:r>
              <a:rPr lang="en-US" altLang="zh-CN" sz="2800" b="1" dirty="0" err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group_column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HAVING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conditions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;</a:t>
            </a:r>
            <a:endParaRPr lang="zh-CN" alt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5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45485" y="1203297"/>
            <a:ext cx="2826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筛选顺序总结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B39D3-DECD-46CF-8AFD-29F1930740FF}"/>
              </a:ext>
            </a:extLst>
          </p:cNvPr>
          <p:cNvSpPr/>
          <p:nvPr/>
        </p:nvSpPr>
        <p:spPr>
          <a:xfrm>
            <a:off x="2888361" y="3054064"/>
            <a:ext cx="414670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假如说，</a:t>
            </a:r>
            <a:endParaRPr lang="en-US" altLang="zh-CN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一个查询中同时包含了</a:t>
            </a:r>
            <a:endParaRPr lang="en-US" altLang="zh-CN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ON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、</a:t>
            </a:r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WHERE</a:t>
            </a:r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、</a:t>
            </a:r>
            <a:r>
              <a:rPr lang="en-US" altLang="zh-CN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HAVING</a:t>
            </a:r>
          </a:p>
          <a:p>
            <a:endParaRPr lang="en-US" altLang="zh-CN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那么它们的执行顺序是：</a:t>
            </a:r>
            <a:endParaRPr lang="en-US" altLang="zh-CN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13" name="Group 134">
            <a:extLst>
              <a:ext uri="{FF2B5EF4-FFF2-40B4-BE49-F238E27FC236}">
                <a16:creationId xmlns:a16="http://schemas.microsoft.com/office/drawing/2014/main" id="{D13DB4E6-C2D9-43E0-93AC-997920791C2A}"/>
              </a:ext>
            </a:extLst>
          </p:cNvPr>
          <p:cNvGrpSpPr/>
          <p:nvPr/>
        </p:nvGrpSpPr>
        <p:grpSpPr>
          <a:xfrm>
            <a:off x="7521521" y="2765769"/>
            <a:ext cx="864665" cy="865389"/>
            <a:chOff x="3287425" y="1417883"/>
            <a:chExt cx="648499" cy="649042"/>
          </a:xfrm>
        </p:grpSpPr>
        <p:sp>
          <p:nvSpPr>
            <p:cNvPr id="14" name="Oval 72">
              <a:extLst>
                <a:ext uri="{FF2B5EF4-FFF2-40B4-BE49-F238E27FC236}">
                  <a16:creationId xmlns:a16="http://schemas.microsoft.com/office/drawing/2014/main" id="{6670D687-4101-468A-818C-35AD171CE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3">
              <a:extLst>
                <a:ext uri="{FF2B5EF4-FFF2-40B4-BE49-F238E27FC236}">
                  <a16:creationId xmlns:a16="http://schemas.microsoft.com/office/drawing/2014/main" id="{B6A86AB6-71A8-473D-8C1C-3AA2BFE5A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29">
            <a:extLst>
              <a:ext uri="{FF2B5EF4-FFF2-40B4-BE49-F238E27FC236}">
                <a16:creationId xmlns:a16="http://schemas.microsoft.com/office/drawing/2014/main" id="{736B3AF6-CD08-4655-AAC2-F5A056D78015}"/>
              </a:ext>
            </a:extLst>
          </p:cNvPr>
          <p:cNvGrpSpPr/>
          <p:nvPr/>
        </p:nvGrpSpPr>
        <p:grpSpPr>
          <a:xfrm>
            <a:off x="7521521" y="3762565"/>
            <a:ext cx="864665" cy="865389"/>
            <a:chOff x="2779491" y="2517212"/>
            <a:chExt cx="648499" cy="649042"/>
          </a:xfrm>
        </p:grpSpPr>
        <p:sp>
          <p:nvSpPr>
            <p:cNvPr id="17" name="Oval 75">
              <a:extLst>
                <a:ext uri="{FF2B5EF4-FFF2-40B4-BE49-F238E27FC236}">
                  <a16:creationId xmlns:a16="http://schemas.microsoft.com/office/drawing/2014/main" id="{AE9C90F0-F3F0-469E-A1DA-08B5A950E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76">
              <a:extLst>
                <a:ext uri="{FF2B5EF4-FFF2-40B4-BE49-F238E27FC236}">
                  <a16:creationId xmlns:a16="http://schemas.microsoft.com/office/drawing/2014/main" id="{C72ED8F3-E988-40B2-856E-B4D8B0160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9" name="Group 130">
            <a:extLst>
              <a:ext uri="{FF2B5EF4-FFF2-40B4-BE49-F238E27FC236}">
                <a16:creationId xmlns:a16="http://schemas.microsoft.com/office/drawing/2014/main" id="{395E5F78-09C7-4173-8DB7-6142C8C1BFFA}"/>
              </a:ext>
            </a:extLst>
          </p:cNvPr>
          <p:cNvGrpSpPr/>
          <p:nvPr/>
        </p:nvGrpSpPr>
        <p:grpSpPr>
          <a:xfrm>
            <a:off x="7521521" y="4789314"/>
            <a:ext cx="864665" cy="865389"/>
            <a:chOff x="3287425" y="3613920"/>
            <a:chExt cx="648499" cy="649042"/>
          </a:xfrm>
        </p:grpSpPr>
        <p:sp>
          <p:nvSpPr>
            <p:cNvPr id="20" name="Oval 78">
              <a:extLst>
                <a:ext uri="{FF2B5EF4-FFF2-40B4-BE49-F238E27FC236}">
                  <a16:creationId xmlns:a16="http://schemas.microsoft.com/office/drawing/2014/main" id="{F41C3D76-101D-43EA-8CE6-B9F6152B1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Oval 79">
              <a:extLst>
                <a:ext uri="{FF2B5EF4-FFF2-40B4-BE49-F238E27FC236}">
                  <a16:creationId xmlns:a16="http://schemas.microsoft.com/office/drawing/2014/main" id="{7EDCA94E-8E1B-480F-B7C9-F31AC3958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C0CD6338-49E6-425C-8045-B719405A731E}"/>
              </a:ext>
            </a:extLst>
          </p:cNvPr>
          <p:cNvSpPr/>
          <p:nvPr/>
        </p:nvSpPr>
        <p:spPr>
          <a:xfrm>
            <a:off x="8588685" y="3013797"/>
            <a:ext cx="1867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先是筛选：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B70E85-9A89-47DB-90B9-16227587BA09}"/>
              </a:ext>
            </a:extLst>
          </p:cNvPr>
          <p:cNvSpPr/>
          <p:nvPr/>
        </p:nvSpPr>
        <p:spPr>
          <a:xfrm>
            <a:off x="8602358" y="3992783"/>
            <a:ext cx="253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然后筛选：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66721C6-3FF8-44B5-94A5-4C0F31301CAB}"/>
              </a:ext>
            </a:extLst>
          </p:cNvPr>
          <p:cNvSpPr/>
          <p:nvPr/>
        </p:nvSpPr>
        <p:spPr>
          <a:xfrm>
            <a:off x="8606591" y="5003794"/>
            <a:ext cx="269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最后筛选：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95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981" y="2421085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65303" y="3610563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限制与分页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715" y="1091475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排序与分页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8965992" y="2326537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041655" y="2157065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036689" y="3409462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045743" y="4659493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82977" y="2849355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78026" y="2267271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939660" y="3812438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94859" y="2622871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419892" y="2857821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204926" y="3321371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116277" y="3087996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58418" y="3626202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712926" y="2895796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64052" y="3081399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65426" y="2550904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589476" y="4104537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44098" y="2473972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891910" y="3958488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992327" y="4314088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607293" y="4570074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689218" y="4310161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125074" y="2369831"/>
            <a:ext cx="5716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如果一次性不需要那么多数据，该如何做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117526" y="3657490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能否从指定位置开始取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117526" y="4903606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分页是如何做的 ？</a:t>
            </a:r>
          </a:p>
        </p:txBody>
      </p:sp>
    </p:spTree>
    <p:extLst>
      <p:ext uri="{BB962C8B-B14F-4D97-AF65-F5344CB8AC3E}">
        <p14:creationId xmlns:p14="http://schemas.microsoft.com/office/powerpoint/2010/main" val="14993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46764" y="1099666"/>
            <a:ext cx="284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限制结果个数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ED0C0-F9EE-4806-9548-348DC9A34CAF}"/>
              </a:ext>
            </a:extLst>
          </p:cNvPr>
          <p:cNvSpPr/>
          <p:nvPr/>
        </p:nvSpPr>
        <p:spPr>
          <a:xfrm>
            <a:off x="3830989" y="4448471"/>
            <a:ext cx="527601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columns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LIMIT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start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8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count</a:t>
            </a:r>
            <a:endParaRPr lang="zh-CN" altLang="en-US" sz="2800" b="1" cap="none" spc="0" dirty="0">
              <a:ln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0FFAF9-E7E3-4A7F-BB11-B18DD20D6508}"/>
              </a:ext>
            </a:extLst>
          </p:cNvPr>
          <p:cNvSpPr/>
          <p:nvPr/>
        </p:nvSpPr>
        <p:spPr>
          <a:xfrm>
            <a:off x="3830989" y="2587711"/>
            <a:ext cx="497527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columns FROM </a:t>
            </a:r>
            <a:r>
              <a:rPr lang="en-US" altLang="zh-CN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LIMIT</a:t>
            </a:r>
            <a:r>
              <a:rPr lang="en-US" altLang="zh-C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count</a:t>
            </a:r>
            <a:endParaRPr lang="zh-CN" altLang="en-US" sz="2800" b="1" cap="none" spc="0" dirty="0">
              <a:ln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80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2096" y="1210186"/>
            <a:ext cx="267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CA6C73-F529-4F67-993F-37278830B576}"/>
              </a:ext>
            </a:extLst>
          </p:cNvPr>
          <p:cNvSpPr/>
          <p:nvPr/>
        </p:nvSpPr>
        <p:spPr>
          <a:xfrm>
            <a:off x="4814155" y="3057249"/>
            <a:ext cx="41308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SELECT columns</a:t>
            </a:r>
          </a:p>
          <a:p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FROM </a:t>
            </a:r>
            <a:r>
              <a:rPr lang="en-US" altLang="zh-CN" sz="32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tb_name</a:t>
            </a:r>
            <a:endParaRPr lang="en-US" altLang="zh-CN" sz="3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32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LIMIT</a:t>
            </a:r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</a:t>
            </a:r>
            <a:r>
              <a:rPr lang="en-US" altLang="zh-CN" sz="32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-1)*</a:t>
            </a:r>
            <a:r>
              <a:rPr lang="en-US" altLang="zh-CN" sz="32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</a:t>
            </a:r>
            <a:r>
              <a:rPr lang="en-US" altLang="zh-CN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3200" b="1" dirty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</a:t>
            </a:r>
            <a:endParaRPr lang="zh-CN" altLang="en-US" sz="3200" b="1" cap="none" spc="0" dirty="0">
              <a:ln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A4A39-0DED-43AC-8C10-BC04D7E953B9}"/>
              </a:ext>
            </a:extLst>
          </p:cNvPr>
          <p:cNvSpPr txBox="1"/>
          <p:nvPr/>
        </p:nvSpPr>
        <p:spPr>
          <a:xfrm>
            <a:off x="3915953" y="1749956"/>
            <a:ext cx="659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里面定义俩变量</a:t>
            </a:r>
            <a:endParaRPr lang="en-US" altLang="zh-CN" dirty="0"/>
          </a:p>
          <a:p>
            <a:r>
              <a:rPr lang="en-US" altLang="zh-CN" dirty="0"/>
              <a:t>n  </a:t>
            </a:r>
            <a:r>
              <a:rPr lang="zh-CN" altLang="en-US" dirty="0"/>
              <a:t>表示第几页</a:t>
            </a:r>
            <a:endParaRPr lang="en-US" altLang="zh-CN" dirty="0"/>
          </a:p>
          <a:p>
            <a:r>
              <a:rPr lang="en-US" altLang="zh-CN" dirty="0"/>
              <a:t>m </a:t>
            </a:r>
            <a:r>
              <a:rPr lang="zh-CN" altLang="en-US" dirty="0"/>
              <a:t>每页多少个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1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267564" y="907178"/>
            <a:ext cx="323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846821" y="2900013"/>
            <a:ext cx="4005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作业一： 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实现分页查询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948063" y="361904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725061" y="260668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91B7A8-A4F5-413B-95CE-2AD815217247}"/>
              </a:ext>
            </a:extLst>
          </p:cNvPr>
          <p:cNvSpPr txBox="1"/>
          <p:nvPr/>
        </p:nvSpPr>
        <p:spPr>
          <a:xfrm>
            <a:off x="4835663" y="4099469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先</a:t>
            </a:r>
            <a:r>
              <a:rPr lang="en-US" altLang="zh-CN" dirty="0">
                <a:latin typeface="Consolas" panose="020B0609020204030204" pitchFamily="49" charset="0"/>
              </a:rPr>
              <a:t> input</a:t>
            </a:r>
            <a:r>
              <a:rPr lang="zh-CN" altLang="en-US" dirty="0">
                <a:latin typeface="Consolas" panose="020B0609020204030204" pitchFamily="49" charset="0"/>
              </a:rPr>
              <a:t>函数，获取用户要看的页数，然后再去查询返回。</a:t>
            </a:r>
          </a:p>
        </p:txBody>
      </p:sp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01821" y="2185718"/>
            <a:ext cx="4866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</a:t>
            </a:r>
            <a:r>
              <a:rPr lang="en-US" altLang="zh-CN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581" y="2443326"/>
            <a:ext cx="346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65303" y="3610563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12421E-1BDB-4957-AD4E-991EF3E9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14" y="1817458"/>
            <a:ext cx="6521928" cy="40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981" y="2421085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65303" y="3610563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5130" y="912907"/>
            <a:ext cx="402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 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1326782" y="1892814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1326782" y="2889610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1326782" y="3916359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1326782" y="4951070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407618" y="2137790"/>
            <a:ext cx="5475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除了“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”以外，还能有其他的运算符嘛 ？</a:t>
            </a:r>
          </a:p>
        </p:txBody>
      </p:sp>
      <p:sp>
        <p:nvSpPr>
          <p:cNvPr id="65" name="矩形 64"/>
          <p:cNvSpPr/>
          <p:nvPr/>
        </p:nvSpPr>
        <p:spPr>
          <a:xfrm>
            <a:off x="2407619" y="3119828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如果有多个条件，该如何做 ？</a:t>
            </a:r>
          </a:p>
        </p:txBody>
      </p:sp>
      <p:sp>
        <p:nvSpPr>
          <p:cNvPr id="66" name="矩形 65"/>
          <p:cNvSpPr/>
          <p:nvPr/>
        </p:nvSpPr>
        <p:spPr>
          <a:xfrm>
            <a:off x="2411852" y="4130839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如何查询一个范围中的数据？</a:t>
            </a:r>
          </a:p>
        </p:txBody>
      </p:sp>
      <p:sp>
        <p:nvSpPr>
          <p:cNvPr id="67" name="矩形 66"/>
          <p:cNvSpPr/>
          <p:nvPr/>
        </p:nvSpPr>
        <p:spPr>
          <a:xfrm>
            <a:off x="2391350" y="5200767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可以做模糊匹配嘛 ？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0069" y="1195383"/>
            <a:ext cx="2781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407699" y="268573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56295" y="2719612"/>
            <a:ext cx="341442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注意！不是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412583" y="364185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404552" y="4675510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5666333" y="2643791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60660" y="3667586"/>
            <a:ext cx="229165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46040" y="4694271"/>
            <a:ext cx="134023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204677" y="2659506"/>
            <a:ext cx="177286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</a:p>
        </p:txBody>
      </p:sp>
      <p:grpSp>
        <p:nvGrpSpPr>
          <p:cNvPr id="52" name="Group 23">
            <a:extLst>
              <a:ext uri="{FF2B5EF4-FFF2-40B4-BE49-F238E27FC236}">
                <a16:creationId xmlns:a16="http://schemas.microsoft.com/office/drawing/2014/main" id="{334ACAE6-8429-43A9-954B-E107B46D3382}"/>
              </a:ext>
            </a:extLst>
          </p:cNvPr>
          <p:cNvGrpSpPr/>
          <p:nvPr/>
        </p:nvGrpSpPr>
        <p:grpSpPr>
          <a:xfrm>
            <a:off x="5671220" y="3641851"/>
            <a:ext cx="374477" cy="281039"/>
            <a:chOff x="789999" y="2242985"/>
            <a:chExt cx="504229" cy="378415"/>
          </a:xfrm>
        </p:grpSpPr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35FD07B7-4156-4B94-85E7-278EA87429BD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B29CE08B-628E-4F30-B033-0E732617413C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27">
            <a:extLst>
              <a:ext uri="{FF2B5EF4-FFF2-40B4-BE49-F238E27FC236}">
                <a16:creationId xmlns:a16="http://schemas.microsoft.com/office/drawing/2014/main" id="{0139FDC0-F0F8-4660-9046-FD611B02F202}"/>
              </a:ext>
            </a:extLst>
          </p:cNvPr>
          <p:cNvGrpSpPr/>
          <p:nvPr/>
        </p:nvGrpSpPr>
        <p:grpSpPr>
          <a:xfrm>
            <a:off x="5663189" y="4675510"/>
            <a:ext cx="374477" cy="281039"/>
            <a:chOff x="789999" y="2242985"/>
            <a:chExt cx="504229" cy="378415"/>
          </a:xfrm>
        </p:grpSpPr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783CB136-6BCC-47AC-9CD7-0C9643D71247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6633242F-7DA2-48B7-9447-CE3A1DF034AC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FE8586EA-63C4-419B-8C44-62A82C11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297" y="3667586"/>
            <a:ext cx="1243396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667D8E-DADF-4CBD-8AF7-82AAE011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677" y="4694271"/>
            <a:ext cx="1795217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</a:p>
        </p:txBody>
      </p:sp>
      <p:grpSp>
        <p:nvGrpSpPr>
          <p:cNvPr id="58" name="Group 31">
            <a:extLst>
              <a:ext uri="{FF2B5EF4-FFF2-40B4-BE49-F238E27FC236}">
                <a16:creationId xmlns:a16="http://schemas.microsoft.com/office/drawing/2014/main" id="{DD8D5862-DB71-4C4A-9673-BD9FE0B863B2}"/>
              </a:ext>
            </a:extLst>
          </p:cNvPr>
          <p:cNvGrpSpPr/>
          <p:nvPr/>
        </p:nvGrpSpPr>
        <p:grpSpPr>
          <a:xfrm>
            <a:off x="8892482" y="2654021"/>
            <a:ext cx="374477" cy="281039"/>
            <a:chOff x="789999" y="2242985"/>
            <a:chExt cx="504229" cy="378415"/>
          </a:xfrm>
        </p:grpSpPr>
        <p:sp>
          <p:nvSpPr>
            <p:cNvPr id="59" name="Rectangle 32">
              <a:extLst>
                <a:ext uri="{FF2B5EF4-FFF2-40B4-BE49-F238E27FC236}">
                  <a16:creationId xmlns:a16="http://schemas.microsoft.com/office/drawing/2014/main" id="{AEE2EA39-B3CC-4E5F-98DB-F25ECAB80925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33">
              <a:extLst>
                <a:ext uri="{FF2B5EF4-FFF2-40B4-BE49-F238E27FC236}">
                  <a16:creationId xmlns:a16="http://schemas.microsoft.com/office/drawing/2014/main" id="{2EE8BFC6-74D0-434D-9D70-F10502A8480D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B05A42E4-1AC3-4072-B700-8206D0EE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826" y="2669736"/>
            <a:ext cx="1772863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</a:p>
        </p:txBody>
      </p:sp>
      <p:grpSp>
        <p:nvGrpSpPr>
          <p:cNvPr id="64" name="Group 23">
            <a:extLst>
              <a:ext uri="{FF2B5EF4-FFF2-40B4-BE49-F238E27FC236}">
                <a16:creationId xmlns:a16="http://schemas.microsoft.com/office/drawing/2014/main" id="{85AAD02B-F1F9-43E6-BA43-E6AB81A51113}"/>
              </a:ext>
            </a:extLst>
          </p:cNvPr>
          <p:cNvGrpSpPr/>
          <p:nvPr/>
        </p:nvGrpSpPr>
        <p:grpSpPr>
          <a:xfrm>
            <a:off x="8892482" y="3683799"/>
            <a:ext cx="374477" cy="281039"/>
            <a:chOff x="789999" y="2242985"/>
            <a:chExt cx="504229" cy="378415"/>
          </a:xfrm>
        </p:grpSpPr>
        <p:sp>
          <p:nvSpPr>
            <p:cNvPr id="65" name="Rectangle 24">
              <a:extLst>
                <a:ext uri="{FF2B5EF4-FFF2-40B4-BE49-F238E27FC236}">
                  <a16:creationId xmlns:a16="http://schemas.microsoft.com/office/drawing/2014/main" id="{A5B240C8-BD4C-4DD4-9381-E8CB8FB32BD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32224598-C767-44F1-B253-B42A6317A7D1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B472DB77-6047-4704-B46E-5FFBD84E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558" y="3709534"/>
            <a:ext cx="177286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40591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  <p:bldP spid="61" grpId="0"/>
      <p:bldP spid="62" grpId="0"/>
      <p:bldP spid="63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20729" y="778355"/>
            <a:ext cx="32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00EE-F666-448A-95A1-A25FE65C1BB1}"/>
              </a:ext>
            </a:extLst>
          </p:cNvPr>
          <p:cNvSpPr txBox="1"/>
          <p:nvPr/>
        </p:nvSpPr>
        <p:spPr>
          <a:xfrm>
            <a:off x="2893250" y="1589130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INSERT INTO students VALUES ('201804011', </a:t>
            </a:r>
            <a:r>
              <a:rPr lang="en-US" altLang="zh-CN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FFC00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DFBF71-53C8-44DB-933C-35C16067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07" y="2402805"/>
            <a:ext cx="3630196" cy="2193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055CBD-F150-4EDB-ADF5-F8522DDB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07" y="5171405"/>
            <a:ext cx="3630196" cy="847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43D2B-4271-43B2-83AD-CD33061DD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921" y="2398029"/>
            <a:ext cx="3827382" cy="1143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93196B-7BCD-41F3-8EAE-5E1459B49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921" y="3694897"/>
            <a:ext cx="3827381" cy="23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4349" y="1264952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7459379" y="2472651"/>
            <a:ext cx="2524014" cy="265360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2649992" y="2889694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98588" y="2923567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与（且）：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2649989" y="3745266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2649989" y="4621677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198066" y="377100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191477" y="4640438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非（不是）：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5008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795</Words>
  <Application>Microsoft Office PowerPoint</Application>
  <PresentationFormat>宽屏</PresentationFormat>
  <Paragraphs>153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Consolas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Lintao Ren</cp:lastModifiedBy>
  <cp:revision>424</cp:revision>
  <dcterms:created xsi:type="dcterms:W3CDTF">2017-08-12T10:14:32Z</dcterms:created>
  <dcterms:modified xsi:type="dcterms:W3CDTF">2018-03-08T14:22:21Z</dcterms:modified>
</cp:coreProperties>
</file>