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8"/>
  </p:notesMasterIdLst>
  <p:sldIdLst>
    <p:sldId id="274" r:id="rId3"/>
    <p:sldId id="288" r:id="rId4"/>
    <p:sldId id="277" r:id="rId5"/>
    <p:sldId id="279" r:id="rId6"/>
    <p:sldId id="293" r:id="rId7"/>
    <p:sldId id="294" r:id="rId8"/>
    <p:sldId id="295" r:id="rId9"/>
    <p:sldId id="296" r:id="rId10"/>
    <p:sldId id="297" r:id="rId11"/>
    <p:sldId id="292" r:id="rId12"/>
    <p:sldId id="307" r:id="rId13"/>
    <p:sldId id="308" r:id="rId14"/>
    <p:sldId id="309" r:id="rId15"/>
    <p:sldId id="310" r:id="rId16"/>
    <p:sldId id="306" r:id="rId17"/>
    <p:sldId id="298" r:id="rId18"/>
    <p:sldId id="300" r:id="rId19"/>
    <p:sldId id="301" r:id="rId20"/>
    <p:sldId id="302" r:id="rId21"/>
    <p:sldId id="303" r:id="rId22"/>
    <p:sldId id="304" r:id="rId23"/>
    <p:sldId id="311" r:id="rId24"/>
    <p:sldId id="312" r:id="rId25"/>
    <p:sldId id="305" r:id="rId26"/>
    <p:sldId id="313" r:id="rId27"/>
    <p:sldId id="315" r:id="rId28"/>
    <p:sldId id="316" r:id="rId29"/>
    <p:sldId id="317" r:id="rId30"/>
    <p:sldId id="273" r:id="rId31"/>
    <p:sldId id="287" r:id="rId32"/>
    <p:sldId id="289" r:id="rId33"/>
    <p:sldId id="290" r:id="rId34"/>
    <p:sldId id="291" r:id="rId35"/>
    <p:sldId id="314" r:id="rId36"/>
    <p:sldId id="276"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37" autoAdjust="0"/>
    <p:restoredTop sz="94660"/>
  </p:normalViewPr>
  <p:slideViewPr>
    <p:cSldViewPr snapToGrid="0">
      <p:cViewPr>
        <p:scale>
          <a:sx n="100" d="100"/>
          <a:sy n="100" d="100"/>
        </p:scale>
        <p:origin x="-348" y="7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Sheet1!$B$1</c:f>
              <c:strCache>
                <c:ptCount val="1"/>
                <c:pt idx="0">
                  <c:v>CAP</c:v>
                </c:pt>
              </c:strCache>
            </c:strRef>
          </c:tx>
          <c:cat>
            <c:strRef>
              <c:f>Sheet1!$A$2:$A$4</c:f>
              <c:strCache>
                <c:ptCount val="3"/>
                <c:pt idx="0">
                  <c:v>Consistency</c:v>
                </c:pt>
                <c:pt idx="1">
                  <c:v>Availability</c:v>
                </c:pt>
                <c:pt idx="2">
                  <c:v>Partition-Tolerance</c:v>
                </c:pt>
              </c:strCache>
            </c:strRef>
          </c:cat>
          <c:val>
            <c:numRef>
              <c:f>Sheet1!$B$2:$B$4</c:f>
              <c:numCache>
                <c:formatCode>General</c:formatCode>
                <c:ptCount val="3"/>
                <c:pt idx="0">
                  <c:v>33</c:v>
                </c:pt>
                <c:pt idx="1">
                  <c:v>33</c:v>
                </c:pt>
                <c:pt idx="2">
                  <c:v>33</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0184302405560794"/>
          <c:y val="0.25465765943856222"/>
          <c:w val="0.28732803008684754"/>
          <c:h val="0.67155632896898454"/>
        </c:manualLayout>
      </c:layout>
      <c:overlay val="0"/>
      <c:txPr>
        <a:bodyPr/>
        <a:lstStyle/>
        <a:p>
          <a:pPr>
            <a:defRPr sz="1400"/>
          </a:pPr>
          <a:endParaRPr lang="zh-CN"/>
        </a:p>
      </c:txPr>
    </c:legend>
    <c:plotVisOnly val="1"/>
    <c:dispBlanksAs val="gap"/>
    <c:showDLblsOverMax val="0"/>
  </c:chart>
  <c:txPr>
    <a:bodyPr/>
    <a:lstStyle/>
    <a:p>
      <a:pPr>
        <a:defRPr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0275D-4F12-432B-ADA2-F033CCF07451}" type="datetimeFigureOut">
              <a:rPr lang="zh-CN" altLang="en-US" smtClean="0"/>
              <a:t>2016-7-1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6BADBD-F3FA-4CC1-ADD9-2E51C58E2FA5}" type="slidenum">
              <a:rPr lang="zh-CN" altLang="en-US" smtClean="0"/>
              <a:t>‹#›</a:t>
            </a:fld>
            <a:endParaRPr lang="zh-CN" altLang="en-US"/>
          </a:p>
        </p:txBody>
      </p:sp>
    </p:spTree>
    <p:extLst>
      <p:ext uri="{BB962C8B-B14F-4D97-AF65-F5344CB8AC3E}">
        <p14:creationId xmlns:p14="http://schemas.microsoft.com/office/powerpoint/2010/main" val="300099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2423796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1883466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199" y="360364"/>
            <a:ext cx="7734300" cy="581183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3367416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2203787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796155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3"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3"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2326832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1"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1"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3991312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9"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9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91" y="2505076"/>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3" y="2505076"/>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2693529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1268392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38897732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1" y="457200"/>
            <a:ext cx="3932236"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90"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91"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3883457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2081741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1" y="457200"/>
            <a:ext cx="3932236"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90"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91"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18238709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2560639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99"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199"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381130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3"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3" y="4552635"/>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29363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1" y="1828802"/>
            <a:ext cx="5181600" cy="4351337"/>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205686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30" y="1681852"/>
            <a:ext cx="5156201"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45130" y="2507550"/>
            <a:ext cx="5156201"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3" y="1681851"/>
            <a:ext cx="5181602"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3" y="2507550"/>
            <a:ext cx="5181602" cy="36805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063B856-2F84-415B-BEC3-43F157CBB277}" type="slidenum">
              <a:rPr lang="zh-CN" altLang="en-US" smtClean="0"/>
              <a:pPr/>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70997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063B856-2F84-415B-BEC3-43F157CBB277}" type="slidenum">
              <a:rPr lang="zh-CN" altLang="en-US" smtClean="0"/>
              <a:pPr/>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40669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286141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51" y="457201"/>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3" y="990601"/>
            <a:ext cx="6172201"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51" y="2057401"/>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1451381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51"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3" y="990601"/>
            <a:ext cx="6172201"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51"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ACB12A31-F117-4099-A060-E00A86E8A502}" type="datetimeFigureOut">
              <a:rPr lang="zh-CN" altLang="en-US" smtClean="0"/>
              <a:pPr/>
              <a:t>2016-7-1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2944166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8"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8" y="1828802"/>
            <a:ext cx="10515600" cy="4351337"/>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199" y="6356352"/>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ACB12A31-F117-4099-A060-E00A86E8A502}" type="datetimeFigureOut">
              <a:rPr lang="zh-CN" altLang="en-US" smtClean="0"/>
              <a:pPr/>
              <a:t>2016-7-1</a:t>
            </a:fld>
            <a:endParaRPr lang="zh-CN" altLang="en-US"/>
          </a:p>
        </p:txBody>
      </p:sp>
      <p:sp>
        <p:nvSpPr>
          <p:cNvPr id="5" name="Footer Placeholder 4"/>
          <p:cNvSpPr>
            <a:spLocks noGrp="1"/>
          </p:cNvSpPr>
          <p:nvPr>
            <p:ph type="ftr" sz="quarter" idx="3"/>
          </p:nvPr>
        </p:nvSpPr>
        <p:spPr>
          <a:xfrm>
            <a:off x="4038604" y="6356352"/>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2278852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4"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4"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199"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12A31-F117-4099-A060-E00A86E8A502}" type="datetimeFigureOut">
              <a:rPr lang="zh-CN" altLang="en-US" smtClean="0"/>
              <a:pPr/>
              <a:t>2016-7-1</a:t>
            </a:fld>
            <a:endParaRPr lang="zh-CN" altLang="en-US"/>
          </a:p>
        </p:txBody>
      </p:sp>
      <p:sp>
        <p:nvSpPr>
          <p:cNvPr id="5" name="页脚占位符 4"/>
          <p:cNvSpPr>
            <a:spLocks noGrp="1"/>
          </p:cNvSpPr>
          <p:nvPr>
            <p:ph type="ftr" sz="quarter" idx="3"/>
          </p:nvPr>
        </p:nvSpPr>
        <p:spPr>
          <a:xfrm>
            <a:off x="4038604"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63B856-2F84-415B-BEC3-43F157CBB277}" type="slidenum">
              <a:rPr lang="zh-CN" altLang="en-US" smtClean="0"/>
              <a:pPr/>
              <a:t>‹#›</a:t>
            </a:fld>
            <a:endParaRPr lang="zh-CN" altLang="en-US"/>
          </a:p>
        </p:txBody>
      </p:sp>
    </p:spTree>
    <p:extLst>
      <p:ext uri="{BB962C8B-B14F-4D97-AF65-F5344CB8AC3E}">
        <p14:creationId xmlns:p14="http://schemas.microsoft.com/office/powerpoint/2010/main" val="23966057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chart" Target="../charts/chart1.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01809" y="1747898"/>
            <a:ext cx="8200460" cy="1180200"/>
          </a:xfrm>
          <a:prstGeom prst="rect">
            <a:avLst/>
          </a:prstGeom>
        </p:spPr>
        <p:txBody>
          <a:bodyPr wrap="none" lIns="117226" tIns="58613" rIns="117226" bIns="58613">
            <a:spAutoFit/>
          </a:bodyPr>
          <a:lstStyle/>
          <a:p>
            <a:r>
              <a:rPr lang="zh-CN" altLang="en-US" sz="6900" b="1" dirty="0" smtClean="0">
                <a:solidFill>
                  <a:srgbClr val="005A9E"/>
                </a:solidFill>
                <a:latin typeface="微软雅黑" pitchFamily="34" charset="-122"/>
                <a:ea typeface="微软雅黑" pitchFamily="34" charset="-122"/>
              </a:rPr>
              <a:t>分布式系统架构分享</a:t>
            </a:r>
            <a:endParaRPr lang="en-US" altLang="zh-CN" sz="3600" b="1" dirty="0">
              <a:solidFill>
                <a:srgbClr val="FF0000"/>
              </a:solidFill>
            </a:endParaRPr>
          </a:p>
        </p:txBody>
      </p:sp>
      <p:sp>
        <p:nvSpPr>
          <p:cNvPr id="12" name="矩形 11"/>
          <p:cNvSpPr/>
          <p:nvPr/>
        </p:nvSpPr>
        <p:spPr>
          <a:xfrm>
            <a:off x="0" y="5330011"/>
            <a:ext cx="12192000" cy="864096"/>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pic>
        <p:nvPicPr>
          <p:cNvPr id="13"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923008" y="5500971"/>
            <a:ext cx="2345984" cy="522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0" y="6194107"/>
            <a:ext cx="12192000" cy="86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2" name="TextBox 1"/>
          <p:cNvSpPr txBox="1"/>
          <p:nvPr/>
        </p:nvSpPr>
        <p:spPr>
          <a:xfrm>
            <a:off x="5761272" y="3935682"/>
            <a:ext cx="877163" cy="369332"/>
          </a:xfrm>
          <a:prstGeom prst="rect">
            <a:avLst/>
          </a:prstGeom>
          <a:noFill/>
        </p:spPr>
        <p:txBody>
          <a:bodyPr wrap="none" rtlCol="0">
            <a:spAutoFit/>
          </a:bodyPr>
          <a:lstStyle/>
          <a:p>
            <a:r>
              <a:rPr lang="zh-CN" altLang="en-US" b="1" dirty="0" smtClean="0">
                <a:solidFill>
                  <a:schemeClr val="accent1">
                    <a:lumMod val="75000"/>
                  </a:schemeClr>
                </a:solidFill>
                <a:latin typeface="微软雅黑" pitchFamily="34" charset="-122"/>
                <a:ea typeface="微软雅黑" pitchFamily="34" charset="-122"/>
              </a:rPr>
              <a:t>师宝华</a:t>
            </a:r>
            <a:endParaRPr lang="zh-CN" altLang="en-US" b="1" dirty="0">
              <a:solidFill>
                <a:schemeClr val="accent1">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645563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4" name="组合 24"/>
          <p:cNvGrpSpPr/>
          <p:nvPr/>
        </p:nvGrpSpPr>
        <p:grpSpPr>
          <a:xfrm>
            <a:off x="2203886" y="1665019"/>
            <a:ext cx="792115" cy="787480"/>
            <a:chOff x="476922" y="1071546"/>
            <a:chExt cx="1077876" cy="1071570"/>
          </a:xfrm>
        </p:grpSpPr>
        <p:sp>
          <p:nvSpPr>
            <p:cNvPr id="55"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56" name="圆角矩形 55"/>
            <p:cNvSpPr/>
            <p:nvPr/>
          </p:nvSpPr>
          <p:spPr bwMode="auto">
            <a:xfrm>
              <a:off x="476922" y="1071546"/>
              <a:ext cx="1077876" cy="925836"/>
            </a:xfrm>
            <a:prstGeom prst="roundRect">
              <a:avLst/>
            </a:prstGeom>
            <a:gradFill flip="none" rotWithShape="1">
              <a:gsLst>
                <a:gs pos="0">
                  <a:schemeClr val="accent2"/>
                </a:gs>
                <a:gs pos="50000">
                  <a:schemeClr val="accent1">
                    <a:shade val="67500"/>
                    <a:satMod val="115000"/>
                  </a:schemeClr>
                </a:gs>
                <a:gs pos="100000">
                  <a:schemeClr val="accent1">
                    <a:shade val="100000"/>
                    <a:satMod val="115000"/>
                  </a:schemeClr>
                </a:gs>
              </a:gsLst>
              <a:lin ang="189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57" name="矩形 56"/>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dirty="0" smtClean="0">
                  <a:ln w="11430"/>
                  <a:solidFill>
                    <a:srgbClr val="F8F8F8"/>
                  </a:solidFill>
                  <a:effectLst>
                    <a:outerShdw blurRad="25400" algn="tl" rotWithShape="0">
                      <a:srgbClr val="000000">
                        <a:alpha val="43000"/>
                      </a:srgbClr>
                    </a:outerShdw>
                  </a:effectLst>
                  <a:ea typeface="微软雅黑" pitchFamily="34" charset="-122"/>
                </a:rPr>
                <a:t>1</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58" name="组合 42"/>
          <p:cNvGrpSpPr/>
          <p:nvPr/>
        </p:nvGrpSpPr>
        <p:grpSpPr>
          <a:xfrm>
            <a:off x="2192009" y="3675645"/>
            <a:ext cx="792115" cy="787480"/>
            <a:chOff x="476922" y="1071546"/>
            <a:chExt cx="1077876" cy="1071570"/>
          </a:xfrm>
        </p:grpSpPr>
        <p:sp>
          <p:nvSpPr>
            <p:cNvPr id="59"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60" name="圆角矩形 59"/>
            <p:cNvSpPr/>
            <p:nvPr/>
          </p:nvSpPr>
          <p:spPr bwMode="auto">
            <a:xfrm>
              <a:off x="476922" y="1071546"/>
              <a:ext cx="1077876" cy="925836"/>
            </a:xfrm>
            <a:prstGeom prst="roundRect">
              <a:avLst/>
            </a:prstGeom>
            <a:gradFill flip="none" rotWithShape="1">
              <a:gsLst>
                <a:gs pos="0">
                  <a:schemeClr val="accent2"/>
                </a:gs>
                <a:gs pos="50000">
                  <a:schemeClr val="accent1">
                    <a:shade val="67500"/>
                    <a:satMod val="115000"/>
                  </a:schemeClr>
                </a:gs>
                <a:gs pos="100000">
                  <a:schemeClr val="accent1">
                    <a:shade val="100000"/>
                    <a:satMod val="115000"/>
                  </a:schemeClr>
                </a:gs>
              </a:gsLst>
              <a:lin ang="189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61" name="矩形 60"/>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smtClean="0">
                  <a:ln w="11430"/>
                  <a:solidFill>
                    <a:srgbClr val="F8F8F8"/>
                  </a:solidFill>
                  <a:effectLst>
                    <a:outerShdw blurRad="25400" algn="tl" rotWithShape="0">
                      <a:srgbClr val="000000">
                        <a:alpha val="43000"/>
                      </a:srgbClr>
                    </a:outerShdw>
                  </a:effectLst>
                  <a:ea typeface="微软雅黑" pitchFamily="34" charset="-122"/>
                </a:rPr>
                <a:t>3</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62" name="组合 61"/>
          <p:cNvGrpSpPr/>
          <p:nvPr/>
        </p:nvGrpSpPr>
        <p:grpSpPr>
          <a:xfrm>
            <a:off x="3101570" y="1720206"/>
            <a:ext cx="6081826" cy="570008"/>
            <a:chOff x="1993834" y="1448358"/>
            <a:chExt cx="6081826" cy="570008"/>
          </a:xfrm>
        </p:grpSpPr>
        <p:sp>
          <p:nvSpPr>
            <p:cNvPr id="63" name="矩形 62"/>
            <p:cNvSpPr/>
            <p:nvPr/>
          </p:nvSpPr>
          <p:spPr bwMode="auto">
            <a:xfrm>
              <a:off x="1993834" y="1448358"/>
              <a:ext cx="6081826" cy="570008"/>
            </a:xfrm>
            <a:prstGeom prst="rect">
              <a:avLst/>
            </a:prstGeom>
            <a:gradFill flip="none" rotWithShape="1">
              <a:gsLst>
                <a:gs pos="0">
                  <a:srgbClr val="DDDDDD"/>
                </a:gs>
                <a:gs pos="100000">
                  <a:schemeClr val="bg1"/>
                </a:gs>
              </a:gsLst>
              <a:path path="circle">
                <a:fillToRect l="100000" t="100000"/>
              </a:path>
              <a:tileRect r="-100000" b="-100000"/>
            </a:gradFill>
            <a:ln w="3175" algn="ctr">
              <a:solidFill>
                <a:srgbClr val="C0C0C0"/>
              </a:solidFill>
              <a:miter lim="800000"/>
              <a:headEnd/>
              <a:tailEnd/>
            </a:ln>
            <a:effectLst>
              <a:outerShdw blurRad="50800" dist="38100" dir="2700000" algn="tl" rotWithShape="0">
                <a:schemeClr val="accent2">
                  <a:alpha val="40000"/>
                </a:schemeClr>
              </a:outerShdw>
            </a:effectLst>
          </p:spPr>
          <p:txBody>
            <a:bodyPr vert="horz" wrap="none" lIns="91440" tIns="45720" rIns="91440" bIns="45720" numCol="1" anchor="ctr" anchorCtr="0" compatLnSpc="1">
              <a:prstTxWarp prst="textNoShape">
                <a:avLst/>
              </a:prstTxWarp>
            </a:bodyPr>
            <a:lstStyle/>
            <a:p>
              <a:r>
                <a:rPr lang="zh-CN" altLang="en-US" dirty="0" smtClean="0">
                  <a:latin typeface="Arial" charset="0"/>
                  <a:ea typeface="微软雅黑" pitchFamily="34" charset="-122"/>
                </a:rPr>
                <a:t>分布式</a:t>
              </a:r>
              <a:r>
                <a:rPr lang="zh-CN" altLang="en-US" dirty="0">
                  <a:latin typeface="Arial" charset="0"/>
                  <a:ea typeface="微软雅黑" pitchFamily="34" charset="-122"/>
                </a:rPr>
                <a:t>系统定义及演进</a:t>
              </a:r>
              <a:r>
                <a:rPr lang="zh-CN" altLang="en-US" dirty="0" smtClean="0">
                  <a:latin typeface="Arial" charset="0"/>
                  <a:ea typeface="微软雅黑" pitchFamily="34" charset="-122"/>
                </a:rPr>
                <a:t>过程</a:t>
              </a:r>
              <a:endParaRPr lang="zh-CN" altLang="en-US" dirty="0">
                <a:latin typeface="Arial" charset="0"/>
                <a:ea typeface="微软雅黑" pitchFamily="34" charset="-122"/>
              </a:endParaRPr>
            </a:p>
          </p:txBody>
        </p:sp>
        <p:sp>
          <p:nvSpPr>
            <p:cNvPr id="64" name="矩形 63"/>
            <p:cNvSpPr/>
            <p:nvPr/>
          </p:nvSpPr>
          <p:spPr>
            <a:xfrm>
              <a:off x="1993834" y="1535042"/>
              <a:ext cx="6081826" cy="400110"/>
            </a:xfrm>
            <a:prstGeom prst="rect">
              <a:avLst/>
            </a:prstGeom>
          </p:spPr>
          <p:txBody>
            <a:bodyPr wrap="square">
              <a:spAutoFit/>
            </a:bodyPr>
            <a:lstStyle/>
            <a:p>
              <a:endParaRPr lang="zh-CN" altLang="en-US" sz="2000" i="0" dirty="0" smtClean="0">
                <a:ea typeface="微软雅黑" pitchFamily="34" charset="-122"/>
              </a:endParaRPr>
            </a:p>
          </p:txBody>
        </p:sp>
      </p:grpSp>
      <p:grpSp>
        <p:nvGrpSpPr>
          <p:cNvPr id="65" name="组合 64"/>
          <p:cNvGrpSpPr/>
          <p:nvPr/>
        </p:nvGrpSpPr>
        <p:grpSpPr>
          <a:xfrm>
            <a:off x="3076311" y="3730832"/>
            <a:ext cx="6081826" cy="570008"/>
            <a:chOff x="1993834" y="1448358"/>
            <a:chExt cx="6081826" cy="570008"/>
          </a:xfrm>
        </p:grpSpPr>
        <p:sp>
          <p:nvSpPr>
            <p:cNvPr id="66" name="矩形 65"/>
            <p:cNvSpPr/>
            <p:nvPr/>
          </p:nvSpPr>
          <p:spPr bwMode="auto">
            <a:xfrm>
              <a:off x="1993834" y="1448358"/>
              <a:ext cx="6081826" cy="570008"/>
            </a:xfrm>
            <a:prstGeom prst="rect">
              <a:avLst/>
            </a:prstGeom>
            <a:gradFill flip="none" rotWithShape="1">
              <a:gsLst>
                <a:gs pos="0">
                  <a:srgbClr val="DDDDDD"/>
                </a:gs>
                <a:gs pos="100000">
                  <a:schemeClr val="bg1"/>
                </a:gs>
              </a:gsLst>
              <a:path path="circle">
                <a:fillToRect l="100000" t="100000"/>
              </a:path>
              <a:tileRect r="-100000" b="-100000"/>
            </a:gradFill>
            <a:ln w="3175" algn="ctr">
              <a:solidFill>
                <a:srgbClr val="C0C0C0"/>
              </a:solidFill>
              <a:miter lim="800000"/>
              <a:headEnd/>
              <a:tailEnd/>
            </a:ln>
            <a:effectLst>
              <a:outerShdw blurRad="50800" dist="38100" dir="2700000" algn="tl" rotWithShape="0">
                <a:schemeClr val="accent2">
                  <a:alpha val="40000"/>
                </a:schemeClr>
              </a:outerShdw>
            </a:effectLst>
          </p:spPr>
          <p:txBody>
            <a:bodyPr vert="horz" wrap="none" lIns="91440" tIns="45720" rIns="91440" bIns="45720" numCol="1" anchor="ctr" anchorCtr="0" compatLnSpc="1">
              <a:prstTxWarp prst="textNoShape">
                <a:avLst/>
              </a:prstTxWarp>
            </a:bodyPr>
            <a:lstStyle/>
            <a:p>
              <a:r>
                <a:rPr lang="en-US" altLang="zh-CN" dirty="0" err="1" smtClean="0">
                  <a:solidFill>
                    <a:schemeClr val="tx1"/>
                  </a:solidFill>
                  <a:latin typeface="Arial" charset="0"/>
                  <a:ea typeface="微软雅黑" pitchFamily="34" charset="-122"/>
                </a:rPr>
                <a:t>Dubbo</a:t>
              </a:r>
              <a:r>
                <a:rPr lang="zh-CN" altLang="en-US" dirty="0" smtClean="0">
                  <a:solidFill>
                    <a:schemeClr val="tx1"/>
                  </a:solidFill>
                  <a:latin typeface="Arial" charset="0"/>
                  <a:ea typeface="微软雅黑" pitchFamily="34" charset="-122"/>
                </a:rPr>
                <a:t>框架</a:t>
              </a:r>
            </a:p>
          </p:txBody>
        </p:sp>
        <p:sp>
          <p:nvSpPr>
            <p:cNvPr id="67" name="矩形 66"/>
            <p:cNvSpPr/>
            <p:nvPr/>
          </p:nvSpPr>
          <p:spPr>
            <a:xfrm>
              <a:off x="1993834" y="1535042"/>
              <a:ext cx="6081826" cy="400110"/>
            </a:xfrm>
            <a:prstGeom prst="rect">
              <a:avLst/>
            </a:prstGeom>
          </p:spPr>
          <p:txBody>
            <a:bodyPr wrap="square">
              <a:spAutoFit/>
            </a:bodyPr>
            <a:lstStyle/>
            <a:p>
              <a:endParaRPr lang="zh-CN" altLang="en-US" sz="2000" i="0" dirty="0">
                <a:ea typeface="微软雅黑" pitchFamily="34" charset="-122"/>
              </a:endParaRPr>
            </a:p>
          </p:txBody>
        </p:sp>
      </p:grpSp>
      <p:grpSp>
        <p:nvGrpSpPr>
          <p:cNvPr id="68" name="组合 50"/>
          <p:cNvGrpSpPr/>
          <p:nvPr/>
        </p:nvGrpSpPr>
        <p:grpSpPr>
          <a:xfrm>
            <a:off x="2205257" y="2645304"/>
            <a:ext cx="792115" cy="787481"/>
            <a:chOff x="476922" y="1071546"/>
            <a:chExt cx="1077876" cy="1071570"/>
          </a:xfrm>
        </p:grpSpPr>
        <p:sp>
          <p:nvSpPr>
            <p:cNvPr id="69"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70" name="圆角矩形 69"/>
            <p:cNvSpPr/>
            <p:nvPr/>
          </p:nvSpPr>
          <p:spPr bwMode="auto">
            <a:xfrm>
              <a:off x="476922" y="1071546"/>
              <a:ext cx="1077876" cy="925836"/>
            </a:xfrm>
            <a:prstGeom prst="roundRect">
              <a:avLst/>
            </a:prstGeom>
            <a:gradFill flip="none" rotWithShape="1">
              <a:gsLst>
                <a:gs pos="0">
                  <a:srgbClr val="74B230"/>
                </a:gs>
                <a:gs pos="100000">
                  <a:srgbClr val="4F7921"/>
                </a:gs>
              </a:gsLst>
              <a:lin ang="54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71" name="矩形 70"/>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dirty="0">
                  <a:ln w="11430"/>
                  <a:solidFill>
                    <a:srgbClr val="F8F8F8"/>
                  </a:solidFill>
                  <a:effectLst>
                    <a:outerShdw blurRad="25400" algn="tl" rotWithShape="0">
                      <a:srgbClr val="000000">
                        <a:alpha val="43000"/>
                      </a:srgbClr>
                    </a:outerShdw>
                  </a:effectLst>
                  <a:ea typeface="微软雅黑" pitchFamily="34" charset="-122"/>
                </a:rPr>
                <a:t>2</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72" name="组合 71"/>
          <p:cNvGrpSpPr/>
          <p:nvPr/>
        </p:nvGrpSpPr>
        <p:grpSpPr>
          <a:xfrm>
            <a:off x="3101570" y="2708930"/>
            <a:ext cx="6081826" cy="570008"/>
            <a:chOff x="1993834" y="4182519"/>
            <a:chExt cx="6081826" cy="570008"/>
          </a:xfrm>
        </p:grpSpPr>
        <p:sp>
          <p:nvSpPr>
            <p:cNvPr id="73" name="矩形 72"/>
            <p:cNvSpPr/>
            <p:nvPr/>
          </p:nvSpPr>
          <p:spPr bwMode="auto">
            <a:xfrm>
              <a:off x="1993834" y="4182519"/>
              <a:ext cx="6081826" cy="570008"/>
            </a:xfrm>
            <a:prstGeom prst="rect">
              <a:avLst/>
            </a:prstGeom>
            <a:ln>
              <a:noFill/>
              <a:headEnd/>
              <a:tailEn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anchor="ctr" anchorCtr="0" compatLnSpc="1">
              <a:prstTxWarp prst="textNoShape">
                <a:avLst/>
              </a:prstTxWarp>
            </a:bodyPr>
            <a:lstStyle/>
            <a:p>
              <a:r>
                <a:rPr lang="zh-CN" altLang="en-US" dirty="0">
                  <a:latin typeface="Arial" charset="0"/>
                  <a:ea typeface="微软雅黑" pitchFamily="34" charset="-122"/>
                </a:rPr>
                <a:t>分布式系统设计需要关注的点</a:t>
              </a:r>
              <a:endParaRPr lang="zh-CN" altLang="en-US" dirty="0">
                <a:solidFill>
                  <a:schemeClr val="tx1"/>
                </a:solidFill>
                <a:latin typeface="Arial" charset="0"/>
                <a:ea typeface="微软雅黑" pitchFamily="34" charset="-122"/>
              </a:endParaRPr>
            </a:p>
          </p:txBody>
        </p:sp>
        <p:sp>
          <p:nvSpPr>
            <p:cNvPr id="74" name="矩形 73"/>
            <p:cNvSpPr/>
            <p:nvPr/>
          </p:nvSpPr>
          <p:spPr>
            <a:xfrm>
              <a:off x="1993834" y="4269202"/>
              <a:ext cx="6081826" cy="4001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anchor="ctr">
              <a:spAutoFit/>
            </a:bodyPr>
            <a:lstStyle/>
            <a:p>
              <a:endParaRPr lang="zh-CN" altLang="en-US" sz="2000" i="0" dirty="0">
                <a:ea typeface="微软雅黑" pitchFamily="34" charset="-122"/>
              </a:endParaRPr>
            </a:p>
          </p:txBody>
        </p:sp>
      </p:grpSp>
      <p:grpSp>
        <p:nvGrpSpPr>
          <p:cNvPr id="75" name="组合 42"/>
          <p:cNvGrpSpPr/>
          <p:nvPr/>
        </p:nvGrpSpPr>
        <p:grpSpPr>
          <a:xfrm>
            <a:off x="2188961" y="4705869"/>
            <a:ext cx="792115" cy="787480"/>
            <a:chOff x="476922" y="1071546"/>
            <a:chExt cx="1077876" cy="1071570"/>
          </a:xfrm>
        </p:grpSpPr>
        <p:sp>
          <p:nvSpPr>
            <p:cNvPr id="76"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77" name="圆角矩形 76"/>
            <p:cNvSpPr/>
            <p:nvPr/>
          </p:nvSpPr>
          <p:spPr bwMode="auto">
            <a:xfrm>
              <a:off x="476922" y="1071546"/>
              <a:ext cx="1077876" cy="925836"/>
            </a:xfrm>
            <a:prstGeom prst="roundRect">
              <a:avLst/>
            </a:prstGeom>
            <a:gradFill flip="none" rotWithShape="1">
              <a:gsLst>
                <a:gs pos="0">
                  <a:schemeClr val="accent2"/>
                </a:gs>
                <a:gs pos="50000">
                  <a:schemeClr val="accent1">
                    <a:shade val="67500"/>
                    <a:satMod val="115000"/>
                  </a:schemeClr>
                </a:gs>
                <a:gs pos="100000">
                  <a:schemeClr val="accent1">
                    <a:shade val="100000"/>
                    <a:satMod val="115000"/>
                  </a:schemeClr>
                </a:gs>
              </a:gsLst>
              <a:lin ang="189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78" name="矩形 77"/>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dirty="0">
                  <a:ln w="11430"/>
                  <a:solidFill>
                    <a:srgbClr val="F8F8F8"/>
                  </a:solidFill>
                  <a:effectLst>
                    <a:outerShdw blurRad="25400" algn="tl" rotWithShape="0">
                      <a:srgbClr val="000000">
                        <a:alpha val="43000"/>
                      </a:srgbClr>
                    </a:outerShdw>
                  </a:effectLst>
                  <a:ea typeface="微软雅黑" pitchFamily="34" charset="-122"/>
                </a:rPr>
                <a:t>4</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79" name="组合 78"/>
          <p:cNvGrpSpPr/>
          <p:nvPr/>
        </p:nvGrpSpPr>
        <p:grpSpPr>
          <a:xfrm>
            <a:off x="3073263" y="4761056"/>
            <a:ext cx="6081826" cy="570008"/>
            <a:chOff x="1993834" y="1448358"/>
            <a:chExt cx="6081826" cy="570008"/>
          </a:xfrm>
        </p:grpSpPr>
        <p:sp>
          <p:nvSpPr>
            <p:cNvPr id="80" name="矩形 79"/>
            <p:cNvSpPr/>
            <p:nvPr/>
          </p:nvSpPr>
          <p:spPr bwMode="auto">
            <a:xfrm>
              <a:off x="1993834" y="1448358"/>
              <a:ext cx="6081826" cy="570008"/>
            </a:xfrm>
            <a:prstGeom prst="rect">
              <a:avLst/>
            </a:prstGeom>
            <a:gradFill flip="none" rotWithShape="1">
              <a:gsLst>
                <a:gs pos="0">
                  <a:srgbClr val="DDDDDD"/>
                </a:gs>
                <a:gs pos="100000">
                  <a:schemeClr val="bg1"/>
                </a:gs>
              </a:gsLst>
              <a:path path="circle">
                <a:fillToRect l="100000" t="100000"/>
              </a:path>
              <a:tileRect r="-100000" b="-100000"/>
            </a:gradFill>
            <a:ln w="3175" algn="ctr">
              <a:solidFill>
                <a:srgbClr val="C0C0C0"/>
              </a:solidFill>
              <a:miter lim="800000"/>
              <a:headEnd/>
              <a:tailEnd/>
            </a:ln>
            <a:effectLst>
              <a:outerShdw blurRad="50800" dist="38100" dir="2700000" algn="tl" rotWithShape="0">
                <a:schemeClr val="accent2">
                  <a:alpha val="40000"/>
                </a:schemeClr>
              </a:outerShdw>
            </a:effectLst>
          </p:spPr>
          <p:txBody>
            <a:bodyPr vert="horz" wrap="none" lIns="91440" tIns="45720" rIns="91440" bIns="45720" numCol="1" anchor="ctr" anchorCtr="0" compatLnSpc="1">
              <a:prstTxWarp prst="textNoShape">
                <a:avLst/>
              </a:prstTxWarp>
            </a:bodyPr>
            <a:lstStyle/>
            <a:p>
              <a:r>
                <a:rPr lang="zh-CN" altLang="en-US" dirty="0" smtClean="0">
                  <a:solidFill>
                    <a:schemeClr val="tx1"/>
                  </a:solidFill>
                  <a:latin typeface="Arial" charset="0"/>
                  <a:ea typeface="微软雅黑" pitchFamily="34" charset="-122"/>
                </a:rPr>
                <a:t>支付平台接入简介</a:t>
              </a:r>
            </a:p>
          </p:txBody>
        </p:sp>
        <p:sp>
          <p:nvSpPr>
            <p:cNvPr id="81" name="矩形 80"/>
            <p:cNvSpPr/>
            <p:nvPr/>
          </p:nvSpPr>
          <p:spPr>
            <a:xfrm>
              <a:off x="1993834" y="1535042"/>
              <a:ext cx="6081826" cy="400110"/>
            </a:xfrm>
            <a:prstGeom prst="rect">
              <a:avLst/>
            </a:prstGeom>
          </p:spPr>
          <p:txBody>
            <a:bodyPr wrap="square">
              <a:spAutoFit/>
            </a:bodyPr>
            <a:lstStyle/>
            <a:p>
              <a:endParaRPr lang="zh-CN" altLang="en-US" sz="2000" i="0" dirty="0">
                <a:ea typeface="微软雅黑" pitchFamily="34" charset="-122"/>
              </a:endParaRPr>
            </a:p>
          </p:txBody>
        </p:sp>
      </p:grpSp>
    </p:spTree>
    <p:extLst>
      <p:ext uri="{BB962C8B-B14F-4D97-AF65-F5344CB8AC3E}">
        <p14:creationId xmlns:p14="http://schemas.microsoft.com/office/powerpoint/2010/main" val="2963151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01675" y="1355464"/>
            <a:ext cx="10802957" cy="1754326"/>
          </a:xfrm>
          <a:prstGeom prst="rect">
            <a:avLst/>
          </a:prstGeom>
          <a:noFill/>
        </p:spPr>
        <p:txBody>
          <a:bodyPr wrap="none" rtlCol="0">
            <a:spAutoFit/>
          </a:bodyPr>
          <a:lstStyle/>
          <a:p>
            <a:r>
              <a:rPr lang="zh-CN" altLang="en-US" dirty="0" smtClean="0"/>
              <a:t>什么是静态化系统？静态化系统有哪些特征？</a:t>
            </a:r>
            <a:endParaRPr lang="en-US" altLang="zh-CN" dirty="0" smtClean="0"/>
          </a:p>
          <a:p>
            <a:r>
              <a:rPr lang="en-US" altLang="zh-CN" dirty="0" smtClean="0"/>
              <a:t>1</a:t>
            </a:r>
            <a:r>
              <a:rPr lang="zh-CN" altLang="en-US" dirty="0" smtClean="0"/>
              <a:t>、一个页面对应一个固定的</a:t>
            </a:r>
            <a:r>
              <a:rPr lang="en-US" altLang="zh-CN" dirty="0" smtClean="0"/>
              <a:t>URL</a:t>
            </a:r>
            <a:r>
              <a:rPr lang="zh-CN" altLang="en-US" dirty="0" smtClean="0"/>
              <a:t>，一个</a:t>
            </a:r>
            <a:r>
              <a:rPr lang="en-US" altLang="zh-CN" dirty="0" smtClean="0"/>
              <a:t>URL</a:t>
            </a:r>
            <a:r>
              <a:rPr lang="zh-CN" altLang="en-US" dirty="0" smtClean="0"/>
              <a:t>唯一标识一个页面；</a:t>
            </a:r>
            <a:endParaRPr lang="en-US" altLang="zh-CN" dirty="0" smtClean="0"/>
          </a:p>
          <a:p>
            <a:r>
              <a:rPr lang="en-US" altLang="zh-CN" dirty="0" smtClean="0"/>
              <a:t>2</a:t>
            </a:r>
            <a:r>
              <a:rPr lang="zh-CN" altLang="en-US" dirty="0" smtClean="0"/>
              <a:t>、页面是无状态的，如用户相关的信息，时间因素，地域因素；</a:t>
            </a:r>
            <a:endParaRPr lang="en-US" altLang="zh-CN" dirty="0" smtClean="0"/>
          </a:p>
          <a:p>
            <a:r>
              <a:rPr lang="en-US" altLang="zh-CN" dirty="0" smtClean="0"/>
              <a:t>3</a:t>
            </a:r>
            <a:r>
              <a:rPr lang="zh-CN" altLang="en-US" dirty="0" smtClean="0"/>
              <a:t>、不能包含</a:t>
            </a:r>
            <a:r>
              <a:rPr lang="en-US" altLang="zh-CN" dirty="0" smtClean="0"/>
              <a:t>Cookie</a:t>
            </a:r>
            <a:r>
              <a:rPr lang="zh-CN" altLang="en-US" dirty="0" smtClean="0"/>
              <a:t>等私有数据。</a:t>
            </a:r>
            <a:endParaRPr lang="en-US" altLang="zh-CN" dirty="0" smtClean="0"/>
          </a:p>
          <a:p>
            <a:r>
              <a:rPr lang="zh-CN" altLang="en-US" dirty="0" smtClean="0"/>
              <a:t>强调：所谓的静态化不仅仅指存在于磁盘或者缓存中的</a:t>
            </a:r>
            <a:r>
              <a:rPr lang="en-US" altLang="zh-CN" dirty="0" smtClean="0"/>
              <a:t>HTML</a:t>
            </a:r>
            <a:r>
              <a:rPr lang="zh-CN" altLang="en-US" dirty="0" smtClean="0"/>
              <a:t>页面，它还可能是</a:t>
            </a:r>
            <a:endParaRPr lang="en-US" altLang="zh-CN" dirty="0" smtClean="0"/>
          </a:p>
          <a:p>
            <a:r>
              <a:rPr lang="zh-CN" altLang="en-US" dirty="0" smtClean="0"/>
              <a:t>服务器生成的页面，但是这些页面本身不包含上面所说的那些因素。</a:t>
            </a:r>
            <a:r>
              <a:rPr lang="en-US" altLang="zh-CN" dirty="0" err="1" smtClean="0"/>
              <a:t>Js</a:t>
            </a:r>
            <a:r>
              <a:rPr lang="zh-CN" altLang="en-US" dirty="0" smtClean="0"/>
              <a:t>动态生成的内容不属于以上范畴。</a:t>
            </a:r>
            <a:endParaRPr lang="zh-CN" altLang="en-US" dirty="0"/>
          </a:p>
        </p:txBody>
      </p:sp>
      <p:sp>
        <p:nvSpPr>
          <p:cNvPr id="33" name="TextBox 32"/>
          <p:cNvSpPr txBox="1"/>
          <p:nvPr/>
        </p:nvSpPr>
        <p:spPr>
          <a:xfrm>
            <a:off x="1301675" y="4012690"/>
            <a:ext cx="6994222" cy="1200329"/>
          </a:xfrm>
          <a:prstGeom prst="rect">
            <a:avLst/>
          </a:prstGeom>
          <a:noFill/>
        </p:spPr>
        <p:txBody>
          <a:bodyPr wrap="none" rtlCol="0">
            <a:spAutoFit/>
          </a:bodyPr>
          <a:lstStyle/>
          <a:p>
            <a:r>
              <a:rPr lang="zh-CN" altLang="en-US" dirty="0" smtClean="0"/>
              <a:t>如何改造动态系统？</a:t>
            </a:r>
            <a:endParaRPr lang="en-US" altLang="zh-CN" dirty="0" smtClean="0"/>
          </a:p>
          <a:p>
            <a:r>
              <a:rPr lang="en-US" altLang="zh-CN" dirty="0" smtClean="0"/>
              <a:t>1</a:t>
            </a:r>
            <a:r>
              <a:rPr lang="zh-CN" altLang="en-US" dirty="0" smtClean="0"/>
              <a:t>、</a:t>
            </a:r>
            <a:r>
              <a:rPr lang="en-US" altLang="zh-CN" dirty="0" smtClean="0"/>
              <a:t>URL</a:t>
            </a:r>
            <a:r>
              <a:rPr lang="zh-CN" altLang="en-US" dirty="0" smtClean="0"/>
              <a:t>唯一化</a:t>
            </a:r>
            <a:endParaRPr lang="en-US" altLang="zh-CN" dirty="0" smtClean="0"/>
          </a:p>
          <a:p>
            <a:r>
              <a:rPr lang="en-US" altLang="zh-CN" dirty="0" smtClean="0"/>
              <a:t>2</a:t>
            </a:r>
            <a:r>
              <a:rPr lang="zh-CN" altLang="en-US" dirty="0" smtClean="0"/>
              <a:t>、分离与用户相关的信息，时间，地域信息等，改为</a:t>
            </a:r>
            <a:r>
              <a:rPr lang="en-US" altLang="zh-CN" dirty="0" smtClean="0"/>
              <a:t>Ajax</a:t>
            </a:r>
            <a:r>
              <a:rPr lang="zh-CN" altLang="en-US" dirty="0" smtClean="0"/>
              <a:t>异步获取</a:t>
            </a:r>
            <a:endParaRPr lang="en-US" altLang="zh-CN" dirty="0" smtClean="0"/>
          </a:p>
          <a:p>
            <a:r>
              <a:rPr lang="en-US" altLang="zh-CN" dirty="0" smtClean="0"/>
              <a:t>3</a:t>
            </a:r>
            <a:r>
              <a:rPr lang="zh-CN" altLang="en-US" dirty="0" smtClean="0"/>
              <a:t>、去掉</a:t>
            </a:r>
            <a:r>
              <a:rPr lang="en-US" altLang="zh-CN" dirty="0" smtClean="0"/>
              <a:t>Cookie</a:t>
            </a:r>
            <a:endParaRPr lang="zh-CN" altLang="en-US" dirty="0"/>
          </a:p>
        </p:txBody>
      </p:sp>
    </p:spTree>
    <p:extLst>
      <p:ext uri="{BB962C8B-B14F-4D97-AF65-F5344CB8AC3E}">
        <p14:creationId xmlns:p14="http://schemas.microsoft.com/office/powerpoint/2010/main" val="453126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301675" y="1387809"/>
            <a:ext cx="9879628" cy="2585323"/>
          </a:xfrm>
          <a:prstGeom prst="rect">
            <a:avLst/>
          </a:prstGeom>
          <a:noFill/>
        </p:spPr>
        <p:txBody>
          <a:bodyPr wrap="none" rtlCol="0">
            <a:spAutoFit/>
          </a:bodyPr>
          <a:lstStyle/>
          <a:p>
            <a:r>
              <a:rPr lang="zh-CN" altLang="en-US" dirty="0" smtClean="0"/>
              <a:t>如何组装动态内容？</a:t>
            </a:r>
            <a:endParaRPr lang="en-US" altLang="zh-CN" dirty="0" smtClean="0"/>
          </a:p>
          <a:p>
            <a:r>
              <a:rPr lang="en-US" altLang="zh-CN" dirty="0" smtClean="0"/>
              <a:t>1</a:t>
            </a:r>
            <a:r>
              <a:rPr lang="zh-CN" altLang="en-US" dirty="0" smtClean="0"/>
              <a:t>、</a:t>
            </a:r>
            <a:r>
              <a:rPr lang="en-US" altLang="zh-CN" dirty="0" smtClean="0"/>
              <a:t>ESI(Edge Side Includes):</a:t>
            </a:r>
            <a:r>
              <a:rPr lang="zh-CN" altLang="en-US" dirty="0" smtClean="0"/>
              <a:t>即在</a:t>
            </a:r>
            <a:r>
              <a:rPr lang="en-US" altLang="zh-CN" dirty="0" smtClean="0"/>
              <a:t>Web</a:t>
            </a:r>
            <a:r>
              <a:rPr lang="zh-CN" altLang="en-US" dirty="0" smtClean="0"/>
              <a:t>服务器上做动态内容请求，并将请求插入到静态页面中，</a:t>
            </a:r>
            <a:endParaRPr lang="en-US" altLang="zh-CN" dirty="0" smtClean="0"/>
          </a:p>
          <a:p>
            <a:r>
              <a:rPr lang="en-US" altLang="zh-CN" dirty="0"/>
              <a:t> </a:t>
            </a:r>
            <a:r>
              <a:rPr lang="en-US" altLang="zh-CN" dirty="0" smtClean="0"/>
              <a:t>  </a:t>
            </a:r>
            <a:r>
              <a:rPr lang="zh-CN" altLang="en-US" dirty="0" smtClean="0"/>
              <a:t>当用户拿到页面时已经是一个完整的页面了</a:t>
            </a:r>
            <a:r>
              <a:rPr lang="en-US" altLang="zh-CN" dirty="0" smtClean="0"/>
              <a:t>.</a:t>
            </a:r>
          </a:p>
          <a:p>
            <a:r>
              <a:rPr lang="en-US" altLang="zh-CN" dirty="0" smtClean="0"/>
              <a:t>2</a:t>
            </a:r>
            <a:r>
              <a:rPr lang="zh-CN" altLang="en-US" dirty="0" smtClean="0"/>
              <a:t>、</a:t>
            </a:r>
            <a:r>
              <a:rPr lang="en-US" altLang="zh-CN" dirty="0" smtClean="0"/>
              <a:t>CSI(Client Side Includes)</a:t>
            </a:r>
            <a:r>
              <a:rPr lang="zh-CN" altLang="en-US" dirty="0" smtClean="0"/>
              <a:t>：发起一个异步的</a:t>
            </a:r>
            <a:r>
              <a:rPr lang="en-US" altLang="zh-CN" dirty="0" smtClean="0"/>
              <a:t>JS</a:t>
            </a:r>
            <a:r>
              <a:rPr lang="zh-CN" altLang="en-US" dirty="0" smtClean="0"/>
              <a:t>请求单独向服务器获取动态内容。这种方式</a:t>
            </a:r>
            <a:endParaRPr lang="en-US" altLang="zh-CN" dirty="0" smtClean="0"/>
          </a:p>
          <a:p>
            <a:r>
              <a:rPr lang="en-US" altLang="zh-CN" dirty="0" smtClean="0"/>
              <a:t>   </a:t>
            </a:r>
            <a:r>
              <a:rPr lang="zh-CN" altLang="en-US" dirty="0" smtClean="0"/>
              <a:t>使服务端性能更佳，但是用户端页面有些延迟，体验稍差。</a:t>
            </a:r>
            <a:endParaRPr lang="en-US" altLang="zh-CN" dirty="0" smtClean="0"/>
          </a:p>
          <a:p>
            <a:r>
              <a:rPr lang="en-US" altLang="zh-CN" dirty="0"/>
              <a:t>3</a:t>
            </a:r>
            <a:r>
              <a:rPr lang="zh-CN" altLang="en-US" dirty="0"/>
              <a:t>、</a:t>
            </a:r>
            <a:r>
              <a:rPr lang="en-US" altLang="zh-CN" dirty="0" smtClean="0"/>
              <a:t>SSI(Server Side Includes):</a:t>
            </a:r>
            <a:r>
              <a:rPr lang="zh-CN" altLang="en-US" dirty="0"/>
              <a:t>通过注释行</a:t>
            </a:r>
            <a:r>
              <a:rPr lang="en-US" altLang="zh-CN" dirty="0"/>
              <a:t>SSI</a:t>
            </a:r>
            <a:r>
              <a:rPr lang="zh-CN" altLang="en-US" dirty="0"/>
              <a:t>命令加载不同模块，构建为</a:t>
            </a:r>
            <a:r>
              <a:rPr lang="en-US" altLang="zh-CN" dirty="0"/>
              <a:t>html</a:t>
            </a:r>
            <a:r>
              <a:rPr lang="zh-CN" altLang="en-US" dirty="0"/>
              <a:t>，实现整个</a:t>
            </a:r>
            <a:r>
              <a:rPr lang="zh-CN" altLang="en-US" dirty="0" smtClean="0"/>
              <a:t>网站</a:t>
            </a:r>
            <a:endParaRPr lang="en-US" altLang="zh-CN" dirty="0" smtClean="0"/>
          </a:p>
          <a:p>
            <a:r>
              <a:rPr lang="en-US" altLang="zh-CN" dirty="0"/>
              <a:t> </a:t>
            </a:r>
            <a:r>
              <a:rPr lang="en-US" altLang="zh-CN" dirty="0" smtClean="0"/>
              <a:t>  </a:t>
            </a:r>
            <a:r>
              <a:rPr lang="zh-CN" altLang="en-US" dirty="0" smtClean="0"/>
              <a:t>的</a:t>
            </a:r>
            <a:r>
              <a:rPr lang="zh-CN" altLang="en-US" dirty="0"/>
              <a:t>内容</a:t>
            </a:r>
            <a:r>
              <a:rPr lang="zh-CN" altLang="en-US" dirty="0" smtClean="0"/>
              <a:t>更新</a:t>
            </a:r>
            <a:r>
              <a:rPr lang="en-US" altLang="zh-CN" dirty="0" smtClean="0"/>
              <a:t>,</a:t>
            </a:r>
            <a:r>
              <a:rPr lang="zh-CN" altLang="en-US" dirty="0"/>
              <a:t>通过</a:t>
            </a:r>
            <a:r>
              <a:rPr lang="en-US" altLang="zh-CN" dirty="0"/>
              <a:t>SSI</a:t>
            </a:r>
            <a:r>
              <a:rPr lang="zh-CN" altLang="en-US" dirty="0"/>
              <a:t>调用各模块的对应文件，最后组装为</a:t>
            </a:r>
            <a:r>
              <a:rPr lang="en-US" altLang="zh-CN" dirty="0"/>
              <a:t>html</a:t>
            </a:r>
            <a:r>
              <a:rPr lang="zh-CN" altLang="en-US" dirty="0"/>
              <a:t>页面，需要服务器模块支持</a:t>
            </a:r>
            <a:r>
              <a:rPr lang="en-US" altLang="zh-CN" dirty="0"/>
              <a:t>(</a:t>
            </a:r>
            <a:r>
              <a:rPr lang="zh-CN" altLang="en-US" dirty="0" smtClean="0"/>
              <a:t>具</a:t>
            </a:r>
            <a:endParaRPr lang="en-US" altLang="zh-CN" dirty="0" smtClean="0"/>
          </a:p>
          <a:p>
            <a:r>
              <a:rPr lang="en-US" altLang="zh-CN" dirty="0"/>
              <a:t> </a:t>
            </a:r>
            <a:r>
              <a:rPr lang="en-US" altLang="zh-CN" dirty="0" smtClean="0"/>
              <a:t>  </a:t>
            </a:r>
            <a:r>
              <a:rPr lang="zh-CN" altLang="en-US" dirty="0" smtClean="0"/>
              <a:t>体</a:t>
            </a:r>
            <a:r>
              <a:rPr lang="zh-CN" altLang="en-US" dirty="0"/>
              <a:t>配置本文不做详述</a:t>
            </a:r>
            <a:r>
              <a:rPr lang="en-US" altLang="zh-CN" dirty="0"/>
              <a:t>)</a:t>
            </a:r>
            <a:r>
              <a:rPr lang="zh-CN" altLang="en-US" dirty="0"/>
              <a:t>，比如：</a:t>
            </a:r>
            <a:r>
              <a:rPr lang="en-US" altLang="zh-CN" dirty="0"/>
              <a:t>apache</a:t>
            </a:r>
            <a:r>
              <a:rPr lang="zh-CN" altLang="en-US" dirty="0"/>
              <a:t>服务器需要开启</a:t>
            </a:r>
            <a:r>
              <a:rPr lang="en-US" altLang="zh-CN" dirty="0" err="1"/>
              <a:t>mod_include</a:t>
            </a:r>
            <a:r>
              <a:rPr lang="zh-CN" altLang="en-US" dirty="0"/>
              <a:t>模块； </a:t>
            </a:r>
          </a:p>
          <a:p>
            <a:endParaRPr lang="zh-CN" altLang="en-US" dirty="0"/>
          </a:p>
        </p:txBody>
      </p:sp>
    </p:spTree>
    <p:extLst>
      <p:ext uri="{BB962C8B-B14F-4D97-AF65-F5344CB8AC3E}">
        <p14:creationId xmlns:p14="http://schemas.microsoft.com/office/powerpoint/2010/main" val="135413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表格 2"/>
          <p:cNvGraphicFramePr>
            <a:graphicFrameLocks noGrp="1"/>
          </p:cNvGraphicFramePr>
          <p:nvPr>
            <p:extLst>
              <p:ext uri="{D42A27DB-BD31-4B8C-83A1-F6EECF244321}">
                <p14:modId xmlns:p14="http://schemas.microsoft.com/office/powerpoint/2010/main" val="2206566316"/>
              </p:ext>
            </p:extLst>
          </p:nvPr>
        </p:nvGraphicFramePr>
        <p:xfrm>
          <a:off x="1225149" y="1279082"/>
          <a:ext cx="9457195" cy="4276434"/>
        </p:xfrm>
        <a:graphic>
          <a:graphicData uri="http://schemas.openxmlformats.org/drawingml/2006/table">
            <a:tbl>
              <a:tblPr firstRow="1" bandRow="1">
                <a:tableStyleId>{3C2FFA5D-87B4-456A-9821-1D502468CF0F}</a:tableStyleId>
              </a:tblPr>
              <a:tblGrid>
                <a:gridCol w="893309"/>
                <a:gridCol w="4508253"/>
                <a:gridCol w="4055633"/>
              </a:tblGrid>
              <a:tr h="710274">
                <a:tc>
                  <a:txBody>
                    <a:bodyPr/>
                    <a:lstStyle/>
                    <a:p>
                      <a:pPr algn="ctr"/>
                      <a:endParaRPr lang="zh-CN" altLang="en-US" dirty="0"/>
                    </a:p>
                  </a:txBody>
                  <a:tcPr anchor="ctr"/>
                </a:tc>
                <a:tc>
                  <a:txBody>
                    <a:bodyPr/>
                    <a:lstStyle/>
                    <a:p>
                      <a:pPr algn="ctr"/>
                      <a:r>
                        <a:rPr lang="zh-CN" altLang="en-US" dirty="0" smtClean="0"/>
                        <a:t>优点</a:t>
                      </a:r>
                      <a:endParaRPr lang="zh-CN" altLang="en-US" dirty="0"/>
                    </a:p>
                  </a:txBody>
                  <a:tcPr anchor="ctr"/>
                </a:tc>
                <a:tc>
                  <a:txBody>
                    <a:bodyPr/>
                    <a:lstStyle/>
                    <a:p>
                      <a:pPr algn="ctr"/>
                      <a:r>
                        <a:rPr lang="zh-CN" altLang="en-US" dirty="0" smtClean="0"/>
                        <a:t>缺点</a:t>
                      </a:r>
                      <a:endParaRPr lang="zh-CN" altLang="en-US" dirty="0"/>
                    </a:p>
                  </a:txBody>
                  <a:tcPr anchor="ctr"/>
                </a:tc>
              </a:tr>
              <a:tr h="7102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CSI</a:t>
                      </a:r>
                      <a:endParaRPr lang="zh-CN" altLang="en-US" dirty="0" smtClean="0"/>
                    </a:p>
                  </a:txBody>
                  <a:tcPr anchor="ctr"/>
                </a:tc>
                <a:tc>
                  <a:txBody>
                    <a:bodyPr/>
                    <a:lstStyle/>
                    <a:p>
                      <a:r>
                        <a:rPr lang="zh-CN" altLang="en-US" sz="1800" b="0" i="0" u="none" strike="noStrike" kern="1200" baseline="0" dirty="0" smtClean="0">
                          <a:solidFill>
                            <a:schemeClr val="dk1"/>
                          </a:solidFill>
                          <a:latin typeface="+mn-lt"/>
                          <a:ea typeface="+mn-ea"/>
                          <a:cs typeface="+mn-cs"/>
                        </a:rPr>
                        <a:t>相对比较简单，不需要服务器端做改变和配置；</a:t>
                      </a:r>
                      <a:endParaRPr lang="zh-CN"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dirty="0" smtClean="0">
                          <a:solidFill>
                            <a:schemeClr val="dk1"/>
                          </a:solidFill>
                          <a:latin typeface="+mn-lt"/>
                          <a:ea typeface="+mn-ea"/>
                          <a:cs typeface="+mn-cs"/>
                        </a:rPr>
                        <a:t>不利于搜索引擎优化</a:t>
                      </a:r>
                      <a:r>
                        <a:rPr lang="en-US" altLang="zh-CN" sz="1800" b="0" i="0" u="none" strike="noStrike" kern="1200" baseline="0" dirty="0" smtClean="0">
                          <a:solidFill>
                            <a:schemeClr val="dk1"/>
                          </a:solidFill>
                          <a:latin typeface="+mn-lt"/>
                          <a:ea typeface="+mn-ea"/>
                          <a:cs typeface="+mn-cs"/>
                        </a:rPr>
                        <a:t>(</a:t>
                      </a:r>
                      <a:r>
                        <a:rPr lang="en-US" altLang="zh-CN" sz="1800" b="0" i="0" u="none" strike="noStrike" kern="1200" baseline="0" dirty="0" err="1" smtClean="0">
                          <a:solidFill>
                            <a:schemeClr val="dk1"/>
                          </a:solidFill>
                          <a:latin typeface="+mn-lt"/>
                          <a:ea typeface="+mn-ea"/>
                          <a:cs typeface="+mn-cs"/>
                        </a:rPr>
                        <a:t>iframe</a:t>
                      </a:r>
                      <a:r>
                        <a:rPr lang="zh-CN" altLang="en-US" sz="1800" b="0" i="0" u="none" strike="noStrike" kern="1200" baseline="0" dirty="0" smtClean="0">
                          <a:solidFill>
                            <a:schemeClr val="dk1"/>
                          </a:solidFill>
                          <a:latin typeface="+mn-lt"/>
                          <a:ea typeface="+mn-ea"/>
                          <a:cs typeface="+mn-cs"/>
                        </a:rPr>
                        <a:t>方式</a:t>
                      </a:r>
                      <a:r>
                        <a:rPr lang="en-US" altLang="zh-CN" sz="1800" b="0" i="0" u="none" strike="noStrike" kern="1200" baseline="0" dirty="0" smtClean="0">
                          <a:solidFill>
                            <a:schemeClr val="dk1"/>
                          </a:solidFill>
                          <a:latin typeface="+mn-lt"/>
                          <a:ea typeface="+mn-ea"/>
                          <a:cs typeface="+mn-cs"/>
                        </a:rPr>
                        <a:t>), </a:t>
                      </a:r>
                      <a:r>
                        <a:rPr lang="en-US" altLang="zh-CN" sz="1800" b="0" i="0" u="none" strike="noStrike" kern="1200" baseline="0" dirty="0" err="1" smtClean="0">
                          <a:solidFill>
                            <a:schemeClr val="dk1"/>
                          </a:solidFill>
                          <a:latin typeface="+mn-lt"/>
                          <a:ea typeface="+mn-ea"/>
                          <a:cs typeface="+mn-cs"/>
                        </a:rPr>
                        <a:t>javascript</a:t>
                      </a:r>
                      <a:r>
                        <a:rPr lang="zh-CN" altLang="en-US" sz="1800" b="0" i="0" u="none" strike="noStrike" kern="1200" baseline="0" dirty="0" smtClean="0">
                          <a:solidFill>
                            <a:schemeClr val="dk1"/>
                          </a:solidFill>
                          <a:latin typeface="+mn-lt"/>
                          <a:ea typeface="+mn-ea"/>
                          <a:cs typeface="+mn-cs"/>
                        </a:rPr>
                        <a:t>兼容性问题，以及客户端缓存问题可能导致更新后不能及时生效！对于客户体验也不够好！ </a:t>
                      </a:r>
                    </a:p>
                    <a:p>
                      <a:endParaRPr lang="zh-CN" altLang="en-US" dirty="0"/>
                    </a:p>
                  </a:txBody>
                  <a:tcPr anchor="ctr"/>
                </a:tc>
              </a:tr>
              <a:tr h="710274">
                <a:tc>
                  <a:txBody>
                    <a:bodyPr/>
                    <a:lstStyle/>
                    <a:p>
                      <a:pPr algn="ctr"/>
                      <a:r>
                        <a:rPr lang="en-US" altLang="zh-CN" dirty="0" smtClean="0"/>
                        <a:t>SSI</a:t>
                      </a:r>
                      <a:endParaRPr lang="zh-CN" altLang="en-US" dirty="0"/>
                    </a:p>
                  </a:txBody>
                  <a:tcPr anchor="ctr"/>
                </a:tc>
                <a:tc>
                  <a:txBody>
                    <a:bodyPr/>
                    <a:lstStyle/>
                    <a:p>
                      <a:r>
                        <a:rPr lang="zh-CN" altLang="en-US" sz="1800" b="0" i="0" u="none" strike="noStrike" kern="1200" baseline="0" dirty="0" smtClean="0">
                          <a:solidFill>
                            <a:schemeClr val="dk1"/>
                          </a:solidFill>
                          <a:latin typeface="+mn-lt"/>
                          <a:ea typeface="+mn-ea"/>
                          <a:cs typeface="+mn-cs"/>
                        </a:rPr>
                        <a:t>不受具体语言限制，比较通用，只需要</a:t>
                      </a:r>
                      <a:r>
                        <a:rPr lang="en-US" altLang="zh-CN" sz="1800" b="0" i="0" u="none" strike="noStrike" kern="1200" baseline="0" dirty="0" smtClean="0">
                          <a:solidFill>
                            <a:schemeClr val="dk1"/>
                          </a:solidFill>
                          <a:latin typeface="+mn-lt"/>
                          <a:ea typeface="+mn-ea"/>
                          <a:cs typeface="+mn-cs"/>
                        </a:rPr>
                        <a:t>Web</a:t>
                      </a:r>
                      <a:r>
                        <a:rPr lang="zh-CN" altLang="en-US" sz="1800" b="0" i="0" u="none" strike="noStrike" kern="1200" baseline="0" dirty="0" smtClean="0">
                          <a:solidFill>
                            <a:schemeClr val="dk1"/>
                          </a:solidFill>
                          <a:latin typeface="+mn-lt"/>
                          <a:ea typeface="+mn-ea"/>
                          <a:cs typeface="+mn-cs"/>
                        </a:rPr>
                        <a:t>服务器或应用服务器支持即可，</a:t>
                      </a:r>
                      <a:r>
                        <a:rPr lang="en-US" altLang="zh-CN" sz="1800" b="0" i="0" u="none" strike="noStrike" kern="1200" baseline="0" dirty="0" err="1" smtClean="0">
                          <a:solidFill>
                            <a:schemeClr val="dk1"/>
                          </a:solidFill>
                          <a:latin typeface="+mn-lt"/>
                          <a:ea typeface="+mn-ea"/>
                          <a:cs typeface="+mn-cs"/>
                        </a:rPr>
                        <a:t>Ngnix</a:t>
                      </a:r>
                      <a:r>
                        <a:rPr lang="zh-CN" altLang="en-US" sz="1800" b="0" i="0" u="none" strike="noStrike" kern="1200" baseline="0" dirty="0" smtClean="0">
                          <a:solidFill>
                            <a:schemeClr val="dk1"/>
                          </a:solidFill>
                          <a:latin typeface="+mn-lt"/>
                          <a:ea typeface="+mn-ea"/>
                          <a:cs typeface="+mn-cs"/>
                        </a:rPr>
                        <a:t>、</a:t>
                      </a:r>
                      <a:r>
                        <a:rPr lang="en-US" altLang="zh-CN" sz="1800" b="0" i="0" u="none" strike="noStrike" kern="1200" baseline="0" dirty="0" smtClean="0">
                          <a:solidFill>
                            <a:schemeClr val="dk1"/>
                          </a:solidFill>
                          <a:latin typeface="+mn-lt"/>
                          <a:ea typeface="+mn-ea"/>
                          <a:cs typeface="+mn-cs"/>
                        </a:rPr>
                        <a:t>Apache</a:t>
                      </a:r>
                      <a:r>
                        <a:rPr lang="zh-CN" altLang="en-US" sz="1800" b="0" i="0" u="none" strike="noStrike" kern="1200" baseline="0" dirty="0" smtClean="0">
                          <a:solidFill>
                            <a:schemeClr val="dk1"/>
                          </a:solidFill>
                          <a:latin typeface="+mn-lt"/>
                          <a:ea typeface="+mn-ea"/>
                          <a:cs typeface="+mn-cs"/>
                        </a:rPr>
                        <a:t>、</a:t>
                      </a:r>
                      <a:r>
                        <a:rPr lang="en-US" altLang="zh-CN" sz="1800" b="0" i="0" u="none" strike="noStrike" kern="1200" baseline="0" dirty="0" smtClean="0">
                          <a:solidFill>
                            <a:schemeClr val="dk1"/>
                          </a:solidFill>
                          <a:latin typeface="+mn-lt"/>
                          <a:ea typeface="+mn-ea"/>
                          <a:cs typeface="+mn-cs"/>
                        </a:rPr>
                        <a:t>IIS</a:t>
                      </a:r>
                      <a:r>
                        <a:rPr lang="zh-CN" altLang="en-US" sz="1800" b="0" i="0" u="none" strike="noStrike" kern="1200" baseline="0" dirty="0" smtClean="0">
                          <a:solidFill>
                            <a:schemeClr val="dk1"/>
                          </a:solidFill>
                          <a:latin typeface="+mn-lt"/>
                          <a:ea typeface="+mn-ea"/>
                          <a:cs typeface="+mn-cs"/>
                        </a:rPr>
                        <a:t>等对此都有较好的支持。</a:t>
                      </a:r>
                      <a:endParaRPr lang="en-US" altLang="zh-CN" dirty="0" smtClean="0"/>
                    </a:p>
                  </a:txBody>
                  <a:tcPr anchor="ctr"/>
                </a:tc>
                <a:tc>
                  <a:txBody>
                    <a:bodyPr/>
                    <a:lstStyle/>
                    <a:p>
                      <a:r>
                        <a:rPr lang="en-US" altLang="zh-CN" sz="1800" b="0" i="0" u="none" strike="noStrike" kern="1200" baseline="0" dirty="0" smtClean="0">
                          <a:solidFill>
                            <a:schemeClr val="dk1"/>
                          </a:solidFill>
                          <a:latin typeface="+mn-lt"/>
                          <a:ea typeface="+mn-ea"/>
                          <a:cs typeface="+mn-cs"/>
                        </a:rPr>
                        <a:t>SSI</a:t>
                      </a:r>
                      <a:r>
                        <a:rPr lang="zh-CN" altLang="en-US" sz="1800" b="0" i="0" u="none" strike="noStrike" kern="1200" baseline="0" dirty="0" smtClean="0">
                          <a:solidFill>
                            <a:schemeClr val="dk1"/>
                          </a:solidFill>
                          <a:latin typeface="+mn-lt"/>
                          <a:ea typeface="+mn-ea"/>
                          <a:cs typeface="+mn-cs"/>
                        </a:rPr>
                        <a:t>只能在当前服务器上包含加载，不能够直接包含其他服务器上的文件，即不能跨域包含；</a:t>
                      </a:r>
                      <a:endParaRPr lang="zh-CN" altLang="en-US" dirty="0"/>
                    </a:p>
                  </a:txBody>
                  <a:tcPr anchor="ctr"/>
                </a:tc>
              </a:tr>
              <a:tr h="710274">
                <a:tc>
                  <a:txBody>
                    <a:bodyPr/>
                    <a:lstStyle/>
                    <a:p>
                      <a:pPr algn="ctr"/>
                      <a:r>
                        <a:rPr lang="en-US" altLang="zh-CN" dirty="0" smtClean="0"/>
                        <a:t>ESI</a:t>
                      </a:r>
                      <a:endParaRPr lang="zh-CN" altLang="en-US" dirty="0"/>
                    </a:p>
                  </a:txBody>
                  <a:tcPr anchor="ctr"/>
                </a:tc>
                <a:tc>
                  <a:txBody>
                    <a:bodyPr/>
                    <a:lstStyle/>
                    <a:p>
                      <a:r>
                        <a:rPr lang="zh-CN" altLang="en-US" sz="1800" b="0" i="0" u="none" strike="noStrike" kern="1200" baseline="0" dirty="0" smtClean="0">
                          <a:solidFill>
                            <a:schemeClr val="dk1"/>
                          </a:solidFill>
                          <a:latin typeface="+mn-lt"/>
                          <a:ea typeface="+mn-ea"/>
                          <a:cs typeface="+mn-cs"/>
                        </a:rPr>
                        <a:t>可用于缓存整个页面或页面片段，比较适合用于缓存服务器上；</a:t>
                      </a:r>
                      <a:endParaRPr lang="en-US" altLang="zh-CN"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dirty="0" smtClean="0">
                          <a:solidFill>
                            <a:schemeClr val="dk1"/>
                          </a:solidFill>
                          <a:latin typeface="+mn-lt"/>
                          <a:ea typeface="+mn-ea"/>
                          <a:cs typeface="+mn-cs"/>
                        </a:rPr>
                        <a:t>目前支持</a:t>
                      </a:r>
                      <a:r>
                        <a:rPr lang="en-US" altLang="zh-CN" sz="1800" b="0" i="0" u="none" strike="noStrike" kern="1200" baseline="0" dirty="0" smtClean="0">
                          <a:solidFill>
                            <a:schemeClr val="dk1"/>
                          </a:solidFill>
                          <a:latin typeface="+mn-lt"/>
                          <a:ea typeface="+mn-ea"/>
                          <a:cs typeface="+mn-cs"/>
                        </a:rPr>
                        <a:t>ESI</a:t>
                      </a:r>
                      <a:r>
                        <a:rPr lang="zh-CN" altLang="en-US" sz="1800" b="0" i="0" u="none" strike="noStrike" kern="1200" baseline="0" dirty="0" smtClean="0">
                          <a:solidFill>
                            <a:schemeClr val="dk1"/>
                          </a:solidFill>
                          <a:latin typeface="+mn-lt"/>
                          <a:ea typeface="+mn-ea"/>
                          <a:cs typeface="+mn-cs"/>
                        </a:rPr>
                        <a:t>的软件还比较少，官方更新也略显缓慢，技术门槛高，因此使用不是很广！</a:t>
                      </a:r>
                    </a:p>
                    <a:p>
                      <a:endParaRPr lang="zh-CN" altLang="en-US" dirty="0"/>
                    </a:p>
                  </a:txBody>
                  <a:tcPr anchor="ctr"/>
                </a:tc>
              </a:tr>
            </a:tbl>
          </a:graphicData>
        </a:graphic>
      </p:graphicFrame>
    </p:spTree>
    <p:extLst>
      <p:ext uri="{BB962C8B-B14F-4D97-AF65-F5344CB8AC3E}">
        <p14:creationId xmlns:p14="http://schemas.microsoft.com/office/powerpoint/2010/main" val="24449202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355464" y="1527586"/>
            <a:ext cx="6763390" cy="2862322"/>
          </a:xfrm>
          <a:prstGeom prst="rect">
            <a:avLst/>
          </a:prstGeom>
          <a:noFill/>
        </p:spPr>
        <p:txBody>
          <a:bodyPr wrap="none" rtlCol="0">
            <a:spAutoFit/>
          </a:bodyPr>
          <a:lstStyle/>
          <a:p>
            <a:r>
              <a:rPr lang="zh-CN" altLang="en-US" dirty="0"/>
              <a:t>　　</a:t>
            </a:r>
            <a:r>
              <a:rPr lang="en-US" altLang="zh-CN" dirty="0" smtClean="0"/>
              <a:t>&lt;!--#</a:t>
            </a:r>
            <a:r>
              <a:rPr lang="en-US" altLang="zh-CN" dirty="0"/>
              <a:t>echo </a:t>
            </a:r>
            <a:r>
              <a:rPr lang="en-US" altLang="zh-CN" dirty="0" err="1"/>
              <a:t>var</a:t>
            </a:r>
            <a:r>
              <a:rPr lang="en-US" altLang="zh-CN" dirty="0"/>
              <a:t>="</a:t>
            </a:r>
            <a:r>
              <a:rPr lang="zh-CN" altLang="en-US" dirty="0"/>
              <a:t>变量名称</a:t>
            </a:r>
            <a:r>
              <a:rPr lang="en-US" altLang="zh-CN" dirty="0"/>
              <a:t>"--&gt;</a:t>
            </a:r>
          </a:p>
          <a:p>
            <a:r>
              <a:rPr lang="zh-CN" altLang="en-US" dirty="0"/>
              <a:t>　　</a:t>
            </a:r>
            <a:r>
              <a:rPr lang="en-US" altLang="zh-CN" dirty="0"/>
              <a:t>&lt;!--#echo </a:t>
            </a:r>
            <a:r>
              <a:rPr lang="en-US" altLang="zh-CN" dirty="0" err="1"/>
              <a:t>var</a:t>
            </a:r>
            <a:r>
              <a:rPr lang="en-US" altLang="zh-CN" dirty="0" smtClean="0"/>
              <a:t>=“DOCUMENT_NAME”--&gt;//</a:t>
            </a:r>
            <a:r>
              <a:rPr lang="zh-CN" altLang="en-US" dirty="0" smtClean="0"/>
              <a:t>打印文件名称</a:t>
            </a:r>
            <a:endParaRPr lang="en-US" altLang="zh-CN" dirty="0"/>
          </a:p>
          <a:p>
            <a:r>
              <a:rPr lang="zh-CN" altLang="en-US" dirty="0"/>
              <a:t>　　</a:t>
            </a:r>
            <a:r>
              <a:rPr lang="en-US" altLang="zh-CN" dirty="0"/>
              <a:t>&lt;!--#echo </a:t>
            </a:r>
            <a:r>
              <a:rPr lang="en-US" altLang="zh-CN" dirty="0" err="1"/>
              <a:t>var</a:t>
            </a:r>
            <a:r>
              <a:rPr lang="en-US" altLang="zh-CN" dirty="0"/>
              <a:t>="DATE_LOCAL"--&gt;</a:t>
            </a:r>
          </a:p>
          <a:p>
            <a:r>
              <a:rPr lang="zh-CN" altLang="en-US" dirty="0"/>
              <a:t>　　</a:t>
            </a:r>
            <a:r>
              <a:rPr lang="en-US" altLang="zh-CN" dirty="0"/>
              <a:t>&lt;!--#echo </a:t>
            </a:r>
            <a:r>
              <a:rPr lang="en-US" altLang="zh-CN" dirty="0" err="1"/>
              <a:t>var</a:t>
            </a:r>
            <a:r>
              <a:rPr lang="en-US" altLang="zh-CN" dirty="0"/>
              <a:t>="REMOTE_ADDR"--&gt;</a:t>
            </a:r>
          </a:p>
          <a:p>
            <a:r>
              <a:rPr lang="zh-CN" altLang="en-US" dirty="0"/>
              <a:t>　　</a:t>
            </a:r>
            <a:r>
              <a:rPr lang="en-US" altLang="zh-CN" dirty="0" smtClean="0"/>
              <a:t>&lt;!--#</a:t>
            </a:r>
            <a:r>
              <a:rPr lang="en-US" altLang="zh-CN" dirty="0"/>
              <a:t>include file="</a:t>
            </a:r>
            <a:r>
              <a:rPr lang="zh-CN" altLang="en-US" dirty="0"/>
              <a:t>文件名称</a:t>
            </a:r>
            <a:r>
              <a:rPr lang="en-US" altLang="zh-CN" dirty="0"/>
              <a:t>"--&gt;</a:t>
            </a:r>
          </a:p>
          <a:p>
            <a:r>
              <a:rPr lang="zh-CN" altLang="en-US" dirty="0"/>
              <a:t>　　</a:t>
            </a:r>
            <a:r>
              <a:rPr lang="en-US" altLang="zh-CN" dirty="0"/>
              <a:t>&lt;!--#include virtual="</a:t>
            </a:r>
            <a:r>
              <a:rPr lang="zh-CN" altLang="en-US" dirty="0"/>
              <a:t>文件名称</a:t>
            </a:r>
            <a:r>
              <a:rPr lang="en-US" altLang="zh-CN" dirty="0" smtClean="0"/>
              <a:t>"--&gt;</a:t>
            </a:r>
          </a:p>
          <a:p>
            <a:r>
              <a:rPr lang="zh-CN" altLang="en-US" dirty="0"/>
              <a:t>　　</a:t>
            </a:r>
            <a:r>
              <a:rPr lang="en-US" altLang="zh-CN" dirty="0"/>
              <a:t>&lt;!--#exec </a:t>
            </a:r>
            <a:r>
              <a:rPr lang="en-US" altLang="zh-CN" dirty="0" err="1"/>
              <a:t>cmd</a:t>
            </a:r>
            <a:r>
              <a:rPr lang="en-US" altLang="zh-CN" dirty="0"/>
              <a:t>="cat /</a:t>
            </a:r>
            <a:r>
              <a:rPr lang="en-US" altLang="zh-CN" dirty="0" err="1"/>
              <a:t>etc</a:t>
            </a:r>
            <a:r>
              <a:rPr lang="en-US" altLang="zh-CN" dirty="0"/>
              <a:t>/</a:t>
            </a:r>
            <a:r>
              <a:rPr lang="en-US" altLang="zh-CN" dirty="0" err="1"/>
              <a:t>passwd</a:t>
            </a:r>
            <a:r>
              <a:rPr lang="en-US" altLang="zh-CN" dirty="0"/>
              <a:t>"--&gt;</a:t>
            </a:r>
            <a:r>
              <a:rPr lang="zh-CN" altLang="en-US" dirty="0"/>
              <a:t>；将会显示密码文件</a:t>
            </a:r>
          </a:p>
          <a:p>
            <a:r>
              <a:rPr lang="zh-CN" altLang="en-US" dirty="0"/>
              <a:t>　　</a:t>
            </a:r>
            <a:r>
              <a:rPr lang="en-US" altLang="zh-CN" dirty="0"/>
              <a:t>&lt;!--#exec </a:t>
            </a:r>
            <a:r>
              <a:rPr lang="en-US" altLang="zh-CN" dirty="0" err="1"/>
              <a:t>cmd</a:t>
            </a:r>
            <a:r>
              <a:rPr lang="en-US" altLang="zh-CN" dirty="0"/>
              <a:t>="</a:t>
            </a:r>
            <a:r>
              <a:rPr lang="en-US" altLang="zh-CN" dirty="0" err="1"/>
              <a:t>dir</a:t>
            </a:r>
            <a:r>
              <a:rPr lang="en-US" altLang="zh-CN" dirty="0"/>
              <a:t> /b"--&gt;</a:t>
            </a:r>
            <a:r>
              <a:rPr lang="zh-CN" altLang="en-US" dirty="0"/>
              <a:t>；将会显示当前目录下文件列表</a:t>
            </a:r>
          </a:p>
          <a:p>
            <a:endParaRPr lang="en-US" altLang="zh-CN" dirty="0"/>
          </a:p>
          <a:p>
            <a:endParaRPr lang="zh-CN" altLang="en-US" dirty="0"/>
          </a:p>
        </p:txBody>
      </p:sp>
      <p:sp>
        <p:nvSpPr>
          <p:cNvPr id="5" name="TextBox 4"/>
          <p:cNvSpPr txBox="1"/>
          <p:nvPr/>
        </p:nvSpPr>
        <p:spPr>
          <a:xfrm>
            <a:off x="1968649" y="4292301"/>
            <a:ext cx="6301725" cy="1754326"/>
          </a:xfrm>
          <a:prstGeom prst="rect">
            <a:avLst/>
          </a:prstGeom>
          <a:noFill/>
        </p:spPr>
        <p:txBody>
          <a:bodyPr wrap="none" rtlCol="0">
            <a:spAutoFit/>
          </a:bodyPr>
          <a:lstStyle/>
          <a:p>
            <a:r>
              <a:rPr lang="zh-CN" altLang="en-US" dirty="0"/>
              <a:t>编辑</a:t>
            </a:r>
            <a:r>
              <a:rPr lang="en-US" altLang="zh-CN" dirty="0" err="1"/>
              <a:t>nginx</a:t>
            </a:r>
            <a:r>
              <a:rPr lang="zh-CN" altLang="en-US" dirty="0"/>
              <a:t>配置文件 </a:t>
            </a:r>
            <a:r>
              <a:rPr lang="en-US" altLang="zh-CN" dirty="0"/>
              <a:t>vi /</a:t>
            </a:r>
            <a:r>
              <a:rPr lang="en-US" altLang="zh-CN" dirty="0" err="1"/>
              <a:t>usr</a:t>
            </a:r>
            <a:r>
              <a:rPr lang="en-US" altLang="zh-CN" dirty="0"/>
              <a:t>/local/</a:t>
            </a:r>
            <a:r>
              <a:rPr lang="en-US" altLang="zh-CN" dirty="0" err="1"/>
              <a:t>nginx</a:t>
            </a:r>
            <a:r>
              <a:rPr lang="en-US" altLang="zh-CN" dirty="0"/>
              <a:t>/</a:t>
            </a:r>
            <a:r>
              <a:rPr lang="en-US" altLang="zh-CN" dirty="0" err="1"/>
              <a:t>conf</a:t>
            </a:r>
            <a:r>
              <a:rPr lang="en-US" altLang="zh-CN" dirty="0"/>
              <a:t>/</a:t>
            </a:r>
            <a:r>
              <a:rPr lang="en-US" altLang="zh-CN" dirty="0" err="1"/>
              <a:t>nginx.conf</a:t>
            </a:r>
            <a:endParaRPr lang="en-US" altLang="zh-CN" dirty="0"/>
          </a:p>
          <a:p>
            <a:r>
              <a:rPr lang="zh-CN" altLang="en-US" dirty="0" smtClean="0"/>
              <a:t>加入</a:t>
            </a:r>
            <a:r>
              <a:rPr lang="zh-CN" altLang="en-US" dirty="0"/>
              <a:t>如下</a:t>
            </a:r>
            <a:r>
              <a:rPr lang="zh-CN" altLang="en-US" dirty="0" smtClean="0"/>
              <a:t>代码</a:t>
            </a:r>
            <a:endParaRPr lang="en-US" altLang="zh-CN" dirty="0" smtClean="0"/>
          </a:p>
          <a:p>
            <a:r>
              <a:rPr lang="en-US" altLang="zh-CN" dirty="0" err="1" smtClean="0"/>
              <a:t>ssi</a:t>
            </a:r>
            <a:r>
              <a:rPr lang="en-US" altLang="zh-CN" dirty="0" smtClean="0"/>
              <a:t> </a:t>
            </a:r>
            <a:r>
              <a:rPr lang="en-US" altLang="zh-CN" dirty="0"/>
              <a:t>on;</a:t>
            </a:r>
          </a:p>
          <a:p>
            <a:r>
              <a:rPr lang="en-US" altLang="zh-CN" dirty="0" err="1" smtClean="0"/>
              <a:t>ssi_silent_errors</a:t>
            </a:r>
            <a:r>
              <a:rPr lang="en-US" altLang="zh-CN" dirty="0" smtClean="0"/>
              <a:t> </a:t>
            </a:r>
            <a:r>
              <a:rPr lang="en-US" altLang="zh-CN" dirty="0"/>
              <a:t>on;</a:t>
            </a:r>
          </a:p>
          <a:p>
            <a:r>
              <a:rPr lang="en-US" altLang="zh-CN" dirty="0" err="1" smtClean="0"/>
              <a:t>ssi_types</a:t>
            </a:r>
            <a:r>
              <a:rPr lang="en-US" altLang="zh-CN" dirty="0" smtClean="0"/>
              <a:t> </a:t>
            </a:r>
            <a:r>
              <a:rPr lang="en-US" altLang="zh-CN" dirty="0"/>
              <a:t>text/</a:t>
            </a:r>
            <a:r>
              <a:rPr lang="en-US" altLang="zh-CN" dirty="0" err="1"/>
              <a:t>shtml</a:t>
            </a:r>
            <a:r>
              <a:rPr lang="en-US" altLang="zh-CN" dirty="0"/>
              <a:t>;</a:t>
            </a:r>
          </a:p>
          <a:p>
            <a:endParaRPr lang="zh-CN" altLang="en-US" dirty="0"/>
          </a:p>
        </p:txBody>
      </p:sp>
    </p:spTree>
    <p:extLst>
      <p:ext uri="{BB962C8B-B14F-4D97-AF65-F5344CB8AC3E}">
        <p14:creationId xmlns:p14="http://schemas.microsoft.com/office/powerpoint/2010/main" val="2672921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4" name="组合 24"/>
          <p:cNvGrpSpPr/>
          <p:nvPr/>
        </p:nvGrpSpPr>
        <p:grpSpPr>
          <a:xfrm>
            <a:off x="2203886" y="1665019"/>
            <a:ext cx="792115" cy="787480"/>
            <a:chOff x="476922" y="1071546"/>
            <a:chExt cx="1077876" cy="1071570"/>
          </a:xfrm>
        </p:grpSpPr>
        <p:sp>
          <p:nvSpPr>
            <p:cNvPr id="55"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56" name="圆角矩形 55"/>
            <p:cNvSpPr/>
            <p:nvPr/>
          </p:nvSpPr>
          <p:spPr bwMode="auto">
            <a:xfrm>
              <a:off x="476922" y="1071546"/>
              <a:ext cx="1077876" cy="925836"/>
            </a:xfrm>
            <a:prstGeom prst="roundRect">
              <a:avLst/>
            </a:prstGeom>
            <a:gradFill flip="none" rotWithShape="1">
              <a:gsLst>
                <a:gs pos="0">
                  <a:schemeClr val="accent2"/>
                </a:gs>
                <a:gs pos="50000">
                  <a:schemeClr val="accent1">
                    <a:shade val="67500"/>
                    <a:satMod val="115000"/>
                  </a:schemeClr>
                </a:gs>
                <a:gs pos="100000">
                  <a:schemeClr val="accent1">
                    <a:shade val="100000"/>
                    <a:satMod val="115000"/>
                  </a:schemeClr>
                </a:gs>
              </a:gsLst>
              <a:lin ang="189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57" name="矩形 56"/>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dirty="0" smtClean="0">
                  <a:ln w="11430"/>
                  <a:solidFill>
                    <a:srgbClr val="F8F8F8"/>
                  </a:solidFill>
                  <a:effectLst>
                    <a:outerShdw blurRad="25400" algn="tl" rotWithShape="0">
                      <a:srgbClr val="000000">
                        <a:alpha val="43000"/>
                      </a:srgbClr>
                    </a:outerShdw>
                  </a:effectLst>
                  <a:ea typeface="微软雅黑" pitchFamily="34" charset="-122"/>
                </a:rPr>
                <a:t>1</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58" name="组合 42"/>
          <p:cNvGrpSpPr/>
          <p:nvPr/>
        </p:nvGrpSpPr>
        <p:grpSpPr>
          <a:xfrm>
            <a:off x="2192009" y="3675645"/>
            <a:ext cx="792115" cy="787480"/>
            <a:chOff x="476922" y="1071546"/>
            <a:chExt cx="1077876" cy="1071570"/>
          </a:xfrm>
        </p:grpSpPr>
        <p:sp>
          <p:nvSpPr>
            <p:cNvPr id="59"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60" name="圆角矩形 59"/>
            <p:cNvSpPr/>
            <p:nvPr/>
          </p:nvSpPr>
          <p:spPr bwMode="auto">
            <a:xfrm>
              <a:off x="476922" y="1071546"/>
              <a:ext cx="1077876" cy="925836"/>
            </a:xfrm>
            <a:prstGeom prst="roundRect">
              <a:avLst/>
            </a:prstGeom>
            <a:gradFill flip="none" rotWithShape="1">
              <a:gsLst>
                <a:gs pos="0">
                  <a:schemeClr val="accent2"/>
                </a:gs>
                <a:gs pos="50000">
                  <a:schemeClr val="accent1">
                    <a:shade val="67500"/>
                    <a:satMod val="115000"/>
                  </a:schemeClr>
                </a:gs>
                <a:gs pos="100000">
                  <a:schemeClr val="accent1">
                    <a:shade val="100000"/>
                    <a:satMod val="115000"/>
                  </a:schemeClr>
                </a:gs>
              </a:gsLst>
              <a:lin ang="189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61" name="矩形 60"/>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smtClean="0">
                  <a:ln w="11430"/>
                  <a:solidFill>
                    <a:srgbClr val="F8F8F8"/>
                  </a:solidFill>
                  <a:effectLst>
                    <a:outerShdw blurRad="25400" algn="tl" rotWithShape="0">
                      <a:srgbClr val="000000">
                        <a:alpha val="43000"/>
                      </a:srgbClr>
                    </a:outerShdw>
                  </a:effectLst>
                  <a:ea typeface="微软雅黑" pitchFamily="34" charset="-122"/>
                </a:rPr>
                <a:t>3</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62" name="组合 61"/>
          <p:cNvGrpSpPr/>
          <p:nvPr/>
        </p:nvGrpSpPr>
        <p:grpSpPr>
          <a:xfrm>
            <a:off x="3101570" y="1720206"/>
            <a:ext cx="6081826" cy="570008"/>
            <a:chOff x="1993834" y="1448358"/>
            <a:chExt cx="6081826" cy="570008"/>
          </a:xfrm>
        </p:grpSpPr>
        <p:sp>
          <p:nvSpPr>
            <p:cNvPr id="63" name="矩形 62"/>
            <p:cNvSpPr/>
            <p:nvPr/>
          </p:nvSpPr>
          <p:spPr bwMode="auto">
            <a:xfrm>
              <a:off x="1993834" y="1448358"/>
              <a:ext cx="6081826" cy="570008"/>
            </a:xfrm>
            <a:prstGeom prst="rect">
              <a:avLst/>
            </a:prstGeom>
            <a:gradFill flip="none" rotWithShape="1">
              <a:gsLst>
                <a:gs pos="0">
                  <a:srgbClr val="DDDDDD"/>
                </a:gs>
                <a:gs pos="100000">
                  <a:schemeClr val="bg1"/>
                </a:gs>
              </a:gsLst>
              <a:path path="circle">
                <a:fillToRect l="100000" t="100000"/>
              </a:path>
              <a:tileRect r="-100000" b="-100000"/>
            </a:gradFill>
            <a:ln w="3175" algn="ctr">
              <a:solidFill>
                <a:srgbClr val="C0C0C0"/>
              </a:solidFill>
              <a:miter lim="800000"/>
              <a:headEnd/>
              <a:tailEnd/>
            </a:ln>
            <a:effectLst>
              <a:outerShdw blurRad="50800" dist="38100" dir="2700000" algn="tl" rotWithShape="0">
                <a:schemeClr val="accent2">
                  <a:alpha val="40000"/>
                </a:schemeClr>
              </a:outerShdw>
            </a:effectLst>
          </p:spPr>
          <p:txBody>
            <a:bodyPr vert="horz" wrap="none" lIns="91440" tIns="45720" rIns="91440" bIns="45720" numCol="1" anchor="ctr" anchorCtr="0" compatLnSpc="1">
              <a:prstTxWarp prst="textNoShape">
                <a:avLst/>
              </a:prstTxWarp>
            </a:bodyPr>
            <a:lstStyle/>
            <a:p>
              <a:r>
                <a:rPr lang="zh-CN" altLang="en-US" dirty="0" smtClean="0">
                  <a:latin typeface="Arial" charset="0"/>
                  <a:ea typeface="微软雅黑" pitchFamily="34" charset="-122"/>
                </a:rPr>
                <a:t>分布式</a:t>
              </a:r>
              <a:r>
                <a:rPr lang="zh-CN" altLang="en-US" dirty="0">
                  <a:latin typeface="Arial" charset="0"/>
                  <a:ea typeface="微软雅黑" pitchFamily="34" charset="-122"/>
                </a:rPr>
                <a:t>系统定义及演进</a:t>
              </a:r>
              <a:r>
                <a:rPr lang="zh-CN" altLang="en-US" dirty="0" smtClean="0">
                  <a:latin typeface="Arial" charset="0"/>
                  <a:ea typeface="微软雅黑" pitchFamily="34" charset="-122"/>
                </a:rPr>
                <a:t>过程</a:t>
              </a:r>
              <a:endParaRPr lang="zh-CN" altLang="en-US" dirty="0">
                <a:latin typeface="Arial" charset="0"/>
                <a:ea typeface="微软雅黑" pitchFamily="34" charset="-122"/>
              </a:endParaRPr>
            </a:p>
          </p:txBody>
        </p:sp>
        <p:sp>
          <p:nvSpPr>
            <p:cNvPr id="64" name="矩形 63"/>
            <p:cNvSpPr/>
            <p:nvPr/>
          </p:nvSpPr>
          <p:spPr>
            <a:xfrm>
              <a:off x="1993834" y="1535042"/>
              <a:ext cx="6081826" cy="400110"/>
            </a:xfrm>
            <a:prstGeom prst="rect">
              <a:avLst/>
            </a:prstGeom>
          </p:spPr>
          <p:txBody>
            <a:bodyPr wrap="square">
              <a:spAutoFit/>
            </a:bodyPr>
            <a:lstStyle/>
            <a:p>
              <a:endParaRPr lang="zh-CN" altLang="en-US" sz="2000" i="0" dirty="0" smtClean="0">
                <a:ea typeface="微软雅黑" pitchFamily="34" charset="-122"/>
              </a:endParaRPr>
            </a:p>
          </p:txBody>
        </p:sp>
      </p:grpSp>
      <p:grpSp>
        <p:nvGrpSpPr>
          <p:cNvPr id="65" name="组合 64"/>
          <p:cNvGrpSpPr/>
          <p:nvPr/>
        </p:nvGrpSpPr>
        <p:grpSpPr>
          <a:xfrm>
            <a:off x="3076311" y="3730832"/>
            <a:ext cx="6081826" cy="570008"/>
            <a:chOff x="1993834" y="1448358"/>
            <a:chExt cx="6081826" cy="570008"/>
          </a:xfrm>
        </p:grpSpPr>
        <p:sp>
          <p:nvSpPr>
            <p:cNvPr id="66" name="矩形 65"/>
            <p:cNvSpPr/>
            <p:nvPr/>
          </p:nvSpPr>
          <p:spPr bwMode="auto">
            <a:xfrm>
              <a:off x="1993834" y="1448358"/>
              <a:ext cx="6081826" cy="570008"/>
            </a:xfrm>
            <a:prstGeom prst="rect">
              <a:avLst/>
            </a:prstGeom>
            <a:gradFill flip="none" rotWithShape="1">
              <a:gsLst>
                <a:gs pos="0">
                  <a:srgbClr val="DDDDDD"/>
                </a:gs>
                <a:gs pos="100000">
                  <a:schemeClr val="bg1"/>
                </a:gs>
              </a:gsLst>
              <a:path path="circle">
                <a:fillToRect l="100000" t="100000"/>
              </a:path>
              <a:tileRect r="-100000" b="-100000"/>
            </a:gradFill>
            <a:ln w="3175" algn="ctr">
              <a:solidFill>
                <a:srgbClr val="C0C0C0"/>
              </a:solidFill>
              <a:miter lim="800000"/>
              <a:headEnd/>
              <a:tailEnd/>
            </a:ln>
            <a:effectLst>
              <a:outerShdw blurRad="50800" dist="38100" dir="2700000" algn="tl" rotWithShape="0">
                <a:schemeClr val="accent2">
                  <a:alpha val="40000"/>
                </a:schemeClr>
              </a:outerShdw>
            </a:effectLst>
          </p:spPr>
          <p:txBody>
            <a:bodyPr vert="horz" wrap="none" lIns="91440" tIns="45720" rIns="91440" bIns="45720" numCol="1" anchor="ctr" anchorCtr="0" compatLnSpc="1">
              <a:prstTxWarp prst="textNoShape">
                <a:avLst/>
              </a:prstTxWarp>
            </a:bodyPr>
            <a:lstStyle/>
            <a:p>
              <a:r>
                <a:rPr lang="en-US" altLang="zh-CN" dirty="0" err="1" smtClean="0">
                  <a:solidFill>
                    <a:schemeClr val="tx1"/>
                  </a:solidFill>
                  <a:latin typeface="Arial" charset="0"/>
                  <a:ea typeface="微软雅黑" pitchFamily="34" charset="-122"/>
                </a:rPr>
                <a:t>Dubbo</a:t>
              </a:r>
              <a:r>
                <a:rPr lang="zh-CN" altLang="en-US" dirty="0" smtClean="0">
                  <a:solidFill>
                    <a:schemeClr val="tx1"/>
                  </a:solidFill>
                  <a:latin typeface="Arial" charset="0"/>
                  <a:ea typeface="微软雅黑" pitchFamily="34" charset="-122"/>
                </a:rPr>
                <a:t>框架</a:t>
              </a:r>
            </a:p>
          </p:txBody>
        </p:sp>
        <p:sp>
          <p:nvSpPr>
            <p:cNvPr id="67" name="矩形 66"/>
            <p:cNvSpPr/>
            <p:nvPr/>
          </p:nvSpPr>
          <p:spPr>
            <a:xfrm>
              <a:off x="1993834" y="1535042"/>
              <a:ext cx="6081826" cy="400110"/>
            </a:xfrm>
            <a:prstGeom prst="rect">
              <a:avLst/>
            </a:prstGeom>
          </p:spPr>
          <p:txBody>
            <a:bodyPr wrap="square">
              <a:spAutoFit/>
            </a:bodyPr>
            <a:lstStyle/>
            <a:p>
              <a:endParaRPr lang="zh-CN" altLang="en-US" sz="2000" i="0" dirty="0">
                <a:ea typeface="微软雅黑" pitchFamily="34" charset="-122"/>
              </a:endParaRPr>
            </a:p>
          </p:txBody>
        </p:sp>
      </p:grpSp>
      <p:grpSp>
        <p:nvGrpSpPr>
          <p:cNvPr id="68" name="组合 50"/>
          <p:cNvGrpSpPr/>
          <p:nvPr/>
        </p:nvGrpSpPr>
        <p:grpSpPr>
          <a:xfrm>
            <a:off x="2205257" y="2645304"/>
            <a:ext cx="792115" cy="787481"/>
            <a:chOff x="476922" y="1071546"/>
            <a:chExt cx="1077876" cy="1071570"/>
          </a:xfrm>
        </p:grpSpPr>
        <p:sp>
          <p:nvSpPr>
            <p:cNvPr id="69"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70" name="圆角矩形 69"/>
            <p:cNvSpPr/>
            <p:nvPr/>
          </p:nvSpPr>
          <p:spPr bwMode="auto">
            <a:xfrm>
              <a:off x="476922" y="1071546"/>
              <a:ext cx="1077876" cy="925836"/>
            </a:xfrm>
            <a:prstGeom prst="roundRect">
              <a:avLst/>
            </a:prstGeom>
            <a:gradFill flip="none" rotWithShape="1">
              <a:gsLst>
                <a:gs pos="0">
                  <a:srgbClr val="74B230"/>
                </a:gs>
                <a:gs pos="100000">
                  <a:srgbClr val="4F7921"/>
                </a:gs>
              </a:gsLst>
              <a:lin ang="54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71" name="矩形 70"/>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dirty="0">
                  <a:ln w="11430"/>
                  <a:solidFill>
                    <a:srgbClr val="F8F8F8"/>
                  </a:solidFill>
                  <a:effectLst>
                    <a:outerShdw blurRad="25400" algn="tl" rotWithShape="0">
                      <a:srgbClr val="000000">
                        <a:alpha val="43000"/>
                      </a:srgbClr>
                    </a:outerShdw>
                  </a:effectLst>
                  <a:ea typeface="微软雅黑" pitchFamily="34" charset="-122"/>
                </a:rPr>
                <a:t>2</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72" name="组合 71"/>
          <p:cNvGrpSpPr/>
          <p:nvPr/>
        </p:nvGrpSpPr>
        <p:grpSpPr>
          <a:xfrm>
            <a:off x="3101570" y="2708930"/>
            <a:ext cx="6081826" cy="570008"/>
            <a:chOff x="1993834" y="4182519"/>
            <a:chExt cx="6081826" cy="570008"/>
          </a:xfrm>
        </p:grpSpPr>
        <p:sp>
          <p:nvSpPr>
            <p:cNvPr id="73" name="矩形 72"/>
            <p:cNvSpPr/>
            <p:nvPr/>
          </p:nvSpPr>
          <p:spPr bwMode="auto">
            <a:xfrm>
              <a:off x="1993834" y="4182519"/>
              <a:ext cx="6081826" cy="570008"/>
            </a:xfrm>
            <a:prstGeom prst="rect">
              <a:avLst/>
            </a:prstGeom>
            <a:ln>
              <a:noFill/>
              <a:headEnd/>
              <a:tailEn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anchor="ctr" anchorCtr="0" compatLnSpc="1">
              <a:prstTxWarp prst="textNoShape">
                <a:avLst/>
              </a:prstTxWarp>
            </a:bodyPr>
            <a:lstStyle/>
            <a:p>
              <a:r>
                <a:rPr lang="zh-CN" altLang="en-US" dirty="0">
                  <a:latin typeface="Arial" charset="0"/>
                  <a:ea typeface="微软雅黑" pitchFamily="34" charset="-122"/>
                </a:rPr>
                <a:t>分布式系统设计需要关注的点</a:t>
              </a:r>
              <a:endParaRPr lang="zh-CN" altLang="en-US" dirty="0">
                <a:solidFill>
                  <a:schemeClr val="tx1"/>
                </a:solidFill>
                <a:latin typeface="Arial" charset="0"/>
                <a:ea typeface="微软雅黑" pitchFamily="34" charset="-122"/>
              </a:endParaRPr>
            </a:p>
          </p:txBody>
        </p:sp>
        <p:sp>
          <p:nvSpPr>
            <p:cNvPr id="74" name="矩形 73"/>
            <p:cNvSpPr/>
            <p:nvPr/>
          </p:nvSpPr>
          <p:spPr>
            <a:xfrm>
              <a:off x="1993834" y="4269202"/>
              <a:ext cx="6081826" cy="4001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anchor="ctr">
              <a:spAutoFit/>
            </a:bodyPr>
            <a:lstStyle/>
            <a:p>
              <a:endParaRPr lang="zh-CN" altLang="en-US" sz="2000" i="0" dirty="0">
                <a:ea typeface="微软雅黑" pitchFamily="34" charset="-122"/>
              </a:endParaRPr>
            </a:p>
          </p:txBody>
        </p:sp>
      </p:grpSp>
      <p:grpSp>
        <p:nvGrpSpPr>
          <p:cNvPr id="75" name="组合 42"/>
          <p:cNvGrpSpPr/>
          <p:nvPr/>
        </p:nvGrpSpPr>
        <p:grpSpPr>
          <a:xfrm>
            <a:off x="2188961" y="4705869"/>
            <a:ext cx="792115" cy="787480"/>
            <a:chOff x="476922" y="1071546"/>
            <a:chExt cx="1077876" cy="1071570"/>
          </a:xfrm>
        </p:grpSpPr>
        <p:sp>
          <p:nvSpPr>
            <p:cNvPr id="76"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77" name="圆角矩形 76"/>
            <p:cNvSpPr/>
            <p:nvPr/>
          </p:nvSpPr>
          <p:spPr bwMode="auto">
            <a:xfrm>
              <a:off x="476922" y="1071546"/>
              <a:ext cx="1077876" cy="925836"/>
            </a:xfrm>
            <a:prstGeom prst="roundRect">
              <a:avLst/>
            </a:prstGeom>
            <a:gradFill flip="none" rotWithShape="1">
              <a:gsLst>
                <a:gs pos="0">
                  <a:schemeClr val="accent2"/>
                </a:gs>
                <a:gs pos="50000">
                  <a:schemeClr val="accent1">
                    <a:shade val="67500"/>
                    <a:satMod val="115000"/>
                  </a:schemeClr>
                </a:gs>
                <a:gs pos="100000">
                  <a:schemeClr val="accent1">
                    <a:shade val="100000"/>
                    <a:satMod val="115000"/>
                  </a:schemeClr>
                </a:gs>
              </a:gsLst>
              <a:lin ang="189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78" name="矩形 77"/>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dirty="0">
                  <a:ln w="11430"/>
                  <a:solidFill>
                    <a:srgbClr val="F8F8F8"/>
                  </a:solidFill>
                  <a:effectLst>
                    <a:outerShdw blurRad="25400" algn="tl" rotWithShape="0">
                      <a:srgbClr val="000000">
                        <a:alpha val="43000"/>
                      </a:srgbClr>
                    </a:outerShdw>
                  </a:effectLst>
                  <a:ea typeface="微软雅黑" pitchFamily="34" charset="-122"/>
                </a:rPr>
                <a:t>4</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79" name="组合 78"/>
          <p:cNvGrpSpPr/>
          <p:nvPr/>
        </p:nvGrpSpPr>
        <p:grpSpPr>
          <a:xfrm>
            <a:off x="3073263" y="4761056"/>
            <a:ext cx="6081826" cy="570008"/>
            <a:chOff x="1993834" y="1448358"/>
            <a:chExt cx="6081826" cy="570008"/>
          </a:xfrm>
        </p:grpSpPr>
        <p:sp>
          <p:nvSpPr>
            <p:cNvPr id="80" name="矩形 79"/>
            <p:cNvSpPr/>
            <p:nvPr/>
          </p:nvSpPr>
          <p:spPr bwMode="auto">
            <a:xfrm>
              <a:off x="1993834" y="1448358"/>
              <a:ext cx="6081826" cy="570008"/>
            </a:xfrm>
            <a:prstGeom prst="rect">
              <a:avLst/>
            </a:prstGeom>
            <a:gradFill flip="none" rotWithShape="1">
              <a:gsLst>
                <a:gs pos="0">
                  <a:srgbClr val="DDDDDD"/>
                </a:gs>
                <a:gs pos="100000">
                  <a:schemeClr val="bg1"/>
                </a:gs>
              </a:gsLst>
              <a:path path="circle">
                <a:fillToRect l="100000" t="100000"/>
              </a:path>
              <a:tileRect r="-100000" b="-100000"/>
            </a:gradFill>
            <a:ln w="3175" algn="ctr">
              <a:solidFill>
                <a:srgbClr val="C0C0C0"/>
              </a:solidFill>
              <a:miter lim="800000"/>
              <a:headEnd/>
              <a:tailEnd/>
            </a:ln>
            <a:effectLst>
              <a:outerShdw blurRad="50800" dist="38100" dir="2700000" algn="tl" rotWithShape="0">
                <a:schemeClr val="accent2">
                  <a:alpha val="40000"/>
                </a:schemeClr>
              </a:outerShdw>
            </a:effectLst>
          </p:spPr>
          <p:txBody>
            <a:bodyPr vert="horz" wrap="none" lIns="91440" tIns="45720" rIns="91440" bIns="45720" numCol="1" anchor="ctr" anchorCtr="0" compatLnSpc="1">
              <a:prstTxWarp prst="textNoShape">
                <a:avLst/>
              </a:prstTxWarp>
            </a:bodyPr>
            <a:lstStyle/>
            <a:p>
              <a:r>
                <a:rPr lang="zh-CN" altLang="en-US" dirty="0" smtClean="0">
                  <a:solidFill>
                    <a:schemeClr val="tx1"/>
                  </a:solidFill>
                  <a:latin typeface="Arial" charset="0"/>
                  <a:ea typeface="微软雅黑" pitchFamily="34" charset="-122"/>
                </a:rPr>
                <a:t>支付平台接入简介</a:t>
              </a:r>
            </a:p>
          </p:txBody>
        </p:sp>
        <p:sp>
          <p:nvSpPr>
            <p:cNvPr id="81" name="矩形 80"/>
            <p:cNvSpPr/>
            <p:nvPr/>
          </p:nvSpPr>
          <p:spPr>
            <a:xfrm>
              <a:off x="1993834" y="1535042"/>
              <a:ext cx="6081826" cy="400110"/>
            </a:xfrm>
            <a:prstGeom prst="rect">
              <a:avLst/>
            </a:prstGeom>
          </p:spPr>
          <p:txBody>
            <a:bodyPr wrap="square">
              <a:spAutoFit/>
            </a:bodyPr>
            <a:lstStyle/>
            <a:p>
              <a:endParaRPr lang="zh-CN" altLang="en-US" sz="2000" i="0" dirty="0">
                <a:ea typeface="微软雅黑" pitchFamily="34" charset="-122"/>
              </a:endParaRPr>
            </a:p>
          </p:txBody>
        </p:sp>
      </p:grpSp>
    </p:spTree>
    <p:extLst>
      <p:ext uri="{BB962C8B-B14F-4D97-AF65-F5344CB8AC3E}">
        <p14:creationId xmlns:p14="http://schemas.microsoft.com/office/powerpoint/2010/main" val="1040119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5614" y="1463040"/>
            <a:ext cx="7686720" cy="2585323"/>
          </a:xfrm>
          <a:prstGeom prst="rect">
            <a:avLst/>
          </a:prstGeom>
          <a:noFill/>
        </p:spPr>
        <p:txBody>
          <a:bodyPr wrap="none" rtlCol="0">
            <a:spAutoFit/>
          </a:bodyPr>
          <a:lstStyle/>
          <a:p>
            <a:r>
              <a:rPr lang="zh-CN" altLang="en-US" dirty="0" smtClean="0"/>
              <a:t>一、</a:t>
            </a:r>
            <a:r>
              <a:rPr lang="en-US" altLang="zh-CN" dirty="0" smtClean="0"/>
              <a:t>cookie</a:t>
            </a:r>
            <a:r>
              <a:rPr lang="zh-CN" altLang="en-US" dirty="0" smtClean="0"/>
              <a:t>和</a:t>
            </a:r>
            <a:r>
              <a:rPr lang="en-US" altLang="zh-CN" dirty="0" smtClean="0"/>
              <a:t>session</a:t>
            </a:r>
            <a:r>
              <a:rPr lang="zh-CN" altLang="en-US" dirty="0" smtClean="0"/>
              <a:t>同步</a:t>
            </a:r>
            <a:endParaRPr lang="en-US" altLang="zh-CN" dirty="0" smtClean="0"/>
          </a:p>
          <a:p>
            <a:r>
              <a:rPr lang="en-US" altLang="zh-CN" dirty="0" smtClean="0"/>
              <a:t>1</a:t>
            </a:r>
            <a:r>
              <a:rPr lang="zh-CN" altLang="en-US" dirty="0" smtClean="0"/>
              <a:t>、一致性</a:t>
            </a:r>
            <a:r>
              <a:rPr lang="en-US" altLang="zh-CN" dirty="0" smtClean="0"/>
              <a:t>Hash</a:t>
            </a:r>
            <a:r>
              <a:rPr lang="zh-CN" altLang="en-US" dirty="0" smtClean="0"/>
              <a:t>，保证从相同客户端过来的请求落在相同的应用服务器上</a:t>
            </a:r>
            <a:r>
              <a:rPr lang="zh-CN" altLang="en-US" dirty="0" smtClean="0"/>
              <a:t>。</a:t>
            </a:r>
            <a:endParaRPr lang="en-US" altLang="zh-CN" dirty="0" smtClean="0"/>
          </a:p>
          <a:p>
            <a:r>
              <a:rPr lang="en-US" altLang="zh-CN" dirty="0"/>
              <a:t> </a:t>
            </a:r>
            <a:r>
              <a:rPr lang="en-US" altLang="zh-CN" dirty="0" smtClean="0"/>
              <a:t>  </a:t>
            </a:r>
            <a:r>
              <a:rPr lang="en-US" altLang="zh-CN" dirty="0"/>
              <a:t>session</a:t>
            </a:r>
            <a:r>
              <a:rPr lang="zh-CN" altLang="en-US" dirty="0" smtClean="0"/>
              <a:t>共享，基于</a:t>
            </a:r>
            <a:r>
              <a:rPr lang="en-US" altLang="zh-CN" dirty="0" smtClean="0"/>
              <a:t>Cookie</a:t>
            </a:r>
            <a:r>
              <a:rPr lang="zh-CN" altLang="en-US" dirty="0" smtClean="0"/>
              <a:t>的负载均衡</a:t>
            </a:r>
            <a:r>
              <a:rPr lang="en-US" altLang="zh-CN" dirty="0" err="1" smtClean="0"/>
              <a:t>Nginx+Sticky</a:t>
            </a:r>
            <a:endParaRPr lang="en-US" altLang="zh-CN" dirty="0" smtClean="0"/>
          </a:p>
          <a:p>
            <a:r>
              <a:rPr lang="en-US" altLang="zh-CN" dirty="0"/>
              <a:t> </a:t>
            </a:r>
            <a:r>
              <a:rPr lang="en-US" altLang="zh-CN" dirty="0" smtClean="0"/>
              <a:t>  </a:t>
            </a:r>
            <a:r>
              <a:rPr lang="zh-CN" altLang="en-US" dirty="0" smtClean="0"/>
              <a:t>优点</a:t>
            </a:r>
            <a:r>
              <a:rPr lang="en-US" altLang="zh-CN" dirty="0" smtClean="0"/>
              <a:t>:</a:t>
            </a:r>
            <a:r>
              <a:rPr lang="zh-CN" altLang="en-US" dirty="0" smtClean="0"/>
              <a:t>实现相对简单</a:t>
            </a:r>
            <a:endParaRPr lang="en-US" altLang="zh-CN" dirty="0" smtClean="0"/>
          </a:p>
          <a:p>
            <a:r>
              <a:rPr lang="en-US" altLang="zh-CN" dirty="0"/>
              <a:t> </a:t>
            </a:r>
            <a:r>
              <a:rPr lang="en-US" altLang="zh-CN" dirty="0" smtClean="0"/>
              <a:t>  </a:t>
            </a:r>
            <a:r>
              <a:rPr lang="zh-CN" altLang="en-US" dirty="0" smtClean="0"/>
              <a:t>缺点</a:t>
            </a:r>
            <a:r>
              <a:rPr lang="en-US" altLang="zh-CN" dirty="0" smtClean="0"/>
              <a:t>:</a:t>
            </a:r>
            <a:r>
              <a:rPr lang="zh-CN" altLang="en-US" dirty="0" smtClean="0"/>
              <a:t>基群中某台服务器宕机后，将会导致部分客户登录状态</a:t>
            </a:r>
            <a:r>
              <a:rPr lang="zh-CN" altLang="en-US" dirty="0" smtClean="0"/>
              <a:t>丢失</a:t>
            </a:r>
            <a:endParaRPr lang="en-US" altLang="zh-CN" dirty="0" smtClean="0"/>
          </a:p>
          <a:p>
            <a:r>
              <a:rPr lang="en-US" altLang="zh-CN" dirty="0" smtClean="0"/>
              <a:t>2</a:t>
            </a:r>
            <a:r>
              <a:rPr lang="zh-CN" altLang="en-US" dirty="0" smtClean="0"/>
              <a:t>、</a:t>
            </a:r>
            <a:r>
              <a:rPr lang="en-US" altLang="zh-CN" dirty="0" smtClean="0"/>
              <a:t>session</a:t>
            </a:r>
            <a:r>
              <a:rPr lang="zh-CN" altLang="en-US" dirty="0" smtClean="0"/>
              <a:t>集中存储</a:t>
            </a:r>
            <a:endParaRPr lang="en-US" altLang="zh-CN" dirty="0" smtClean="0"/>
          </a:p>
          <a:p>
            <a:r>
              <a:rPr lang="en-US" altLang="zh-CN" dirty="0"/>
              <a:t> </a:t>
            </a:r>
            <a:r>
              <a:rPr lang="en-US" altLang="zh-CN" dirty="0" smtClean="0"/>
              <a:t>  </a:t>
            </a:r>
            <a:r>
              <a:rPr lang="zh-CN" altLang="en-US" dirty="0" smtClean="0"/>
              <a:t>优点</a:t>
            </a:r>
            <a:r>
              <a:rPr lang="en-US" altLang="zh-CN" dirty="0" smtClean="0"/>
              <a:t>:</a:t>
            </a:r>
            <a:r>
              <a:rPr lang="zh-CN" altLang="en-US" dirty="0" smtClean="0"/>
              <a:t>集中存储可靠性增强，某些场景方便实现单点登录</a:t>
            </a:r>
            <a:endParaRPr lang="en-US" altLang="zh-CN" dirty="0" smtClean="0"/>
          </a:p>
          <a:p>
            <a:r>
              <a:rPr lang="en-US" altLang="zh-CN" dirty="0" smtClean="0"/>
              <a:t>   </a:t>
            </a:r>
            <a:r>
              <a:rPr lang="zh-CN" altLang="en-US" dirty="0" smtClean="0"/>
              <a:t>缺点</a:t>
            </a:r>
            <a:r>
              <a:rPr lang="en-US" altLang="zh-CN" dirty="0" smtClean="0"/>
              <a:t>:</a:t>
            </a:r>
            <a:r>
              <a:rPr lang="zh-CN" altLang="en-US" dirty="0" smtClean="0"/>
              <a:t>缓存维护需要成本。</a:t>
            </a:r>
            <a:endParaRPr lang="en-US" altLang="zh-CN" dirty="0" smtClean="0"/>
          </a:p>
          <a:p>
            <a:endParaRPr lang="zh-CN" altLang="en-US" dirty="0"/>
          </a:p>
        </p:txBody>
      </p:sp>
      <p:sp>
        <p:nvSpPr>
          <p:cNvPr id="3" name="TextBox 2"/>
          <p:cNvSpPr txBox="1"/>
          <p:nvPr/>
        </p:nvSpPr>
        <p:spPr>
          <a:xfrm>
            <a:off x="2183803" y="5206701"/>
            <a:ext cx="9071714" cy="1200329"/>
          </a:xfrm>
          <a:prstGeom prst="rect">
            <a:avLst/>
          </a:prstGeom>
          <a:noFill/>
        </p:spPr>
        <p:txBody>
          <a:bodyPr wrap="none" rtlCol="0">
            <a:spAutoFit/>
          </a:bodyPr>
          <a:lstStyle/>
          <a:p>
            <a:r>
              <a:rPr lang="zh-CN" altLang="en-US" dirty="0"/>
              <a:t>我们处理的读服务大部分都是</a:t>
            </a:r>
            <a:r>
              <a:rPr lang="en-US" altLang="zh-CN" dirty="0"/>
              <a:t>KV</a:t>
            </a:r>
            <a:r>
              <a:rPr lang="zh-CN" altLang="en-US" dirty="0"/>
              <a:t>的，因此抗流量的思路就是大量缓存；而且怎么让</a:t>
            </a:r>
            <a:r>
              <a:rPr lang="zh-CN" altLang="en-US" dirty="0" smtClean="0"/>
              <a:t>缓存</a:t>
            </a:r>
            <a:endParaRPr lang="en-US" altLang="zh-CN" dirty="0" smtClean="0"/>
          </a:p>
          <a:p>
            <a:r>
              <a:rPr lang="zh-CN" altLang="en-US" dirty="0" smtClean="0"/>
              <a:t>怎么</a:t>
            </a:r>
            <a:r>
              <a:rPr lang="zh-CN" altLang="en-US" dirty="0"/>
              <a:t>更接近用户，离用户越近速度就越快。再一个点就是要考虑好降级方案，在异</a:t>
            </a:r>
            <a:r>
              <a:rPr lang="zh-CN" altLang="en-US" dirty="0" smtClean="0"/>
              <a:t>常情</a:t>
            </a:r>
            <a:endParaRPr lang="en-US" altLang="zh-CN" dirty="0" smtClean="0"/>
          </a:p>
          <a:p>
            <a:r>
              <a:rPr lang="zh-CN" altLang="en-US" dirty="0" smtClean="0"/>
              <a:t>况</a:t>
            </a:r>
            <a:r>
              <a:rPr lang="zh-CN" altLang="en-US" dirty="0"/>
              <a:t>下应用不被拖垮拖死。我们系统大量使用了如</a:t>
            </a:r>
            <a:r>
              <a:rPr lang="en-US" altLang="zh-CN" dirty="0" err="1"/>
              <a:t>nginx+lua+redis</a:t>
            </a:r>
            <a:r>
              <a:rPr lang="zh-CN" altLang="en-US" dirty="0"/>
              <a:t>技术，使用这些技术</a:t>
            </a:r>
            <a:r>
              <a:rPr lang="zh-CN" altLang="en-US" dirty="0" smtClean="0"/>
              <a:t>解</a:t>
            </a:r>
            <a:endParaRPr lang="en-US" altLang="zh-CN" dirty="0" smtClean="0"/>
          </a:p>
          <a:p>
            <a:r>
              <a:rPr lang="zh-CN" altLang="en-US" dirty="0" smtClean="0"/>
              <a:t>决</a:t>
            </a:r>
            <a:r>
              <a:rPr lang="zh-CN" altLang="en-US" dirty="0"/>
              <a:t>了我们很多读服务问题。</a:t>
            </a:r>
          </a:p>
        </p:txBody>
      </p:sp>
    </p:spTree>
    <p:extLst>
      <p:ext uri="{BB962C8B-B14F-4D97-AF65-F5344CB8AC3E}">
        <p14:creationId xmlns:p14="http://schemas.microsoft.com/office/powerpoint/2010/main" val="2435099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5614" y="1463040"/>
            <a:ext cx="9879628" cy="1754326"/>
          </a:xfrm>
          <a:prstGeom prst="rect">
            <a:avLst/>
          </a:prstGeom>
          <a:noFill/>
        </p:spPr>
        <p:txBody>
          <a:bodyPr wrap="none" rtlCol="0">
            <a:spAutoFit/>
          </a:bodyPr>
          <a:lstStyle/>
          <a:p>
            <a:r>
              <a:rPr lang="zh-CN" altLang="en-US" dirty="0" smtClean="0"/>
              <a:t>二、处理单点故障</a:t>
            </a:r>
            <a:endParaRPr lang="en-US" altLang="zh-CN" dirty="0" smtClean="0"/>
          </a:p>
          <a:p>
            <a:r>
              <a:rPr lang="en-US" altLang="zh-CN" dirty="0"/>
              <a:t> </a:t>
            </a:r>
            <a:r>
              <a:rPr lang="en-US" altLang="zh-CN" dirty="0" smtClean="0"/>
              <a:t>  </a:t>
            </a:r>
            <a:r>
              <a:rPr lang="zh-CN" altLang="en-US" dirty="0" smtClean="0"/>
              <a:t>在整个分布式系统中</a:t>
            </a:r>
            <a:r>
              <a:rPr lang="en-US" altLang="zh-CN" dirty="0" smtClean="0"/>
              <a:t>,</a:t>
            </a:r>
            <a:r>
              <a:rPr lang="zh-CN" altLang="en-US" dirty="0" smtClean="0"/>
              <a:t>如果某个角色或者功能只有某台单机在支撑，那么这个节点称为单点，</a:t>
            </a:r>
            <a:endParaRPr lang="en-US" altLang="zh-CN" dirty="0" smtClean="0"/>
          </a:p>
          <a:p>
            <a:r>
              <a:rPr lang="zh-CN" altLang="en-US" dirty="0" smtClean="0"/>
              <a:t>其发生的故障也称为单点故障。</a:t>
            </a:r>
            <a:endParaRPr lang="en-US" altLang="zh-CN" dirty="0" smtClean="0"/>
          </a:p>
          <a:p>
            <a:r>
              <a:rPr lang="en-US" altLang="zh-CN" dirty="0"/>
              <a:t> </a:t>
            </a:r>
            <a:r>
              <a:rPr lang="en-US" altLang="zh-CN" dirty="0" smtClean="0"/>
              <a:t>   1</a:t>
            </a:r>
            <a:r>
              <a:rPr lang="zh-CN" altLang="en-US" dirty="0" smtClean="0"/>
              <a:t>、尽量避免出现单点</a:t>
            </a:r>
            <a:endParaRPr lang="en-US" altLang="zh-CN" dirty="0" smtClean="0"/>
          </a:p>
          <a:p>
            <a:r>
              <a:rPr lang="en-US" altLang="zh-CN" dirty="0"/>
              <a:t> </a:t>
            </a:r>
            <a:r>
              <a:rPr lang="en-US" altLang="zh-CN" dirty="0" smtClean="0"/>
              <a:t>   2</a:t>
            </a:r>
            <a:r>
              <a:rPr lang="zh-CN" altLang="en-US" dirty="0" smtClean="0"/>
              <a:t>、给单点做好备份，做好自动恢复。</a:t>
            </a:r>
            <a:endParaRPr lang="en-US" altLang="zh-CN" dirty="0" smtClean="0"/>
          </a:p>
          <a:p>
            <a:r>
              <a:rPr lang="en-US" altLang="zh-CN" dirty="0"/>
              <a:t> </a:t>
            </a:r>
            <a:r>
              <a:rPr lang="en-US" altLang="zh-CN" dirty="0" smtClean="0"/>
              <a:t>   3</a:t>
            </a:r>
            <a:r>
              <a:rPr lang="zh-CN" altLang="en-US" dirty="0" smtClean="0"/>
              <a:t>、降低单点故障的影响范围</a:t>
            </a:r>
            <a:endParaRPr lang="en-US" altLang="zh-CN" dirty="0" smtClean="0"/>
          </a:p>
        </p:txBody>
      </p:sp>
    </p:spTree>
    <p:extLst>
      <p:ext uri="{BB962C8B-B14F-4D97-AF65-F5344CB8AC3E}">
        <p14:creationId xmlns:p14="http://schemas.microsoft.com/office/powerpoint/2010/main" val="3225550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5614" y="1463040"/>
            <a:ext cx="9879628" cy="1200329"/>
          </a:xfrm>
          <a:prstGeom prst="rect">
            <a:avLst/>
          </a:prstGeom>
          <a:noFill/>
        </p:spPr>
        <p:txBody>
          <a:bodyPr wrap="none" rtlCol="0">
            <a:spAutoFit/>
          </a:bodyPr>
          <a:lstStyle/>
          <a:p>
            <a:r>
              <a:rPr lang="zh-CN" altLang="en-US" dirty="0" smtClean="0"/>
              <a:t>三、集群内时钟问题</a:t>
            </a:r>
            <a:endParaRPr lang="en-US" altLang="zh-CN" dirty="0" smtClean="0"/>
          </a:p>
          <a:p>
            <a:r>
              <a:rPr lang="zh-CN" altLang="en-US" dirty="0" smtClean="0"/>
              <a:t>    在单机系统中程序以单机的时钟为准，控制时序比较容易，在分布式系统中每个节点都有</a:t>
            </a:r>
            <a:endParaRPr lang="en-US" altLang="zh-CN" dirty="0" smtClean="0"/>
          </a:p>
          <a:p>
            <a:r>
              <a:rPr lang="zh-CN" altLang="en-US" dirty="0" smtClean="0"/>
              <a:t>自己的时钟，如果在相互发送小时进行协调时，如果仍然依赖时序，就会相对难处理，此时需要</a:t>
            </a:r>
            <a:endParaRPr lang="en-US" altLang="zh-CN" dirty="0" smtClean="0"/>
          </a:p>
          <a:p>
            <a:r>
              <a:rPr lang="zh-CN" altLang="en-US" dirty="0" smtClean="0"/>
              <a:t>设置全局时钟</a:t>
            </a:r>
            <a:endParaRPr lang="zh-CN" altLang="en-US" dirty="0"/>
          </a:p>
        </p:txBody>
      </p:sp>
    </p:spTree>
    <p:extLst>
      <p:ext uri="{BB962C8B-B14F-4D97-AF65-F5344CB8AC3E}">
        <p14:creationId xmlns:p14="http://schemas.microsoft.com/office/powerpoint/2010/main" val="3225550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5614" y="1463040"/>
            <a:ext cx="9071714" cy="1477328"/>
          </a:xfrm>
          <a:prstGeom prst="rect">
            <a:avLst/>
          </a:prstGeom>
          <a:noFill/>
        </p:spPr>
        <p:txBody>
          <a:bodyPr wrap="none" rtlCol="0">
            <a:spAutoFit/>
          </a:bodyPr>
          <a:lstStyle/>
          <a:p>
            <a:r>
              <a:rPr lang="zh-CN" altLang="en-US" dirty="0" smtClean="0"/>
              <a:t>四、</a:t>
            </a:r>
            <a:r>
              <a:rPr lang="zh-CN" altLang="en-US" dirty="0"/>
              <a:t>分布式事务</a:t>
            </a:r>
            <a:endParaRPr lang="en-US" altLang="zh-CN" dirty="0" smtClean="0"/>
          </a:p>
          <a:p>
            <a:r>
              <a:rPr lang="en-US" altLang="zh-CN" dirty="0" smtClean="0"/>
              <a:t>1</a:t>
            </a:r>
            <a:r>
              <a:rPr lang="zh-CN" altLang="en-US" dirty="0" smtClean="0"/>
              <a:t>、两阶段提交（</a:t>
            </a:r>
            <a:r>
              <a:rPr lang="en-US" altLang="zh-CN" dirty="0" smtClean="0"/>
              <a:t>2PC</a:t>
            </a:r>
            <a:r>
              <a:rPr lang="zh-CN" altLang="en-US" dirty="0" smtClean="0"/>
              <a:t>，</a:t>
            </a:r>
            <a:r>
              <a:rPr lang="en-US" altLang="zh-CN" dirty="0" smtClean="0"/>
              <a:t>Two Phase Commitment </a:t>
            </a:r>
            <a:r>
              <a:rPr lang="en-US" altLang="zh-CN" dirty="0" err="1" smtClean="0"/>
              <a:t>Protocal</a:t>
            </a:r>
            <a:r>
              <a:rPr lang="zh-CN" altLang="en-US" dirty="0" smtClean="0"/>
              <a:t>）</a:t>
            </a:r>
            <a:endParaRPr lang="en-US" altLang="zh-CN" dirty="0" smtClean="0"/>
          </a:p>
          <a:p>
            <a:r>
              <a:rPr lang="en-US" altLang="zh-CN" dirty="0" smtClean="0"/>
              <a:t>   </a:t>
            </a:r>
            <a:r>
              <a:rPr lang="zh-CN" altLang="en-US" dirty="0" smtClean="0"/>
              <a:t>在单机事务中，事务失败就直接回滚，而在分布式系统中，提交前增加了准备阶段，</a:t>
            </a:r>
            <a:endParaRPr lang="en-US" altLang="zh-CN" dirty="0" smtClean="0"/>
          </a:p>
          <a:p>
            <a:r>
              <a:rPr lang="en-US" altLang="zh-CN" dirty="0"/>
              <a:t> </a:t>
            </a:r>
            <a:r>
              <a:rPr lang="en-US" altLang="zh-CN" dirty="0" smtClean="0"/>
              <a:t>  </a:t>
            </a:r>
            <a:r>
              <a:rPr lang="zh-CN" altLang="en-US" dirty="0" smtClean="0"/>
              <a:t>所以称为两阶段提交。</a:t>
            </a:r>
            <a:endParaRPr lang="en-US" altLang="zh-CN" dirty="0" smtClean="0"/>
          </a:p>
          <a:p>
            <a:r>
              <a:rPr lang="en-US" altLang="zh-CN" dirty="0" smtClean="0"/>
              <a:t>2</a:t>
            </a:r>
            <a:r>
              <a:rPr lang="zh-CN" altLang="en-US" dirty="0"/>
              <a:t>、事务补偿</a:t>
            </a:r>
            <a:r>
              <a:rPr lang="zh-CN" altLang="en-US" dirty="0" smtClean="0"/>
              <a:t>机制</a:t>
            </a:r>
            <a:endParaRPr lang="zh-CN" altLang="en-US" dirty="0"/>
          </a:p>
        </p:txBody>
      </p:sp>
      <p:sp>
        <p:nvSpPr>
          <p:cNvPr id="3" name="矩形 2"/>
          <p:cNvSpPr/>
          <p:nvPr/>
        </p:nvSpPr>
        <p:spPr>
          <a:xfrm>
            <a:off x="1376979" y="3195020"/>
            <a:ext cx="1086522" cy="1387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事务管理器</a:t>
            </a:r>
            <a:endParaRPr lang="en-US" altLang="zh-CN" sz="1400" dirty="0" smtClean="0">
              <a:solidFill>
                <a:schemeClr val="tx1"/>
              </a:solidFill>
              <a:latin typeface="+mn-ea"/>
            </a:endParaRPr>
          </a:p>
          <a:p>
            <a:pPr algn="ctr"/>
            <a:r>
              <a:rPr lang="zh-CN" altLang="en-US" sz="1400" dirty="0" smtClean="0">
                <a:solidFill>
                  <a:schemeClr val="tx1"/>
                </a:solidFill>
                <a:latin typeface="+mn-ea"/>
              </a:rPr>
              <a:t>（</a:t>
            </a:r>
            <a:r>
              <a:rPr lang="en-US" altLang="zh-CN" sz="1400" dirty="0" smtClean="0">
                <a:solidFill>
                  <a:schemeClr val="tx1"/>
                </a:solidFill>
                <a:latin typeface="+mn-ea"/>
              </a:rPr>
              <a:t>TM</a:t>
            </a:r>
            <a:r>
              <a:rPr lang="zh-CN" altLang="en-US" sz="1400" dirty="0" smtClean="0">
                <a:solidFill>
                  <a:schemeClr val="tx1"/>
                </a:solidFill>
                <a:latin typeface="+mn-ea"/>
              </a:rPr>
              <a:t>）</a:t>
            </a:r>
          </a:p>
        </p:txBody>
      </p:sp>
      <p:sp>
        <p:nvSpPr>
          <p:cNvPr id="5" name="矩形 4"/>
          <p:cNvSpPr/>
          <p:nvPr/>
        </p:nvSpPr>
        <p:spPr>
          <a:xfrm>
            <a:off x="3496253" y="3195020"/>
            <a:ext cx="871369" cy="570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资源</a:t>
            </a:r>
            <a:r>
              <a:rPr lang="en-US" altLang="zh-CN" sz="1400" dirty="0" smtClean="0">
                <a:solidFill>
                  <a:schemeClr val="tx1"/>
                </a:solidFill>
                <a:latin typeface="+mn-ea"/>
              </a:rPr>
              <a:t>1</a:t>
            </a:r>
            <a:endParaRPr lang="zh-CN" altLang="en-US" sz="1400" dirty="0" smtClean="0">
              <a:solidFill>
                <a:schemeClr val="tx1"/>
              </a:solidFill>
              <a:latin typeface="+mn-ea"/>
            </a:endParaRPr>
          </a:p>
        </p:txBody>
      </p:sp>
      <p:sp>
        <p:nvSpPr>
          <p:cNvPr id="8" name="矩形 7"/>
          <p:cNvSpPr/>
          <p:nvPr/>
        </p:nvSpPr>
        <p:spPr>
          <a:xfrm>
            <a:off x="3508799" y="3949868"/>
            <a:ext cx="871369" cy="570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资源</a:t>
            </a:r>
            <a:r>
              <a:rPr lang="en-US" altLang="zh-CN" sz="1400" dirty="0" smtClean="0">
                <a:solidFill>
                  <a:schemeClr val="tx1"/>
                </a:solidFill>
                <a:latin typeface="+mn-ea"/>
              </a:rPr>
              <a:t>2</a:t>
            </a:r>
            <a:endParaRPr lang="zh-CN" altLang="en-US" sz="1400" dirty="0" smtClean="0">
              <a:solidFill>
                <a:schemeClr val="tx1"/>
              </a:solidFill>
              <a:latin typeface="+mn-ea"/>
            </a:endParaRPr>
          </a:p>
        </p:txBody>
      </p:sp>
      <p:cxnSp>
        <p:nvCxnSpPr>
          <p:cNvPr id="12" name="直接箭头连接符 11"/>
          <p:cNvCxnSpPr/>
          <p:nvPr/>
        </p:nvCxnSpPr>
        <p:spPr>
          <a:xfrm flipH="1">
            <a:off x="2463501" y="3646842"/>
            <a:ext cx="1032752" cy="10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463501" y="4116608"/>
            <a:ext cx="10327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2463501" y="4401686"/>
            <a:ext cx="10452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463501" y="3361760"/>
            <a:ext cx="10327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24866" y="3092810"/>
            <a:ext cx="723275" cy="276999"/>
          </a:xfrm>
          <a:prstGeom prst="rect">
            <a:avLst/>
          </a:prstGeom>
          <a:noFill/>
        </p:spPr>
        <p:txBody>
          <a:bodyPr wrap="none" rtlCol="0">
            <a:spAutoFit/>
          </a:bodyPr>
          <a:lstStyle/>
          <a:p>
            <a:r>
              <a:rPr lang="en-US" altLang="zh-CN" sz="1200" dirty="0" smtClean="0"/>
              <a:t>Prepare</a:t>
            </a:r>
            <a:endParaRPr lang="zh-CN" altLang="en-US" sz="1200" dirty="0"/>
          </a:p>
        </p:txBody>
      </p:sp>
      <p:sp>
        <p:nvSpPr>
          <p:cNvPr id="24" name="TextBox 23"/>
          <p:cNvSpPr txBox="1"/>
          <p:nvPr/>
        </p:nvSpPr>
        <p:spPr>
          <a:xfrm>
            <a:off x="2786236" y="3377888"/>
            <a:ext cx="338554" cy="276999"/>
          </a:xfrm>
          <a:prstGeom prst="rect">
            <a:avLst/>
          </a:prstGeom>
          <a:noFill/>
        </p:spPr>
        <p:txBody>
          <a:bodyPr wrap="none" rtlCol="0">
            <a:spAutoFit/>
          </a:bodyPr>
          <a:lstStyle>
            <a:defPPr>
              <a:defRPr lang="zh-CN"/>
            </a:defPPr>
            <a:lvl1pPr>
              <a:defRPr sz="1200"/>
            </a:lvl1pPr>
          </a:lstStyle>
          <a:p>
            <a:r>
              <a:rPr lang="en-US" altLang="zh-CN" dirty="0"/>
              <a:t>OK</a:t>
            </a:r>
            <a:endParaRPr lang="zh-CN" altLang="en-US" dirty="0"/>
          </a:p>
        </p:txBody>
      </p:sp>
      <p:sp>
        <p:nvSpPr>
          <p:cNvPr id="25" name="TextBox 24"/>
          <p:cNvSpPr txBox="1"/>
          <p:nvPr/>
        </p:nvSpPr>
        <p:spPr>
          <a:xfrm>
            <a:off x="2615896" y="3879932"/>
            <a:ext cx="723275" cy="276999"/>
          </a:xfrm>
          <a:prstGeom prst="rect">
            <a:avLst/>
          </a:prstGeom>
          <a:noFill/>
        </p:spPr>
        <p:txBody>
          <a:bodyPr wrap="none" rtlCol="0">
            <a:spAutoFit/>
          </a:bodyPr>
          <a:lstStyle/>
          <a:p>
            <a:r>
              <a:rPr lang="en-US" altLang="zh-CN" sz="1200" dirty="0" smtClean="0"/>
              <a:t>Prepare</a:t>
            </a:r>
            <a:endParaRPr lang="zh-CN" altLang="en-US" sz="1200" dirty="0"/>
          </a:p>
        </p:txBody>
      </p:sp>
      <p:sp>
        <p:nvSpPr>
          <p:cNvPr id="26" name="TextBox 25"/>
          <p:cNvSpPr txBox="1"/>
          <p:nvPr/>
        </p:nvSpPr>
        <p:spPr>
          <a:xfrm>
            <a:off x="2777266" y="4165010"/>
            <a:ext cx="338554" cy="276999"/>
          </a:xfrm>
          <a:prstGeom prst="rect">
            <a:avLst/>
          </a:prstGeom>
          <a:noFill/>
        </p:spPr>
        <p:txBody>
          <a:bodyPr wrap="none" rtlCol="0">
            <a:spAutoFit/>
          </a:bodyPr>
          <a:lstStyle>
            <a:defPPr>
              <a:defRPr lang="zh-CN"/>
            </a:defPPr>
            <a:lvl1pPr>
              <a:defRPr sz="1200"/>
            </a:lvl1pPr>
          </a:lstStyle>
          <a:p>
            <a:r>
              <a:rPr lang="en-US" altLang="zh-CN" dirty="0"/>
              <a:t>OK</a:t>
            </a:r>
            <a:endParaRPr lang="zh-CN" altLang="en-US" dirty="0"/>
          </a:p>
        </p:txBody>
      </p:sp>
      <p:sp>
        <p:nvSpPr>
          <p:cNvPr id="27" name="矩形 26"/>
          <p:cNvSpPr/>
          <p:nvPr/>
        </p:nvSpPr>
        <p:spPr>
          <a:xfrm>
            <a:off x="5369855" y="3207621"/>
            <a:ext cx="1086522" cy="1387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事务管理器</a:t>
            </a:r>
            <a:endParaRPr lang="en-US" altLang="zh-CN" sz="1400" dirty="0" smtClean="0">
              <a:solidFill>
                <a:schemeClr val="tx1"/>
              </a:solidFill>
              <a:latin typeface="+mn-ea"/>
            </a:endParaRPr>
          </a:p>
          <a:p>
            <a:pPr algn="ctr"/>
            <a:r>
              <a:rPr lang="zh-CN" altLang="en-US" sz="1400" dirty="0" smtClean="0">
                <a:solidFill>
                  <a:schemeClr val="tx1"/>
                </a:solidFill>
                <a:latin typeface="+mn-ea"/>
              </a:rPr>
              <a:t>（</a:t>
            </a:r>
            <a:r>
              <a:rPr lang="en-US" altLang="zh-CN" sz="1400" dirty="0" smtClean="0">
                <a:solidFill>
                  <a:schemeClr val="tx1"/>
                </a:solidFill>
                <a:latin typeface="+mn-ea"/>
              </a:rPr>
              <a:t>TM</a:t>
            </a:r>
            <a:r>
              <a:rPr lang="zh-CN" altLang="en-US" sz="1400" dirty="0" smtClean="0">
                <a:solidFill>
                  <a:schemeClr val="tx1"/>
                </a:solidFill>
                <a:latin typeface="+mn-ea"/>
              </a:rPr>
              <a:t>）</a:t>
            </a:r>
          </a:p>
        </p:txBody>
      </p:sp>
      <p:sp>
        <p:nvSpPr>
          <p:cNvPr id="28" name="矩形 27"/>
          <p:cNvSpPr/>
          <p:nvPr/>
        </p:nvSpPr>
        <p:spPr>
          <a:xfrm>
            <a:off x="7489129" y="3207621"/>
            <a:ext cx="871369" cy="570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资源</a:t>
            </a:r>
            <a:r>
              <a:rPr lang="en-US" altLang="zh-CN" sz="1400" dirty="0" smtClean="0">
                <a:solidFill>
                  <a:schemeClr val="tx1"/>
                </a:solidFill>
                <a:latin typeface="+mn-ea"/>
              </a:rPr>
              <a:t>1</a:t>
            </a:r>
            <a:endParaRPr lang="zh-CN" altLang="en-US" sz="1400" dirty="0" smtClean="0">
              <a:solidFill>
                <a:schemeClr val="tx1"/>
              </a:solidFill>
              <a:latin typeface="+mn-ea"/>
            </a:endParaRPr>
          </a:p>
        </p:txBody>
      </p:sp>
      <p:sp>
        <p:nvSpPr>
          <p:cNvPr id="29" name="矩形 28"/>
          <p:cNvSpPr/>
          <p:nvPr/>
        </p:nvSpPr>
        <p:spPr>
          <a:xfrm>
            <a:off x="7501675" y="3962469"/>
            <a:ext cx="871369" cy="570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资源</a:t>
            </a:r>
            <a:r>
              <a:rPr lang="en-US" altLang="zh-CN" sz="1400" dirty="0" smtClean="0">
                <a:solidFill>
                  <a:schemeClr val="tx1"/>
                </a:solidFill>
                <a:latin typeface="+mn-ea"/>
              </a:rPr>
              <a:t>2</a:t>
            </a:r>
            <a:endParaRPr lang="zh-CN" altLang="en-US" sz="1400" dirty="0" smtClean="0">
              <a:solidFill>
                <a:schemeClr val="tx1"/>
              </a:solidFill>
              <a:latin typeface="+mn-ea"/>
            </a:endParaRPr>
          </a:p>
        </p:txBody>
      </p:sp>
      <p:cxnSp>
        <p:nvCxnSpPr>
          <p:cNvPr id="30" name="直接箭头连接符 29"/>
          <p:cNvCxnSpPr/>
          <p:nvPr/>
        </p:nvCxnSpPr>
        <p:spPr>
          <a:xfrm flipH="1">
            <a:off x="6456377" y="3659443"/>
            <a:ext cx="1032752" cy="10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6456377" y="4129209"/>
            <a:ext cx="10327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6456377" y="4414287"/>
            <a:ext cx="10452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6456377" y="3374361"/>
            <a:ext cx="10327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617742" y="3105411"/>
            <a:ext cx="646331" cy="276999"/>
          </a:xfrm>
          <a:prstGeom prst="rect">
            <a:avLst/>
          </a:prstGeom>
          <a:noFill/>
        </p:spPr>
        <p:txBody>
          <a:bodyPr wrap="none" rtlCol="0">
            <a:spAutoFit/>
          </a:bodyPr>
          <a:lstStyle/>
          <a:p>
            <a:r>
              <a:rPr lang="en-US" altLang="zh-CN" sz="1200" dirty="0" smtClean="0"/>
              <a:t>Commit</a:t>
            </a:r>
            <a:endParaRPr lang="zh-CN" altLang="en-US" sz="1200" dirty="0"/>
          </a:p>
        </p:txBody>
      </p:sp>
      <p:sp>
        <p:nvSpPr>
          <p:cNvPr id="35" name="TextBox 34"/>
          <p:cNvSpPr txBox="1"/>
          <p:nvPr/>
        </p:nvSpPr>
        <p:spPr>
          <a:xfrm>
            <a:off x="6779112" y="3390489"/>
            <a:ext cx="338554" cy="276999"/>
          </a:xfrm>
          <a:prstGeom prst="rect">
            <a:avLst/>
          </a:prstGeom>
          <a:noFill/>
        </p:spPr>
        <p:txBody>
          <a:bodyPr wrap="none" rtlCol="0">
            <a:spAutoFit/>
          </a:bodyPr>
          <a:lstStyle>
            <a:defPPr>
              <a:defRPr lang="zh-CN"/>
            </a:defPPr>
            <a:lvl1pPr>
              <a:defRPr sz="1200"/>
            </a:lvl1pPr>
          </a:lstStyle>
          <a:p>
            <a:r>
              <a:rPr lang="en-US" altLang="zh-CN" dirty="0"/>
              <a:t>OK</a:t>
            </a:r>
            <a:endParaRPr lang="zh-CN" altLang="en-US" dirty="0"/>
          </a:p>
        </p:txBody>
      </p:sp>
      <p:sp>
        <p:nvSpPr>
          <p:cNvPr id="36" name="TextBox 35"/>
          <p:cNvSpPr txBox="1"/>
          <p:nvPr/>
        </p:nvSpPr>
        <p:spPr>
          <a:xfrm>
            <a:off x="6608772" y="3892533"/>
            <a:ext cx="646331" cy="276999"/>
          </a:xfrm>
          <a:prstGeom prst="rect">
            <a:avLst/>
          </a:prstGeom>
          <a:noFill/>
        </p:spPr>
        <p:txBody>
          <a:bodyPr wrap="none" rtlCol="0">
            <a:spAutoFit/>
          </a:bodyPr>
          <a:lstStyle/>
          <a:p>
            <a:r>
              <a:rPr lang="en-US" altLang="zh-CN" sz="1200" dirty="0" smtClean="0"/>
              <a:t>Commit</a:t>
            </a:r>
            <a:endParaRPr lang="zh-CN" altLang="en-US" sz="1200" dirty="0"/>
          </a:p>
        </p:txBody>
      </p:sp>
      <p:sp>
        <p:nvSpPr>
          <p:cNvPr id="37" name="TextBox 36"/>
          <p:cNvSpPr txBox="1"/>
          <p:nvPr/>
        </p:nvSpPr>
        <p:spPr>
          <a:xfrm>
            <a:off x="6770142" y="4177611"/>
            <a:ext cx="338554" cy="276999"/>
          </a:xfrm>
          <a:prstGeom prst="rect">
            <a:avLst/>
          </a:prstGeom>
          <a:noFill/>
        </p:spPr>
        <p:txBody>
          <a:bodyPr wrap="none" rtlCol="0">
            <a:spAutoFit/>
          </a:bodyPr>
          <a:lstStyle>
            <a:defPPr>
              <a:defRPr lang="zh-CN"/>
            </a:defPPr>
            <a:lvl1pPr>
              <a:defRPr sz="1200"/>
            </a:lvl1pPr>
          </a:lstStyle>
          <a:p>
            <a:r>
              <a:rPr lang="en-US" altLang="zh-CN" dirty="0"/>
              <a:t>OK</a:t>
            </a:r>
            <a:endParaRPr lang="zh-CN" altLang="en-US" dirty="0"/>
          </a:p>
        </p:txBody>
      </p:sp>
      <p:sp>
        <p:nvSpPr>
          <p:cNvPr id="38" name="矩形 37"/>
          <p:cNvSpPr/>
          <p:nvPr/>
        </p:nvSpPr>
        <p:spPr>
          <a:xfrm>
            <a:off x="1400283" y="4961120"/>
            <a:ext cx="1086522" cy="1387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事务管理器</a:t>
            </a:r>
            <a:endParaRPr lang="en-US" altLang="zh-CN" sz="1400" dirty="0" smtClean="0">
              <a:solidFill>
                <a:schemeClr val="tx1"/>
              </a:solidFill>
              <a:latin typeface="+mn-ea"/>
            </a:endParaRPr>
          </a:p>
          <a:p>
            <a:pPr algn="ctr"/>
            <a:r>
              <a:rPr lang="zh-CN" altLang="en-US" sz="1400" dirty="0" smtClean="0">
                <a:solidFill>
                  <a:schemeClr val="tx1"/>
                </a:solidFill>
                <a:latin typeface="+mn-ea"/>
              </a:rPr>
              <a:t>（</a:t>
            </a:r>
            <a:r>
              <a:rPr lang="en-US" altLang="zh-CN" sz="1400" dirty="0" smtClean="0">
                <a:solidFill>
                  <a:schemeClr val="tx1"/>
                </a:solidFill>
                <a:latin typeface="+mn-ea"/>
              </a:rPr>
              <a:t>TM</a:t>
            </a:r>
            <a:r>
              <a:rPr lang="zh-CN" altLang="en-US" sz="1400" dirty="0" smtClean="0">
                <a:solidFill>
                  <a:schemeClr val="tx1"/>
                </a:solidFill>
                <a:latin typeface="+mn-ea"/>
              </a:rPr>
              <a:t>）</a:t>
            </a:r>
          </a:p>
        </p:txBody>
      </p:sp>
      <p:sp>
        <p:nvSpPr>
          <p:cNvPr id="39" name="矩形 38"/>
          <p:cNvSpPr/>
          <p:nvPr/>
        </p:nvSpPr>
        <p:spPr>
          <a:xfrm>
            <a:off x="3519557" y="4961120"/>
            <a:ext cx="871369" cy="570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资源</a:t>
            </a:r>
            <a:r>
              <a:rPr lang="en-US" altLang="zh-CN" sz="1400" dirty="0" smtClean="0">
                <a:solidFill>
                  <a:schemeClr val="tx1"/>
                </a:solidFill>
                <a:latin typeface="+mn-ea"/>
              </a:rPr>
              <a:t>1</a:t>
            </a:r>
            <a:endParaRPr lang="zh-CN" altLang="en-US" sz="1400" dirty="0" smtClean="0">
              <a:solidFill>
                <a:schemeClr val="tx1"/>
              </a:solidFill>
              <a:latin typeface="+mn-ea"/>
            </a:endParaRPr>
          </a:p>
        </p:txBody>
      </p:sp>
      <p:sp>
        <p:nvSpPr>
          <p:cNvPr id="40" name="矩形 39"/>
          <p:cNvSpPr/>
          <p:nvPr/>
        </p:nvSpPr>
        <p:spPr>
          <a:xfrm>
            <a:off x="3532103" y="5715968"/>
            <a:ext cx="871369" cy="570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资源</a:t>
            </a:r>
            <a:r>
              <a:rPr lang="en-US" altLang="zh-CN" sz="1400" dirty="0" smtClean="0">
                <a:solidFill>
                  <a:schemeClr val="tx1"/>
                </a:solidFill>
                <a:latin typeface="+mn-ea"/>
              </a:rPr>
              <a:t>2</a:t>
            </a:r>
            <a:endParaRPr lang="zh-CN" altLang="en-US" sz="1400" dirty="0" smtClean="0">
              <a:solidFill>
                <a:schemeClr val="tx1"/>
              </a:solidFill>
              <a:latin typeface="+mn-ea"/>
            </a:endParaRPr>
          </a:p>
        </p:txBody>
      </p:sp>
      <p:cxnSp>
        <p:nvCxnSpPr>
          <p:cNvPr id="41" name="直接箭头连接符 40"/>
          <p:cNvCxnSpPr/>
          <p:nvPr/>
        </p:nvCxnSpPr>
        <p:spPr>
          <a:xfrm flipH="1">
            <a:off x="2486805" y="5412942"/>
            <a:ext cx="1032752" cy="10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2486805" y="5882708"/>
            <a:ext cx="10327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a:off x="2486805" y="6167786"/>
            <a:ext cx="10452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2486805" y="5127860"/>
            <a:ext cx="10327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648170" y="4858910"/>
            <a:ext cx="723275" cy="276999"/>
          </a:xfrm>
          <a:prstGeom prst="rect">
            <a:avLst/>
          </a:prstGeom>
          <a:noFill/>
        </p:spPr>
        <p:txBody>
          <a:bodyPr wrap="none" rtlCol="0">
            <a:spAutoFit/>
          </a:bodyPr>
          <a:lstStyle/>
          <a:p>
            <a:r>
              <a:rPr lang="en-US" altLang="zh-CN" sz="1200" dirty="0" smtClean="0"/>
              <a:t>Prepare</a:t>
            </a:r>
            <a:endParaRPr lang="zh-CN" altLang="en-US" sz="1200" dirty="0"/>
          </a:p>
        </p:txBody>
      </p:sp>
      <p:sp>
        <p:nvSpPr>
          <p:cNvPr id="46" name="TextBox 45"/>
          <p:cNvSpPr txBox="1"/>
          <p:nvPr/>
        </p:nvSpPr>
        <p:spPr>
          <a:xfrm>
            <a:off x="2809540" y="5143988"/>
            <a:ext cx="338554" cy="276999"/>
          </a:xfrm>
          <a:prstGeom prst="rect">
            <a:avLst/>
          </a:prstGeom>
          <a:noFill/>
        </p:spPr>
        <p:txBody>
          <a:bodyPr wrap="none" rtlCol="0">
            <a:spAutoFit/>
          </a:bodyPr>
          <a:lstStyle>
            <a:defPPr>
              <a:defRPr lang="zh-CN"/>
            </a:defPPr>
            <a:lvl1pPr>
              <a:defRPr sz="1200"/>
            </a:lvl1pPr>
          </a:lstStyle>
          <a:p>
            <a:r>
              <a:rPr lang="en-US" altLang="zh-CN" dirty="0"/>
              <a:t>OK</a:t>
            </a:r>
            <a:endParaRPr lang="zh-CN" altLang="en-US" dirty="0"/>
          </a:p>
        </p:txBody>
      </p:sp>
      <p:sp>
        <p:nvSpPr>
          <p:cNvPr id="47" name="TextBox 46"/>
          <p:cNvSpPr txBox="1"/>
          <p:nvPr/>
        </p:nvSpPr>
        <p:spPr>
          <a:xfrm>
            <a:off x="2639200" y="5646032"/>
            <a:ext cx="723275" cy="276999"/>
          </a:xfrm>
          <a:prstGeom prst="rect">
            <a:avLst/>
          </a:prstGeom>
          <a:noFill/>
        </p:spPr>
        <p:txBody>
          <a:bodyPr wrap="none" rtlCol="0">
            <a:spAutoFit/>
          </a:bodyPr>
          <a:lstStyle/>
          <a:p>
            <a:r>
              <a:rPr lang="en-US" altLang="zh-CN" sz="1200" dirty="0" smtClean="0"/>
              <a:t>Prepare</a:t>
            </a:r>
            <a:endParaRPr lang="zh-CN" altLang="en-US" sz="1200" dirty="0"/>
          </a:p>
        </p:txBody>
      </p:sp>
      <p:sp>
        <p:nvSpPr>
          <p:cNvPr id="48" name="TextBox 47"/>
          <p:cNvSpPr txBox="1"/>
          <p:nvPr/>
        </p:nvSpPr>
        <p:spPr>
          <a:xfrm>
            <a:off x="2800570" y="5931110"/>
            <a:ext cx="569387" cy="276999"/>
          </a:xfrm>
          <a:prstGeom prst="rect">
            <a:avLst/>
          </a:prstGeom>
          <a:noFill/>
        </p:spPr>
        <p:txBody>
          <a:bodyPr wrap="none" rtlCol="0">
            <a:spAutoFit/>
          </a:bodyPr>
          <a:lstStyle>
            <a:defPPr>
              <a:defRPr lang="zh-CN"/>
            </a:defPPr>
            <a:lvl1pPr>
              <a:defRPr sz="1200"/>
            </a:lvl1pPr>
          </a:lstStyle>
          <a:p>
            <a:r>
              <a:rPr lang="en-US" altLang="zh-CN" dirty="0" smtClean="0"/>
              <a:t>Error</a:t>
            </a:r>
            <a:endParaRPr lang="zh-CN" altLang="en-US" dirty="0"/>
          </a:p>
        </p:txBody>
      </p:sp>
      <p:sp>
        <p:nvSpPr>
          <p:cNvPr id="49" name="矩形 48"/>
          <p:cNvSpPr/>
          <p:nvPr/>
        </p:nvSpPr>
        <p:spPr>
          <a:xfrm>
            <a:off x="5393159" y="4973721"/>
            <a:ext cx="1086522" cy="1387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事务管理器</a:t>
            </a:r>
            <a:endParaRPr lang="en-US" altLang="zh-CN" sz="1400" dirty="0" smtClean="0">
              <a:solidFill>
                <a:schemeClr val="tx1"/>
              </a:solidFill>
              <a:latin typeface="+mn-ea"/>
            </a:endParaRPr>
          </a:p>
          <a:p>
            <a:pPr algn="ctr"/>
            <a:r>
              <a:rPr lang="zh-CN" altLang="en-US" sz="1400" dirty="0" smtClean="0">
                <a:solidFill>
                  <a:schemeClr val="tx1"/>
                </a:solidFill>
                <a:latin typeface="+mn-ea"/>
              </a:rPr>
              <a:t>（</a:t>
            </a:r>
            <a:r>
              <a:rPr lang="en-US" altLang="zh-CN" sz="1400" dirty="0" smtClean="0">
                <a:solidFill>
                  <a:schemeClr val="tx1"/>
                </a:solidFill>
                <a:latin typeface="+mn-ea"/>
              </a:rPr>
              <a:t>TM</a:t>
            </a:r>
            <a:r>
              <a:rPr lang="zh-CN" altLang="en-US" sz="1400" dirty="0" smtClean="0">
                <a:solidFill>
                  <a:schemeClr val="tx1"/>
                </a:solidFill>
                <a:latin typeface="+mn-ea"/>
              </a:rPr>
              <a:t>）</a:t>
            </a:r>
          </a:p>
        </p:txBody>
      </p:sp>
      <p:sp>
        <p:nvSpPr>
          <p:cNvPr id="50" name="矩形 49"/>
          <p:cNvSpPr/>
          <p:nvPr/>
        </p:nvSpPr>
        <p:spPr>
          <a:xfrm>
            <a:off x="7512433" y="4973721"/>
            <a:ext cx="871369" cy="570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资源</a:t>
            </a:r>
            <a:r>
              <a:rPr lang="en-US" altLang="zh-CN" sz="1400" dirty="0" smtClean="0">
                <a:solidFill>
                  <a:schemeClr val="tx1"/>
                </a:solidFill>
                <a:latin typeface="+mn-ea"/>
              </a:rPr>
              <a:t>1</a:t>
            </a:r>
            <a:endParaRPr lang="zh-CN" altLang="en-US" sz="1400" dirty="0" smtClean="0">
              <a:solidFill>
                <a:schemeClr val="tx1"/>
              </a:solidFill>
              <a:latin typeface="+mn-ea"/>
            </a:endParaRPr>
          </a:p>
        </p:txBody>
      </p:sp>
      <p:sp>
        <p:nvSpPr>
          <p:cNvPr id="51" name="矩形 50"/>
          <p:cNvSpPr/>
          <p:nvPr/>
        </p:nvSpPr>
        <p:spPr>
          <a:xfrm>
            <a:off x="7524979" y="5728569"/>
            <a:ext cx="871369" cy="5701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资源</a:t>
            </a:r>
            <a:r>
              <a:rPr lang="en-US" altLang="zh-CN" sz="1400" dirty="0" smtClean="0">
                <a:solidFill>
                  <a:schemeClr val="tx1"/>
                </a:solidFill>
                <a:latin typeface="+mn-ea"/>
              </a:rPr>
              <a:t>2</a:t>
            </a:r>
            <a:endParaRPr lang="zh-CN" altLang="en-US" sz="1400" dirty="0" smtClean="0">
              <a:solidFill>
                <a:schemeClr val="tx1"/>
              </a:solidFill>
              <a:latin typeface="+mn-ea"/>
            </a:endParaRPr>
          </a:p>
        </p:txBody>
      </p:sp>
      <p:cxnSp>
        <p:nvCxnSpPr>
          <p:cNvPr id="52" name="直接箭头连接符 51"/>
          <p:cNvCxnSpPr/>
          <p:nvPr/>
        </p:nvCxnSpPr>
        <p:spPr>
          <a:xfrm flipH="1">
            <a:off x="6479681" y="5425543"/>
            <a:ext cx="1032752" cy="10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6479681" y="5895309"/>
            <a:ext cx="10327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H="1">
            <a:off x="6479681" y="6180387"/>
            <a:ext cx="10452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6479681" y="5140461"/>
            <a:ext cx="10327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641046" y="4871511"/>
            <a:ext cx="800219" cy="276999"/>
          </a:xfrm>
          <a:prstGeom prst="rect">
            <a:avLst/>
          </a:prstGeom>
          <a:noFill/>
        </p:spPr>
        <p:txBody>
          <a:bodyPr wrap="none" rtlCol="0">
            <a:spAutoFit/>
          </a:bodyPr>
          <a:lstStyle/>
          <a:p>
            <a:r>
              <a:rPr lang="en-US" altLang="zh-CN" sz="1200" dirty="0" smtClean="0"/>
              <a:t>Rollback</a:t>
            </a:r>
            <a:endParaRPr lang="zh-CN" altLang="en-US" sz="1200" dirty="0"/>
          </a:p>
        </p:txBody>
      </p:sp>
      <p:sp>
        <p:nvSpPr>
          <p:cNvPr id="57" name="TextBox 56"/>
          <p:cNvSpPr txBox="1"/>
          <p:nvPr/>
        </p:nvSpPr>
        <p:spPr>
          <a:xfrm>
            <a:off x="6802416" y="5156589"/>
            <a:ext cx="338554" cy="276999"/>
          </a:xfrm>
          <a:prstGeom prst="rect">
            <a:avLst/>
          </a:prstGeom>
          <a:noFill/>
        </p:spPr>
        <p:txBody>
          <a:bodyPr wrap="none" rtlCol="0">
            <a:spAutoFit/>
          </a:bodyPr>
          <a:lstStyle>
            <a:defPPr>
              <a:defRPr lang="zh-CN"/>
            </a:defPPr>
            <a:lvl1pPr>
              <a:defRPr sz="1200"/>
            </a:lvl1pPr>
          </a:lstStyle>
          <a:p>
            <a:r>
              <a:rPr lang="en-US" altLang="zh-CN" dirty="0"/>
              <a:t>OK</a:t>
            </a:r>
            <a:endParaRPr lang="zh-CN" altLang="en-US" dirty="0"/>
          </a:p>
        </p:txBody>
      </p:sp>
      <p:sp>
        <p:nvSpPr>
          <p:cNvPr id="58" name="TextBox 57"/>
          <p:cNvSpPr txBox="1"/>
          <p:nvPr/>
        </p:nvSpPr>
        <p:spPr>
          <a:xfrm>
            <a:off x="6632076" y="5658633"/>
            <a:ext cx="800219" cy="276999"/>
          </a:xfrm>
          <a:prstGeom prst="rect">
            <a:avLst/>
          </a:prstGeom>
          <a:noFill/>
        </p:spPr>
        <p:txBody>
          <a:bodyPr wrap="none" rtlCol="0">
            <a:spAutoFit/>
          </a:bodyPr>
          <a:lstStyle/>
          <a:p>
            <a:r>
              <a:rPr lang="en-US" altLang="zh-CN" sz="1200" dirty="0" smtClean="0"/>
              <a:t>Rollback</a:t>
            </a:r>
            <a:endParaRPr lang="zh-CN" altLang="en-US" sz="1200" dirty="0"/>
          </a:p>
        </p:txBody>
      </p:sp>
      <p:sp>
        <p:nvSpPr>
          <p:cNvPr id="59" name="TextBox 58"/>
          <p:cNvSpPr txBox="1"/>
          <p:nvPr/>
        </p:nvSpPr>
        <p:spPr>
          <a:xfrm>
            <a:off x="6793446" y="5943711"/>
            <a:ext cx="338554" cy="276999"/>
          </a:xfrm>
          <a:prstGeom prst="rect">
            <a:avLst/>
          </a:prstGeom>
          <a:noFill/>
        </p:spPr>
        <p:txBody>
          <a:bodyPr wrap="none" rtlCol="0">
            <a:spAutoFit/>
          </a:bodyPr>
          <a:lstStyle>
            <a:defPPr>
              <a:defRPr lang="zh-CN"/>
            </a:defPPr>
            <a:lvl1pPr>
              <a:defRPr sz="1200"/>
            </a:lvl1pPr>
          </a:lstStyle>
          <a:p>
            <a:r>
              <a:rPr lang="en-US" altLang="zh-CN" dirty="0"/>
              <a:t>OK</a:t>
            </a:r>
            <a:endParaRPr lang="zh-CN" altLang="en-US" dirty="0"/>
          </a:p>
        </p:txBody>
      </p:sp>
    </p:spTree>
    <p:extLst>
      <p:ext uri="{BB962C8B-B14F-4D97-AF65-F5344CB8AC3E}">
        <p14:creationId xmlns:p14="http://schemas.microsoft.com/office/powerpoint/2010/main" val="3225550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表格 2"/>
          <p:cNvGraphicFramePr>
            <a:graphicFrameLocks noGrp="1"/>
          </p:cNvGraphicFramePr>
          <p:nvPr>
            <p:extLst>
              <p:ext uri="{D42A27DB-BD31-4B8C-83A1-F6EECF244321}">
                <p14:modId xmlns:p14="http://schemas.microsoft.com/office/powerpoint/2010/main" val="689962363"/>
              </p:ext>
            </p:extLst>
          </p:nvPr>
        </p:nvGraphicFramePr>
        <p:xfrm>
          <a:off x="1991360" y="1131146"/>
          <a:ext cx="7737856" cy="2966720"/>
        </p:xfrm>
        <a:graphic>
          <a:graphicData uri="http://schemas.openxmlformats.org/drawingml/2006/table">
            <a:tbl>
              <a:tblPr firstRow="1" bandRow="1">
                <a:tableStyleId>{5C22544A-7EE6-4342-B048-85BDC9FD1C3A}</a:tableStyleId>
              </a:tblPr>
              <a:tblGrid>
                <a:gridCol w="550672"/>
                <a:gridCol w="7187184"/>
              </a:tblGrid>
              <a:tr h="370840">
                <a:tc>
                  <a:txBody>
                    <a:bodyPr/>
                    <a:lstStyle/>
                    <a:p>
                      <a:pPr algn="ctr"/>
                      <a:endParaRPr lang="zh-CN" altLang="en-US" dirty="0"/>
                    </a:p>
                  </a:txBody>
                  <a:tcPr/>
                </a:tc>
                <a:tc>
                  <a:txBody>
                    <a:bodyPr/>
                    <a:lstStyle/>
                    <a:p>
                      <a:endParaRPr lang="zh-CN" altLang="en-US" dirty="0"/>
                    </a:p>
                  </a:txBody>
                  <a:tcPr/>
                </a:tc>
              </a:tr>
              <a:tr h="370840">
                <a:tc>
                  <a:txBody>
                    <a:bodyPr/>
                    <a:lstStyle/>
                    <a:p>
                      <a:pPr algn="ctr"/>
                      <a:r>
                        <a:rPr lang="en-US" altLang="zh-CN" sz="1400" dirty="0" smtClean="0"/>
                        <a:t>1</a:t>
                      </a:r>
                      <a:endParaRPr lang="zh-CN" altLang="en-US" sz="1400" dirty="0"/>
                    </a:p>
                  </a:txBody>
                  <a:tcPr/>
                </a:tc>
                <a:tc>
                  <a:txBody>
                    <a:bodyPr/>
                    <a:lstStyle/>
                    <a:p>
                      <a:r>
                        <a:rPr lang="zh-CN" altLang="en-US" sz="1400" dirty="0" smtClean="0"/>
                        <a:t>如果数据库表记录数量超过了</a:t>
                      </a:r>
                      <a:r>
                        <a:rPr lang="en-US" altLang="zh-CN" sz="1400" dirty="0" smtClean="0"/>
                        <a:t>100</a:t>
                      </a:r>
                      <a:r>
                        <a:rPr lang="zh-CN" altLang="en-US" sz="1400" dirty="0" smtClean="0"/>
                        <a:t>万，会发生什么？如何优化性能？</a:t>
                      </a:r>
                      <a:endParaRPr lang="zh-CN" altLang="en-US" sz="1400" dirty="0"/>
                    </a:p>
                  </a:txBody>
                  <a:tcPr/>
                </a:tc>
              </a:tr>
              <a:tr h="370840">
                <a:tc>
                  <a:txBody>
                    <a:bodyPr/>
                    <a:lstStyle/>
                    <a:p>
                      <a:pPr algn="ctr"/>
                      <a:r>
                        <a:rPr lang="en-US" altLang="zh-CN" sz="1400" dirty="0" smtClean="0"/>
                        <a:t>2</a:t>
                      </a:r>
                      <a:endParaRPr lang="zh-CN" altLang="en-US" sz="1400" dirty="0"/>
                    </a:p>
                  </a:txBody>
                  <a:tcPr/>
                </a:tc>
                <a:tc>
                  <a:txBody>
                    <a:bodyPr/>
                    <a:lstStyle/>
                    <a:p>
                      <a:r>
                        <a:rPr lang="zh-CN" altLang="en-US" sz="1400" dirty="0" smtClean="0"/>
                        <a:t>如果</a:t>
                      </a:r>
                      <a:r>
                        <a:rPr lang="en-US" altLang="zh-CN" sz="1400" dirty="0" smtClean="0"/>
                        <a:t>web server </a:t>
                      </a:r>
                      <a:r>
                        <a:rPr lang="zh-CN" altLang="en-US" sz="1400" dirty="0" smtClean="0"/>
                        <a:t>同时访问量超过</a:t>
                      </a:r>
                      <a:r>
                        <a:rPr lang="en-US" altLang="zh-CN" sz="1400" dirty="0" smtClean="0"/>
                        <a:t>1</a:t>
                      </a:r>
                      <a:r>
                        <a:rPr lang="zh-CN" altLang="en-US" sz="1400" dirty="0" smtClean="0"/>
                        <a:t>万人，会发生什么？如何优化性能？</a:t>
                      </a:r>
                      <a:endParaRPr lang="zh-CN" altLang="en-US" sz="1400" dirty="0"/>
                    </a:p>
                  </a:txBody>
                  <a:tcPr/>
                </a:tc>
              </a:tr>
              <a:tr h="370840">
                <a:tc>
                  <a:txBody>
                    <a:bodyPr/>
                    <a:lstStyle/>
                    <a:p>
                      <a:pPr algn="ctr"/>
                      <a:r>
                        <a:rPr lang="en-US" altLang="zh-CN" sz="1400" dirty="0" smtClean="0"/>
                        <a:t>3</a:t>
                      </a:r>
                      <a:endParaRPr lang="zh-CN" altLang="en-US" sz="1400" dirty="0"/>
                    </a:p>
                  </a:txBody>
                  <a:tcPr/>
                </a:tc>
                <a:tc>
                  <a:txBody>
                    <a:bodyPr/>
                    <a:lstStyle/>
                    <a:p>
                      <a:r>
                        <a:rPr lang="zh-CN" altLang="en-US" sz="1400" dirty="0" smtClean="0"/>
                        <a:t>网站内容是动态的，页面却是静态网页，这是如何实现的？</a:t>
                      </a:r>
                      <a:endParaRPr lang="zh-CN" altLang="en-US" sz="1400" dirty="0"/>
                    </a:p>
                  </a:txBody>
                  <a:tcPr/>
                </a:tc>
              </a:tr>
              <a:tr h="370840">
                <a:tc>
                  <a:txBody>
                    <a:bodyPr/>
                    <a:lstStyle/>
                    <a:p>
                      <a:pPr algn="ctr"/>
                      <a:r>
                        <a:rPr lang="en-US" altLang="zh-CN" sz="1400" dirty="0" smtClean="0"/>
                        <a:t>4</a:t>
                      </a:r>
                      <a:endParaRPr lang="zh-CN" altLang="en-US" sz="1400" dirty="0"/>
                    </a:p>
                  </a:txBody>
                  <a:tcPr/>
                </a:tc>
                <a:tc>
                  <a:txBody>
                    <a:bodyPr/>
                    <a:lstStyle/>
                    <a:p>
                      <a:r>
                        <a:rPr lang="zh-CN" altLang="en-US" sz="1400" dirty="0" smtClean="0"/>
                        <a:t>当前的主流</a:t>
                      </a:r>
                      <a:r>
                        <a:rPr lang="en-US" altLang="zh-CN" sz="1400" dirty="0" smtClean="0"/>
                        <a:t>web</a:t>
                      </a:r>
                      <a:r>
                        <a:rPr lang="zh-CN" altLang="en-US" sz="1400" dirty="0" smtClean="0"/>
                        <a:t>技术架构，未来的可能技术路线？</a:t>
                      </a:r>
                      <a:endParaRPr lang="zh-CN" altLang="en-US" sz="1400" dirty="0"/>
                    </a:p>
                  </a:txBody>
                  <a:tcPr/>
                </a:tc>
              </a:tr>
              <a:tr h="370840">
                <a:tc>
                  <a:txBody>
                    <a:bodyPr/>
                    <a:lstStyle/>
                    <a:p>
                      <a:pPr algn="ctr"/>
                      <a:r>
                        <a:rPr lang="en-US" altLang="zh-CN" sz="1400" dirty="0" smtClean="0"/>
                        <a:t>5</a:t>
                      </a:r>
                      <a:endParaRPr lang="zh-CN" altLang="en-US" sz="1400" dirty="0"/>
                    </a:p>
                  </a:txBody>
                  <a:tcPr/>
                </a:tc>
                <a:tc>
                  <a:txBody>
                    <a:bodyPr/>
                    <a:lstStyle/>
                    <a:p>
                      <a:r>
                        <a:rPr lang="zh-CN" altLang="en-US" sz="1400" dirty="0" smtClean="0"/>
                        <a:t>在线支付的实现方式</a:t>
                      </a:r>
                      <a:endParaRPr lang="zh-CN" altLang="en-US" sz="1400" dirty="0"/>
                    </a:p>
                  </a:txBody>
                  <a:tcPr/>
                </a:tc>
              </a:tr>
              <a:tr h="370840">
                <a:tc>
                  <a:txBody>
                    <a:bodyPr/>
                    <a:lstStyle/>
                    <a:p>
                      <a:pPr algn="ctr"/>
                      <a:r>
                        <a:rPr lang="en-US" altLang="zh-CN" sz="1400" dirty="0" smtClean="0"/>
                        <a:t>6</a:t>
                      </a:r>
                      <a:endParaRPr lang="zh-CN" altLang="en-US" sz="1400" dirty="0"/>
                    </a:p>
                  </a:txBody>
                  <a:tcPr/>
                </a:tc>
                <a:tc>
                  <a:txBody>
                    <a:bodyPr/>
                    <a:lstStyle/>
                    <a:p>
                      <a:r>
                        <a:rPr lang="zh-CN" altLang="en-US" sz="1400" dirty="0" smtClean="0"/>
                        <a:t>如何有效的使用网页静态化解决频道查询的问题数据库的优化步骤</a:t>
                      </a:r>
                      <a:endParaRPr lang="zh-CN" altLang="en-US" sz="1400" dirty="0"/>
                    </a:p>
                  </a:txBody>
                  <a:tcPr/>
                </a:tc>
              </a:tr>
              <a:tr h="370840">
                <a:tc>
                  <a:txBody>
                    <a:bodyPr/>
                    <a:lstStyle/>
                    <a:p>
                      <a:pPr algn="ctr"/>
                      <a:r>
                        <a:rPr lang="en-US" altLang="zh-CN" sz="1400" dirty="0" smtClean="0"/>
                        <a:t>7</a:t>
                      </a:r>
                      <a:endParaRPr lang="zh-CN" altLang="en-US" sz="1400" dirty="0"/>
                    </a:p>
                  </a:txBody>
                  <a:tcPr/>
                </a:tc>
                <a:tc>
                  <a:txBody>
                    <a:bodyPr/>
                    <a:lstStyle/>
                    <a:p>
                      <a:r>
                        <a:rPr lang="en-US" altLang="zh-CN" sz="1400" dirty="0" smtClean="0"/>
                        <a:t>JAVA</a:t>
                      </a:r>
                      <a:r>
                        <a:rPr lang="zh-CN" altLang="en-US" sz="1400" dirty="0" smtClean="0"/>
                        <a:t>和</a:t>
                      </a:r>
                      <a:r>
                        <a:rPr lang="en-US" altLang="zh-CN" sz="1400" dirty="0" smtClean="0"/>
                        <a:t>PHP</a:t>
                      </a:r>
                      <a:r>
                        <a:rPr lang="zh-CN" altLang="en-US" sz="1400" dirty="0" smtClean="0"/>
                        <a:t>怎么选择</a:t>
                      </a:r>
                      <a:endParaRPr lang="zh-CN" altLang="en-US" sz="1400" dirty="0"/>
                    </a:p>
                  </a:txBody>
                  <a:tcPr/>
                </a:tc>
              </a:tr>
            </a:tbl>
          </a:graphicData>
        </a:graphic>
      </p:graphicFrame>
      <p:sp>
        <p:nvSpPr>
          <p:cNvPr id="5" name="TextBox 4"/>
          <p:cNvSpPr txBox="1"/>
          <p:nvPr/>
        </p:nvSpPr>
        <p:spPr>
          <a:xfrm>
            <a:off x="1993392" y="4577572"/>
            <a:ext cx="7887096" cy="369332"/>
          </a:xfrm>
          <a:prstGeom prst="rect">
            <a:avLst/>
          </a:prstGeom>
          <a:noFill/>
        </p:spPr>
        <p:txBody>
          <a:bodyPr wrap="none" rtlCol="0">
            <a:spAutoFit/>
          </a:bodyPr>
          <a:lstStyle/>
          <a:p>
            <a:r>
              <a:rPr lang="zh-CN" altLang="en-US" dirty="0" smtClean="0">
                <a:latin typeface="华文楷体" pitchFamily="2" charset="-122"/>
                <a:ea typeface="华文楷体" pitchFamily="2" charset="-122"/>
              </a:rPr>
              <a:t>在系统面对高并发大数量时，从前端到数据库会遇到哪些挑战及该如何处理</a:t>
            </a:r>
            <a:r>
              <a:rPr lang="en-US" altLang="zh-CN" dirty="0" smtClean="0">
                <a:latin typeface="华文楷体" pitchFamily="2" charset="-122"/>
                <a:ea typeface="华文楷体" pitchFamily="2" charset="-122"/>
              </a:rPr>
              <a:t>?</a:t>
            </a:r>
            <a:endParaRPr lang="zh-CN" altLang="en-US" dirty="0">
              <a:latin typeface="华文楷体" pitchFamily="2" charset="-122"/>
              <a:ea typeface="华文楷体" pitchFamily="2" charset="-122"/>
            </a:endParaRPr>
          </a:p>
        </p:txBody>
      </p:sp>
    </p:spTree>
    <p:extLst>
      <p:ext uri="{BB962C8B-B14F-4D97-AF65-F5344CB8AC3E}">
        <p14:creationId xmlns:p14="http://schemas.microsoft.com/office/powerpoint/2010/main" val="34556809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5614" y="1463040"/>
            <a:ext cx="3762568" cy="923330"/>
          </a:xfrm>
          <a:prstGeom prst="rect">
            <a:avLst/>
          </a:prstGeom>
          <a:noFill/>
        </p:spPr>
        <p:txBody>
          <a:bodyPr wrap="none" rtlCol="0">
            <a:spAutoFit/>
          </a:bodyPr>
          <a:lstStyle/>
          <a:p>
            <a:r>
              <a:rPr lang="zh-CN" altLang="en-US" dirty="0" smtClean="0"/>
              <a:t>六、序列唯一</a:t>
            </a:r>
            <a:endParaRPr lang="en-US" altLang="zh-CN" dirty="0" smtClean="0"/>
          </a:p>
          <a:p>
            <a:r>
              <a:rPr lang="en-US" altLang="zh-CN" dirty="0" smtClean="0"/>
              <a:t>1</a:t>
            </a:r>
            <a:r>
              <a:rPr lang="zh-CN" altLang="en-US" dirty="0" smtClean="0"/>
              <a:t>、唯一性：</a:t>
            </a:r>
            <a:r>
              <a:rPr lang="en-US" altLang="zh-CN" dirty="0" smtClean="0"/>
              <a:t>UUID</a:t>
            </a:r>
            <a:r>
              <a:rPr lang="zh-CN" altLang="en-US" dirty="0" smtClean="0"/>
              <a:t>或按照业务生成</a:t>
            </a:r>
            <a:r>
              <a:rPr lang="en-US" altLang="zh-CN" dirty="0" smtClean="0"/>
              <a:t>ID</a:t>
            </a:r>
          </a:p>
          <a:p>
            <a:r>
              <a:rPr lang="en-US" altLang="zh-CN" dirty="0" smtClean="0"/>
              <a:t>2</a:t>
            </a:r>
            <a:r>
              <a:rPr lang="zh-CN" altLang="en-US" dirty="0" smtClean="0"/>
              <a:t>、连续性：</a:t>
            </a:r>
            <a:r>
              <a:rPr lang="en-US" altLang="zh-CN" dirty="0" smtClean="0"/>
              <a:t>sequence</a:t>
            </a:r>
            <a:r>
              <a:rPr lang="zh-CN" altLang="en-US" dirty="0"/>
              <a:t>集中</a:t>
            </a:r>
            <a:r>
              <a:rPr lang="zh-CN" altLang="en-US" dirty="0" smtClean="0"/>
              <a:t>生成</a:t>
            </a:r>
            <a:endParaRPr lang="en-US" altLang="zh-CN" dirty="0" smtClean="0"/>
          </a:p>
        </p:txBody>
      </p:sp>
    </p:spTree>
    <p:extLst>
      <p:ext uri="{BB962C8B-B14F-4D97-AF65-F5344CB8AC3E}">
        <p14:creationId xmlns:p14="http://schemas.microsoft.com/office/powerpoint/2010/main" val="32255504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5614" y="1463040"/>
            <a:ext cx="2031325" cy="923330"/>
          </a:xfrm>
          <a:prstGeom prst="rect">
            <a:avLst/>
          </a:prstGeom>
          <a:noFill/>
        </p:spPr>
        <p:txBody>
          <a:bodyPr wrap="none" rtlCol="0">
            <a:spAutoFit/>
          </a:bodyPr>
          <a:lstStyle/>
          <a:p>
            <a:r>
              <a:rPr lang="zh-CN" altLang="en-US" dirty="0" smtClean="0"/>
              <a:t>七、多机数据查询</a:t>
            </a:r>
            <a:endParaRPr lang="en-US" altLang="zh-CN" dirty="0" smtClean="0"/>
          </a:p>
          <a:p>
            <a:r>
              <a:rPr lang="en-US" altLang="zh-CN" dirty="0"/>
              <a:t> </a:t>
            </a:r>
            <a:r>
              <a:rPr lang="en-US" altLang="zh-CN" dirty="0" smtClean="0"/>
              <a:t>1</a:t>
            </a:r>
            <a:r>
              <a:rPr lang="zh-CN" altLang="en-US" dirty="0" smtClean="0"/>
              <a:t>、跨库</a:t>
            </a:r>
            <a:r>
              <a:rPr lang="en-US" altLang="zh-CN" dirty="0" smtClean="0"/>
              <a:t>join</a:t>
            </a:r>
          </a:p>
          <a:p>
            <a:r>
              <a:rPr lang="en-US" altLang="zh-CN" dirty="0" smtClean="0"/>
              <a:t> 2</a:t>
            </a:r>
            <a:r>
              <a:rPr lang="zh-CN" altLang="en-US" dirty="0" smtClean="0"/>
              <a:t>、外键约束</a:t>
            </a:r>
            <a:endParaRPr lang="zh-CN" altLang="en-US" dirty="0"/>
          </a:p>
        </p:txBody>
      </p:sp>
    </p:spTree>
    <p:extLst>
      <p:ext uri="{BB962C8B-B14F-4D97-AF65-F5344CB8AC3E}">
        <p14:creationId xmlns:p14="http://schemas.microsoft.com/office/powerpoint/2010/main" val="3225550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5614" y="1463040"/>
            <a:ext cx="9533379" cy="2031325"/>
          </a:xfrm>
          <a:prstGeom prst="rect">
            <a:avLst/>
          </a:prstGeom>
          <a:noFill/>
        </p:spPr>
        <p:txBody>
          <a:bodyPr wrap="none" rtlCol="0">
            <a:spAutoFit/>
          </a:bodyPr>
          <a:lstStyle/>
          <a:p>
            <a:r>
              <a:rPr lang="zh-CN" altLang="en-US" dirty="0" smtClean="0"/>
              <a:t>七、大型网站一致性的基础理论</a:t>
            </a:r>
            <a:r>
              <a:rPr lang="en-US" altLang="zh-CN" dirty="0" smtClean="0"/>
              <a:t>-CAP</a:t>
            </a:r>
          </a:p>
          <a:p>
            <a:r>
              <a:rPr lang="en-US" altLang="zh-CN" dirty="0" smtClean="0"/>
              <a:t> 1</a:t>
            </a:r>
            <a:r>
              <a:rPr lang="zh-CN" altLang="en-US" dirty="0" smtClean="0"/>
              <a:t>、一致性</a:t>
            </a:r>
            <a:r>
              <a:rPr lang="en-US" altLang="zh-CN" dirty="0" smtClean="0"/>
              <a:t>Consistency</a:t>
            </a:r>
            <a:r>
              <a:rPr lang="zh-CN" altLang="en-US" dirty="0" smtClean="0"/>
              <a:t>：即所有节点在同一实际读到同样的数据。或者可以理解为当数据</a:t>
            </a:r>
            <a:endParaRPr lang="en-US" altLang="zh-CN" dirty="0" smtClean="0"/>
          </a:p>
          <a:p>
            <a:r>
              <a:rPr lang="zh-CN" altLang="en-US" dirty="0" smtClean="0"/>
              <a:t>写入成功后，所有的节点会同时看到这个新的数据。</a:t>
            </a:r>
            <a:endParaRPr lang="en-US" altLang="zh-CN" dirty="0" smtClean="0"/>
          </a:p>
          <a:p>
            <a:r>
              <a:rPr lang="en-US" altLang="zh-CN" dirty="0" smtClean="0"/>
              <a:t> 2</a:t>
            </a:r>
            <a:r>
              <a:rPr lang="zh-CN" altLang="en-US" dirty="0" smtClean="0"/>
              <a:t>、可用性</a:t>
            </a:r>
            <a:r>
              <a:rPr lang="en-US" altLang="zh-CN" dirty="0" smtClean="0"/>
              <a:t>Availability</a:t>
            </a:r>
            <a:r>
              <a:rPr lang="zh-CN" altLang="en-US" dirty="0" smtClean="0"/>
              <a:t>：保证不论是成功还是失败，每个请求都能够收到一个反馈，即系</a:t>
            </a:r>
            <a:endParaRPr lang="en-US" altLang="zh-CN" dirty="0" smtClean="0"/>
          </a:p>
          <a:p>
            <a:r>
              <a:rPr lang="zh-CN" altLang="en-US" dirty="0" smtClean="0"/>
              <a:t>统一定要有响应。</a:t>
            </a:r>
            <a:endParaRPr lang="en-US" altLang="zh-CN" dirty="0" smtClean="0"/>
          </a:p>
          <a:p>
            <a:r>
              <a:rPr lang="en-US" altLang="zh-CN" dirty="0" smtClean="0"/>
              <a:t> 3</a:t>
            </a:r>
            <a:r>
              <a:rPr lang="zh-CN" altLang="en-US" dirty="0" smtClean="0"/>
              <a:t>、分区容忍性</a:t>
            </a:r>
            <a:r>
              <a:rPr lang="en-US" altLang="zh-CN" dirty="0" smtClean="0"/>
              <a:t>partition-Tolerance</a:t>
            </a:r>
            <a:r>
              <a:rPr lang="zh-CN" altLang="en-US" dirty="0" smtClean="0"/>
              <a:t>：即便系统中有部分问题或者有消息丢失，但系统仍能</a:t>
            </a:r>
            <a:endParaRPr lang="en-US" altLang="zh-CN" dirty="0" smtClean="0"/>
          </a:p>
          <a:p>
            <a:r>
              <a:rPr lang="zh-CN" altLang="en-US" dirty="0" smtClean="0"/>
              <a:t>继续运行，也就是当系统的一部分出现问题时，系统仍能继续工作。</a:t>
            </a:r>
            <a:endParaRPr lang="zh-CN" altLang="en-US" dirty="0"/>
          </a:p>
        </p:txBody>
      </p:sp>
      <p:graphicFrame>
        <p:nvGraphicFramePr>
          <p:cNvPr id="3" name="图表 2"/>
          <p:cNvGraphicFramePr/>
          <p:nvPr>
            <p:extLst>
              <p:ext uri="{D42A27DB-BD31-4B8C-83A1-F6EECF244321}">
                <p14:modId xmlns:p14="http://schemas.microsoft.com/office/powerpoint/2010/main" val="3358706530"/>
              </p:ext>
            </p:extLst>
          </p:nvPr>
        </p:nvGraphicFramePr>
        <p:xfrm>
          <a:off x="2032000" y="3775934"/>
          <a:ext cx="7036696" cy="23623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053949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18795" y="1409252"/>
            <a:ext cx="9879628" cy="923330"/>
          </a:xfrm>
          <a:prstGeom prst="rect">
            <a:avLst/>
          </a:prstGeom>
          <a:noFill/>
        </p:spPr>
        <p:txBody>
          <a:bodyPr wrap="none" rtlCol="0">
            <a:spAutoFit/>
          </a:bodyPr>
          <a:lstStyle/>
          <a:p>
            <a:r>
              <a:rPr lang="zh-CN" altLang="en-US" dirty="0" smtClean="0"/>
              <a:t>选</a:t>
            </a:r>
            <a:r>
              <a:rPr lang="en-US" altLang="zh-CN" dirty="0" smtClean="0"/>
              <a:t>CA</a:t>
            </a:r>
            <a:r>
              <a:rPr lang="zh-CN" altLang="en-US" dirty="0" smtClean="0"/>
              <a:t>，放弃分区容忍性，加强一致性和可用性。这时期就是传统的单机数据库。</a:t>
            </a:r>
            <a:endParaRPr lang="en-US" altLang="zh-CN" dirty="0" smtClean="0"/>
          </a:p>
          <a:p>
            <a:r>
              <a:rPr lang="zh-CN" altLang="en-US" dirty="0" smtClean="0"/>
              <a:t>选</a:t>
            </a:r>
            <a:r>
              <a:rPr lang="en-US" altLang="zh-CN" dirty="0" smtClean="0"/>
              <a:t>AP</a:t>
            </a:r>
            <a:r>
              <a:rPr lang="zh-CN" altLang="en-US" dirty="0" smtClean="0"/>
              <a:t>，放弃一致性，追求分区容忍性及可用性。</a:t>
            </a:r>
            <a:endParaRPr lang="en-US" altLang="zh-CN" dirty="0" smtClean="0"/>
          </a:p>
          <a:p>
            <a:r>
              <a:rPr lang="zh-CN" altLang="en-US" dirty="0" smtClean="0"/>
              <a:t>选</a:t>
            </a:r>
            <a:r>
              <a:rPr lang="en-US" altLang="zh-CN" dirty="0" smtClean="0"/>
              <a:t>CP</a:t>
            </a:r>
            <a:r>
              <a:rPr lang="zh-CN" altLang="en-US" dirty="0" smtClean="0"/>
              <a:t>，放弃可用性，追求一致性和分区容忍性。性价比低，网络问题会直接让整个系统不可以。</a:t>
            </a:r>
            <a:endParaRPr lang="zh-CN" altLang="en-US" dirty="0"/>
          </a:p>
        </p:txBody>
      </p:sp>
    </p:spTree>
    <p:extLst>
      <p:ext uri="{BB962C8B-B14F-4D97-AF65-F5344CB8AC3E}">
        <p14:creationId xmlns:p14="http://schemas.microsoft.com/office/powerpoint/2010/main" val="212423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5614" y="1463040"/>
            <a:ext cx="2146742" cy="646331"/>
          </a:xfrm>
          <a:prstGeom prst="rect">
            <a:avLst/>
          </a:prstGeom>
          <a:noFill/>
        </p:spPr>
        <p:txBody>
          <a:bodyPr wrap="none" rtlCol="0">
            <a:spAutoFit/>
          </a:bodyPr>
          <a:lstStyle/>
          <a:p>
            <a:r>
              <a:rPr lang="zh-CN" altLang="en-US" dirty="0"/>
              <a:t>八</a:t>
            </a:r>
            <a:r>
              <a:rPr lang="zh-CN" altLang="en-US" dirty="0" smtClean="0"/>
              <a:t>、接口幂等性</a:t>
            </a:r>
            <a:endParaRPr lang="en-US" altLang="zh-CN" dirty="0" smtClean="0"/>
          </a:p>
          <a:p>
            <a:r>
              <a:rPr lang="en-US" altLang="zh-CN" dirty="0"/>
              <a:t> </a:t>
            </a:r>
            <a:r>
              <a:rPr lang="zh-CN" altLang="en-US" dirty="0" smtClean="0"/>
              <a:t>多次操作结果一致</a:t>
            </a:r>
            <a:endParaRPr lang="zh-CN" altLang="en-US" dirty="0"/>
          </a:p>
        </p:txBody>
      </p:sp>
    </p:spTree>
    <p:extLst>
      <p:ext uri="{BB962C8B-B14F-4D97-AF65-F5344CB8AC3E}">
        <p14:creationId xmlns:p14="http://schemas.microsoft.com/office/powerpoint/2010/main" val="4145585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5614" y="1463040"/>
            <a:ext cx="11264622" cy="3139321"/>
          </a:xfrm>
          <a:prstGeom prst="rect">
            <a:avLst/>
          </a:prstGeom>
          <a:noFill/>
        </p:spPr>
        <p:txBody>
          <a:bodyPr wrap="none" rtlCol="0">
            <a:spAutoFit/>
          </a:bodyPr>
          <a:lstStyle/>
          <a:p>
            <a:r>
              <a:rPr lang="zh-CN" altLang="en-US" dirty="0"/>
              <a:t>八</a:t>
            </a:r>
            <a:r>
              <a:rPr lang="zh-CN" altLang="en-US" dirty="0" smtClean="0"/>
              <a:t>、数据库垂直</a:t>
            </a:r>
            <a:r>
              <a:rPr lang="en-US" altLang="zh-CN" dirty="0" smtClean="0"/>
              <a:t>/</a:t>
            </a:r>
            <a:r>
              <a:rPr lang="zh-CN" altLang="en-US" dirty="0" smtClean="0"/>
              <a:t>水平拆分</a:t>
            </a:r>
            <a:endParaRPr lang="en-US" altLang="zh-CN" dirty="0" smtClean="0"/>
          </a:p>
          <a:p>
            <a:r>
              <a:rPr lang="zh-CN" altLang="en-US" dirty="0" smtClean="0"/>
              <a:t>随着网站数据量和访问量的不断增大，数据库压力越来越大，此时就需要给数据库减压，减压的思路有三个，</a:t>
            </a:r>
            <a:endParaRPr lang="en-US" altLang="zh-CN" dirty="0" smtClean="0"/>
          </a:p>
          <a:p>
            <a:r>
              <a:rPr lang="en-US" altLang="zh-CN" dirty="0" smtClean="0"/>
              <a:t>1</a:t>
            </a:r>
            <a:r>
              <a:rPr lang="zh-CN" altLang="en-US" dirty="0" smtClean="0"/>
              <a:t>、优化应用，看是否有不必要的压力给了数据库，二是引入缓存搜索引擎等。三就是把数据库的数据和访问</a:t>
            </a:r>
            <a:endParaRPr lang="en-US" altLang="zh-CN" dirty="0" smtClean="0"/>
          </a:p>
          <a:p>
            <a:r>
              <a:rPr lang="zh-CN" altLang="en-US" dirty="0"/>
              <a:t>分</a:t>
            </a:r>
            <a:r>
              <a:rPr lang="zh-CN" altLang="en-US" dirty="0" smtClean="0"/>
              <a:t>到多台数据库上，分开支持。</a:t>
            </a:r>
            <a:endParaRPr lang="en-US" altLang="zh-CN" dirty="0" smtClean="0"/>
          </a:p>
          <a:p>
            <a:r>
              <a:rPr lang="zh-CN" altLang="en-US" dirty="0" smtClean="0"/>
              <a:t>垂直拆分指将一个数据库中不同业务单元的数据分到不同的数据库里，</a:t>
            </a:r>
            <a:endParaRPr lang="en-US" altLang="zh-CN" dirty="0" smtClean="0"/>
          </a:p>
          <a:p>
            <a:r>
              <a:rPr lang="zh-CN" altLang="en-US" dirty="0" smtClean="0"/>
              <a:t>水平拆分是根据一点的规则把同一业务单元的数据拆分到多个数据库中</a:t>
            </a:r>
            <a:endParaRPr lang="en-US" altLang="zh-CN" dirty="0" smtClean="0"/>
          </a:p>
          <a:p>
            <a:endParaRPr lang="en-US" altLang="zh-CN" dirty="0"/>
          </a:p>
          <a:p>
            <a:r>
              <a:rPr lang="zh-CN" altLang="en-US" dirty="0" smtClean="0"/>
              <a:t>带来的问题</a:t>
            </a:r>
            <a:endParaRPr lang="en-US" altLang="zh-CN" dirty="0" smtClean="0"/>
          </a:p>
          <a:p>
            <a:r>
              <a:rPr lang="en-US" altLang="zh-CN" dirty="0" smtClean="0"/>
              <a:t>1</a:t>
            </a:r>
            <a:r>
              <a:rPr lang="zh-CN" altLang="en-US" dirty="0" smtClean="0"/>
              <a:t>、单机事务被打破</a:t>
            </a:r>
            <a:endParaRPr lang="en-US" altLang="zh-CN" dirty="0" smtClean="0"/>
          </a:p>
          <a:p>
            <a:r>
              <a:rPr lang="en-US" altLang="zh-CN" dirty="0" smtClean="0"/>
              <a:t>2</a:t>
            </a:r>
            <a:r>
              <a:rPr lang="zh-CN" altLang="en-US" dirty="0" smtClean="0"/>
              <a:t>、多表关联比较困难</a:t>
            </a:r>
            <a:endParaRPr lang="en-US" altLang="zh-CN" dirty="0" smtClean="0"/>
          </a:p>
          <a:p>
            <a:r>
              <a:rPr lang="en-US" altLang="zh-CN" dirty="0" smtClean="0"/>
              <a:t>3</a:t>
            </a:r>
            <a:r>
              <a:rPr lang="zh-CN" altLang="en-US" smtClean="0"/>
              <a:t>、靠外键去约束的场景会受影响</a:t>
            </a:r>
            <a:endParaRPr lang="zh-CN" altLang="en-US" dirty="0"/>
          </a:p>
        </p:txBody>
      </p:sp>
    </p:spTree>
    <p:extLst>
      <p:ext uri="{BB962C8B-B14F-4D97-AF65-F5344CB8AC3E}">
        <p14:creationId xmlns:p14="http://schemas.microsoft.com/office/powerpoint/2010/main" val="1731962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075" name="Picture 3" descr="http://dubbo.io/dubbo-architecture.jpg-version=1&amp;modificationDate=1330892870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275" y="968375"/>
            <a:ext cx="428625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3" y="3825875"/>
            <a:ext cx="102012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5803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85800"/>
            <a:ext cx="91630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120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681038"/>
            <a:ext cx="863917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9987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3186333" y="2331409"/>
            <a:ext cx="3394953" cy="1054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900" smtClean="0">
                <a:solidFill>
                  <a:schemeClr val="tx1"/>
                </a:solidFill>
                <a:latin typeface="+mn-ea"/>
              </a:rPr>
              <a:t>Zookeeper</a:t>
            </a:r>
            <a:r>
              <a:rPr lang="zh-CN" altLang="en-US" sz="900" smtClean="0">
                <a:solidFill>
                  <a:schemeClr val="tx1"/>
                </a:solidFill>
                <a:latin typeface="+mn-ea"/>
              </a:rPr>
              <a:t>集群</a:t>
            </a:r>
          </a:p>
        </p:txBody>
      </p:sp>
      <p:sp>
        <p:nvSpPr>
          <p:cNvPr id="5" name="圆角矩形 4"/>
          <p:cNvSpPr/>
          <p:nvPr/>
        </p:nvSpPr>
        <p:spPr>
          <a:xfrm>
            <a:off x="2353283" y="3948348"/>
            <a:ext cx="1405917" cy="192607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smtClean="0">
                <a:solidFill>
                  <a:schemeClr val="tx1"/>
                </a:solidFill>
                <a:latin typeface="+mn-ea"/>
              </a:rPr>
              <a:t>Tomcat</a:t>
            </a:r>
            <a:r>
              <a:rPr lang="zh-CN" altLang="en-US" sz="900" smtClean="0">
                <a:solidFill>
                  <a:schemeClr val="tx1"/>
                </a:solidFill>
                <a:latin typeface="+mn-ea"/>
              </a:rPr>
              <a:t>集群</a:t>
            </a:r>
            <a:endParaRPr lang="en-US" altLang="zh-CN" sz="900" smtClean="0">
              <a:solidFill>
                <a:schemeClr val="tx1"/>
              </a:solidFill>
              <a:latin typeface="+mn-ea"/>
            </a:endParaRPr>
          </a:p>
        </p:txBody>
      </p:sp>
      <p:sp>
        <p:nvSpPr>
          <p:cNvPr id="7" name="圆角矩形 6"/>
          <p:cNvSpPr/>
          <p:nvPr/>
        </p:nvSpPr>
        <p:spPr>
          <a:xfrm>
            <a:off x="5822788" y="3950788"/>
            <a:ext cx="1441612" cy="20701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smtClean="0">
                <a:solidFill>
                  <a:schemeClr val="tx1"/>
                </a:solidFill>
                <a:latin typeface="+mn-ea"/>
              </a:rPr>
              <a:t>Tomcat</a:t>
            </a:r>
            <a:r>
              <a:rPr lang="zh-CN" altLang="en-US" sz="900" smtClean="0">
                <a:solidFill>
                  <a:schemeClr val="tx1"/>
                </a:solidFill>
                <a:latin typeface="+mn-ea"/>
              </a:rPr>
              <a:t>集群</a:t>
            </a:r>
            <a:endParaRPr lang="en-US" altLang="zh-CN" sz="900" smtClean="0">
              <a:solidFill>
                <a:schemeClr val="tx1"/>
              </a:solidFill>
              <a:latin typeface="+mn-ea"/>
            </a:endParaRPr>
          </a:p>
        </p:txBody>
      </p:sp>
      <p:sp>
        <p:nvSpPr>
          <p:cNvPr id="8" name="圆角矩形 7"/>
          <p:cNvSpPr/>
          <p:nvPr/>
        </p:nvSpPr>
        <p:spPr>
          <a:xfrm>
            <a:off x="8873516" y="3898900"/>
            <a:ext cx="2886684" cy="205740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900" smtClean="0">
                <a:solidFill>
                  <a:schemeClr val="tx1"/>
                </a:solidFill>
                <a:latin typeface="+mn-ea"/>
              </a:rPr>
              <a:t>Mysql</a:t>
            </a:r>
            <a:r>
              <a:rPr lang="zh-CN" altLang="en-US" sz="900" smtClean="0">
                <a:solidFill>
                  <a:schemeClr val="tx1"/>
                </a:solidFill>
                <a:latin typeface="+mn-ea"/>
              </a:rPr>
              <a:t>集群   </a:t>
            </a:r>
          </a:p>
        </p:txBody>
      </p:sp>
      <p:sp>
        <p:nvSpPr>
          <p:cNvPr id="9" name="立方体 8"/>
          <p:cNvSpPr/>
          <p:nvPr/>
        </p:nvSpPr>
        <p:spPr>
          <a:xfrm>
            <a:off x="416128" y="4544716"/>
            <a:ext cx="1216152" cy="800100"/>
          </a:xfrm>
          <a:prstGeom prst="cub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smtClean="0">
                <a:solidFill>
                  <a:schemeClr val="tx1"/>
                </a:solidFill>
                <a:latin typeface="+mn-ea"/>
              </a:rPr>
              <a:t>Apache</a:t>
            </a:r>
            <a:endParaRPr lang="zh-CN" altLang="en-US" sz="900" smtClean="0">
              <a:solidFill>
                <a:schemeClr val="tx1"/>
              </a:solidFill>
              <a:latin typeface="+mn-ea"/>
            </a:endParaRPr>
          </a:p>
        </p:txBody>
      </p:sp>
      <p:sp>
        <p:nvSpPr>
          <p:cNvPr id="10" name="立方体 9"/>
          <p:cNvSpPr/>
          <p:nvPr/>
        </p:nvSpPr>
        <p:spPr>
          <a:xfrm>
            <a:off x="3852664" y="1253532"/>
            <a:ext cx="1790700" cy="558787"/>
          </a:xfrm>
          <a:prstGeom prst="cub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smtClean="0">
                <a:solidFill>
                  <a:schemeClr val="tx1"/>
                </a:solidFill>
                <a:latin typeface="+mn-ea"/>
              </a:rPr>
              <a:t>Dubbo-admin</a:t>
            </a:r>
            <a:r>
              <a:rPr lang="zh-CN" altLang="en-US" sz="900" smtClean="0">
                <a:solidFill>
                  <a:schemeClr val="tx1"/>
                </a:solidFill>
                <a:latin typeface="+mn-ea"/>
              </a:rPr>
              <a:t>管理器</a:t>
            </a:r>
          </a:p>
        </p:txBody>
      </p:sp>
      <p:sp>
        <p:nvSpPr>
          <p:cNvPr id="11" name="立方体 10"/>
          <p:cNvSpPr/>
          <p:nvPr/>
        </p:nvSpPr>
        <p:spPr>
          <a:xfrm>
            <a:off x="3458689" y="2639992"/>
            <a:ext cx="1118699" cy="533400"/>
          </a:xfrm>
          <a:prstGeom prst="cub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smtClean="0">
                <a:solidFill>
                  <a:schemeClr val="tx1"/>
                </a:solidFill>
                <a:latin typeface="+mn-ea"/>
              </a:rPr>
              <a:t>Zookeeper1</a:t>
            </a:r>
            <a:endParaRPr lang="zh-CN" altLang="en-US" sz="900" smtClean="0">
              <a:solidFill>
                <a:schemeClr val="tx1"/>
              </a:solidFill>
              <a:latin typeface="+mn-ea"/>
            </a:endParaRPr>
          </a:p>
        </p:txBody>
      </p:sp>
      <p:sp>
        <p:nvSpPr>
          <p:cNvPr id="12" name="立方体 11"/>
          <p:cNvSpPr/>
          <p:nvPr/>
        </p:nvSpPr>
        <p:spPr>
          <a:xfrm>
            <a:off x="4689239" y="2601892"/>
            <a:ext cx="1211112" cy="533400"/>
          </a:xfrm>
          <a:prstGeom prst="cub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smtClean="0">
                <a:solidFill>
                  <a:schemeClr val="tx1"/>
                </a:solidFill>
                <a:latin typeface="+mn-ea"/>
              </a:rPr>
              <a:t>Zookeeper2</a:t>
            </a:r>
            <a:endParaRPr lang="zh-CN" altLang="en-US" sz="900" smtClean="0">
              <a:solidFill>
                <a:schemeClr val="tx1"/>
              </a:solidFill>
              <a:latin typeface="+mn-ea"/>
            </a:endParaRPr>
          </a:p>
        </p:txBody>
      </p:sp>
      <p:sp>
        <p:nvSpPr>
          <p:cNvPr id="13" name="流程图: 磁盘 12"/>
          <p:cNvSpPr/>
          <p:nvPr/>
        </p:nvSpPr>
        <p:spPr>
          <a:xfrm>
            <a:off x="2524328" y="4143724"/>
            <a:ext cx="914400" cy="612648"/>
          </a:xfrm>
          <a:prstGeom prst="flowChartMagneticDisk">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smtClean="0">
                <a:solidFill>
                  <a:schemeClr val="tx1"/>
                </a:solidFill>
                <a:latin typeface="+mn-ea"/>
              </a:rPr>
              <a:t>Consumer1</a:t>
            </a:r>
            <a:endParaRPr lang="zh-CN" altLang="en-US" sz="900" smtClean="0">
              <a:solidFill>
                <a:schemeClr val="tx1"/>
              </a:solidFill>
              <a:latin typeface="+mn-ea"/>
            </a:endParaRPr>
          </a:p>
        </p:txBody>
      </p:sp>
      <p:sp>
        <p:nvSpPr>
          <p:cNvPr id="14" name="流程图: 磁盘 13"/>
          <p:cNvSpPr/>
          <p:nvPr/>
        </p:nvSpPr>
        <p:spPr>
          <a:xfrm>
            <a:off x="2552700" y="5035420"/>
            <a:ext cx="901700" cy="539880"/>
          </a:xfrm>
          <a:prstGeom prst="flowChartMagneticDisk">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smtClean="0">
                <a:solidFill>
                  <a:schemeClr val="tx1"/>
                </a:solidFill>
                <a:latin typeface="+mn-ea"/>
              </a:rPr>
              <a:t>Consumer2</a:t>
            </a:r>
            <a:endParaRPr lang="zh-CN" altLang="en-US" sz="900" smtClean="0">
              <a:solidFill>
                <a:schemeClr val="tx1"/>
              </a:solidFill>
              <a:latin typeface="+mn-ea"/>
            </a:endParaRPr>
          </a:p>
        </p:txBody>
      </p:sp>
      <p:sp>
        <p:nvSpPr>
          <p:cNvPr id="15" name="流程图: 磁盘 14"/>
          <p:cNvSpPr/>
          <p:nvPr/>
        </p:nvSpPr>
        <p:spPr>
          <a:xfrm>
            <a:off x="9834190" y="4011519"/>
            <a:ext cx="914400" cy="416668"/>
          </a:xfrm>
          <a:prstGeom prst="flowChartMagneticDisk">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smtClean="0">
                <a:solidFill>
                  <a:schemeClr val="tx1"/>
                </a:solidFill>
                <a:latin typeface="+mn-ea"/>
              </a:rPr>
              <a:t>Mysql</a:t>
            </a:r>
            <a:r>
              <a:rPr lang="zh-CN" altLang="en-US" sz="800" smtClean="0">
                <a:solidFill>
                  <a:schemeClr val="tx1"/>
                </a:solidFill>
                <a:latin typeface="+mn-ea"/>
              </a:rPr>
              <a:t>管理节点</a:t>
            </a:r>
          </a:p>
        </p:txBody>
      </p:sp>
      <p:sp>
        <p:nvSpPr>
          <p:cNvPr id="16" name="流程图: 磁盘 15"/>
          <p:cNvSpPr/>
          <p:nvPr/>
        </p:nvSpPr>
        <p:spPr>
          <a:xfrm>
            <a:off x="9090560" y="4577871"/>
            <a:ext cx="987632" cy="42423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smtClean="0">
                <a:solidFill>
                  <a:schemeClr val="tx1"/>
                </a:solidFill>
                <a:latin typeface="+mn-ea"/>
              </a:rPr>
              <a:t>Mysql sql</a:t>
            </a:r>
            <a:r>
              <a:rPr lang="zh-CN" altLang="en-US" sz="800" smtClean="0">
                <a:solidFill>
                  <a:schemeClr val="tx1"/>
                </a:solidFill>
                <a:latin typeface="+mn-ea"/>
              </a:rPr>
              <a:t>节点</a:t>
            </a:r>
            <a:r>
              <a:rPr lang="en-US" altLang="zh-CN" sz="800" smtClean="0">
                <a:solidFill>
                  <a:schemeClr val="tx1"/>
                </a:solidFill>
                <a:latin typeface="+mn-ea"/>
              </a:rPr>
              <a:t>1</a:t>
            </a:r>
            <a:endParaRPr lang="zh-CN" altLang="en-US" sz="800" smtClean="0">
              <a:solidFill>
                <a:schemeClr val="tx1"/>
              </a:solidFill>
              <a:latin typeface="+mn-ea"/>
            </a:endParaRPr>
          </a:p>
        </p:txBody>
      </p:sp>
      <p:sp>
        <p:nvSpPr>
          <p:cNvPr id="17" name="流程图: 磁盘 16"/>
          <p:cNvSpPr/>
          <p:nvPr/>
        </p:nvSpPr>
        <p:spPr>
          <a:xfrm>
            <a:off x="10602670" y="4603271"/>
            <a:ext cx="973582" cy="42423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smtClean="0">
                <a:solidFill>
                  <a:schemeClr val="tx1"/>
                </a:solidFill>
                <a:latin typeface="+mn-ea"/>
              </a:rPr>
              <a:t>Mysql sql</a:t>
            </a:r>
            <a:r>
              <a:rPr lang="zh-CN" altLang="en-US" sz="800" smtClean="0">
                <a:solidFill>
                  <a:schemeClr val="tx1"/>
                </a:solidFill>
                <a:latin typeface="+mn-ea"/>
              </a:rPr>
              <a:t>节点</a:t>
            </a:r>
            <a:r>
              <a:rPr lang="en-US" altLang="zh-CN" sz="800" smtClean="0">
                <a:solidFill>
                  <a:schemeClr val="tx1"/>
                </a:solidFill>
                <a:latin typeface="+mn-ea"/>
              </a:rPr>
              <a:t>2</a:t>
            </a:r>
            <a:endParaRPr lang="zh-CN" altLang="en-US" sz="800" smtClean="0">
              <a:solidFill>
                <a:schemeClr val="tx1"/>
              </a:solidFill>
              <a:latin typeface="+mn-ea"/>
            </a:endParaRPr>
          </a:p>
        </p:txBody>
      </p:sp>
      <p:sp>
        <p:nvSpPr>
          <p:cNvPr id="18" name="流程图: 磁盘 17"/>
          <p:cNvSpPr/>
          <p:nvPr/>
        </p:nvSpPr>
        <p:spPr>
          <a:xfrm>
            <a:off x="6095416" y="4241613"/>
            <a:ext cx="889584" cy="597087"/>
          </a:xfrm>
          <a:prstGeom prst="flowChartMagneticDisk">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smtClean="0">
                <a:solidFill>
                  <a:schemeClr val="tx1"/>
                </a:solidFill>
                <a:latin typeface="+mn-ea"/>
              </a:rPr>
              <a:t>Provider2</a:t>
            </a:r>
            <a:endParaRPr lang="zh-CN" altLang="en-US" sz="900" smtClean="0">
              <a:solidFill>
                <a:schemeClr val="tx1"/>
              </a:solidFill>
              <a:latin typeface="+mn-ea"/>
            </a:endParaRPr>
          </a:p>
        </p:txBody>
      </p:sp>
      <p:sp>
        <p:nvSpPr>
          <p:cNvPr id="19" name="流程图: 磁盘 18"/>
          <p:cNvSpPr/>
          <p:nvPr/>
        </p:nvSpPr>
        <p:spPr>
          <a:xfrm>
            <a:off x="6120816" y="5117913"/>
            <a:ext cx="876884" cy="533587"/>
          </a:xfrm>
          <a:prstGeom prst="flowChartMagneticDisk">
            <a:avLst/>
          </a:prstGeom>
          <a:solidFill>
            <a:schemeClr val="accent4">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smtClean="0">
                <a:solidFill>
                  <a:schemeClr val="tx1"/>
                </a:solidFill>
                <a:latin typeface="+mn-ea"/>
              </a:rPr>
              <a:t>Provider2</a:t>
            </a:r>
            <a:endParaRPr lang="zh-CN" altLang="en-US" sz="900" smtClean="0">
              <a:solidFill>
                <a:schemeClr val="tx1"/>
              </a:solidFill>
              <a:latin typeface="+mn-ea"/>
            </a:endParaRPr>
          </a:p>
        </p:txBody>
      </p:sp>
      <p:sp>
        <p:nvSpPr>
          <p:cNvPr id="20" name="流程图: 磁盘 19"/>
          <p:cNvSpPr/>
          <p:nvPr/>
        </p:nvSpPr>
        <p:spPr>
          <a:xfrm>
            <a:off x="9106766" y="5119391"/>
            <a:ext cx="961698" cy="485822"/>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smtClean="0">
                <a:solidFill>
                  <a:schemeClr val="tx1"/>
                </a:solidFill>
                <a:latin typeface="+mn-ea"/>
              </a:rPr>
              <a:t>Mysql</a:t>
            </a:r>
            <a:r>
              <a:rPr lang="zh-CN" altLang="en-US" sz="800" smtClean="0">
                <a:solidFill>
                  <a:schemeClr val="tx1"/>
                </a:solidFill>
                <a:latin typeface="+mn-ea"/>
              </a:rPr>
              <a:t>存储节点</a:t>
            </a:r>
            <a:r>
              <a:rPr lang="en-US" altLang="zh-CN" sz="800" smtClean="0">
                <a:solidFill>
                  <a:schemeClr val="tx1"/>
                </a:solidFill>
                <a:latin typeface="+mn-ea"/>
              </a:rPr>
              <a:t>1</a:t>
            </a:r>
            <a:endParaRPr lang="zh-CN" altLang="en-US" sz="800" smtClean="0">
              <a:solidFill>
                <a:schemeClr val="tx1"/>
              </a:solidFill>
              <a:latin typeface="+mn-ea"/>
            </a:endParaRPr>
          </a:p>
        </p:txBody>
      </p:sp>
      <p:sp>
        <p:nvSpPr>
          <p:cNvPr id="21" name="流程图: 磁盘 20"/>
          <p:cNvSpPr/>
          <p:nvPr/>
        </p:nvSpPr>
        <p:spPr>
          <a:xfrm>
            <a:off x="10609150" y="5144791"/>
            <a:ext cx="967102" cy="485822"/>
          </a:xfrm>
          <a:prstGeom prst="flowChartMagneticDisk">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smtClean="0">
                <a:solidFill>
                  <a:schemeClr val="tx1"/>
                </a:solidFill>
                <a:latin typeface="+mn-ea"/>
              </a:rPr>
              <a:t>Mysql</a:t>
            </a:r>
            <a:r>
              <a:rPr lang="zh-CN" altLang="en-US" sz="800" smtClean="0">
                <a:solidFill>
                  <a:schemeClr val="tx1"/>
                </a:solidFill>
                <a:latin typeface="+mn-ea"/>
              </a:rPr>
              <a:t>存储节点</a:t>
            </a:r>
            <a:r>
              <a:rPr lang="en-US" altLang="zh-CN" sz="800" smtClean="0">
                <a:solidFill>
                  <a:schemeClr val="tx1"/>
                </a:solidFill>
                <a:latin typeface="+mn-ea"/>
              </a:rPr>
              <a:t>2</a:t>
            </a:r>
            <a:endParaRPr lang="zh-CN" altLang="en-US" sz="800" smtClean="0">
              <a:solidFill>
                <a:schemeClr val="tx1"/>
              </a:solidFill>
              <a:latin typeface="+mn-ea"/>
            </a:endParaRPr>
          </a:p>
        </p:txBody>
      </p:sp>
      <p:cxnSp>
        <p:nvCxnSpPr>
          <p:cNvPr id="22" name="直接箭头连接符 21"/>
          <p:cNvCxnSpPr>
            <a:stCxn id="15" idx="3"/>
            <a:endCxn id="16" idx="1"/>
          </p:cNvCxnSpPr>
          <p:nvPr/>
        </p:nvCxnSpPr>
        <p:spPr>
          <a:xfrm rot="5400000">
            <a:off x="9863041" y="4149522"/>
            <a:ext cx="149684" cy="7070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3"/>
            <a:endCxn id="17" idx="1"/>
          </p:cNvCxnSpPr>
          <p:nvPr/>
        </p:nvCxnSpPr>
        <p:spPr>
          <a:xfrm rot="16200000" flipH="1">
            <a:off x="10602883" y="4116693"/>
            <a:ext cx="175084" cy="7980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3"/>
            <a:endCxn id="20" idx="1"/>
          </p:cNvCxnSpPr>
          <p:nvPr/>
        </p:nvCxnSpPr>
        <p:spPr>
          <a:xfrm rot="16200000" flipH="1">
            <a:off x="9527352" y="5059128"/>
            <a:ext cx="117286" cy="3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7" idx="3"/>
            <a:endCxn id="21" idx="1"/>
          </p:cNvCxnSpPr>
          <p:nvPr/>
        </p:nvCxnSpPr>
        <p:spPr>
          <a:xfrm rot="16200000" flipH="1">
            <a:off x="11032438" y="5084528"/>
            <a:ext cx="117286" cy="3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9" idx="5"/>
          </p:cNvCxnSpPr>
          <p:nvPr/>
        </p:nvCxnSpPr>
        <p:spPr>
          <a:xfrm flipV="1">
            <a:off x="1632280" y="4483370"/>
            <a:ext cx="711275" cy="36138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9" idx="5"/>
          </p:cNvCxnSpPr>
          <p:nvPr/>
        </p:nvCxnSpPr>
        <p:spPr>
          <a:xfrm>
            <a:off x="1632280" y="4844754"/>
            <a:ext cx="701548" cy="40710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26283" y="2655324"/>
            <a:ext cx="559769" cy="369332"/>
          </a:xfrm>
          <a:prstGeom prst="rect">
            <a:avLst/>
          </a:prstGeom>
          <a:noFill/>
        </p:spPr>
        <p:txBody>
          <a:bodyPr wrap="none" rtlCol="0">
            <a:spAutoFit/>
          </a:bodyPr>
          <a:lstStyle/>
          <a:p>
            <a:r>
              <a:rPr lang="en-US" altLang="zh-CN" smtClean="0"/>
              <a:t>……</a:t>
            </a:r>
            <a:endParaRPr lang="zh-CN" altLang="en-US"/>
          </a:p>
        </p:txBody>
      </p:sp>
      <p:sp>
        <p:nvSpPr>
          <p:cNvPr id="29" name="TextBox 28"/>
          <p:cNvSpPr txBox="1"/>
          <p:nvPr/>
        </p:nvSpPr>
        <p:spPr>
          <a:xfrm>
            <a:off x="2739392" y="5501554"/>
            <a:ext cx="559769" cy="369332"/>
          </a:xfrm>
          <a:prstGeom prst="rect">
            <a:avLst/>
          </a:prstGeom>
          <a:noFill/>
        </p:spPr>
        <p:txBody>
          <a:bodyPr wrap="none" rtlCol="0">
            <a:spAutoFit/>
          </a:bodyPr>
          <a:lstStyle/>
          <a:p>
            <a:r>
              <a:rPr lang="en-US" altLang="zh-CN" smtClean="0"/>
              <a:t>……</a:t>
            </a:r>
            <a:endParaRPr lang="zh-CN" altLang="en-US"/>
          </a:p>
        </p:txBody>
      </p:sp>
      <p:sp>
        <p:nvSpPr>
          <p:cNvPr id="30" name="右箭头 29"/>
          <p:cNvSpPr/>
          <p:nvPr/>
        </p:nvSpPr>
        <p:spPr>
          <a:xfrm>
            <a:off x="3771900" y="4787900"/>
            <a:ext cx="2032000" cy="3810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smtClean="0">
              <a:solidFill>
                <a:schemeClr val="tx1"/>
              </a:solidFill>
              <a:latin typeface="+mn-ea"/>
            </a:endParaRPr>
          </a:p>
        </p:txBody>
      </p:sp>
      <p:sp>
        <p:nvSpPr>
          <p:cNvPr id="31" name="上下箭头 30"/>
          <p:cNvSpPr/>
          <p:nvPr/>
        </p:nvSpPr>
        <p:spPr>
          <a:xfrm>
            <a:off x="6235700" y="3390900"/>
            <a:ext cx="279400" cy="558800"/>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smtClean="0">
              <a:solidFill>
                <a:schemeClr val="tx1"/>
              </a:solidFill>
              <a:latin typeface="+mn-ea"/>
            </a:endParaRPr>
          </a:p>
        </p:txBody>
      </p:sp>
      <p:sp>
        <p:nvSpPr>
          <p:cNvPr id="32" name="上下箭头 31"/>
          <p:cNvSpPr/>
          <p:nvPr/>
        </p:nvSpPr>
        <p:spPr>
          <a:xfrm>
            <a:off x="3302000" y="3390900"/>
            <a:ext cx="279400" cy="558800"/>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smtClean="0">
              <a:solidFill>
                <a:schemeClr val="tx1"/>
              </a:solidFill>
              <a:latin typeface="+mn-ea"/>
            </a:endParaRPr>
          </a:p>
        </p:txBody>
      </p:sp>
      <p:sp>
        <p:nvSpPr>
          <p:cNvPr id="33" name="圆角矩形 32"/>
          <p:cNvSpPr/>
          <p:nvPr/>
        </p:nvSpPr>
        <p:spPr>
          <a:xfrm>
            <a:off x="1714500" y="914400"/>
            <a:ext cx="6400800" cy="5727700"/>
          </a:xfrm>
          <a:prstGeom prst="round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1400" smtClean="0">
                <a:solidFill>
                  <a:schemeClr val="tx1"/>
                </a:solidFill>
                <a:latin typeface="+mn-ea"/>
              </a:rPr>
              <a:t>可伸缩的</a:t>
            </a:r>
            <a:r>
              <a:rPr lang="en-US" altLang="zh-CN" sz="1400" smtClean="0">
                <a:solidFill>
                  <a:schemeClr val="tx1"/>
                </a:solidFill>
                <a:latin typeface="+mn-ea"/>
              </a:rPr>
              <a:t>Dubbo</a:t>
            </a:r>
            <a:r>
              <a:rPr lang="zh-CN" altLang="en-US" sz="1400" smtClean="0">
                <a:solidFill>
                  <a:schemeClr val="tx1"/>
                </a:solidFill>
                <a:latin typeface="+mn-ea"/>
              </a:rPr>
              <a:t>集群</a:t>
            </a:r>
          </a:p>
        </p:txBody>
      </p:sp>
      <p:sp>
        <p:nvSpPr>
          <p:cNvPr id="34" name="TextBox 33"/>
          <p:cNvSpPr txBox="1"/>
          <p:nvPr/>
        </p:nvSpPr>
        <p:spPr>
          <a:xfrm>
            <a:off x="6308092" y="5565054"/>
            <a:ext cx="559769" cy="369332"/>
          </a:xfrm>
          <a:prstGeom prst="rect">
            <a:avLst/>
          </a:prstGeom>
          <a:noFill/>
        </p:spPr>
        <p:txBody>
          <a:bodyPr wrap="none" rtlCol="0">
            <a:spAutoFit/>
          </a:bodyPr>
          <a:lstStyle/>
          <a:p>
            <a:r>
              <a:rPr lang="en-US" altLang="zh-CN" smtClean="0"/>
              <a:t>……</a:t>
            </a:r>
            <a:endParaRPr lang="zh-CN" altLang="en-US"/>
          </a:p>
        </p:txBody>
      </p:sp>
      <p:sp>
        <p:nvSpPr>
          <p:cNvPr id="35" name="右箭头 34"/>
          <p:cNvSpPr/>
          <p:nvPr/>
        </p:nvSpPr>
        <p:spPr>
          <a:xfrm>
            <a:off x="7289800" y="4787900"/>
            <a:ext cx="1612900" cy="38100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smtClean="0">
              <a:solidFill>
                <a:schemeClr val="tx1"/>
              </a:solidFill>
              <a:latin typeface="+mn-ea"/>
            </a:endParaRPr>
          </a:p>
        </p:txBody>
      </p:sp>
    </p:spTree>
    <p:extLst>
      <p:ext uri="{BB962C8B-B14F-4D97-AF65-F5344CB8AC3E}">
        <p14:creationId xmlns:p14="http://schemas.microsoft.com/office/powerpoint/2010/main" val="1651258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组合 24"/>
          <p:cNvGrpSpPr/>
          <p:nvPr/>
        </p:nvGrpSpPr>
        <p:grpSpPr>
          <a:xfrm>
            <a:off x="2203886" y="2670859"/>
            <a:ext cx="792115" cy="787480"/>
            <a:chOff x="476922" y="1071546"/>
            <a:chExt cx="1077876" cy="1071570"/>
          </a:xfrm>
        </p:grpSpPr>
        <p:sp>
          <p:nvSpPr>
            <p:cNvPr id="5"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7" name="圆角矩形 6"/>
            <p:cNvSpPr/>
            <p:nvPr/>
          </p:nvSpPr>
          <p:spPr bwMode="auto">
            <a:xfrm>
              <a:off x="476922" y="1071546"/>
              <a:ext cx="1077876" cy="925836"/>
            </a:xfrm>
            <a:prstGeom prst="roundRect">
              <a:avLst/>
            </a:prstGeom>
            <a:gradFill flip="none" rotWithShape="1">
              <a:gsLst>
                <a:gs pos="0">
                  <a:schemeClr val="accent2"/>
                </a:gs>
                <a:gs pos="50000">
                  <a:schemeClr val="accent1">
                    <a:shade val="67500"/>
                    <a:satMod val="115000"/>
                  </a:schemeClr>
                </a:gs>
                <a:gs pos="100000">
                  <a:schemeClr val="accent1">
                    <a:shade val="100000"/>
                    <a:satMod val="115000"/>
                  </a:schemeClr>
                </a:gs>
              </a:gsLst>
              <a:lin ang="189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8" name="矩形 7"/>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smtClean="0">
                  <a:ln w="11430"/>
                  <a:solidFill>
                    <a:srgbClr val="F8F8F8"/>
                  </a:solidFill>
                  <a:effectLst>
                    <a:outerShdw blurRad="25400" algn="tl" rotWithShape="0">
                      <a:srgbClr val="000000">
                        <a:alpha val="43000"/>
                      </a:srgbClr>
                    </a:outerShdw>
                  </a:effectLst>
                  <a:ea typeface="微软雅黑" pitchFamily="34" charset="-122"/>
                </a:rPr>
                <a:t>2</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9" name="组合 42"/>
          <p:cNvGrpSpPr/>
          <p:nvPr/>
        </p:nvGrpSpPr>
        <p:grpSpPr>
          <a:xfrm>
            <a:off x="2192009" y="3639069"/>
            <a:ext cx="792115" cy="787480"/>
            <a:chOff x="476922" y="1071546"/>
            <a:chExt cx="1077876" cy="1071570"/>
          </a:xfrm>
        </p:grpSpPr>
        <p:sp>
          <p:nvSpPr>
            <p:cNvPr id="10"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11" name="圆角矩形 10"/>
            <p:cNvSpPr/>
            <p:nvPr/>
          </p:nvSpPr>
          <p:spPr bwMode="auto">
            <a:xfrm>
              <a:off x="476922" y="1071546"/>
              <a:ext cx="1077876" cy="925836"/>
            </a:xfrm>
            <a:prstGeom prst="roundRect">
              <a:avLst/>
            </a:prstGeom>
            <a:gradFill flip="none" rotWithShape="1">
              <a:gsLst>
                <a:gs pos="0">
                  <a:schemeClr val="accent2"/>
                </a:gs>
                <a:gs pos="50000">
                  <a:schemeClr val="accent1">
                    <a:shade val="67500"/>
                    <a:satMod val="115000"/>
                  </a:schemeClr>
                </a:gs>
                <a:gs pos="100000">
                  <a:schemeClr val="accent1">
                    <a:shade val="100000"/>
                    <a:satMod val="115000"/>
                  </a:schemeClr>
                </a:gs>
              </a:gsLst>
              <a:lin ang="189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12" name="矩形 11"/>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smtClean="0">
                  <a:ln w="11430"/>
                  <a:solidFill>
                    <a:srgbClr val="F8F8F8"/>
                  </a:solidFill>
                  <a:effectLst>
                    <a:outerShdw blurRad="25400" algn="tl" rotWithShape="0">
                      <a:srgbClr val="000000">
                        <a:alpha val="43000"/>
                      </a:srgbClr>
                    </a:outerShdw>
                  </a:effectLst>
                  <a:ea typeface="微软雅黑" pitchFamily="34" charset="-122"/>
                </a:rPr>
                <a:t>3</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13" name="组合 12"/>
          <p:cNvGrpSpPr/>
          <p:nvPr/>
        </p:nvGrpSpPr>
        <p:grpSpPr>
          <a:xfrm>
            <a:off x="3101570" y="2726046"/>
            <a:ext cx="6081826" cy="570008"/>
            <a:chOff x="1993834" y="1448358"/>
            <a:chExt cx="6081826" cy="570008"/>
          </a:xfrm>
        </p:grpSpPr>
        <p:sp>
          <p:nvSpPr>
            <p:cNvPr id="14" name="矩形 13"/>
            <p:cNvSpPr/>
            <p:nvPr/>
          </p:nvSpPr>
          <p:spPr bwMode="auto">
            <a:xfrm>
              <a:off x="1993834" y="1448358"/>
              <a:ext cx="6081826" cy="570008"/>
            </a:xfrm>
            <a:prstGeom prst="rect">
              <a:avLst/>
            </a:prstGeom>
            <a:gradFill flip="none" rotWithShape="1">
              <a:gsLst>
                <a:gs pos="0">
                  <a:srgbClr val="DDDDDD"/>
                </a:gs>
                <a:gs pos="100000">
                  <a:schemeClr val="bg1"/>
                </a:gs>
              </a:gsLst>
              <a:path path="circle">
                <a:fillToRect l="100000" t="100000"/>
              </a:path>
              <a:tileRect r="-100000" b="-100000"/>
            </a:gradFill>
            <a:ln w="3175" algn="ctr">
              <a:solidFill>
                <a:srgbClr val="C0C0C0"/>
              </a:solidFill>
              <a:miter lim="800000"/>
              <a:headEnd/>
              <a:tailEnd/>
            </a:ln>
            <a:effectLst>
              <a:outerShdw blurRad="50800" dist="38100" dir="2700000" algn="tl" rotWithShape="0">
                <a:schemeClr val="accent2">
                  <a:alpha val="40000"/>
                </a:schemeClr>
              </a:outerShdw>
            </a:effectLst>
          </p:spPr>
          <p:txBody>
            <a:bodyPr vert="horz" wrap="none" lIns="91440" tIns="45720" rIns="91440" bIns="45720" numCol="1" anchor="ctr" anchorCtr="0" compatLnSpc="1">
              <a:prstTxWarp prst="textNoShape">
                <a:avLst/>
              </a:prstTxWarp>
            </a:bodyPr>
            <a:lstStyle/>
            <a:p>
              <a:r>
                <a:rPr lang="zh-CN" altLang="en-US" dirty="0" smtClean="0">
                  <a:latin typeface="Arial" charset="0"/>
                  <a:ea typeface="微软雅黑" pitchFamily="34" charset="-122"/>
                </a:rPr>
                <a:t>分布式系统设计需要关注的点</a:t>
              </a:r>
              <a:endParaRPr lang="zh-CN" altLang="en-US" dirty="0" smtClean="0">
                <a:solidFill>
                  <a:schemeClr val="tx1"/>
                </a:solidFill>
                <a:latin typeface="Arial" charset="0"/>
                <a:ea typeface="微软雅黑" pitchFamily="34" charset="-122"/>
              </a:endParaRPr>
            </a:p>
          </p:txBody>
        </p:sp>
        <p:sp>
          <p:nvSpPr>
            <p:cNvPr id="15" name="矩形 14"/>
            <p:cNvSpPr/>
            <p:nvPr/>
          </p:nvSpPr>
          <p:spPr>
            <a:xfrm>
              <a:off x="1993834" y="1535042"/>
              <a:ext cx="6081826" cy="400110"/>
            </a:xfrm>
            <a:prstGeom prst="rect">
              <a:avLst/>
            </a:prstGeom>
          </p:spPr>
          <p:txBody>
            <a:bodyPr wrap="square">
              <a:spAutoFit/>
            </a:bodyPr>
            <a:lstStyle/>
            <a:p>
              <a:endParaRPr lang="zh-CN" altLang="en-US" sz="2000" i="0" dirty="0" smtClean="0">
                <a:ea typeface="微软雅黑" pitchFamily="34" charset="-122"/>
              </a:endParaRPr>
            </a:p>
          </p:txBody>
        </p:sp>
      </p:grpSp>
      <p:grpSp>
        <p:nvGrpSpPr>
          <p:cNvPr id="16" name="组合 15"/>
          <p:cNvGrpSpPr/>
          <p:nvPr/>
        </p:nvGrpSpPr>
        <p:grpSpPr>
          <a:xfrm>
            <a:off x="3076311" y="3694256"/>
            <a:ext cx="6081826" cy="570008"/>
            <a:chOff x="1993834" y="1448358"/>
            <a:chExt cx="6081826" cy="570008"/>
          </a:xfrm>
        </p:grpSpPr>
        <p:sp>
          <p:nvSpPr>
            <p:cNvPr id="17" name="矩形 16"/>
            <p:cNvSpPr/>
            <p:nvPr/>
          </p:nvSpPr>
          <p:spPr bwMode="auto">
            <a:xfrm>
              <a:off x="1993834" y="1448358"/>
              <a:ext cx="6081826" cy="570008"/>
            </a:xfrm>
            <a:prstGeom prst="rect">
              <a:avLst/>
            </a:prstGeom>
            <a:gradFill flip="none" rotWithShape="1">
              <a:gsLst>
                <a:gs pos="0">
                  <a:srgbClr val="DDDDDD"/>
                </a:gs>
                <a:gs pos="100000">
                  <a:schemeClr val="bg1"/>
                </a:gs>
              </a:gsLst>
              <a:path path="circle">
                <a:fillToRect l="100000" t="100000"/>
              </a:path>
              <a:tileRect r="-100000" b="-100000"/>
            </a:gradFill>
            <a:ln w="3175" algn="ctr">
              <a:solidFill>
                <a:srgbClr val="C0C0C0"/>
              </a:solidFill>
              <a:miter lim="800000"/>
              <a:headEnd/>
              <a:tailEnd/>
            </a:ln>
            <a:effectLst>
              <a:outerShdw blurRad="50800" dist="38100" dir="2700000" algn="tl" rotWithShape="0">
                <a:schemeClr val="accent2">
                  <a:alpha val="40000"/>
                </a:schemeClr>
              </a:outerShdw>
            </a:effectLst>
          </p:spPr>
          <p:txBody>
            <a:bodyPr vert="horz" wrap="none" lIns="91440" tIns="45720" rIns="91440" bIns="45720" numCol="1" anchor="ctr" anchorCtr="0" compatLnSpc="1">
              <a:prstTxWarp prst="textNoShape">
                <a:avLst/>
              </a:prstTxWarp>
            </a:bodyPr>
            <a:lstStyle/>
            <a:p>
              <a:r>
                <a:rPr lang="en-US" altLang="zh-CN" dirty="0" err="1" smtClean="0">
                  <a:solidFill>
                    <a:schemeClr val="tx1"/>
                  </a:solidFill>
                  <a:latin typeface="Arial" charset="0"/>
                  <a:ea typeface="微软雅黑" pitchFamily="34" charset="-122"/>
                </a:rPr>
                <a:t>Dubbo</a:t>
              </a:r>
              <a:r>
                <a:rPr lang="zh-CN" altLang="en-US" dirty="0" smtClean="0">
                  <a:solidFill>
                    <a:schemeClr val="tx1"/>
                  </a:solidFill>
                  <a:latin typeface="Arial" charset="0"/>
                  <a:ea typeface="微软雅黑" pitchFamily="34" charset="-122"/>
                </a:rPr>
                <a:t>框架</a:t>
              </a:r>
            </a:p>
          </p:txBody>
        </p:sp>
        <p:sp>
          <p:nvSpPr>
            <p:cNvPr id="18" name="矩形 17"/>
            <p:cNvSpPr/>
            <p:nvPr/>
          </p:nvSpPr>
          <p:spPr>
            <a:xfrm>
              <a:off x="1993834" y="1535042"/>
              <a:ext cx="6081826" cy="400110"/>
            </a:xfrm>
            <a:prstGeom prst="rect">
              <a:avLst/>
            </a:prstGeom>
          </p:spPr>
          <p:txBody>
            <a:bodyPr wrap="square">
              <a:spAutoFit/>
            </a:bodyPr>
            <a:lstStyle/>
            <a:p>
              <a:endParaRPr lang="zh-CN" altLang="en-US" sz="2000" i="0" dirty="0">
                <a:ea typeface="微软雅黑" pitchFamily="34" charset="-122"/>
              </a:endParaRPr>
            </a:p>
          </p:txBody>
        </p:sp>
      </p:grpSp>
      <p:grpSp>
        <p:nvGrpSpPr>
          <p:cNvPr id="19" name="组合 50"/>
          <p:cNvGrpSpPr/>
          <p:nvPr/>
        </p:nvGrpSpPr>
        <p:grpSpPr>
          <a:xfrm>
            <a:off x="2205257" y="1685184"/>
            <a:ext cx="792115" cy="787481"/>
            <a:chOff x="476922" y="1071546"/>
            <a:chExt cx="1077876" cy="1071570"/>
          </a:xfrm>
        </p:grpSpPr>
        <p:sp>
          <p:nvSpPr>
            <p:cNvPr id="20"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21" name="圆角矩形 20"/>
            <p:cNvSpPr/>
            <p:nvPr/>
          </p:nvSpPr>
          <p:spPr bwMode="auto">
            <a:xfrm>
              <a:off x="476922" y="1071546"/>
              <a:ext cx="1077876" cy="925836"/>
            </a:xfrm>
            <a:prstGeom prst="roundRect">
              <a:avLst/>
            </a:prstGeom>
            <a:gradFill flip="none" rotWithShape="1">
              <a:gsLst>
                <a:gs pos="0">
                  <a:srgbClr val="74B230"/>
                </a:gs>
                <a:gs pos="100000">
                  <a:srgbClr val="4F7921"/>
                </a:gs>
              </a:gsLst>
              <a:lin ang="54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22" name="矩形 21"/>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smtClean="0">
                  <a:ln w="11430"/>
                  <a:solidFill>
                    <a:srgbClr val="F8F8F8"/>
                  </a:solidFill>
                  <a:effectLst>
                    <a:outerShdw blurRad="25400" algn="tl" rotWithShape="0">
                      <a:srgbClr val="000000">
                        <a:alpha val="43000"/>
                      </a:srgbClr>
                    </a:outerShdw>
                  </a:effectLst>
                  <a:ea typeface="微软雅黑" pitchFamily="34" charset="-122"/>
                </a:rPr>
                <a:t>1</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23" name="组合 22"/>
          <p:cNvGrpSpPr/>
          <p:nvPr/>
        </p:nvGrpSpPr>
        <p:grpSpPr>
          <a:xfrm>
            <a:off x="3101570" y="1721378"/>
            <a:ext cx="6081826" cy="570008"/>
            <a:chOff x="1993834" y="4182519"/>
            <a:chExt cx="6081826" cy="570008"/>
          </a:xfrm>
        </p:grpSpPr>
        <p:sp>
          <p:nvSpPr>
            <p:cNvPr id="24" name="矩形 23"/>
            <p:cNvSpPr/>
            <p:nvPr/>
          </p:nvSpPr>
          <p:spPr bwMode="auto">
            <a:xfrm>
              <a:off x="1993834" y="4182519"/>
              <a:ext cx="6081826" cy="570008"/>
            </a:xfrm>
            <a:prstGeom prst="rect">
              <a:avLst/>
            </a:prstGeom>
            <a:ln>
              <a:noFill/>
              <a:headEnd/>
              <a:tailEn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anchor="ctr" anchorCtr="0" compatLnSpc="1">
              <a:prstTxWarp prst="textNoShape">
                <a:avLst/>
              </a:prstTxWarp>
            </a:bodyPr>
            <a:lstStyle/>
            <a:p>
              <a:r>
                <a:rPr lang="zh-CN" altLang="en-US" dirty="0">
                  <a:latin typeface="Arial" charset="0"/>
                  <a:ea typeface="微软雅黑" pitchFamily="34" charset="-122"/>
                </a:rPr>
                <a:t>分布式系统定义及演进过程</a:t>
              </a:r>
              <a:endParaRPr lang="zh-CN" altLang="en-US" dirty="0">
                <a:solidFill>
                  <a:schemeClr val="tx1"/>
                </a:solidFill>
                <a:latin typeface="Arial" charset="0"/>
                <a:ea typeface="微软雅黑" pitchFamily="34" charset="-122"/>
              </a:endParaRPr>
            </a:p>
          </p:txBody>
        </p:sp>
        <p:sp>
          <p:nvSpPr>
            <p:cNvPr id="25" name="矩形 24"/>
            <p:cNvSpPr/>
            <p:nvPr/>
          </p:nvSpPr>
          <p:spPr>
            <a:xfrm>
              <a:off x="1993834" y="4269202"/>
              <a:ext cx="6081826" cy="4001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anchor="ctr">
              <a:spAutoFit/>
            </a:bodyPr>
            <a:lstStyle/>
            <a:p>
              <a:endParaRPr lang="zh-CN" altLang="en-US" sz="2000" i="0" dirty="0">
                <a:ea typeface="微软雅黑" pitchFamily="34" charset="-122"/>
              </a:endParaRPr>
            </a:p>
          </p:txBody>
        </p:sp>
      </p:grpSp>
      <p:grpSp>
        <p:nvGrpSpPr>
          <p:cNvPr id="26" name="组合 42"/>
          <p:cNvGrpSpPr/>
          <p:nvPr/>
        </p:nvGrpSpPr>
        <p:grpSpPr>
          <a:xfrm>
            <a:off x="2188961" y="4705869"/>
            <a:ext cx="792115" cy="787480"/>
            <a:chOff x="476922" y="1071546"/>
            <a:chExt cx="1077876" cy="1071570"/>
          </a:xfrm>
        </p:grpSpPr>
        <p:sp>
          <p:nvSpPr>
            <p:cNvPr id="27"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28" name="圆角矩形 27"/>
            <p:cNvSpPr/>
            <p:nvPr/>
          </p:nvSpPr>
          <p:spPr bwMode="auto">
            <a:xfrm>
              <a:off x="476922" y="1071546"/>
              <a:ext cx="1077876" cy="925836"/>
            </a:xfrm>
            <a:prstGeom prst="roundRect">
              <a:avLst/>
            </a:prstGeom>
            <a:gradFill flip="none" rotWithShape="1">
              <a:gsLst>
                <a:gs pos="0">
                  <a:schemeClr val="accent2"/>
                </a:gs>
                <a:gs pos="50000">
                  <a:schemeClr val="accent1">
                    <a:shade val="67500"/>
                    <a:satMod val="115000"/>
                  </a:schemeClr>
                </a:gs>
                <a:gs pos="100000">
                  <a:schemeClr val="accent1">
                    <a:shade val="100000"/>
                    <a:satMod val="115000"/>
                  </a:schemeClr>
                </a:gs>
              </a:gsLst>
              <a:lin ang="189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29" name="矩形 28"/>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dirty="0">
                  <a:ln w="11430"/>
                  <a:solidFill>
                    <a:srgbClr val="F8F8F8"/>
                  </a:solidFill>
                  <a:effectLst>
                    <a:outerShdw blurRad="25400" algn="tl" rotWithShape="0">
                      <a:srgbClr val="000000">
                        <a:alpha val="43000"/>
                      </a:srgbClr>
                    </a:outerShdw>
                  </a:effectLst>
                  <a:ea typeface="微软雅黑" pitchFamily="34" charset="-122"/>
                </a:rPr>
                <a:t>4</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30" name="组合 29"/>
          <p:cNvGrpSpPr/>
          <p:nvPr/>
        </p:nvGrpSpPr>
        <p:grpSpPr>
          <a:xfrm>
            <a:off x="3073263" y="4761056"/>
            <a:ext cx="6081826" cy="570008"/>
            <a:chOff x="1993834" y="1448358"/>
            <a:chExt cx="6081826" cy="570008"/>
          </a:xfrm>
        </p:grpSpPr>
        <p:sp>
          <p:nvSpPr>
            <p:cNvPr id="31" name="矩形 30"/>
            <p:cNvSpPr/>
            <p:nvPr/>
          </p:nvSpPr>
          <p:spPr bwMode="auto">
            <a:xfrm>
              <a:off x="1993834" y="1448358"/>
              <a:ext cx="6081826" cy="570008"/>
            </a:xfrm>
            <a:prstGeom prst="rect">
              <a:avLst/>
            </a:prstGeom>
            <a:gradFill flip="none" rotWithShape="1">
              <a:gsLst>
                <a:gs pos="0">
                  <a:srgbClr val="DDDDDD"/>
                </a:gs>
                <a:gs pos="100000">
                  <a:schemeClr val="bg1"/>
                </a:gs>
              </a:gsLst>
              <a:path path="circle">
                <a:fillToRect l="100000" t="100000"/>
              </a:path>
              <a:tileRect r="-100000" b="-100000"/>
            </a:gradFill>
            <a:ln w="3175" algn="ctr">
              <a:solidFill>
                <a:srgbClr val="C0C0C0"/>
              </a:solidFill>
              <a:miter lim="800000"/>
              <a:headEnd/>
              <a:tailEnd/>
            </a:ln>
            <a:effectLst>
              <a:outerShdw blurRad="50800" dist="38100" dir="2700000" algn="tl" rotWithShape="0">
                <a:schemeClr val="accent2">
                  <a:alpha val="40000"/>
                </a:schemeClr>
              </a:outerShdw>
            </a:effectLst>
          </p:spPr>
          <p:txBody>
            <a:bodyPr vert="horz" wrap="none" lIns="91440" tIns="45720" rIns="91440" bIns="45720" numCol="1" anchor="ctr" anchorCtr="0" compatLnSpc="1">
              <a:prstTxWarp prst="textNoShape">
                <a:avLst/>
              </a:prstTxWarp>
            </a:bodyPr>
            <a:lstStyle/>
            <a:p>
              <a:r>
                <a:rPr lang="zh-CN" altLang="en-US" dirty="0" smtClean="0">
                  <a:solidFill>
                    <a:schemeClr val="tx1"/>
                  </a:solidFill>
                  <a:latin typeface="Arial" charset="0"/>
                  <a:ea typeface="微软雅黑" pitchFamily="34" charset="-122"/>
                </a:rPr>
                <a:t>支付平台接入简介</a:t>
              </a:r>
            </a:p>
          </p:txBody>
        </p:sp>
        <p:sp>
          <p:nvSpPr>
            <p:cNvPr id="32" name="矩形 31"/>
            <p:cNvSpPr/>
            <p:nvPr/>
          </p:nvSpPr>
          <p:spPr>
            <a:xfrm>
              <a:off x="1993834" y="1535042"/>
              <a:ext cx="6081826" cy="400110"/>
            </a:xfrm>
            <a:prstGeom prst="rect">
              <a:avLst/>
            </a:prstGeom>
          </p:spPr>
          <p:txBody>
            <a:bodyPr wrap="square">
              <a:spAutoFit/>
            </a:bodyPr>
            <a:lstStyle/>
            <a:p>
              <a:endParaRPr lang="zh-CN" altLang="en-US" sz="2000" i="0" dirty="0">
                <a:ea typeface="微软雅黑" pitchFamily="34" charset="-122"/>
              </a:endParaRPr>
            </a:p>
          </p:txBody>
        </p:sp>
      </p:grpSp>
    </p:spTree>
    <p:extLst>
      <p:ext uri="{BB962C8B-B14F-4D97-AF65-F5344CB8AC3E}">
        <p14:creationId xmlns:p14="http://schemas.microsoft.com/office/powerpoint/2010/main" val="1651258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 name="组合 24"/>
          <p:cNvGrpSpPr/>
          <p:nvPr/>
        </p:nvGrpSpPr>
        <p:grpSpPr>
          <a:xfrm>
            <a:off x="2203886" y="2670859"/>
            <a:ext cx="792115" cy="787480"/>
            <a:chOff x="476922" y="1071546"/>
            <a:chExt cx="1077876" cy="1071570"/>
          </a:xfrm>
        </p:grpSpPr>
        <p:sp>
          <p:nvSpPr>
            <p:cNvPr id="27"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28" name="圆角矩形 27"/>
            <p:cNvSpPr/>
            <p:nvPr/>
          </p:nvSpPr>
          <p:spPr bwMode="auto">
            <a:xfrm>
              <a:off x="476922" y="1071546"/>
              <a:ext cx="1077876" cy="925836"/>
            </a:xfrm>
            <a:prstGeom prst="roundRect">
              <a:avLst/>
            </a:prstGeom>
            <a:gradFill flip="none" rotWithShape="1">
              <a:gsLst>
                <a:gs pos="0">
                  <a:schemeClr val="accent2"/>
                </a:gs>
                <a:gs pos="50000">
                  <a:schemeClr val="accent1">
                    <a:shade val="67500"/>
                    <a:satMod val="115000"/>
                  </a:schemeClr>
                </a:gs>
                <a:gs pos="100000">
                  <a:schemeClr val="accent1">
                    <a:shade val="100000"/>
                    <a:satMod val="115000"/>
                  </a:schemeClr>
                </a:gs>
              </a:gsLst>
              <a:lin ang="189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29" name="矩形 28"/>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smtClean="0">
                  <a:ln w="11430"/>
                  <a:solidFill>
                    <a:srgbClr val="F8F8F8"/>
                  </a:solidFill>
                  <a:effectLst>
                    <a:outerShdw blurRad="25400" algn="tl" rotWithShape="0">
                      <a:srgbClr val="000000">
                        <a:alpha val="43000"/>
                      </a:srgbClr>
                    </a:outerShdw>
                  </a:effectLst>
                  <a:ea typeface="微软雅黑" pitchFamily="34" charset="-122"/>
                </a:rPr>
                <a:t>2</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30" name="组合 42"/>
          <p:cNvGrpSpPr/>
          <p:nvPr/>
        </p:nvGrpSpPr>
        <p:grpSpPr>
          <a:xfrm>
            <a:off x="2192009" y="3639069"/>
            <a:ext cx="792115" cy="787480"/>
            <a:chOff x="476922" y="1071546"/>
            <a:chExt cx="1077876" cy="1071570"/>
          </a:xfrm>
        </p:grpSpPr>
        <p:sp>
          <p:nvSpPr>
            <p:cNvPr id="31"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32" name="圆角矩形 31"/>
            <p:cNvSpPr/>
            <p:nvPr/>
          </p:nvSpPr>
          <p:spPr bwMode="auto">
            <a:xfrm>
              <a:off x="476922" y="1071546"/>
              <a:ext cx="1077876" cy="925836"/>
            </a:xfrm>
            <a:prstGeom prst="roundRect">
              <a:avLst/>
            </a:prstGeom>
            <a:gradFill flip="none" rotWithShape="1">
              <a:gsLst>
                <a:gs pos="0">
                  <a:schemeClr val="accent2"/>
                </a:gs>
                <a:gs pos="50000">
                  <a:schemeClr val="accent1">
                    <a:shade val="67500"/>
                    <a:satMod val="115000"/>
                  </a:schemeClr>
                </a:gs>
                <a:gs pos="100000">
                  <a:schemeClr val="accent1">
                    <a:shade val="100000"/>
                    <a:satMod val="115000"/>
                  </a:schemeClr>
                </a:gs>
              </a:gsLst>
              <a:lin ang="189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33" name="矩形 32"/>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smtClean="0">
                  <a:ln w="11430"/>
                  <a:solidFill>
                    <a:srgbClr val="F8F8F8"/>
                  </a:solidFill>
                  <a:effectLst>
                    <a:outerShdw blurRad="25400" algn="tl" rotWithShape="0">
                      <a:srgbClr val="000000">
                        <a:alpha val="43000"/>
                      </a:srgbClr>
                    </a:outerShdw>
                  </a:effectLst>
                  <a:ea typeface="微软雅黑" pitchFamily="34" charset="-122"/>
                </a:rPr>
                <a:t>3</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34" name="组合 33"/>
          <p:cNvGrpSpPr/>
          <p:nvPr/>
        </p:nvGrpSpPr>
        <p:grpSpPr>
          <a:xfrm>
            <a:off x="3083282" y="2726046"/>
            <a:ext cx="6081826" cy="570008"/>
            <a:chOff x="1993834" y="1448358"/>
            <a:chExt cx="6081826" cy="570008"/>
          </a:xfrm>
        </p:grpSpPr>
        <p:sp>
          <p:nvSpPr>
            <p:cNvPr id="35" name="矩形 34"/>
            <p:cNvSpPr/>
            <p:nvPr/>
          </p:nvSpPr>
          <p:spPr bwMode="auto">
            <a:xfrm>
              <a:off x="1993834" y="1448358"/>
              <a:ext cx="6081826" cy="570008"/>
            </a:xfrm>
            <a:prstGeom prst="rect">
              <a:avLst/>
            </a:prstGeom>
            <a:gradFill flip="none" rotWithShape="1">
              <a:gsLst>
                <a:gs pos="0">
                  <a:srgbClr val="DDDDDD"/>
                </a:gs>
                <a:gs pos="100000">
                  <a:schemeClr val="bg1"/>
                </a:gs>
              </a:gsLst>
              <a:path path="circle">
                <a:fillToRect l="100000" t="100000"/>
              </a:path>
              <a:tileRect r="-100000" b="-100000"/>
            </a:gradFill>
            <a:ln w="3175" algn="ctr">
              <a:solidFill>
                <a:srgbClr val="C0C0C0"/>
              </a:solidFill>
              <a:miter lim="800000"/>
              <a:headEnd/>
              <a:tailEnd/>
            </a:ln>
            <a:effectLst>
              <a:outerShdw blurRad="50800" dist="38100" dir="2700000" algn="tl" rotWithShape="0">
                <a:schemeClr val="accent2">
                  <a:alpha val="40000"/>
                </a:schemeClr>
              </a:outerShdw>
            </a:effectLst>
          </p:spPr>
          <p:txBody>
            <a:bodyPr vert="horz" wrap="none" lIns="91440" tIns="45720" rIns="91440" bIns="45720" numCol="1" anchor="ctr" anchorCtr="0" compatLnSpc="1">
              <a:prstTxWarp prst="textNoShape">
                <a:avLst/>
              </a:prstTxWarp>
            </a:bodyPr>
            <a:lstStyle/>
            <a:p>
              <a:r>
                <a:rPr lang="zh-CN" altLang="en-US" dirty="0" smtClean="0">
                  <a:latin typeface="Arial" charset="0"/>
                  <a:ea typeface="微软雅黑" pitchFamily="34" charset="-122"/>
                </a:rPr>
                <a:t>分布式系统设计需要关注的点</a:t>
              </a:r>
              <a:endParaRPr lang="zh-CN" altLang="en-US" dirty="0" smtClean="0">
                <a:solidFill>
                  <a:schemeClr val="tx1"/>
                </a:solidFill>
                <a:latin typeface="Arial" charset="0"/>
                <a:ea typeface="微软雅黑" pitchFamily="34" charset="-122"/>
              </a:endParaRPr>
            </a:p>
          </p:txBody>
        </p:sp>
        <p:sp>
          <p:nvSpPr>
            <p:cNvPr id="36" name="矩形 35"/>
            <p:cNvSpPr/>
            <p:nvPr/>
          </p:nvSpPr>
          <p:spPr>
            <a:xfrm>
              <a:off x="1993834" y="1535042"/>
              <a:ext cx="6081826" cy="400110"/>
            </a:xfrm>
            <a:prstGeom prst="rect">
              <a:avLst/>
            </a:prstGeom>
          </p:spPr>
          <p:txBody>
            <a:bodyPr wrap="square">
              <a:spAutoFit/>
            </a:bodyPr>
            <a:lstStyle/>
            <a:p>
              <a:endParaRPr lang="zh-CN" altLang="en-US" sz="2000" i="0" dirty="0" smtClean="0">
                <a:ea typeface="微软雅黑" pitchFamily="34" charset="-122"/>
              </a:endParaRPr>
            </a:p>
          </p:txBody>
        </p:sp>
      </p:grpSp>
      <p:grpSp>
        <p:nvGrpSpPr>
          <p:cNvPr id="37" name="组合 36"/>
          <p:cNvGrpSpPr/>
          <p:nvPr/>
        </p:nvGrpSpPr>
        <p:grpSpPr>
          <a:xfrm>
            <a:off x="3055087" y="1765940"/>
            <a:ext cx="6081826" cy="570008"/>
            <a:chOff x="1993834" y="1448358"/>
            <a:chExt cx="6081826" cy="570008"/>
          </a:xfrm>
        </p:grpSpPr>
        <p:sp>
          <p:nvSpPr>
            <p:cNvPr id="38" name="矩形 37"/>
            <p:cNvSpPr/>
            <p:nvPr/>
          </p:nvSpPr>
          <p:spPr bwMode="auto">
            <a:xfrm>
              <a:off x="1993834" y="1448358"/>
              <a:ext cx="6081826" cy="570008"/>
            </a:xfrm>
            <a:prstGeom prst="rect">
              <a:avLst/>
            </a:prstGeom>
            <a:gradFill flip="none" rotWithShape="1">
              <a:gsLst>
                <a:gs pos="0">
                  <a:srgbClr val="DDDDDD"/>
                </a:gs>
                <a:gs pos="100000">
                  <a:schemeClr val="bg1"/>
                </a:gs>
              </a:gsLst>
              <a:path path="circle">
                <a:fillToRect l="100000" t="100000"/>
              </a:path>
              <a:tileRect r="-100000" b="-100000"/>
            </a:gradFill>
            <a:ln w="3175" algn="ctr">
              <a:solidFill>
                <a:srgbClr val="C0C0C0"/>
              </a:solidFill>
              <a:miter lim="800000"/>
              <a:headEnd/>
              <a:tailEnd/>
            </a:ln>
            <a:effectLst>
              <a:outerShdw blurRad="50800" dist="38100" dir="2700000" algn="tl" rotWithShape="0">
                <a:schemeClr val="accent2">
                  <a:alpha val="40000"/>
                </a:schemeClr>
              </a:outerShdw>
            </a:effectLst>
          </p:spPr>
          <p:txBody>
            <a:bodyPr vert="horz" wrap="none" lIns="91440" tIns="45720" rIns="91440" bIns="45720" numCol="1" anchor="ctr" anchorCtr="0" compatLnSpc="1">
              <a:prstTxWarp prst="textNoShape">
                <a:avLst/>
              </a:prstTxWarp>
            </a:bodyPr>
            <a:lstStyle/>
            <a:p>
              <a:r>
                <a:rPr lang="zh-CN" altLang="en-US" dirty="0" smtClean="0">
                  <a:latin typeface="Arial" charset="0"/>
                  <a:ea typeface="微软雅黑" pitchFamily="34" charset="-122"/>
                </a:rPr>
                <a:t>分布式</a:t>
              </a:r>
              <a:r>
                <a:rPr lang="zh-CN" altLang="en-US" dirty="0">
                  <a:latin typeface="Arial" charset="0"/>
                  <a:ea typeface="微软雅黑" pitchFamily="34" charset="-122"/>
                </a:rPr>
                <a:t>系统定义及演进</a:t>
              </a:r>
              <a:r>
                <a:rPr lang="zh-CN" altLang="en-US" dirty="0" smtClean="0">
                  <a:latin typeface="Arial" charset="0"/>
                  <a:ea typeface="微软雅黑" pitchFamily="34" charset="-122"/>
                </a:rPr>
                <a:t>过程</a:t>
              </a:r>
              <a:endParaRPr lang="zh-CN" altLang="en-US" dirty="0">
                <a:latin typeface="Arial" charset="0"/>
                <a:ea typeface="微软雅黑" pitchFamily="34" charset="-122"/>
              </a:endParaRPr>
            </a:p>
          </p:txBody>
        </p:sp>
        <p:sp>
          <p:nvSpPr>
            <p:cNvPr id="39" name="矩形 38"/>
            <p:cNvSpPr/>
            <p:nvPr/>
          </p:nvSpPr>
          <p:spPr>
            <a:xfrm>
              <a:off x="1993834" y="1535042"/>
              <a:ext cx="6081826" cy="400110"/>
            </a:xfrm>
            <a:prstGeom prst="rect">
              <a:avLst/>
            </a:prstGeom>
          </p:spPr>
          <p:txBody>
            <a:bodyPr wrap="square">
              <a:spAutoFit/>
            </a:bodyPr>
            <a:lstStyle/>
            <a:p>
              <a:endParaRPr lang="zh-CN" altLang="en-US" sz="2000" i="0" dirty="0">
                <a:ea typeface="微软雅黑" pitchFamily="34" charset="-122"/>
              </a:endParaRPr>
            </a:p>
          </p:txBody>
        </p:sp>
      </p:grpSp>
      <p:grpSp>
        <p:nvGrpSpPr>
          <p:cNvPr id="40" name="组合 50"/>
          <p:cNvGrpSpPr/>
          <p:nvPr/>
        </p:nvGrpSpPr>
        <p:grpSpPr>
          <a:xfrm>
            <a:off x="2205257" y="1685184"/>
            <a:ext cx="792115" cy="787481"/>
            <a:chOff x="476922" y="1071546"/>
            <a:chExt cx="1077876" cy="1071570"/>
          </a:xfrm>
        </p:grpSpPr>
        <p:sp>
          <p:nvSpPr>
            <p:cNvPr id="41"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42" name="圆角矩形 41"/>
            <p:cNvSpPr/>
            <p:nvPr/>
          </p:nvSpPr>
          <p:spPr bwMode="auto">
            <a:xfrm>
              <a:off x="476922" y="1071546"/>
              <a:ext cx="1077876" cy="925836"/>
            </a:xfrm>
            <a:prstGeom prst="roundRect">
              <a:avLst/>
            </a:prstGeom>
            <a:gradFill flip="none" rotWithShape="1">
              <a:gsLst>
                <a:gs pos="0">
                  <a:srgbClr val="74B230"/>
                </a:gs>
                <a:gs pos="100000">
                  <a:srgbClr val="4F7921"/>
                </a:gs>
              </a:gsLst>
              <a:lin ang="54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43" name="矩形 42"/>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smtClean="0">
                  <a:ln w="11430"/>
                  <a:solidFill>
                    <a:srgbClr val="F8F8F8"/>
                  </a:solidFill>
                  <a:effectLst>
                    <a:outerShdw blurRad="25400" algn="tl" rotWithShape="0">
                      <a:srgbClr val="000000">
                        <a:alpha val="43000"/>
                      </a:srgbClr>
                    </a:outerShdw>
                  </a:effectLst>
                  <a:ea typeface="微软雅黑" pitchFamily="34" charset="-122"/>
                </a:rPr>
                <a:t>1</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44" name="组合 43"/>
          <p:cNvGrpSpPr/>
          <p:nvPr/>
        </p:nvGrpSpPr>
        <p:grpSpPr>
          <a:xfrm>
            <a:off x="3092426" y="3723617"/>
            <a:ext cx="6081826" cy="570008"/>
            <a:chOff x="1993834" y="4182519"/>
            <a:chExt cx="6081826" cy="570008"/>
          </a:xfrm>
        </p:grpSpPr>
        <p:sp>
          <p:nvSpPr>
            <p:cNvPr id="45" name="矩形 44"/>
            <p:cNvSpPr/>
            <p:nvPr/>
          </p:nvSpPr>
          <p:spPr bwMode="auto">
            <a:xfrm>
              <a:off x="1993834" y="4182519"/>
              <a:ext cx="6081826" cy="570008"/>
            </a:xfrm>
            <a:prstGeom prst="rect">
              <a:avLst/>
            </a:prstGeom>
            <a:ln>
              <a:noFill/>
              <a:headEnd/>
              <a:tailEn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anchor="ctr" anchorCtr="0" compatLnSpc="1">
              <a:prstTxWarp prst="textNoShape">
                <a:avLst/>
              </a:prstTxWarp>
            </a:bodyPr>
            <a:lstStyle/>
            <a:p>
              <a:r>
                <a:rPr lang="en-US" altLang="zh-CN" dirty="0" err="1">
                  <a:solidFill>
                    <a:schemeClr val="tx1"/>
                  </a:solidFill>
                  <a:latin typeface="Arial" charset="0"/>
                  <a:ea typeface="微软雅黑" pitchFamily="34" charset="-122"/>
                </a:rPr>
                <a:t>Dubbo</a:t>
              </a:r>
              <a:r>
                <a:rPr lang="zh-CN" altLang="en-US" dirty="0">
                  <a:solidFill>
                    <a:schemeClr val="tx1"/>
                  </a:solidFill>
                  <a:latin typeface="Arial" charset="0"/>
                  <a:ea typeface="微软雅黑" pitchFamily="34" charset="-122"/>
                </a:rPr>
                <a:t>框架</a:t>
              </a:r>
            </a:p>
          </p:txBody>
        </p:sp>
        <p:sp>
          <p:nvSpPr>
            <p:cNvPr id="46" name="矩形 45"/>
            <p:cNvSpPr/>
            <p:nvPr/>
          </p:nvSpPr>
          <p:spPr>
            <a:xfrm>
              <a:off x="1993834" y="4269202"/>
              <a:ext cx="6081826" cy="4001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anchor="ctr">
              <a:spAutoFit/>
            </a:bodyPr>
            <a:lstStyle/>
            <a:p>
              <a:endParaRPr lang="zh-CN" altLang="en-US" sz="2000" i="0" dirty="0">
                <a:ea typeface="微软雅黑" pitchFamily="34" charset="-122"/>
              </a:endParaRPr>
            </a:p>
          </p:txBody>
        </p:sp>
      </p:grpSp>
      <p:grpSp>
        <p:nvGrpSpPr>
          <p:cNvPr id="47" name="组合 42"/>
          <p:cNvGrpSpPr/>
          <p:nvPr/>
        </p:nvGrpSpPr>
        <p:grpSpPr>
          <a:xfrm>
            <a:off x="2188961" y="4705869"/>
            <a:ext cx="792115" cy="787480"/>
            <a:chOff x="476922" y="1071546"/>
            <a:chExt cx="1077876" cy="1071570"/>
          </a:xfrm>
        </p:grpSpPr>
        <p:sp>
          <p:nvSpPr>
            <p:cNvPr id="48"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49" name="圆角矩形 48"/>
            <p:cNvSpPr/>
            <p:nvPr/>
          </p:nvSpPr>
          <p:spPr bwMode="auto">
            <a:xfrm>
              <a:off x="476922" y="1071546"/>
              <a:ext cx="1077876" cy="925836"/>
            </a:xfrm>
            <a:prstGeom prst="roundRect">
              <a:avLst/>
            </a:prstGeom>
            <a:gradFill flip="none" rotWithShape="1">
              <a:gsLst>
                <a:gs pos="0">
                  <a:schemeClr val="accent2"/>
                </a:gs>
                <a:gs pos="50000">
                  <a:schemeClr val="accent1">
                    <a:shade val="67500"/>
                    <a:satMod val="115000"/>
                  </a:schemeClr>
                </a:gs>
                <a:gs pos="100000">
                  <a:schemeClr val="accent1">
                    <a:shade val="100000"/>
                    <a:satMod val="115000"/>
                  </a:schemeClr>
                </a:gs>
              </a:gsLst>
              <a:lin ang="189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50" name="矩形 49"/>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dirty="0">
                  <a:ln w="11430"/>
                  <a:solidFill>
                    <a:srgbClr val="F8F8F8"/>
                  </a:solidFill>
                  <a:effectLst>
                    <a:outerShdw blurRad="25400" algn="tl" rotWithShape="0">
                      <a:srgbClr val="000000">
                        <a:alpha val="43000"/>
                      </a:srgbClr>
                    </a:outerShdw>
                  </a:effectLst>
                  <a:ea typeface="微软雅黑" pitchFamily="34" charset="-122"/>
                </a:rPr>
                <a:t>4</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51" name="组合 50"/>
          <p:cNvGrpSpPr/>
          <p:nvPr/>
        </p:nvGrpSpPr>
        <p:grpSpPr>
          <a:xfrm>
            <a:off x="3073263" y="4761056"/>
            <a:ext cx="6081826" cy="570008"/>
            <a:chOff x="1993834" y="1448358"/>
            <a:chExt cx="6081826" cy="570008"/>
          </a:xfrm>
        </p:grpSpPr>
        <p:sp>
          <p:nvSpPr>
            <p:cNvPr id="52" name="矩形 51"/>
            <p:cNvSpPr/>
            <p:nvPr/>
          </p:nvSpPr>
          <p:spPr bwMode="auto">
            <a:xfrm>
              <a:off x="1993834" y="1448358"/>
              <a:ext cx="6081826" cy="570008"/>
            </a:xfrm>
            <a:prstGeom prst="rect">
              <a:avLst/>
            </a:prstGeom>
            <a:gradFill flip="none" rotWithShape="1">
              <a:gsLst>
                <a:gs pos="0">
                  <a:srgbClr val="DDDDDD"/>
                </a:gs>
                <a:gs pos="100000">
                  <a:schemeClr val="bg1"/>
                </a:gs>
              </a:gsLst>
              <a:path path="circle">
                <a:fillToRect l="100000" t="100000"/>
              </a:path>
              <a:tileRect r="-100000" b="-100000"/>
            </a:gradFill>
            <a:ln w="3175" algn="ctr">
              <a:solidFill>
                <a:srgbClr val="C0C0C0"/>
              </a:solidFill>
              <a:miter lim="800000"/>
              <a:headEnd/>
              <a:tailEnd/>
            </a:ln>
            <a:effectLst>
              <a:outerShdw blurRad="50800" dist="38100" dir="2700000" algn="tl" rotWithShape="0">
                <a:schemeClr val="accent2">
                  <a:alpha val="40000"/>
                </a:schemeClr>
              </a:outerShdw>
            </a:effectLst>
          </p:spPr>
          <p:txBody>
            <a:bodyPr vert="horz" wrap="none" lIns="91440" tIns="45720" rIns="91440" bIns="45720" numCol="1" anchor="ctr" anchorCtr="0" compatLnSpc="1">
              <a:prstTxWarp prst="textNoShape">
                <a:avLst/>
              </a:prstTxWarp>
            </a:bodyPr>
            <a:lstStyle/>
            <a:p>
              <a:r>
                <a:rPr lang="zh-CN" altLang="en-US" dirty="0" smtClean="0">
                  <a:solidFill>
                    <a:schemeClr val="tx1"/>
                  </a:solidFill>
                  <a:latin typeface="Arial" charset="0"/>
                  <a:ea typeface="微软雅黑" pitchFamily="34" charset="-122"/>
                </a:rPr>
                <a:t>支付平台接入简介</a:t>
              </a:r>
            </a:p>
          </p:txBody>
        </p:sp>
        <p:sp>
          <p:nvSpPr>
            <p:cNvPr id="53" name="矩形 52"/>
            <p:cNvSpPr/>
            <p:nvPr/>
          </p:nvSpPr>
          <p:spPr>
            <a:xfrm>
              <a:off x="1993834" y="1535042"/>
              <a:ext cx="6081826" cy="400110"/>
            </a:xfrm>
            <a:prstGeom prst="rect">
              <a:avLst/>
            </a:prstGeom>
          </p:spPr>
          <p:txBody>
            <a:bodyPr wrap="square">
              <a:spAutoFit/>
            </a:bodyPr>
            <a:lstStyle/>
            <a:p>
              <a:endParaRPr lang="zh-CN" altLang="en-US" sz="2000" i="0" dirty="0">
                <a:ea typeface="微软雅黑" pitchFamily="34" charset="-122"/>
              </a:endParaRPr>
            </a:p>
          </p:txBody>
        </p:sp>
      </p:grpSp>
    </p:spTree>
    <p:extLst>
      <p:ext uri="{BB962C8B-B14F-4D97-AF65-F5344CB8AC3E}">
        <p14:creationId xmlns:p14="http://schemas.microsoft.com/office/powerpoint/2010/main" val="1651258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 name="组合 24"/>
          <p:cNvGrpSpPr/>
          <p:nvPr/>
        </p:nvGrpSpPr>
        <p:grpSpPr>
          <a:xfrm>
            <a:off x="2203886" y="2670859"/>
            <a:ext cx="792115" cy="787480"/>
            <a:chOff x="476922" y="1071546"/>
            <a:chExt cx="1077876" cy="1071570"/>
          </a:xfrm>
        </p:grpSpPr>
        <p:sp>
          <p:nvSpPr>
            <p:cNvPr id="27"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28" name="圆角矩形 27"/>
            <p:cNvSpPr/>
            <p:nvPr/>
          </p:nvSpPr>
          <p:spPr bwMode="auto">
            <a:xfrm>
              <a:off x="476922" y="1071546"/>
              <a:ext cx="1077876" cy="925836"/>
            </a:xfrm>
            <a:prstGeom prst="roundRect">
              <a:avLst/>
            </a:prstGeom>
            <a:gradFill flip="none" rotWithShape="1">
              <a:gsLst>
                <a:gs pos="0">
                  <a:schemeClr val="accent2"/>
                </a:gs>
                <a:gs pos="50000">
                  <a:schemeClr val="accent1">
                    <a:shade val="67500"/>
                    <a:satMod val="115000"/>
                  </a:schemeClr>
                </a:gs>
                <a:gs pos="100000">
                  <a:schemeClr val="accent1">
                    <a:shade val="100000"/>
                    <a:satMod val="115000"/>
                  </a:schemeClr>
                </a:gs>
              </a:gsLst>
              <a:lin ang="189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29" name="矩形 28"/>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smtClean="0">
                  <a:ln w="11430"/>
                  <a:solidFill>
                    <a:srgbClr val="F8F8F8"/>
                  </a:solidFill>
                  <a:effectLst>
                    <a:outerShdw blurRad="25400" algn="tl" rotWithShape="0">
                      <a:srgbClr val="000000">
                        <a:alpha val="43000"/>
                      </a:srgbClr>
                    </a:outerShdw>
                  </a:effectLst>
                  <a:ea typeface="微软雅黑" pitchFamily="34" charset="-122"/>
                </a:rPr>
                <a:t>2</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30" name="组合 42"/>
          <p:cNvGrpSpPr/>
          <p:nvPr/>
        </p:nvGrpSpPr>
        <p:grpSpPr>
          <a:xfrm>
            <a:off x="2192009" y="3639069"/>
            <a:ext cx="792115" cy="787480"/>
            <a:chOff x="476922" y="1071546"/>
            <a:chExt cx="1077876" cy="1071570"/>
          </a:xfrm>
        </p:grpSpPr>
        <p:sp>
          <p:nvSpPr>
            <p:cNvPr id="31"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32" name="圆角矩形 31"/>
            <p:cNvSpPr/>
            <p:nvPr/>
          </p:nvSpPr>
          <p:spPr bwMode="auto">
            <a:xfrm>
              <a:off x="476922" y="1071546"/>
              <a:ext cx="1077876" cy="925836"/>
            </a:xfrm>
            <a:prstGeom prst="roundRect">
              <a:avLst/>
            </a:prstGeom>
            <a:gradFill flip="none" rotWithShape="1">
              <a:gsLst>
                <a:gs pos="0">
                  <a:schemeClr val="accent2"/>
                </a:gs>
                <a:gs pos="50000">
                  <a:schemeClr val="accent1">
                    <a:shade val="67500"/>
                    <a:satMod val="115000"/>
                  </a:schemeClr>
                </a:gs>
                <a:gs pos="100000">
                  <a:schemeClr val="accent1">
                    <a:shade val="100000"/>
                    <a:satMod val="115000"/>
                  </a:schemeClr>
                </a:gs>
              </a:gsLst>
              <a:lin ang="189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33" name="矩形 32"/>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smtClean="0">
                  <a:ln w="11430"/>
                  <a:solidFill>
                    <a:srgbClr val="F8F8F8"/>
                  </a:solidFill>
                  <a:effectLst>
                    <a:outerShdw blurRad="25400" algn="tl" rotWithShape="0">
                      <a:srgbClr val="000000">
                        <a:alpha val="43000"/>
                      </a:srgbClr>
                    </a:outerShdw>
                  </a:effectLst>
                  <a:ea typeface="微软雅黑" pitchFamily="34" charset="-122"/>
                </a:rPr>
                <a:t>3</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34" name="组合 33"/>
          <p:cNvGrpSpPr/>
          <p:nvPr/>
        </p:nvGrpSpPr>
        <p:grpSpPr>
          <a:xfrm>
            <a:off x="3101570" y="2726046"/>
            <a:ext cx="6081826" cy="570008"/>
            <a:chOff x="1993834" y="1448358"/>
            <a:chExt cx="6081826" cy="570008"/>
          </a:xfrm>
        </p:grpSpPr>
        <p:sp>
          <p:nvSpPr>
            <p:cNvPr id="35" name="矩形 34"/>
            <p:cNvSpPr/>
            <p:nvPr/>
          </p:nvSpPr>
          <p:spPr bwMode="auto">
            <a:xfrm>
              <a:off x="1993834" y="1448358"/>
              <a:ext cx="6081826" cy="570008"/>
            </a:xfrm>
            <a:prstGeom prst="rect">
              <a:avLst/>
            </a:prstGeom>
            <a:gradFill flip="none" rotWithShape="1">
              <a:gsLst>
                <a:gs pos="0">
                  <a:srgbClr val="DDDDDD"/>
                </a:gs>
                <a:gs pos="100000">
                  <a:schemeClr val="bg1"/>
                </a:gs>
              </a:gsLst>
              <a:path path="circle">
                <a:fillToRect l="100000" t="100000"/>
              </a:path>
              <a:tileRect r="-100000" b="-100000"/>
            </a:gradFill>
            <a:ln w="3175" algn="ctr">
              <a:solidFill>
                <a:srgbClr val="C0C0C0"/>
              </a:solidFill>
              <a:miter lim="800000"/>
              <a:headEnd/>
              <a:tailEnd/>
            </a:ln>
            <a:effectLst>
              <a:outerShdw blurRad="50800" dist="38100" dir="2700000" algn="tl" rotWithShape="0">
                <a:schemeClr val="accent2">
                  <a:alpha val="40000"/>
                </a:schemeClr>
              </a:outerShdw>
            </a:effectLst>
          </p:spPr>
          <p:txBody>
            <a:bodyPr vert="horz" wrap="none" lIns="91440" tIns="45720" rIns="91440" bIns="45720" numCol="1" anchor="ctr" anchorCtr="0" compatLnSpc="1">
              <a:prstTxWarp prst="textNoShape">
                <a:avLst/>
              </a:prstTxWarp>
            </a:bodyPr>
            <a:lstStyle/>
            <a:p>
              <a:r>
                <a:rPr lang="zh-CN" altLang="en-US" dirty="0" smtClean="0">
                  <a:latin typeface="Arial" charset="0"/>
                  <a:ea typeface="微软雅黑" pitchFamily="34" charset="-122"/>
                </a:rPr>
                <a:t>分布式系统设计需要关注的点</a:t>
              </a:r>
              <a:endParaRPr lang="zh-CN" altLang="en-US" dirty="0" smtClean="0">
                <a:solidFill>
                  <a:schemeClr val="tx1"/>
                </a:solidFill>
                <a:latin typeface="Arial" charset="0"/>
                <a:ea typeface="微软雅黑" pitchFamily="34" charset="-122"/>
              </a:endParaRPr>
            </a:p>
          </p:txBody>
        </p:sp>
        <p:sp>
          <p:nvSpPr>
            <p:cNvPr id="36" name="矩形 35"/>
            <p:cNvSpPr/>
            <p:nvPr/>
          </p:nvSpPr>
          <p:spPr>
            <a:xfrm>
              <a:off x="1993834" y="1535042"/>
              <a:ext cx="6081826" cy="400110"/>
            </a:xfrm>
            <a:prstGeom prst="rect">
              <a:avLst/>
            </a:prstGeom>
          </p:spPr>
          <p:txBody>
            <a:bodyPr wrap="square">
              <a:spAutoFit/>
            </a:bodyPr>
            <a:lstStyle/>
            <a:p>
              <a:endParaRPr lang="zh-CN" altLang="en-US" sz="2000" i="0" dirty="0" smtClean="0">
                <a:ea typeface="微软雅黑" pitchFamily="34" charset="-122"/>
              </a:endParaRPr>
            </a:p>
          </p:txBody>
        </p:sp>
      </p:grpSp>
      <p:grpSp>
        <p:nvGrpSpPr>
          <p:cNvPr id="37" name="组合 36"/>
          <p:cNvGrpSpPr/>
          <p:nvPr/>
        </p:nvGrpSpPr>
        <p:grpSpPr>
          <a:xfrm>
            <a:off x="3076311" y="3694256"/>
            <a:ext cx="6081826" cy="570008"/>
            <a:chOff x="1993834" y="1448358"/>
            <a:chExt cx="6081826" cy="570008"/>
          </a:xfrm>
        </p:grpSpPr>
        <p:sp>
          <p:nvSpPr>
            <p:cNvPr id="38" name="矩形 37"/>
            <p:cNvSpPr/>
            <p:nvPr/>
          </p:nvSpPr>
          <p:spPr bwMode="auto">
            <a:xfrm>
              <a:off x="1993834" y="1448358"/>
              <a:ext cx="6081826" cy="570008"/>
            </a:xfrm>
            <a:prstGeom prst="rect">
              <a:avLst/>
            </a:prstGeom>
            <a:gradFill flip="none" rotWithShape="1">
              <a:gsLst>
                <a:gs pos="0">
                  <a:srgbClr val="DDDDDD"/>
                </a:gs>
                <a:gs pos="100000">
                  <a:schemeClr val="bg1"/>
                </a:gs>
              </a:gsLst>
              <a:path path="circle">
                <a:fillToRect l="100000" t="100000"/>
              </a:path>
              <a:tileRect r="-100000" b="-100000"/>
            </a:gradFill>
            <a:ln w="3175" algn="ctr">
              <a:solidFill>
                <a:srgbClr val="C0C0C0"/>
              </a:solidFill>
              <a:miter lim="800000"/>
              <a:headEnd/>
              <a:tailEnd/>
            </a:ln>
            <a:effectLst>
              <a:outerShdw blurRad="50800" dist="38100" dir="2700000" algn="tl" rotWithShape="0">
                <a:schemeClr val="accent2">
                  <a:alpha val="40000"/>
                </a:schemeClr>
              </a:outerShdw>
            </a:effectLst>
          </p:spPr>
          <p:txBody>
            <a:bodyPr vert="horz" wrap="none" lIns="91440" tIns="45720" rIns="91440" bIns="45720" numCol="1" anchor="ctr" anchorCtr="0" compatLnSpc="1">
              <a:prstTxWarp prst="textNoShape">
                <a:avLst/>
              </a:prstTxWarp>
            </a:bodyPr>
            <a:lstStyle/>
            <a:p>
              <a:r>
                <a:rPr lang="en-US" altLang="zh-CN" dirty="0" err="1" smtClean="0">
                  <a:solidFill>
                    <a:schemeClr val="tx1"/>
                  </a:solidFill>
                  <a:latin typeface="Arial" charset="0"/>
                  <a:ea typeface="微软雅黑" pitchFamily="34" charset="-122"/>
                </a:rPr>
                <a:t>Dubbo</a:t>
              </a:r>
              <a:r>
                <a:rPr lang="zh-CN" altLang="en-US" dirty="0" smtClean="0">
                  <a:solidFill>
                    <a:schemeClr val="tx1"/>
                  </a:solidFill>
                  <a:latin typeface="Arial" charset="0"/>
                  <a:ea typeface="微软雅黑" pitchFamily="34" charset="-122"/>
                </a:rPr>
                <a:t>框架</a:t>
              </a:r>
            </a:p>
          </p:txBody>
        </p:sp>
        <p:sp>
          <p:nvSpPr>
            <p:cNvPr id="39" name="矩形 38"/>
            <p:cNvSpPr/>
            <p:nvPr/>
          </p:nvSpPr>
          <p:spPr>
            <a:xfrm>
              <a:off x="1993834" y="1535042"/>
              <a:ext cx="6081826" cy="400110"/>
            </a:xfrm>
            <a:prstGeom prst="rect">
              <a:avLst/>
            </a:prstGeom>
          </p:spPr>
          <p:txBody>
            <a:bodyPr wrap="square">
              <a:spAutoFit/>
            </a:bodyPr>
            <a:lstStyle/>
            <a:p>
              <a:endParaRPr lang="zh-CN" altLang="en-US" sz="2000" i="0" dirty="0">
                <a:ea typeface="微软雅黑" pitchFamily="34" charset="-122"/>
              </a:endParaRPr>
            </a:p>
          </p:txBody>
        </p:sp>
      </p:grpSp>
      <p:grpSp>
        <p:nvGrpSpPr>
          <p:cNvPr id="40" name="组合 50"/>
          <p:cNvGrpSpPr/>
          <p:nvPr/>
        </p:nvGrpSpPr>
        <p:grpSpPr>
          <a:xfrm>
            <a:off x="2205257" y="1685184"/>
            <a:ext cx="792115" cy="787481"/>
            <a:chOff x="476922" y="1071546"/>
            <a:chExt cx="1077876" cy="1071570"/>
          </a:xfrm>
        </p:grpSpPr>
        <p:sp>
          <p:nvSpPr>
            <p:cNvPr id="41"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42" name="圆角矩形 41"/>
            <p:cNvSpPr/>
            <p:nvPr/>
          </p:nvSpPr>
          <p:spPr bwMode="auto">
            <a:xfrm>
              <a:off x="476922" y="1071546"/>
              <a:ext cx="1077876" cy="925836"/>
            </a:xfrm>
            <a:prstGeom prst="roundRect">
              <a:avLst/>
            </a:prstGeom>
            <a:gradFill flip="none" rotWithShape="1">
              <a:gsLst>
                <a:gs pos="0">
                  <a:srgbClr val="74B230"/>
                </a:gs>
                <a:gs pos="100000">
                  <a:srgbClr val="4F7921"/>
                </a:gs>
              </a:gsLst>
              <a:lin ang="54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43" name="矩形 42"/>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smtClean="0">
                  <a:ln w="11430"/>
                  <a:solidFill>
                    <a:srgbClr val="F8F8F8"/>
                  </a:solidFill>
                  <a:effectLst>
                    <a:outerShdw blurRad="25400" algn="tl" rotWithShape="0">
                      <a:srgbClr val="000000">
                        <a:alpha val="43000"/>
                      </a:srgbClr>
                    </a:outerShdw>
                  </a:effectLst>
                  <a:ea typeface="微软雅黑" pitchFamily="34" charset="-122"/>
                </a:rPr>
                <a:t>1</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44" name="组合 43"/>
          <p:cNvGrpSpPr/>
          <p:nvPr/>
        </p:nvGrpSpPr>
        <p:grpSpPr>
          <a:xfrm>
            <a:off x="3073263" y="4725020"/>
            <a:ext cx="6081826" cy="570008"/>
            <a:chOff x="1993834" y="4182519"/>
            <a:chExt cx="6081826" cy="570008"/>
          </a:xfrm>
        </p:grpSpPr>
        <p:sp>
          <p:nvSpPr>
            <p:cNvPr id="45" name="矩形 44"/>
            <p:cNvSpPr/>
            <p:nvPr/>
          </p:nvSpPr>
          <p:spPr bwMode="auto">
            <a:xfrm>
              <a:off x="1993834" y="4182519"/>
              <a:ext cx="6081826" cy="570008"/>
            </a:xfrm>
            <a:prstGeom prst="rect">
              <a:avLst/>
            </a:prstGeom>
            <a:ln>
              <a:noFill/>
              <a:headEnd/>
              <a:tailEn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anchor="ctr" anchorCtr="0" compatLnSpc="1">
              <a:prstTxWarp prst="textNoShape">
                <a:avLst/>
              </a:prstTxWarp>
            </a:bodyPr>
            <a:lstStyle/>
            <a:p>
              <a:r>
                <a:rPr lang="zh-CN" altLang="en-US" dirty="0">
                  <a:solidFill>
                    <a:schemeClr val="tx1"/>
                  </a:solidFill>
                  <a:latin typeface="Arial" charset="0"/>
                  <a:ea typeface="微软雅黑" pitchFamily="34" charset="-122"/>
                </a:rPr>
                <a:t>支付平台接入简介</a:t>
              </a:r>
            </a:p>
          </p:txBody>
        </p:sp>
        <p:sp>
          <p:nvSpPr>
            <p:cNvPr id="46" name="矩形 45"/>
            <p:cNvSpPr/>
            <p:nvPr/>
          </p:nvSpPr>
          <p:spPr>
            <a:xfrm>
              <a:off x="1993834" y="4269202"/>
              <a:ext cx="6081826" cy="40011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anchor="ctr">
              <a:spAutoFit/>
            </a:bodyPr>
            <a:lstStyle/>
            <a:p>
              <a:endParaRPr lang="zh-CN" altLang="en-US" sz="2000" i="0" dirty="0">
                <a:ea typeface="微软雅黑" pitchFamily="34" charset="-122"/>
              </a:endParaRPr>
            </a:p>
          </p:txBody>
        </p:sp>
      </p:grpSp>
      <p:grpSp>
        <p:nvGrpSpPr>
          <p:cNvPr id="47" name="组合 42"/>
          <p:cNvGrpSpPr/>
          <p:nvPr/>
        </p:nvGrpSpPr>
        <p:grpSpPr>
          <a:xfrm>
            <a:off x="2188961" y="4705869"/>
            <a:ext cx="792115" cy="787480"/>
            <a:chOff x="476922" y="1071546"/>
            <a:chExt cx="1077876" cy="1071570"/>
          </a:xfrm>
        </p:grpSpPr>
        <p:sp>
          <p:nvSpPr>
            <p:cNvPr id="48" name="Oval 9"/>
            <p:cNvSpPr>
              <a:spLocks noChangeArrowheads="1"/>
            </p:cNvSpPr>
            <p:nvPr/>
          </p:nvSpPr>
          <p:spPr bwMode="auto">
            <a:xfrm>
              <a:off x="571472" y="1908466"/>
              <a:ext cx="958956" cy="234650"/>
            </a:xfrm>
            <a:prstGeom prst="ellipse">
              <a:avLst/>
            </a:prstGeom>
            <a:gradFill rotWithShape="1">
              <a:gsLst>
                <a:gs pos="0">
                  <a:srgbClr val="00101E">
                    <a:alpha val="89999"/>
                  </a:srgbClr>
                </a:gs>
                <a:gs pos="100000">
                  <a:srgbClr val="00101E">
                    <a:alpha val="0"/>
                  </a:srgbClr>
                </a:gs>
              </a:gsLst>
              <a:path path="shape">
                <a:fillToRect l="50000" t="50000" r="50000" b="50000"/>
              </a:path>
            </a:gradFill>
            <a:ln w="9525" algn="ctr">
              <a:noFill/>
              <a:round/>
              <a:headEnd/>
              <a:tailEnd/>
            </a:ln>
            <a:effectLst/>
          </p:spPr>
          <p:txBody>
            <a:bodyPr vert="horz" wrap="none" lIns="91440" tIns="45720" rIns="91440" bIns="45720" numCol="1" anchor="ctr" anchorCtr="0" compatLnSpc="1">
              <a:prstTxWarp prst="textNoShape">
                <a:avLst/>
              </a:prstTxWarp>
            </a:bodyPr>
            <a:lstStyle/>
            <a:p>
              <a:endParaRPr lang="zh-CN" altLang="en-US" dirty="0">
                <a:ea typeface="微软雅黑" pitchFamily="34" charset="-122"/>
              </a:endParaRPr>
            </a:p>
          </p:txBody>
        </p:sp>
        <p:sp>
          <p:nvSpPr>
            <p:cNvPr id="49" name="圆角矩形 48"/>
            <p:cNvSpPr/>
            <p:nvPr/>
          </p:nvSpPr>
          <p:spPr bwMode="auto">
            <a:xfrm>
              <a:off x="476922" y="1071546"/>
              <a:ext cx="1077876" cy="925836"/>
            </a:xfrm>
            <a:prstGeom prst="roundRect">
              <a:avLst/>
            </a:prstGeom>
            <a:gradFill flip="none" rotWithShape="1">
              <a:gsLst>
                <a:gs pos="0">
                  <a:schemeClr val="accent2"/>
                </a:gs>
                <a:gs pos="50000">
                  <a:schemeClr val="accent1">
                    <a:shade val="67500"/>
                    <a:satMod val="115000"/>
                  </a:schemeClr>
                </a:gs>
                <a:gs pos="100000">
                  <a:schemeClr val="accent1">
                    <a:shade val="100000"/>
                    <a:satMod val="115000"/>
                  </a:schemeClr>
                </a:gs>
              </a:gsLst>
              <a:lin ang="18900000" scaled="1"/>
              <a:tileRect/>
            </a:gradFill>
            <a:ln>
              <a:noFill/>
              <a:headEnd type="none" w="med" len="med"/>
              <a:tailEnd type="none" w="med" len="med"/>
            </a:ln>
            <a:effectLst/>
            <a:scene3d>
              <a:camera prst="perspectiveContrastingLeftFacing">
                <a:rot lat="623785" lon="2636333" rev="21386784"/>
              </a:camera>
              <a:lightRig rig="flat" dir="t"/>
            </a:scene3d>
            <a:sp3d>
              <a:bevelT/>
              <a:bevelB/>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i="1" u="none" strike="noStrike" normalizeH="0" baseline="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charset="0"/>
                <a:ea typeface="微软雅黑" pitchFamily="34" charset="-122"/>
              </a:endParaRPr>
            </a:p>
          </p:txBody>
        </p:sp>
        <p:sp>
          <p:nvSpPr>
            <p:cNvPr id="50" name="矩形 49"/>
            <p:cNvSpPr/>
            <p:nvPr/>
          </p:nvSpPr>
          <p:spPr>
            <a:xfrm>
              <a:off x="602366" y="1144790"/>
              <a:ext cx="857768" cy="736354"/>
            </a:xfrm>
            <a:prstGeom prst="rect">
              <a:avLst/>
            </a:prstGeom>
            <a:noFill/>
            <a:ln>
              <a:noFill/>
            </a:ln>
            <a:effectLst>
              <a:outerShdw blurRad="44450" dist="27940" dir="5400000" algn="ctr">
                <a:srgbClr val="000000">
                  <a:alpha val="32000"/>
                </a:srgbClr>
              </a:outerShdw>
            </a:effectLst>
            <a:scene3d>
              <a:camera prst="perspectiveHeroicExtremeLeftFacing"/>
              <a:lightRig rig="balanced" dir="t">
                <a:rot lat="0" lon="0" rev="8700000"/>
              </a:lightRig>
            </a:scene3d>
            <a:sp3d>
              <a:bevelT w="190500" h="38100"/>
            </a:sp3d>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altLang="zh-CN" sz="2800" spc="150" dirty="0">
                  <a:ln w="11430"/>
                  <a:solidFill>
                    <a:srgbClr val="F8F8F8"/>
                  </a:solidFill>
                  <a:effectLst>
                    <a:outerShdw blurRad="25400" algn="tl" rotWithShape="0">
                      <a:srgbClr val="000000">
                        <a:alpha val="43000"/>
                      </a:srgbClr>
                    </a:outerShdw>
                  </a:effectLst>
                  <a:ea typeface="微软雅黑" pitchFamily="34" charset="-122"/>
                </a:rPr>
                <a:t>4</a:t>
              </a:r>
              <a:endParaRPr lang="zh-CN" altLang="en-US" sz="2800" spc="150" dirty="0">
                <a:ln w="11430"/>
                <a:solidFill>
                  <a:srgbClr val="F8F8F8"/>
                </a:solidFill>
                <a:effectLst>
                  <a:outerShdw blurRad="25400" algn="tl" rotWithShape="0">
                    <a:srgbClr val="000000">
                      <a:alpha val="43000"/>
                    </a:srgbClr>
                  </a:outerShdw>
                </a:effectLst>
                <a:ea typeface="微软雅黑" pitchFamily="34" charset="-122"/>
              </a:endParaRPr>
            </a:p>
          </p:txBody>
        </p:sp>
      </p:grpSp>
      <p:grpSp>
        <p:nvGrpSpPr>
          <p:cNvPr id="51" name="组合 50"/>
          <p:cNvGrpSpPr/>
          <p:nvPr/>
        </p:nvGrpSpPr>
        <p:grpSpPr>
          <a:xfrm>
            <a:off x="3101570" y="1740371"/>
            <a:ext cx="6081826" cy="570008"/>
            <a:chOff x="1993834" y="1448358"/>
            <a:chExt cx="6081826" cy="570008"/>
          </a:xfrm>
        </p:grpSpPr>
        <p:sp>
          <p:nvSpPr>
            <p:cNvPr id="52" name="矩形 51"/>
            <p:cNvSpPr/>
            <p:nvPr/>
          </p:nvSpPr>
          <p:spPr bwMode="auto">
            <a:xfrm>
              <a:off x="1993834" y="1448358"/>
              <a:ext cx="6081826" cy="570008"/>
            </a:xfrm>
            <a:prstGeom prst="rect">
              <a:avLst/>
            </a:prstGeom>
            <a:gradFill flip="none" rotWithShape="1">
              <a:gsLst>
                <a:gs pos="0">
                  <a:srgbClr val="DDDDDD"/>
                </a:gs>
                <a:gs pos="100000">
                  <a:schemeClr val="bg1"/>
                </a:gs>
              </a:gsLst>
              <a:path path="circle">
                <a:fillToRect l="100000" t="100000"/>
              </a:path>
              <a:tileRect r="-100000" b="-100000"/>
            </a:gradFill>
            <a:ln w="3175" algn="ctr">
              <a:solidFill>
                <a:srgbClr val="C0C0C0"/>
              </a:solidFill>
              <a:miter lim="800000"/>
              <a:headEnd/>
              <a:tailEnd/>
            </a:ln>
            <a:effectLst>
              <a:outerShdw blurRad="50800" dist="38100" dir="2700000" algn="tl" rotWithShape="0">
                <a:schemeClr val="accent2">
                  <a:alpha val="40000"/>
                </a:schemeClr>
              </a:outerShdw>
            </a:effectLst>
          </p:spPr>
          <p:txBody>
            <a:bodyPr vert="horz" wrap="none" lIns="91440" tIns="45720" rIns="91440" bIns="45720" numCol="1" anchor="ctr" anchorCtr="0" compatLnSpc="1">
              <a:prstTxWarp prst="textNoShape">
                <a:avLst/>
              </a:prstTxWarp>
            </a:bodyPr>
            <a:lstStyle/>
            <a:p>
              <a:r>
                <a:rPr lang="zh-CN" altLang="en-US" dirty="0" smtClean="0">
                  <a:latin typeface="Arial" charset="0"/>
                  <a:ea typeface="微软雅黑" pitchFamily="34" charset="-122"/>
                </a:rPr>
                <a:t>分布式</a:t>
              </a:r>
              <a:r>
                <a:rPr lang="zh-CN" altLang="en-US" dirty="0">
                  <a:latin typeface="Arial" charset="0"/>
                  <a:ea typeface="微软雅黑" pitchFamily="34" charset="-122"/>
                </a:rPr>
                <a:t>系统定义及演进过程</a:t>
              </a:r>
              <a:endParaRPr lang="zh-CN" altLang="en-US" dirty="0" smtClean="0">
                <a:solidFill>
                  <a:schemeClr val="tx1"/>
                </a:solidFill>
                <a:latin typeface="Arial" charset="0"/>
                <a:ea typeface="微软雅黑" pitchFamily="34" charset="-122"/>
              </a:endParaRPr>
            </a:p>
          </p:txBody>
        </p:sp>
        <p:sp>
          <p:nvSpPr>
            <p:cNvPr id="53" name="矩形 52"/>
            <p:cNvSpPr/>
            <p:nvPr/>
          </p:nvSpPr>
          <p:spPr>
            <a:xfrm>
              <a:off x="1993834" y="1535042"/>
              <a:ext cx="6081826" cy="400110"/>
            </a:xfrm>
            <a:prstGeom prst="rect">
              <a:avLst/>
            </a:prstGeom>
          </p:spPr>
          <p:txBody>
            <a:bodyPr wrap="square">
              <a:spAutoFit/>
            </a:bodyPr>
            <a:lstStyle/>
            <a:p>
              <a:endParaRPr lang="zh-CN" altLang="en-US" sz="2000" i="0" dirty="0">
                <a:ea typeface="微软雅黑" pitchFamily="34" charset="-122"/>
              </a:endParaRPr>
            </a:p>
          </p:txBody>
        </p:sp>
      </p:grpSp>
    </p:spTree>
    <p:extLst>
      <p:ext uri="{BB962C8B-B14F-4D97-AF65-F5344CB8AC3E}">
        <p14:creationId xmlns:p14="http://schemas.microsoft.com/office/powerpoint/2010/main" val="1104585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12192000" cy="740701"/>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lvl="1"/>
            <a:endParaRPr lang="zh-CN" altLang="en-US" sz="3100" dirty="0">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320469" y="216113"/>
            <a:ext cx="1577899" cy="35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8533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781054" y="222250"/>
            <a:ext cx="10515600" cy="1325563"/>
          </a:xfrm>
        </p:spPr>
        <p:txBody>
          <a:bodyPr/>
          <a:lstStyle/>
          <a:p>
            <a:pPr eaLnBrk="1" hangingPunct="1"/>
            <a:r>
              <a:rPr lang="zh-CN" altLang="en-US" dirty="0"/>
              <a:t>商户</a:t>
            </a:r>
            <a:r>
              <a:rPr lang="zh-CN" altLang="en-US" dirty="0" smtClean="0"/>
              <a:t>支付流程</a:t>
            </a:r>
            <a:endParaRPr lang="zh-CN" altLang="en-US" dirty="0" smtClean="0"/>
          </a:p>
        </p:txBody>
      </p:sp>
      <p:sp>
        <p:nvSpPr>
          <p:cNvPr id="13318" name="Rectangle 3"/>
          <p:cNvSpPr>
            <a:spLocks noChangeArrowheads="1"/>
          </p:cNvSpPr>
          <p:nvPr/>
        </p:nvSpPr>
        <p:spPr bwMode="auto">
          <a:xfrm>
            <a:off x="3024717" y="2133601"/>
            <a:ext cx="2015067" cy="24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305" tIns="25723" rIns="54305" bIns="25723">
            <a:spAutoFit/>
          </a:bodyPr>
          <a:lstStyle/>
          <a:p>
            <a:pPr algn="ctr" defTabSz="293688" eaLnBrk="0" hangingPunct="0">
              <a:lnSpc>
                <a:spcPct val="80000"/>
              </a:lnSpc>
              <a:spcBef>
                <a:spcPct val="0"/>
              </a:spcBef>
              <a:buClrTx/>
              <a:buFontTx/>
              <a:buNone/>
            </a:pPr>
            <a:r>
              <a:rPr lang="en-US" altLang="zh-CN" sz="1600">
                <a:solidFill>
                  <a:srgbClr val="000000"/>
                </a:solidFill>
              </a:rPr>
              <a:t>A</a:t>
            </a:r>
            <a:r>
              <a:rPr lang="zh-CN" altLang="en-US" sz="1600">
                <a:solidFill>
                  <a:srgbClr val="000000"/>
                </a:solidFill>
              </a:rPr>
              <a:t>行个人用户</a:t>
            </a:r>
          </a:p>
        </p:txBody>
      </p:sp>
      <p:grpSp>
        <p:nvGrpSpPr>
          <p:cNvPr id="13319" name="Group 4"/>
          <p:cNvGrpSpPr>
            <a:grpSpLocks/>
          </p:cNvGrpSpPr>
          <p:nvPr/>
        </p:nvGrpSpPr>
        <p:grpSpPr bwMode="auto">
          <a:xfrm>
            <a:off x="3215218" y="1341439"/>
            <a:ext cx="1439333" cy="725487"/>
            <a:chOff x="4224" y="288"/>
            <a:chExt cx="806" cy="638"/>
          </a:xfrm>
        </p:grpSpPr>
        <p:graphicFrame>
          <p:nvGraphicFramePr>
            <p:cNvPr id="13399" name="Object 5"/>
            <p:cNvGraphicFramePr>
              <a:graphicFrameLocks noChangeAspect="1"/>
            </p:cNvGraphicFramePr>
            <p:nvPr/>
          </p:nvGraphicFramePr>
          <p:xfrm>
            <a:off x="4224" y="288"/>
            <a:ext cx="720" cy="638"/>
          </p:xfrm>
          <a:graphic>
            <a:graphicData uri="http://schemas.openxmlformats.org/presentationml/2006/ole">
              <mc:AlternateContent xmlns:mc="http://schemas.openxmlformats.org/markup-compatibility/2006">
                <mc:Choice xmlns:v="urn:schemas-microsoft-com:vml" Requires="v">
                  <p:oleObj spid="_x0000_s1725" name="CorelDRAW" r:id="rId3" imgW="3496757" imgH="3095701" progId="CorelDRAW.Graphic.9">
                    <p:embed/>
                  </p:oleObj>
                </mc:Choice>
                <mc:Fallback>
                  <p:oleObj name="CorelDRAW" r:id="rId3" imgW="3496757" imgH="3095701" progId="CorelDRAW.Graphic.9">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 y="288"/>
                          <a:ext cx="720" cy="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400" name="Picture 6" descr="图形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4656" y="336"/>
              <a:ext cx="37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20" name="Group 23"/>
          <p:cNvGrpSpPr>
            <a:grpSpLocks/>
          </p:cNvGrpSpPr>
          <p:nvPr/>
        </p:nvGrpSpPr>
        <p:grpSpPr bwMode="auto">
          <a:xfrm>
            <a:off x="8976785" y="1412876"/>
            <a:ext cx="1153583" cy="576263"/>
            <a:chOff x="4279" y="1040"/>
            <a:chExt cx="1198" cy="876"/>
          </a:xfrm>
        </p:grpSpPr>
        <p:sp>
          <p:nvSpPr>
            <p:cNvPr id="13385" name="AutoShape 24"/>
            <p:cNvSpPr>
              <a:spLocks noChangeArrowheads="1"/>
            </p:cNvSpPr>
            <p:nvPr/>
          </p:nvSpPr>
          <p:spPr bwMode="auto">
            <a:xfrm rot="10800000" flipH="1" flipV="1">
              <a:off x="4279" y="1040"/>
              <a:ext cx="1198" cy="5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524 w 21600"/>
                <a:gd name="T13" fmla="*/ 2492 h 21600"/>
                <a:gd name="T14" fmla="*/ 19076 w 21600"/>
                <a:gd name="T15" fmla="*/ 19108 h 21600"/>
              </a:gdLst>
              <a:ahLst/>
              <a:cxnLst>
                <a:cxn ang="T8">
                  <a:pos x="T0" y="T1"/>
                </a:cxn>
                <a:cxn ang="T9">
                  <a:pos x="T2" y="T3"/>
                </a:cxn>
                <a:cxn ang="T10">
                  <a:pos x="T4" y="T5"/>
                </a:cxn>
                <a:cxn ang="T11">
                  <a:pos x="T6" y="T7"/>
                </a:cxn>
              </a:cxnLst>
              <a:rect l="T12" t="T13" r="T14" b="T15"/>
              <a:pathLst>
                <a:path w="21600" h="21600">
                  <a:moveTo>
                    <a:pt x="0" y="0"/>
                  </a:moveTo>
                  <a:lnTo>
                    <a:pt x="1440" y="21600"/>
                  </a:lnTo>
                  <a:lnTo>
                    <a:pt x="20160" y="21600"/>
                  </a:lnTo>
                  <a:lnTo>
                    <a:pt x="21600" y="0"/>
                  </a:lnTo>
                  <a:lnTo>
                    <a:pt x="0" y="0"/>
                  </a:lnTo>
                  <a:close/>
                </a:path>
              </a:pathLst>
            </a:custGeom>
            <a:solidFill>
              <a:schemeClr val="accent1"/>
            </a:solidFill>
            <a:ln w="12700">
              <a:solidFill>
                <a:schemeClr val="tx1"/>
              </a:solidFill>
              <a:miter lim="800000"/>
              <a:headEnd/>
              <a:tailEnd/>
            </a:ln>
          </p:spPr>
          <p:txBody>
            <a:bodyPr wrap="none" anchor="ctr"/>
            <a:lstStyle/>
            <a:p>
              <a:endParaRPr lang="zh-CN" altLang="en-US"/>
            </a:p>
          </p:txBody>
        </p:sp>
        <p:sp>
          <p:nvSpPr>
            <p:cNvPr id="13386" name="Rectangle 25"/>
            <p:cNvSpPr>
              <a:spLocks noChangeArrowheads="1"/>
            </p:cNvSpPr>
            <p:nvPr/>
          </p:nvSpPr>
          <p:spPr bwMode="auto">
            <a:xfrm>
              <a:off x="4358" y="1093"/>
              <a:ext cx="1039" cy="823"/>
            </a:xfrm>
            <a:prstGeom prst="rect">
              <a:avLst/>
            </a:prstGeom>
            <a:solidFill>
              <a:schemeClr val="folHlink"/>
            </a:solidFill>
            <a:ln w="12700">
              <a:solidFill>
                <a:schemeClr val="tx1"/>
              </a:solidFill>
              <a:miter lim="800000"/>
              <a:headEnd/>
              <a:tailEnd/>
            </a:ln>
          </p:spPr>
          <p:txBody>
            <a:bodyPr wrap="none" anchor="ctr"/>
            <a:lstStyle/>
            <a:p>
              <a:endParaRPr lang="zh-CN" altLang="en-US"/>
            </a:p>
          </p:txBody>
        </p:sp>
        <p:sp>
          <p:nvSpPr>
            <p:cNvPr id="13387" name="Rectangle 26"/>
            <p:cNvSpPr>
              <a:spLocks noChangeArrowheads="1"/>
            </p:cNvSpPr>
            <p:nvPr/>
          </p:nvSpPr>
          <p:spPr bwMode="auto">
            <a:xfrm>
              <a:off x="4792" y="1445"/>
              <a:ext cx="172" cy="404"/>
            </a:xfrm>
            <a:prstGeom prst="rect">
              <a:avLst/>
            </a:prstGeom>
            <a:solidFill>
              <a:srgbClr val="DADADA"/>
            </a:solidFill>
            <a:ln w="12700">
              <a:solidFill>
                <a:schemeClr val="tx1"/>
              </a:solidFill>
              <a:miter lim="800000"/>
              <a:headEnd/>
              <a:tailEnd/>
            </a:ln>
          </p:spPr>
          <p:txBody>
            <a:bodyPr wrap="none" anchor="ctr"/>
            <a:lstStyle/>
            <a:p>
              <a:endParaRPr lang="zh-CN" altLang="en-US"/>
            </a:p>
          </p:txBody>
        </p:sp>
        <p:sp>
          <p:nvSpPr>
            <p:cNvPr id="13388" name="Rectangle 27"/>
            <p:cNvSpPr>
              <a:spLocks noChangeArrowheads="1"/>
            </p:cNvSpPr>
            <p:nvPr/>
          </p:nvSpPr>
          <p:spPr bwMode="auto">
            <a:xfrm>
              <a:off x="5041" y="1445"/>
              <a:ext cx="298" cy="404"/>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13389" name="Rectangle 28"/>
            <p:cNvSpPr>
              <a:spLocks noChangeArrowheads="1"/>
            </p:cNvSpPr>
            <p:nvPr/>
          </p:nvSpPr>
          <p:spPr bwMode="auto">
            <a:xfrm>
              <a:off x="4423" y="1445"/>
              <a:ext cx="292" cy="404"/>
            </a:xfrm>
            <a:prstGeom prst="rect">
              <a:avLst/>
            </a:prstGeom>
            <a:solidFill>
              <a:schemeClr val="accent1"/>
            </a:solidFill>
            <a:ln w="12700">
              <a:solidFill>
                <a:schemeClr val="tx1"/>
              </a:solidFill>
              <a:miter lim="800000"/>
              <a:headEnd/>
              <a:tailEnd/>
            </a:ln>
          </p:spPr>
          <p:txBody>
            <a:bodyPr wrap="none" anchor="ctr"/>
            <a:lstStyle/>
            <a:p>
              <a:endParaRPr lang="zh-CN" altLang="en-US"/>
            </a:p>
          </p:txBody>
        </p:sp>
        <p:sp>
          <p:nvSpPr>
            <p:cNvPr id="13390" name="Oval 29"/>
            <p:cNvSpPr>
              <a:spLocks noChangeArrowheads="1"/>
            </p:cNvSpPr>
            <p:nvPr/>
          </p:nvSpPr>
          <p:spPr bwMode="auto">
            <a:xfrm>
              <a:off x="4973" y="1372"/>
              <a:ext cx="60" cy="30"/>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13391" name="Oval 30"/>
            <p:cNvSpPr>
              <a:spLocks noChangeArrowheads="1"/>
            </p:cNvSpPr>
            <p:nvPr/>
          </p:nvSpPr>
          <p:spPr bwMode="auto">
            <a:xfrm>
              <a:off x="4726" y="1383"/>
              <a:ext cx="57" cy="37"/>
            </a:xfrm>
            <a:prstGeom prst="ellipse">
              <a:avLst/>
            </a:prstGeom>
            <a:solidFill>
              <a:schemeClr val="accent1"/>
            </a:solidFill>
            <a:ln w="12700">
              <a:solidFill>
                <a:schemeClr val="tx1"/>
              </a:solidFill>
              <a:round/>
              <a:headEnd/>
              <a:tailEnd/>
            </a:ln>
          </p:spPr>
          <p:txBody>
            <a:bodyPr wrap="none" anchor="ctr"/>
            <a:lstStyle/>
            <a:p>
              <a:endParaRPr lang="zh-CN" altLang="en-US"/>
            </a:p>
          </p:txBody>
        </p:sp>
        <p:sp>
          <p:nvSpPr>
            <p:cNvPr id="13392" name="Line 31"/>
            <p:cNvSpPr>
              <a:spLocks noChangeShapeType="1"/>
            </p:cNvSpPr>
            <p:nvPr/>
          </p:nvSpPr>
          <p:spPr bwMode="auto">
            <a:xfrm flipH="1">
              <a:off x="4413" y="1387"/>
              <a:ext cx="29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393" name="Line 32"/>
            <p:cNvSpPr>
              <a:spLocks noChangeShapeType="1"/>
            </p:cNvSpPr>
            <p:nvPr/>
          </p:nvSpPr>
          <p:spPr bwMode="auto">
            <a:xfrm flipH="1">
              <a:off x="5048" y="1373"/>
              <a:ext cx="30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394" name="Rectangle 33"/>
            <p:cNvSpPr>
              <a:spLocks noChangeArrowheads="1"/>
            </p:cNvSpPr>
            <p:nvPr/>
          </p:nvSpPr>
          <p:spPr bwMode="auto">
            <a:xfrm>
              <a:off x="4537" y="1719"/>
              <a:ext cx="162" cy="120"/>
            </a:xfrm>
            <a:prstGeom prst="rect">
              <a:avLst/>
            </a:prstGeom>
            <a:solidFill>
              <a:srgbClr val="037C03"/>
            </a:solidFill>
            <a:ln w="12700">
              <a:solidFill>
                <a:schemeClr val="tx1"/>
              </a:solidFill>
              <a:miter lim="800000"/>
              <a:headEnd/>
              <a:tailEnd/>
            </a:ln>
          </p:spPr>
          <p:txBody>
            <a:bodyPr wrap="none" anchor="ctr"/>
            <a:lstStyle/>
            <a:p>
              <a:endParaRPr lang="zh-CN" altLang="en-US"/>
            </a:p>
          </p:txBody>
        </p:sp>
        <p:sp>
          <p:nvSpPr>
            <p:cNvPr id="13395" name="Rectangle 34"/>
            <p:cNvSpPr>
              <a:spLocks noChangeArrowheads="1"/>
            </p:cNvSpPr>
            <p:nvPr/>
          </p:nvSpPr>
          <p:spPr bwMode="auto">
            <a:xfrm>
              <a:off x="5052" y="1692"/>
              <a:ext cx="85" cy="147"/>
            </a:xfrm>
            <a:prstGeom prst="rect">
              <a:avLst/>
            </a:prstGeom>
            <a:solidFill>
              <a:srgbClr val="037C03"/>
            </a:solidFill>
            <a:ln w="12700">
              <a:solidFill>
                <a:schemeClr val="tx1"/>
              </a:solidFill>
              <a:miter lim="800000"/>
              <a:headEnd/>
              <a:tailEnd/>
            </a:ln>
          </p:spPr>
          <p:txBody>
            <a:bodyPr wrap="none" anchor="ctr"/>
            <a:lstStyle/>
            <a:p>
              <a:endParaRPr lang="zh-CN" altLang="en-US"/>
            </a:p>
          </p:txBody>
        </p:sp>
        <p:sp>
          <p:nvSpPr>
            <p:cNvPr id="13396" name="Rectangle 35"/>
            <p:cNvSpPr>
              <a:spLocks noChangeArrowheads="1"/>
            </p:cNvSpPr>
            <p:nvPr/>
          </p:nvSpPr>
          <p:spPr bwMode="auto">
            <a:xfrm>
              <a:off x="5244" y="1622"/>
              <a:ext cx="84" cy="218"/>
            </a:xfrm>
            <a:prstGeom prst="rect">
              <a:avLst/>
            </a:prstGeom>
            <a:solidFill>
              <a:srgbClr val="037C03"/>
            </a:solidFill>
            <a:ln w="12700">
              <a:solidFill>
                <a:schemeClr val="tx1"/>
              </a:solidFill>
              <a:miter lim="800000"/>
              <a:headEnd/>
              <a:tailEnd/>
            </a:ln>
          </p:spPr>
          <p:txBody>
            <a:bodyPr wrap="none" anchor="ctr"/>
            <a:lstStyle/>
            <a:p>
              <a:endParaRPr lang="zh-CN" altLang="en-US"/>
            </a:p>
          </p:txBody>
        </p:sp>
        <p:sp>
          <p:nvSpPr>
            <p:cNvPr id="13397" name="Rectangle 36"/>
            <p:cNvSpPr>
              <a:spLocks noChangeArrowheads="1"/>
            </p:cNvSpPr>
            <p:nvPr/>
          </p:nvSpPr>
          <p:spPr bwMode="auto">
            <a:xfrm>
              <a:off x="5161" y="1739"/>
              <a:ext cx="64" cy="110"/>
            </a:xfrm>
            <a:prstGeom prst="rect">
              <a:avLst/>
            </a:prstGeom>
            <a:solidFill>
              <a:srgbClr val="AD6900"/>
            </a:solidFill>
            <a:ln w="12700">
              <a:solidFill>
                <a:schemeClr val="tx1"/>
              </a:solidFill>
              <a:miter lim="800000"/>
              <a:headEnd/>
              <a:tailEnd/>
            </a:ln>
          </p:spPr>
          <p:txBody>
            <a:bodyPr wrap="none" anchor="ctr"/>
            <a:lstStyle/>
            <a:p>
              <a:endParaRPr lang="zh-CN" altLang="en-US"/>
            </a:p>
          </p:txBody>
        </p:sp>
        <p:sp>
          <p:nvSpPr>
            <p:cNvPr id="13398" name="Rectangle 37"/>
            <p:cNvSpPr>
              <a:spLocks noChangeArrowheads="1"/>
            </p:cNvSpPr>
            <p:nvPr/>
          </p:nvSpPr>
          <p:spPr bwMode="auto">
            <a:xfrm>
              <a:off x="4589" y="1634"/>
              <a:ext cx="118" cy="68"/>
            </a:xfrm>
            <a:prstGeom prst="rect">
              <a:avLst/>
            </a:prstGeom>
            <a:solidFill>
              <a:srgbClr val="AD6900"/>
            </a:solidFill>
            <a:ln w="12700">
              <a:solidFill>
                <a:schemeClr val="tx1"/>
              </a:solidFill>
              <a:miter lim="800000"/>
              <a:headEnd/>
              <a:tailEnd/>
            </a:ln>
          </p:spPr>
          <p:txBody>
            <a:bodyPr wrap="none" anchor="ctr"/>
            <a:lstStyle/>
            <a:p>
              <a:endParaRPr lang="zh-CN" altLang="en-US"/>
            </a:p>
          </p:txBody>
        </p:sp>
      </p:grpSp>
      <p:sp>
        <p:nvSpPr>
          <p:cNvPr id="13321" name="Rectangle 38"/>
          <p:cNvSpPr>
            <a:spLocks noChangeArrowheads="1"/>
          </p:cNvSpPr>
          <p:nvPr/>
        </p:nvSpPr>
        <p:spPr bwMode="auto">
          <a:xfrm>
            <a:off x="8688918" y="2085976"/>
            <a:ext cx="1824567" cy="24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305" tIns="25723" rIns="54305" bIns="25723">
            <a:spAutoFit/>
          </a:bodyPr>
          <a:lstStyle/>
          <a:p>
            <a:pPr algn="ctr" defTabSz="293688" eaLnBrk="0" hangingPunct="0">
              <a:lnSpc>
                <a:spcPct val="80000"/>
              </a:lnSpc>
              <a:spcBef>
                <a:spcPct val="0"/>
              </a:spcBef>
              <a:buClrTx/>
              <a:buFontTx/>
              <a:buNone/>
            </a:pPr>
            <a:r>
              <a:rPr lang="en-US" altLang="zh-CN" sz="1600">
                <a:solidFill>
                  <a:srgbClr val="000000"/>
                </a:solidFill>
              </a:rPr>
              <a:t>B</a:t>
            </a:r>
            <a:r>
              <a:rPr lang="zh-CN" altLang="en-US" sz="1600">
                <a:solidFill>
                  <a:srgbClr val="000000"/>
                </a:solidFill>
              </a:rPr>
              <a:t>行网上商户</a:t>
            </a:r>
          </a:p>
        </p:txBody>
      </p:sp>
      <p:grpSp>
        <p:nvGrpSpPr>
          <p:cNvPr id="13322" name="Group 39"/>
          <p:cNvGrpSpPr>
            <a:grpSpLocks/>
          </p:cNvGrpSpPr>
          <p:nvPr/>
        </p:nvGrpSpPr>
        <p:grpSpPr bwMode="auto">
          <a:xfrm>
            <a:off x="7727951" y="4581525"/>
            <a:ext cx="2946400" cy="757238"/>
            <a:chOff x="3552" y="3600"/>
            <a:chExt cx="1776" cy="576"/>
          </a:xfrm>
        </p:grpSpPr>
        <p:sp>
          <p:nvSpPr>
            <p:cNvPr id="13383" name="Oval 40"/>
            <p:cNvSpPr>
              <a:spLocks noChangeArrowheads="1"/>
            </p:cNvSpPr>
            <p:nvPr/>
          </p:nvSpPr>
          <p:spPr bwMode="auto">
            <a:xfrm>
              <a:off x="3552" y="3696"/>
              <a:ext cx="1488" cy="480"/>
            </a:xfrm>
            <a:prstGeom prst="ellipse">
              <a:avLst/>
            </a:prstGeom>
            <a:gradFill rotWithShape="0">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384" name="AutoShape 41"/>
            <p:cNvSpPr>
              <a:spLocks noChangeArrowheads="1"/>
            </p:cNvSpPr>
            <p:nvPr/>
          </p:nvSpPr>
          <p:spPr bwMode="auto">
            <a:xfrm>
              <a:off x="4080" y="3600"/>
              <a:ext cx="1248" cy="477"/>
            </a:xfrm>
            <a:prstGeom prst="can">
              <a:avLst>
                <a:gd name="adj" fmla="val 50000"/>
              </a:avLst>
            </a:prstGeom>
            <a:gradFill rotWithShape="0">
              <a:gsLst>
                <a:gs pos="0">
                  <a:srgbClr val="00475E"/>
                </a:gs>
                <a:gs pos="50000">
                  <a:srgbClr val="0099CC"/>
                </a:gs>
                <a:gs pos="100000">
                  <a:srgbClr val="00475E"/>
                </a:gs>
              </a:gsLst>
              <a:lin ang="0" scaled="1"/>
            </a:gradFill>
            <a:ln w="9525">
              <a:solidFill>
                <a:srgbClr val="666699"/>
              </a:solidFill>
              <a:round/>
              <a:headEnd/>
              <a:tailEnd/>
            </a:ln>
          </p:spPr>
          <p:txBody>
            <a:bodyPr wrap="none" anchor="ctr"/>
            <a:lstStyle/>
            <a:p>
              <a:pPr algn="ctr">
                <a:lnSpc>
                  <a:spcPct val="100000"/>
                </a:lnSpc>
                <a:spcBef>
                  <a:spcPct val="0"/>
                </a:spcBef>
                <a:buClrTx/>
                <a:buFontTx/>
                <a:buNone/>
              </a:pPr>
              <a:r>
                <a:rPr lang="zh-CN" altLang="en-US" sz="1600">
                  <a:solidFill>
                    <a:schemeClr val="bg1"/>
                  </a:solidFill>
                </a:rPr>
                <a:t>支付平台</a:t>
              </a:r>
            </a:p>
          </p:txBody>
        </p:sp>
      </p:grpSp>
      <p:grpSp>
        <p:nvGrpSpPr>
          <p:cNvPr id="13323" name="Group 61"/>
          <p:cNvGrpSpPr>
            <a:grpSpLocks/>
          </p:cNvGrpSpPr>
          <p:nvPr/>
        </p:nvGrpSpPr>
        <p:grpSpPr bwMode="auto">
          <a:xfrm>
            <a:off x="1583267" y="4221164"/>
            <a:ext cx="1344084" cy="1028700"/>
            <a:chOff x="748" y="2659"/>
            <a:chExt cx="635" cy="648"/>
          </a:xfrm>
        </p:grpSpPr>
        <p:pic>
          <p:nvPicPr>
            <p:cNvPr id="13381" name="Picture 42" descr="j0331041"/>
            <p:cNvPicPr preferRelativeResize="0">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8" y="2659"/>
              <a:ext cx="635"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2" name="Rectangle 43"/>
            <p:cNvSpPr>
              <a:spLocks noChangeArrowheads="1"/>
            </p:cNvSpPr>
            <p:nvPr/>
          </p:nvSpPr>
          <p:spPr bwMode="auto">
            <a:xfrm>
              <a:off x="763" y="3150"/>
              <a:ext cx="62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305" tIns="25723" rIns="54305" bIns="25723">
              <a:spAutoFit/>
            </a:bodyPr>
            <a:lstStyle/>
            <a:p>
              <a:pPr algn="ctr" defTabSz="293688" eaLnBrk="0" hangingPunct="0">
                <a:lnSpc>
                  <a:spcPct val="80000"/>
                </a:lnSpc>
                <a:spcBef>
                  <a:spcPct val="0"/>
                </a:spcBef>
                <a:buClrTx/>
                <a:buFontTx/>
                <a:buNone/>
              </a:pPr>
              <a:r>
                <a:rPr lang="zh-CN" altLang="en-US" sz="1600">
                  <a:solidFill>
                    <a:srgbClr val="000000"/>
                  </a:solidFill>
                </a:rPr>
                <a:t>银行</a:t>
              </a:r>
            </a:p>
          </p:txBody>
        </p:sp>
      </p:grpSp>
      <p:grpSp>
        <p:nvGrpSpPr>
          <p:cNvPr id="6" name="Group 103"/>
          <p:cNvGrpSpPr>
            <a:grpSpLocks/>
          </p:cNvGrpSpPr>
          <p:nvPr/>
        </p:nvGrpSpPr>
        <p:grpSpPr bwMode="auto">
          <a:xfrm>
            <a:off x="4654551" y="1379538"/>
            <a:ext cx="4453467" cy="304800"/>
            <a:chOff x="2199" y="869"/>
            <a:chExt cx="2104" cy="192"/>
          </a:xfrm>
        </p:grpSpPr>
        <p:sp>
          <p:nvSpPr>
            <p:cNvPr id="13379" name="Text Box 47"/>
            <p:cNvSpPr txBox="1">
              <a:spLocks noChangeArrowheads="1"/>
            </p:cNvSpPr>
            <p:nvPr/>
          </p:nvSpPr>
          <p:spPr bwMode="auto">
            <a:xfrm>
              <a:off x="2970" y="869"/>
              <a:ext cx="5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type="none" w="lg" len="lg"/>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6pPr>
              <a:lvl7pPr marL="29718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7pPr>
              <a:lvl8pPr marL="34290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8pPr>
              <a:lvl9pPr marL="38862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9pPr>
            </a:lstStyle>
            <a:p>
              <a:pPr eaLnBrk="1" hangingPunct="1">
                <a:lnSpc>
                  <a:spcPct val="100000"/>
                </a:lnSpc>
                <a:spcBef>
                  <a:spcPct val="0"/>
                </a:spcBef>
                <a:buClrTx/>
                <a:buFont typeface="Wingdings" pitchFamily="2" charset="2"/>
                <a:buNone/>
              </a:pPr>
              <a:r>
                <a:rPr kumimoji="1" lang="en-US" altLang="zh-CN" sz="1400" b="0"/>
                <a:t>1 </a:t>
              </a:r>
              <a:r>
                <a:rPr kumimoji="1" lang="zh-CN" altLang="en-US" sz="1400" b="0"/>
                <a:t>下单</a:t>
              </a:r>
              <a:endParaRPr kumimoji="1" lang="en-US" altLang="zh-CN" sz="1400" b="0"/>
            </a:p>
          </p:txBody>
        </p:sp>
        <p:cxnSp>
          <p:nvCxnSpPr>
            <p:cNvPr id="13380" name="AutoShape 57"/>
            <p:cNvCxnSpPr>
              <a:cxnSpLocks noChangeShapeType="1"/>
            </p:cNvCxnSpPr>
            <p:nvPr/>
          </p:nvCxnSpPr>
          <p:spPr bwMode="auto">
            <a:xfrm>
              <a:off x="2199" y="1034"/>
              <a:ext cx="2104"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7" name="Group 101"/>
          <p:cNvGrpSpPr>
            <a:grpSpLocks/>
          </p:cNvGrpSpPr>
          <p:nvPr/>
        </p:nvGrpSpPr>
        <p:grpSpPr bwMode="auto">
          <a:xfrm>
            <a:off x="2258484" y="2379663"/>
            <a:ext cx="6345767" cy="2516187"/>
            <a:chOff x="1067" y="1499"/>
            <a:chExt cx="2998" cy="1585"/>
          </a:xfrm>
        </p:grpSpPr>
        <p:cxnSp>
          <p:nvCxnSpPr>
            <p:cNvPr id="13377" name="AutoShape 63"/>
            <p:cNvCxnSpPr>
              <a:cxnSpLocks noChangeShapeType="1"/>
              <a:stCxn id="13318" idx="2"/>
            </p:cNvCxnSpPr>
            <p:nvPr/>
          </p:nvCxnSpPr>
          <p:spPr bwMode="auto">
            <a:xfrm rot="5400000">
              <a:off x="907" y="1660"/>
              <a:ext cx="1158" cy="838"/>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3378" name="AutoShape 62"/>
            <p:cNvCxnSpPr>
              <a:cxnSpLocks noChangeShapeType="1"/>
            </p:cNvCxnSpPr>
            <p:nvPr/>
          </p:nvCxnSpPr>
          <p:spPr bwMode="auto">
            <a:xfrm rot="10800000">
              <a:off x="1815" y="1499"/>
              <a:ext cx="2250" cy="1585"/>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sp>
        <p:nvSpPr>
          <p:cNvPr id="799818" name="Text Box 74"/>
          <p:cNvSpPr txBox="1">
            <a:spLocks noChangeArrowheads="1"/>
          </p:cNvSpPr>
          <p:nvPr/>
        </p:nvSpPr>
        <p:spPr bwMode="auto">
          <a:xfrm>
            <a:off x="6299201" y="4581525"/>
            <a:ext cx="96096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type="none" w="lg" len="lg"/>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6pPr>
            <a:lvl7pPr marL="29718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7pPr>
            <a:lvl8pPr marL="34290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8pPr>
            <a:lvl9pPr marL="38862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9pPr>
          </a:lstStyle>
          <a:p>
            <a:pPr eaLnBrk="1" hangingPunct="1">
              <a:lnSpc>
                <a:spcPct val="100000"/>
              </a:lnSpc>
              <a:spcBef>
                <a:spcPct val="0"/>
              </a:spcBef>
              <a:buClrTx/>
              <a:buFont typeface="Wingdings" pitchFamily="2" charset="2"/>
              <a:buNone/>
            </a:pPr>
            <a:r>
              <a:rPr kumimoji="1" lang="en-US" altLang="zh-CN" sz="1400" b="0"/>
              <a:t>3 </a:t>
            </a:r>
            <a:r>
              <a:rPr kumimoji="1" lang="zh-CN" altLang="en-US" sz="1400" b="0"/>
              <a:t>支付</a:t>
            </a:r>
          </a:p>
        </p:txBody>
      </p:sp>
      <p:grpSp>
        <p:nvGrpSpPr>
          <p:cNvPr id="8" name="Group 118"/>
          <p:cNvGrpSpPr>
            <a:grpSpLocks/>
          </p:cNvGrpSpPr>
          <p:nvPr/>
        </p:nvGrpSpPr>
        <p:grpSpPr bwMode="auto">
          <a:xfrm>
            <a:off x="1488017" y="1395413"/>
            <a:ext cx="1727200" cy="3194050"/>
            <a:chOff x="703" y="879"/>
            <a:chExt cx="816" cy="2012"/>
          </a:xfrm>
        </p:grpSpPr>
        <p:cxnSp>
          <p:nvCxnSpPr>
            <p:cNvPr id="13375" name="AutoShape 64"/>
            <p:cNvCxnSpPr>
              <a:cxnSpLocks noChangeShapeType="1"/>
            </p:cNvCxnSpPr>
            <p:nvPr/>
          </p:nvCxnSpPr>
          <p:spPr bwMode="auto">
            <a:xfrm rot="10800000" flipH="1">
              <a:off x="748" y="1074"/>
              <a:ext cx="771" cy="1817"/>
            </a:xfrm>
            <a:prstGeom prst="bentConnector3">
              <a:avLst>
                <a:gd name="adj1" fmla="val -18676"/>
              </a:avLst>
            </a:prstGeom>
            <a:noFill/>
            <a:ln w="9525">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13376" name="Text Box 75"/>
            <p:cNvSpPr txBox="1">
              <a:spLocks noChangeArrowheads="1"/>
            </p:cNvSpPr>
            <p:nvPr/>
          </p:nvSpPr>
          <p:spPr bwMode="auto">
            <a:xfrm>
              <a:off x="703" y="879"/>
              <a:ext cx="6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type="none" w="lg" len="lg"/>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6pPr>
              <a:lvl7pPr marL="29718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7pPr>
              <a:lvl8pPr marL="34290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8pPr>
              <a:lvl9pPr marL="38862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9pPr>
            </a:lstStyle>
            <a:p>
              <a:pPr eaLnBrk="1" hangingPunct="1">
                <a:lnSpc>
                  <a:spcPct val="100000"/>
                </a:lnSpc>
                <a:spcBef>
                  <a:spcPct val="0"/>
                </a:spcBef>
                <a:buClrTx/>
                <a:buFont typeface="Wingdings" pitchFamily="2" charset="2"/>
                <a:buNone/>
              </a:pPr>
              <a:r>
                <a:rPr kumimoji="1" lang="en-US" altLang="zh-CN" sz="1400" b="0"/>
                <a:t>4 </a:t>
              </a:r>
              <a:r>
                <a:rPr kumimoji="1" lang="zh-CN" altLang="en-US" sz="1400" b="0"/>
                <a:t>验证身份</a:t>
              </a:r>
              <a:endParaRPr kumimoji="1" lang="en-US" altLang="zh-CN" sz="1400" b="0"/>
            </a:p>
          </p:txBody>
        </p:sp>
      </p:grpSp>
      <p:grpSp>
        <p:nvGrpSpPr>
          <p:cNvPr id="9" name="Group 119"/>
          <p:cNvGrpSpPr>
            <a:grpSpLocks/>
          </p:cNvGrpSpPr>
          <p:nvPr/>
        </p:nvGrpSpPr>
        <p:grpSpPr bwMode="auto">
          <a:xfrm>
            <a:off x="2271185" y="4589463"/>
            <a:ext cx="1231900" cy="1231900"/>
            <a:chOff x="1073" y="2891"/>
            <a:chExt cx="582" cy="776"/>
          </a:xfrm>
        </p:grpSpPr>
        <p:cxnSp>
          <p:nvCxnSpPr>
            <p:cNvPr id="13373" name="AutoShape 65"/>
            <p:cNvCxnSpPr>
              <a:cxnSpLocks noChangeShapeType="1"/>
            </p:cNvCxnSpPr>
            <p:nvPr/>
          </p:nvCxnSpPr>
          <p:spPr bwMode="auto">
            <a:xfrm rot="5400000" flipH="1" flipV="1">
              <a:off x="1021" y="2943"/>
              <a:ext cx="414" cy="310"/>
            </a:xfrm>
            <a:prstGeom prst="bentConnector4">
              <a:avLst>
                <a:gd name="adj1" fmla="val -34542"/>
                <a:gd name="adj2" fmla="val 146454"/>
              </a:avLst>
            </a:prstGeom>
            <a:noFill/>
            <a:ln w="9525">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13374" name="Text Box 76"/>
            <p:cNvSpPr txBox="1">
              <a:spLocks noChangeArrowheads="1"/>
            </p:cNvSpPr>
            <p:nvPr/>
          </p:nvSpPr>
          <p:spPr bwMode="auto">
            <a:xfrm>
              <a:off x="1111" y="3475"/>
              <a:ext cx="5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type="none" w="lg" len="lg"/>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6pPr>
              <a:lvl7pPr marL="29718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7pPr>
              <a:lvl8pPr marL="34290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8pPr>
              <a:lvl9pPr marL="38862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9pPr>
            </a:lstStyle>
            <a:p>
              <a:pPr eaLnBrk="1" hangingPunct="1">
                <a:lnSpc>
                  <a:spcPct val="100000"/>
                </a:lnSpc>
                <a:spcBef>
                  <a:spcPct val="0"/>
                </a:spcBef>
                <a:buClrTx/>
                <a:buFont typeface="Wingdings" pitchFamily="2" charset="2"/>
                <a:buNone/>
              </a:pPr>
              <a:r>
                <a:rPr kumimoji="1" lang="en-US" altLang="zh-CN" sz="1400" b="0"/>
                <a:t>5 </a:t>
              </a:r>
              <a:r>
                <a:rPr kumimoji="1" lang="zh-CN" altLang="en-US" sz="1400" b="0"/>
                <a:t>扣款</a:t>
              </a:r>
              <a:endParaRPr kumimoji="1" lang="en-US" altLang="zh-CN" sz="1400" b="0"/>
            </a:p>
          </p:txBody>
        </p:sp>
      </p:grpSp>
      <p:grpSp>
        <p:nvGrpSpPr>
          <p:cNvPr id="10" name="Group 121"/>
          <p:cNvGrpSpPr>
            <a:grpSpLocks/>
          </p:cNvGrpSpPr>
          <p:nvPr/>
        </p:nvGrpSpPr>
        <p:grpSpPr bwMode="auto">
          <a:xfrm>
            <a:off x="1968500" y="1989139"/>
            <a:ext cx="1246717" cy="2232025"/>
            <a:chOff x="930" y="1253"/>
            <a:chExt cx="589" cy="1406"/>
          </a:xfrm>
        </p:grpSpPr>
        <p:sp>
          <p:nvSpPr>
            <p:cNvPr id="13371" name="Line 67"/>
            <p:cNvSpPr>
              <a:spLocks noChangeShapeType="1"/>
            </p:cNvSpPr>
            <p:nvPr/>
          </p:nvSpPr>
          <p:spPr bwMode="auto">
            <a:xfrm flipV="1">
              <a:off x="930" y="1253"/>
              <a:ext cx="0" cy="14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wrap="none" anchor="ctr"/>
            <a:lstStyle/>
            <a:p>
              <a:endParaRPr lang="zh-CN" altLang="en-US"/>
            </a:p>
          </p:txBody>
        </p:sp>
        <p:sp>
          <p:nvSpPr>
            <p:cNvPr id="13372" name="Line 68"/>
            <p:cNvSpPr>
              <a:spLocks noChangeShapeType="1"/>
            </p:cNvSpPr>
            <p:nvPr/>
          </p:nvSpPr>
          <p:spPr bwMode="auto">
            <a:xfrm>
              <a:off x="930" y="1253"/>
              <a:ext cx="5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wrap="none" anchor="ctr"/>
            <a:lstStyle/>
            <a:p>
              <a:endParaRPr lang="zh-CN" altLang="en-US"/>
            </a:p>
          </p:txBody>
        </p:sp>
      </p:grpSp>
      <p:grpSp>
        <p:nvGrpSpPr>
          <p:cNvPr id="11" name="Group 123"/>
          <p:cNvGrpSpPr>
            <a:grpSpLocks/>
          </p:cNvGrpSpPr>
          <p:nvPr/>
        </p:nvGrpSpPr>
        <p:grpSpPr bwMode="auto">
          <a:xfrm>
            <a:off x="4176184" y="2349501"/>
            <a:ext cx="5088467" cy="2232025"/>
            <a:chOff x="1973" y="1480"/>
            <a:chExt cx="2404" cy="1406"/>
          </a:xfrm>
        </p:grpSpPr>
        <p:grpSp>
          <p:nvGrpSpPr>
            <p:cNvPr id="13366" name="Group 122"/>
            <p:cNvGrpSpPr>
              <a:grpSpLocks/>
            </p:cNvGrpSpPr>
            <p:nvPr/>
          </p:nvGrpSpPr>
          <p:grpSpPr bwMode="auto">
            <a:xfrm>
              <a:off x="1973" y="1480"/>
              <a:ext cx="2404" cy="1406"/>
              <a:chOff x="1973" y="1480"/>
              <a:chExt cx="2404" cy="1406"/>
            </a:xfrm>
          </p:grpSpPr>
          <p:sp>
            <p:nvSpPr>
              <p:cNvPr id="13368" name="Line 69"/>
              <p:cNvSpPr>
                <a:spLocks noChangeShapeType="1"/>
              </p:cNvSpPr>
              <p:nvPr/>
            </p:nvSpPr>
            <p:spPr bwMode="auto">
              <a:xfrm>
                <a:off x="4377" y="2795"/>
                <a:ext cx="0" cy="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wrap="none" anchor="ctr"/>
              <a:lstStyle/>
              <a:p>
                <a:endParaRPr lang="zh-CN" altLang="en-US"/>
              </a:p>
            </p:txBody>
          </p:sp>
          <p:sp>
            <p:nvSpPr>
              <p:cNvPr id="13369" name="Line 71"/>
              <p:cNvSpPr>
                <a:spLocks noChangeShapeType="1"/>
              </p:cNvSpPr>
              <p:nvPr/>
            </p:nvSpPr>
            <p:spPr bwMode="auto">
              <a:xfrm>
                <a:off x="1973" y="1480"/>
                <a:ext cx="0" cy="10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wrap="none" anchor="ctr"/>
              <a:lstStyle/>
              <a:p>
                <a:endParaRPr lang="zh-CN" altLang="en-US"/>
              </a:p>
            </p:txBody>
          </p:sp>
          <p:cxnSp>
            <p:nvCxnSpPr>
              <p:cNvPr id="13370" name="AutoShape 72"/>
              <p:cNvCxnSpPr>
                <a:cxnSpLocks noChangeShapeType="1"/>
                <a:stCxn id="13369" idx="1"/>
                <a:endCxn id="13368" idx="0"/>
              </p:cNvCxnSpPr>
              <p:nvPr/>
            </p:nvCxnSpPr>
            <p:spPr bwMode="auto">
              <a:xfrm rot="16200000" flipH="1">
                <a:off x="3039" y="1457"/>
                <a:ext cx="272" cy="2404"/>
              </a:xfrm>
              <a:prstGeom prst="bentConnector3">
                <a:avLst>
                  <a:gd name="adj1" fmla="val 49634"/>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sp>
          <p:nvSpPr>
            <p:cNvPr id="13367" name="Text Box 82"/>
            <p:cNvSpPr txBox="1">
              <a:spLocks noChangeArrowheads="1"/>
            </p:cNvSpPr>
            <p:nvPr/>
          </p:nvSpPr>
          <p:spPr bwMode="auto">
            <a:xfrm>
              <a:off x="2971" y="2480"/>
              <a:ext cx="9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type="none" w="lg" len="lg"/>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6pPr>
              <a:lvl7pPr marL="29718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7pPr>
              <a:lvl8pPr marL="34290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8pPr>
              <a:lvl9pPr marL="38862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9pPr>
            </a:lstStyle>
            <a:p>
              <a:pPr eaLnBrk="1" hangingPunct="1">
                <a:lnSpc>
                  <a:spcPct val="100000"/>
                </a:lnSpc>
                <a:spcBef>
                  <a:spcPct val="0"/>
                </a:spcBef>
                <a:buClrTx/>
                <a:buFont typeface="Wingdings" pitchFamily="2" charset="2"/>
                <a:buNone/>
              </a:pPr>
              <a:r>
                <a:rPr kumimoji="1" lang="en-US" altLang="zh-CN" sz="1400" b="0"/>
                <a:t>6 </a:t>
              </a:r>
              <a:r>
                <a:rPr kumimoji="1" lang="zh-CN" altLang="en-US" sz="1400" b="0"/>
                <a:t>通知支付结果</a:t>
              </a:r>
            </a:p>
          </p:txBody>
        </p:sp>
      </p:grpSp>
      <p:grpSp>
        <p:nvGrpSpPr>
          <p:cNvPr id="13" name="Group 124"/>
          <p:cNvGrpSpPr>
            <a:grpSpLocks/>
          </p:cNvGrpSpPr>
          <p:nvPr/>
        </p:nvGrpSpPr>
        <p:grpSpPr bwMode="auto">
          <a:xfrm>
            <a:off x="10054167" y="1719264"/>
            <a:ext cx="1466851" cy="3176587"/>
            <a:chOff x="4750" y="1083"/>
            <a:chExt cx="693" cy="2001"/>
          </a:xfrm>
        </p:grpSpPr>
        <p:cxnSp>
          <p:nvCxnSpPr>
            <p:cNvPr id="13364" name="AutoShape 83"/>
            <p:cNvCxnSpPr>
              <a:cxnSpLocks noChangeShapeType="1"/>
            </p:cNvCxnSpPr>
            <p:nvPr/>
          </p:nvCxnSpPr>
          <p:spPr bwMode="auto">
            <a:xfrm flipH="1" flipV="1">
              <a:off x="4750" y="1083"/>
              <a:ext cx="293" cy="2001"/>
            </a:xfrm>
            <a:prstGeom prst="bentConnector3">
              <a:avLst>
                <a:gd name="adj1" fmla="val -49148"/>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13365" name="Text Box 84"/>
            <p:cNvSpPr txBox="1">
              <a:spLocks noChangeArrowheads="1"/>
            </p:cNvSpPr>
            <p:nvPr/>
          </p:nvSpPr>
          <p:spPr bwMode="auto">
            <a:xfrm>
              <a:off x="5254" y="1661"/>
              <a:ext cx="189" cy="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type="none" w="lg" len="lg"/>
                </a14:hiddenLine>
              </a:ext>
            </a:extLst>
          </p:spPr>
          <p:txBody>
            <a:bodyPr vert="eaVert">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6pPr>
              <a:lvl7pPr marL="29718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7pPr>
              <a:lvl8pPr marL="34290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8pPr>
              <a:lvl9pPr marL="38862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9pPr>
            </a:lstStyle>
            <a:p>
              <a:pPr eaLnBrk="1" hangingPunct="1">
                <a:lnSpc>
                  <a:spcPct val="100000"/>
                </a:lnSpc>
                <a:spcBef>
                  <a:spcPct val="0"/>
                </a:spcBef>
                <a:buClrTx/>
                <a:buFont typeface="Wingdings" pitchFamily="2" charset="2"/>
                <a:buNone/>
              </a:pPr>
              <a:r>
                <a:rPr kumimoji="1" lang="en-US" altLang="zh-CN" sz="1400" b="0"/>
                <a:t>7 </a:t>
              </a:r>
              <a:r>
                <a:rPr kumimoji="1" lang="zh-CN" altLang="en-US" sz="1400" b="0"/>
                <a:t>通知交易结果</a:t>
              </a:r>
            </a:p>
          </p:txBody>
        </p:sp>
      </p:grpSp>
      <p:grpSp>
        <p:nvGrpSpPr>
          <p:cNvPr id="14" name="Group 125"/>
          <p:cNvGrpSpPr>
            <a:grpSpLocks/>
          </p:cNvGrpSpPr>
          <p:nvPr/>
        </p:nvGrpSpPr>
        <p:grpSpPr bwMode="auto">
          <a:xfrm>
            <a:off x="4656667" y="1090613"/>
            <a:ext cx="4320117" cy="322262"/>
            <a:chOff x="2200" y="687"/>
            <a:chExt cx="2041" cy="203"/>
          </a:xfrm>
        </p:grpSpPr>
        <p:sp>
          <p:nvSpPr>
            <p:cNvPr id="13362" name="Line 104"/>
            <p:cNvSpPr>
              <a:spLocks noChangeShapeType="1"/>
            </p:cNvSpPr>
            <p:nvPr/>
          </p:nvSpPr>
          <p:spPr bwMode="auto">
            <a:xfrm flipH="1">
              <a:off x="2200" y="890"/>
              <a:ext cx="204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wrap="none" anchor="ctr"/>
            <a:lstStyle/>
            <a:p>
              <a:endParaRPr lang="zh-CN" altLang="en-US"/>
            </a:p>
          </p:txBody>
        </p:sp>
        <p:sp>
          <p:nvSpPr>
            <p:cNvPr id="13363" name="Text Box 105"/>
            <p:cNvSpPr txBox="1">
              <a:spLocks noChangeArrowheads="1"/>
            </p:cNvSpPr>
            <p:nvPr/>
          </p:nvSpPr>
          <p:spPr bwMode="auto">
            <a:xfrm>
              <a:off x="2979" y="687"/>
              <a:ext cx="5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type="none" w="lg" len="lg"/>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6pPr>
              <a:lvl7pPr marL="29718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7pPr>
              <a:lvl8pPr marL="34290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8pPr>
              <a:lvl9pPr marL="38862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9pPr>
            </a:lstStyle>
            <a:p>
              <a:pPr eaLnBrk="1" hangingPunct="1">
                <a:lnSpc>
                  <a:spcPct val="100000"/>
                </a:lnSpc>
                <a:spcBef>
                  <a:spcPct val="0"/>
                </a:spcBef>
                <a:buClrTx/>
                <a:buFont typeface="Wingdings" pitchFamily="2" charset="2"/>
                <a:buNone/>
              </a:pPr>
              <a:r>
                <a:rPr kumimoji="1" lang="en-US" altLang="zh-CN" sz="1400" b="0"/>
                <a:t>8 </a:t>
              </a:r>
              <a:r>
                <a:rPr kumimoji="1" lang="zh-CN" altLang="en-US" sz="1400" b="0"/>
                <a:t>发货</a:t>
              </a:r>
            </a:p>
          </p:txBody>
        </p:sp>
      </p:grpSp>
      <p:sp>
        <p:nvSpPr>
          <p:cNvPr id="799802" name="Line 58"/>
          <p:cNvSpPr>
            <a:spLocks noChangeShapeType="1"/>
          </p:cNvSpPr>
          <p:nvPr/>
        </p:nvSpPr>
        <p:spPr bwMode="auto">
          <a:xfrm flipH="1">
            <a:off x="4656667" y="1849438"/>
            <a:ext cx="44153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wrap="none" anchor="ctr"/>
          <a:lstStyle/>
          <a:p>
            <a:endParaRPr lang="zh-CN" altLang="en-US"/>
          </a:p>
        </p:txBody>
      </p:sp>
      <p:grpSp>
        <p:nvGrpSpPr>
          <p:cNvPr id="15" name="Group 117"/>
          <p:cNvGrpSpPr>
            <a:grpSpLocks/>
          </p:cNvGrpSpPr>
          <p:nvPr/>
        </p:nvGrpSpPr>
        <p:grpSpPr bwMode="auto">
          <a:xfrm>
            <a:off x="4656667" y="1844675"/>
            <a:ext cx="5376333" cy="2736850"/>
            <a:chOff x="2200" y="1162"/>
            <a:chExt cx="2540" cy="1724"/>
          </a:xfrm>
        </p:grpSpPr>
        <p:sp>
          <p:nvSpPr>
            <p:cNvPr id="13357" name="Text Box 73"/>
            <p:cNvSpPr txBox="1">
              <a:spLocks noChangeArrowheads="1"/>
            </p:cNvSpPr>
            <p:nvPr/>
          </p:nvSpPr>
          <p:spPr bwMode="auto">
            <a:xfrm>
              <a:off x="2968" y="1848"/>
              <a:ext cx="6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type="none" w="lg" len="lg"/>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6pPr>
              <a:lvl7pPr marL="29718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7pPr>
              <a:lvl8pPr marL="34290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8pPr>
              <a:lvl9pPr marL="38862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9pPr>
            </a:lstStyle>
            <a:p>
              <a:pPr eaLnBrk="1" hangingPunct="1">
                <a:lnSpc>
                  <a:spcPct val="100000"/>
                </a:lnSpc>
                <a:spcBef>
                  <a:spcPct val="0"/>
                </a:spcBef>
                <a:buClrTx/>
                <a:buFont typeface="Wingdings" pitchFamily="2" charset="2"/>
                <a:buNone/>
              </a:pPr>
              <a:r>
                <a:rPr kumimoji="1" lang="en-US" altLang="zh-CN" sz="1400" b="0"/>
                <a:t>2 </a:t>
              </a:r>
              <a:r>
                <a:rPr kumimoji="1" lang="zh-CN" altLang="en-US" sz="1400" b="0"/>
                <a:t>选银行</a:t>
              </a:r>
            </a:p>
          </p:txBody>
        </p:sp>
        <p:grpSp>
          <p:nvGrpSpPr>
            <p:cNvPr id="13358" name="Group 116"/>
            <p:cNvGrpSpPr>
              <a:grpSpLocks/>
            </p:cNvGrpSpPr>
            <p:nvPr/>
          </p:nvGrpSpPr>
          <p:grpSpPr bwMode="auto">
            <a:xfrm>
              <a:off x="2200" y="1162"/>
              <a:ext cx="2540" cy="1724"/>
              <a:chOff x="2200" y="1162"/>
              <a:chExt cx="2540" cy="1724"/>
            </a:xfrm>
          </p:grpSpPr>
          <p:sp>
            <p:nvSpPr>
              <p:cNvPr id="13359" name="Line 110"/>
              <p:cNvSpPr>
                <a:spLocks noChangeShapeType="1"/>
              </p:cNvSpPr>
              <p:nvPr/>
            </p:nvSpPr>
            <p:spPr bwMode="auto">
              <a:xfrm>
                <a:off x="4740" y="2795"/>
                <a:ext cx="0" cy="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eaVert" wrap="none" anchor="ctr"/>
              <a:lstStyle/>
              <a:p>
                <a:endParaRPr lang="zh-CN" altLang="en-US"/>
              </a:p>
            </p:txBody>
          </p:sp>
          <p:sp>
            <p:nvSpPr>
              <p:cNvPr id="13360" name="Line 111"/>
              <p:cNvSpPr>
                <a:spLocks noChangeShapeType="1"/>
              </p:cNvSpPr>
              <p:nvPr/>
            </p:nvSpPr>
            <p:spPr bwMode="auto">
              <a:xfrm>
                <a:off x="2200" y="1162"/>
                <a:ext cx="0" cy="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wrap="none" anchor="ctr"/>
              <a:lstStyle/>
              <a:p>
                <a:endParaRPr lang="zh-CN" altLang="en-US"/>
              </a:p>
            </p:txBody>
          </p:sp>
          <p:cxnSp>
            <p:nvCxnSpPr>
              <p:cNvPr id="13361" name="AutoShape 112"/>
              <p:cNvCxnSpPr>
                <a:cxnSpLocks noChangeShapeType="1"/>
                <a:stCxn id="13360" idx="1"/>
                <a:endCxn id="13359" idx="0"/>
              </p:cNvCxnSpPr>
              <p:nvPr/>
            </p:nvCxnSpPr>
            <p:spPr bwMode="auto">
              <a:xfrm rot="16200000" flipH="1">
                <a:off x="2903" y="958"/>
                <a:ext cx="1134" cy="2540"/>
              </a:xfrm>
              <a:prstGeom prst="bentConnector3">
                <a:avLst>
                  <a:gd name="adj1" fmla="val 32977"/>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grpSp>
      </p:grpSp>
      <p:grpSp>
        <p:nvGrpSpPr>
          <p:cNvPr id="17" name="Group 127"/>
          <p:cNvGrpSpPr>
            <a:grpSpLocks/>
          </p:cNvGrpSpPr>
          <p:nvPr/>
        </p:nvGrpSpPr>
        <p:grpSpPr bwMode="auto">
          <a:xfrm>
            <a:off x="4413251" y="2349501"/>
            <a:ext cx="5226049" cy="2232025"/>
            <a:chOff x="2085" y="1480"/>
            <a:chExt cx="2469" cy="1406"/>
          </a:xfrm>
        </p:grpSpPr>
        <p:grpSp>
          <p:nvGrpSpPr>
            <p:cNvPr id="13353" name="Group 126"/>
            <p:cNvGrpSpPr>
              <a:grpSpLocks/>
            </p:cNvGrpSpPr>
            <p:nvPr/>
          </p:nvGrpSpPr>
          <p:grpSpPr bwMode="auto">
            <a:xfrm>
              <a:off x="2085" y="1480"/>
              <a:ext cx="2469" cy="1406"/>
              <a:chOff x="2085" y="1480"/>
              <a:chExt cx="2469" cy="1406"/>
            </a:xfrm>
          </p:grpSpPr>
          <p:sp>
            <p:nvSpPr>
              <p:cNvPr id="13355" name="Line 107"/>
              <p:cNvSpPr>
                <a:spLocks noChangeShapeType="1"/>
              </p:cNvSpPr>
              <p:nvPr/>
            </p:nvSpPr>
            <p:spPr bwMode="auto">
              <a:xfrm>
                <a:off x="2085" y="1480"/>
                <a:ext cx="0" cy="6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eaVert" wrap="none" anchor="ctr"/>
              <a:lstStyle/>
              <a:p>
                <a:endParaRPr lang="zh-CN" altLang="en-US"/>
              </a:p>
            </p:txBody>
          </p:sp>
          <p:cxnSp>
            <p:nvCxnSpPr>
              <p:cNvPr id="13356" name="AutoShape 108"/>
              <p:cNvCxnSpPr>
                <a:cxnSpLocks noChangeShapeType="1"/>
                <a:stCxn id="13355" idx="1"/>
                <a:endCxn id="13384" idx="1"/>
              </p:cNvCxnSpPr>
              <p:nvPr/>
            </p:nvCxnSpPr>
            <p:spPr bwMode="auto">
              <a:xfrm rot="16200000" flipH="1">
                <a:off x="2957" y="1288"/>
                <a:ext cx="726" cy="2469"/>
              </a:xfrm>
              <a:prstGeom prst="bentConnector3">
                <a:avLst>
                  <a:gd name="adj1" fmla="val 26995"/>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13354" name="Text Box 113"/>
            <p:cNvSpPr txBox="1">
              <a:spLocks noChangeArrowheads="1"/>
            </p:cNvSpPr>
            <p:nvPr/>
          </p:nvSpPr>
          <p:spPr bwMode="auto">
            <a:xfrm>
              <a:off x="2963" y="2171"/>
              <a:ext cx="9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type="none" w="lg" len="lg"/>
                </a14:hiddenLine>
              </a:ext>
            </a:extLst>
          </p:spPr>
          <p:txBody>
            <a:bodyPr>
              <a:spAutoFit/>
            </a:bodyPr>
            <a:lstStyle>
              <a:lvl1pPr eaLnBrk="0" hangingPunct="0">
                <a:defRPr sz="2400" b="1">
                  <a:solidFill>
                    <a:schemeClr val="tx1"/>
                  </a:solidFill>
                  <a:latin typeface="Arial" charset="0"/>
                  <a:ea typeface="宋体" charset="-122"/>
                </a:defRPr>
              </a:lvl1pPr>
              <a:lvl2pPr marL="742950" indent="-285750" eaLnBrk="0" hangingPunct="0">
                <a:defRPr sz="2400" b="1">
                  <a:solidFill>
                    <a:schemeClr val="tx1"/>
                  </a:solidFill>
                  <a:latin typeface="Arial" charset="0"/>
                  <a:ea typeface="宋体" charset="-122"/>
                </a:defRPr>
              </a:lvl2pPr>
              <a:lvl3pPr marL="1143000" indent="-228600" eaLnBrk="0" hangingPunct="0">
                <a:defRPr sz="2400" b="1">
                  <a:solidFill>
                    <a:schemeClr val="tx1"/>
                  </a:solidFill>
                  <a:latin typeface="Arial" charset="0"/>
                  <a:ea typeface="宋体" charset="-122"/>
                </a:defRPr>
              </a:lvl3pPr>
              <a:lvl4pPr marL="1600200" indent="-228600" eaLnBrk="0" hangingPunct="0">
                <a:defRPr sz="2400" b="1">
                  <a:solidFill>
                    <a:schemeClr val="tx1"/>
                  </a:solidFill>
                  <a:latin typeface="Arial" charset="0"/>
                  <a:ea typeface="宋体" charset="-122"/>
                </a:defRPr>
              </a:lvl4pPr>
              <a:lvl5pPr marL="2057400" indent="-228600" eaLnBrk="0" hangingPunct="0">
                <a:defRPr sz="2400" b="1">
                  <a:solidFill>
                    <a:schemeClr val="tx1"/>
                  </a:solidFill>
                  <a:latin typeface="Arial" charset="0"/>
                  <a:ea typeface="宋体" charset="-122"/>
                </a:defRPr>
              </a:lvl5pPr>
              <a:lvl6pPr marL="25146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6pPr>
              <a:lvl7pPr marL="29718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7pPr>
              <a:lvl8pPr marL="34290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8pPr>
              <a:lvl9pPr marL="3886200" indent="-228600" eaLnBrk="0" fontAlgn="base" hangingPunct="0">
                <a:lnSpc>
                  <a:spcPct val="150000"/>
                </a:lnSpc>
                <a:spcBef>
                  <a:spcPct val="20000"/>
                </a:spcBef>
                <a:spcAft>
                  <a:spcPct val="0"/>
                </a:spcAft>
                <a:buClr>
                  <a:srgbClr val="FF0000"/>
                </a:buClr>
                <a:buFont typeface="Wingdings" pitchFamily="2" charset="2"/>
                <a:buChar char="n"/>
                <a:defRPr sz="2400" b="1">
                  <a:solidFill>
                    <a:schemeClr val="tx1"/>
                  </a:solidFill>
                  <a:latin typeface="Arial" charset="0"/>
                  <a:ea typeface="宋体" charset="-122"/>
                </a:defRPr>
              </a:lvl9pPr>
            </a:lstStyle>
            <a:p>
              <a:pPr eaLnBrk="1" hangingPunct="1">
                <a:lnSpc>
                  <a:spcPct val="100000"/>
                </a:lnSpc>
                <a:spcBef>
                  <a:spcPct val="0"/>
                </a:spcBef>
                <a:buClrTx/>
                <a:buFont typeface="Wingdings" pitchFamily="2" charset="2"/>
                <a:buNone/>
              </a:pPr>
              <a:r>
                <a:rPr kumimoji="1" lang="en-US" altLang="zh-CN" sz="1400" b="0"/>
                <a:t>9 </a:t>
              </a:r>
              <a:r>
                <a:rPr kumimoji="1" lang="zh-CN" altLang="en-US" sz="1400" b="0"/>
                <a:t>确认支付</a:t>
              </a:r>
            </a:p>
          </p:txBody>
        </p:sp>
      </p:grpSp>
      <p:grpSp>
        <p:nvGrpSpPr>
          <p:cNvPr id="19" name="Group 135"/>
          <p:cNvGrpSpPr>
            <a:grpSpLocks/>
          </p:cNvGrpSpPr>
          <p:nvPr/>
        </p:nvGrpSpPr>
        <p:grpSpPr bwMode="auto">
          <a:xfrm>
            <a:off x="5249334" y="5589588"/>
            <a:ext cx="1631951" cy="501650"/>
            <a:chOff x="2480" y="3521"/>
            <a:chExt cx="771" cy="316"/>
          </a:xfrm>
        </p:grpSpPr>
        <p:sp>
          <p:nvSpPr>
            <p:cNvPr id="13351" name="Freeform 131"/>
            <p:cNvSpPr>
              <a:spLocks/>
            </p:cNvSpPr>
            <p:nvPr/>
          </p:nvSpPr>
          <p:spPr bwMode="auto">
            <a:xfrm>
              <a:off x="2653" y="3702"/>
              <a:ext cx="461" cy="135"/>
            </a:xfrm>
            <a:custGeom>
              <a:avLst/>
              <a:gdLst>
                <a:gd name="T0" fmla="*/ 3 w 839"/>
                <a:gd name="T1" fmla="*/ 13 h 245"/>
                <a:gd name="T2" fmla="*/ 4 w 839"/>
                <a:gd name="T3" fmla="*/ 12 h 245"/>
                <a:gd name="T4" fmla="*/ 5 w 839"/>
                <a:gd name="T5" fmla="*/ 11 h 245"/>
                <a:gd name="T6" fmla="*/ 5 w 839"/>
                <a:gd name="T7" fmla="*/ 10 h 245"/>
                <a:gd name="T8" fmla="*/ 7 w 839"/>
                <a:gd name="T9" fmla="*/ 10 h 245"/>
                <a:gd name="T10" fmla="*/ 8 w 839"/>
                <a:gd name="T11" fmla="*/ 9 h 245"/>
                <a:gd name="T12" fmla="*/ 8 w 839"/>
                <a:gd name="T13" fmla="*/ 9 h 245"/>
                <a:gd name="T14" fmla="*/ 9 w 839"/>
                <a:gd name="T15" fmla="*/ 8 h 245"/>
                <a:gd name="T16" fmla="*/ 10 w 839"/>
                <a:gd name="T17" fmla="*/ 8 h 245"/>
                <a:gd name="T18" fmla="*/ 11 w 839"/>
                <a:gd name="T19" fmla="*/ 8 h 245"/>
                <a:gd name="T20" fmla="*/ 12 w 839"/>
                <a:gd name="T21" fmla="*/ 7 h 245"/>
                <a:gd name="T22" fmla="*/ 13 w 839"/>
                <a:gd name="T23" fmla="*/ 7 h 245"/>
                <a:gd name="T24" fmla="*/ 14 w 839"/>
                <a:gd name="T25" fmla="*/ 7 h 245"/>
                <a:gd name="T26" fmla="*/ 15 w 839"/>
                <a:gd name="T27" fmla="*/ 6 h 245"/>
                <a:gd name="T28" fmla="*/ 17 w 839"/>
                <a:gd name="T29" fmla="*/ 6 h 245"/>
                <a:gd name="T30" fmla="*/ 18 w 839"/>
                <a:gd name="T31" fmla="*/ 6 h 245"/>
                <a:gd name="T32" fmla="*/ 20 w 839"/>
                <a:gd name="T33" fmla="*/ 6 h 245"/>
                <a:gd name="T34" fmla="*/ 21 w 839"/>
                <a:gd name="T35" fmla="*/ 6 h 245"/>
                <a:gd name="T36" fmla="*/ 23 w 839"/>
                <a:gd name="T37" fmla="*/ 6 h 245"/>
                <a:gd name="T38" fmla="*/ 25 w 839"/>
                <a:gd name="T39" fmla="*/ 6 h 245"/>
                <a:gd name="T40" fmla="*/ 26 w 839"/>
                <a:gd name="T41" fmla="*/ 6 h 245"/>
                <a:gd name="T42" fmla="*/ 27 w 839"/>
                <a:gd name="T43" fmla="*/ 7 h 245"/>
                <a:gd name="T44" fmla="*/ 29 w 839"/>
                <a:gd name="T45" fmla="*/ 7 h 245"/>
                <a:gd name="T46" fmla="*/ 30 w 839"/>
                <a:gd name="T47" fmla="*/ 7 h 245"/>
                <a:gd name="T48" fmla="*/ 31 w 839"/>
                <a:gd name="T49" fmla="*/ 8 h 245"/>
                <a:gd name="T50" fmla="*/ 32 w 839"/>
                <a:gd name="T51" fmla="*/ 8 h 245"/>
                <a:gd name="T52" fmla="*/ 34 w 839"/>
                <a:gd name="T53" fmla="*/ 9 h 245"/>
                <a:gd name="T54" fmla="*/ 35 w 839"/>
                <a:gd name="T55" fmla="*/ 10 h 245"/>
                <a:gd name="T56" fmla="*/ 42 w 839"/>
                <a:gd name="T57" fmla="*/ 11 h 245"/>
                <a:gd name="T58" fmla="*/ 38 w 839"/>
                <a:gd name="T59" fmla="*/ 6 h 245"/>
                <a:gd name="T60" fmla="*/ 37 w 839"/>
                <a:gd name="T61" fmla="*/ 4 h 245"/>
                <a:gd name="T62" fmla="*/ 35 w 839"/>
                <a:gd name="T63" fmla="*/ 4 h 245"/>
                <a:gd name="T64" fmla="*/ 34 w 839"/>
                <a:gd name="T65" fmla="*/ 3 h 245"/>
                <a:gd name="T66" fmla="*/ 32 w 839"/>
                <a:gd name="T67" fmla="*/ 2 h 245"/>
                <a:gd name="T68" fmla="*/ 31 w 839"/>
                <a:gd name="T69" fmla="*/ 2 h 245"/>
                <a:gd name="T70" fmla="*/ 30 w 839"/>
                <a:gd name="T71" fmla="*/ 1 h 245"/>
                <a:gd name="T72" fmla="*/ 28 w 839"/>
                <a:gd name="T73" fmla="*/ 1 h 245"/>
                <a:gd name="T74" fmla="*/ 26 w 839"/>
                <a:gd name="T75" fmla="*/ 1 h 245"/>
                <a:gd name="T76" fmla="*/ 25 w 839"/>
                <a:gd name="T77" fmla="*/ 1 h 245"/>
                <a:gd name="T78" fmla="*/ 23 w 839"/>
                <a:gd name="T79" fmla="*/ 1 h 245"/>
                <a:gd name="T80" fmla="*/ 22 w 839"/>
                <a:gd name="T81" fmla="*/ 0 h 245"/>
                <a:gd name="T82" fmla="*/ 20 w 839"/>
                <a:gd name="T83" fmla="*/ 0 h 245"/>
                <a:gd name="T84" fmla="*/ 19 w 839"/>
                <a:gd name="T85" fmla="*/ 1 h 245"/>
                <a:gd name="T86" fmla="*/ 18 w 839"/>
                <a:gd name="T87" fmla="*/ 1 h 245"/>
                <a:gd name="T88" fmla="*/ 16 w 839"/>
                <a:gd name="T89" fmla="*/ 1 h 245"/>
                <a:gd name="T90" fmla="*/ 14 w 839"/>
                <a:gd name="T91" fmla="*/ 1 h 245"/>
                <a:gd name="T92" fmla="*/ 13 w 839"/>
                <a:gd name="T93" fmla="*/ 1 h 245"/>
                <a:gd name="T94" fmla="*/ 12 w 839"/>
                <a:gd name="T95" fmla="*/ 2 h 245"/>
                <a:gd name="T96" fmla="*/ 10 w 839"/>
                <a:gd name="T97" fmla="*/ 2 h 245"/>
                <a:gd name="T98" fmla="*/ 9 w 839"/>
                <a:gd name="T99" fmla="*/ 2 h 245"/>
                <a:gd name="T100" fmla="*/ 8 w 839"/>
                <a:gd name="T101" fmla="*/ 3 h 245"/>
                <a:gd name="T102" fmla="*/ 7 w 839"/>
                <a:gd name="T103" fmla="*/ 4 h 245"/>
                <a:gd name="T104" fmla="*/ 5 w 839"/>
                <a:gd name="T105" fmla="*/ 4 h 245"/>
                <a:gd name="T106" fmla="*/ 5 w 839"/>
                <a:gd name="T107" fmla="*/ 4 h 245"/>
                <a:gd name="T108" fmla="*/ 4 w 839"/>
                <a:gd name="T109" fmla="*/ 5 h 245"/>
                <a:gd name="T110" fmla="*/ 4 w 839"/>
                <a:gd name="T111" fmla="*/ 5 h 245"/>
                <a:gd name="T112" fmla="*/ 3 w 839"/>
                <a:gd name="T113" fmla="*/ 6 h 245"/>
                <a:gd name="T114" fmla="*/ 2 w 839"/>
                <a:gd name="T115" fmla="*/ 6 h 245"/>
                <a:gd name="T116" fmla="*/ 2 w 839"/>
                <a:gd name="T117" fmla="*/ 7 h 245"/>
                <a:gd name="T118" fmla="*/ 1 w 839"/>
                <a:gd name="T119" fmla="*/ 7 h 245"/>
                <a:gd name="T120" fmla="*/ 1 w 839"/>
                <a:gd name="T121" fmla="*/ 8 h 24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39"/>
                <a:gd name="T184" fmla="*/ 0 h 245"/>
                <a:gd name="T185" fmla="*/ 839 w 839"/>
                <a:gd name="T186" fmla="*/ 245 h 24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39" h="245">
                  <a:moveTo>
                    <a:pt x="0" y="156"/>
                  </a:moveTo>
                  <a:lnTo>
                    <a:pt x="62" y="244"/>
                  </a:lnTo>
                  <a:lnTo>
                    <a:pt x="68" y="239"/>
                  </a:lnTo>
                  <a:lnTo>
                    <a:pt x="76" y="232"/>
                  </a:lnTo>
                  <a:lnTo>
                    <a:pt x="85" y="224"/>
                  </a:lnTo>
                  <a:lnTo>
                    <a:pt x="94" y="218"/>
                  </a:lnTo>
                  <a:lnTo>
                    <a:pt x="103" y="212"/>
                  </a:lnTo>
                  <a:lnTo>
                    <a:pt x="110" y="207"/>
                  </a:lnTo>
                  <a:lnTo>
                    <a:pt x="120" y="200"/>
                  </a:lnTo>
                  <a:lnTo>
                    <a:pt x="128" y="195"/>
                  </a:lnTo>
                  <a:lnTo>
                    <a:pt x="138" y="189"/>
                  </a:lnTo>
                  <a:lnTo>
                    <a:pt x="147" y="184"/>
                  </a:lnTo>
                  <a:lnTo>
                    <a:pt x="157" y="179"/>
                  </a:lnTo>
                  <a:lnTo>
                    <a:pt x="167" y="174"/>
                  </a:lnTo>
                  <a:lnTo>
                    <a:pt x="174" y="170"/>
                  </a:lnTo>
                  <a:lnTo>
                    <a:pt x="182" y="167"/>
                  </a:lnTo>
                  <a:lnTo>
                    <a:pt x="192" y="162"/>
                  </a:lnTo>
                  <a:lnTo>
                    <a:pt x="201" y="158"/>
                  </a:lnTo>
                  <a:lnTo>
                    <a:pt x="210" y="154"/>
                  </a:lnTo>
                  <a:lnTo>
                    <a:pt x="219" y="150"/>
                  </a:lnTo>
                  <a:lnTo>
                    <a:pt x="227" y="148"/>
                  </a:lnTo>
                  <a:lnTo>
                    <a:pt x="234" y="144"/>
                  </a:lnTo>
                  <a:lnTo>
                    <a:pt x="245" y="141"/>
                  </a:lnTo>
                  <a:lnTo>
                    <a:pt x="256" y="137"/>
                  </a:lnTo>
                  <a:lnTo>
                    <a:pt x="270" y="134"/>
                  </a:lnTo>
                  <a:lnTo>
                    <a:pt x="283" y="128"/>
                  </a:lnTo>
                  <a:lnTo>
                    <a:pt x="297" y="126"/>
                  </a:lnTo>
                  <a:lnTo>
                    <a:pt x="310" y="121"/>
                  </a:lnTo>
                  <a:lnTo>
                    <a:pt x="327" y="119"/>
                  </a:lnTo>
                  <a:lnTo>
                    <a:pt x="339" y="118"/>
                  </a:lnTo>
                  <a:lnTo>
                    <a:pt x="351" y="116"/>
                  </a:lnTo>
                  <a:lnTo>
                    <a:pt x="365" y="114"/>
                  </a:lnTo>
                  <a:lnTo>
                    <a:pt x="380" y="113"/>
                  </a:lnTo>
                  <a:lnTo>
                    <a:pt x="396" y="111"/>
                  </a:lnTo>
                  <a:lnTo>
                    <a:pt x="411" y="111"/>
                  </a:lnTo>
                  <a:lnTo>
                    <a:pt x="427" y="111"/>
                  </a:lnTo>
                  <a:lnTo>
                    <a:pt x="443" y="111"/>
                  </a:lnTo>
                  <a:lnTo>
                    <a:pt x="459" y="113"/>
                  </a:lnTo>
                  <a:lnTo>
                    <a:pt x="473" y="114"/>
                  </a:lnTo>
                  <a:lnTo>
                    <a:pt x="486" y="117"/>
                  </a:lnTo>
                  <a:lnTo>
                    <a:pt x="499" y="118"/>
                  </a:lnTo>
                  <a:lnTo>
                    <a:pt x="515" y="119"/>
                  </a:lnTo>
                  <a:lnTo>
                    <a:pt x="529" y="124"/>
                  </a:lnTo>
                  <a:lnTo>
                    <a:pt x="540" y="126"/>
                  </a:lnTo>
                  <a:lnTo>
                    <a:pt x="555" y="130"/>
                  </a:lnTo>
                  <a:lnTo>
                    <a:pt x="568" y="134"/>
                  </a:lnTo>
                  <a:lnTo>
                    <a:pt x="583" y="138"/>
                  </a:lnTo>
                  <a:lnTo>
                    <a:pt x="597" y="142"/>
                  </a:lnTo>
                  <a:lnTo>
                    <a:pt x="611" y="148"/>
                  </a:lnTo>
                  <a:lnTo>
                    <a:pt x="627" y="155"/>
                  </a:lnTo>
                  <a:lnTo>
                    <a:pt x="641" y="161"/>
                  </a:lnTo>
                  <a:lnTo>
                    <a:pt x="654" y="167"/>
                  </a:lnTo>
                  <a:lnTo>
                    <a:pt x="667" y="175"/>
                  </a:lnTo>
                  <a:lnTo>
                    <a:pt x="682" y="183"/>
                  </a:lnTo>
                  <a:lnTo>
                    <a:pt x="693" y="191"/>
                  </a:lnTo>
                  <a:lnTo>
                    <a:pt x="707" y="200"/>
                  </a:lnTo>
                  <a:lnTo>
                    <a:pt x="687" y="233"/>
                  </a:lnTo>
                  <a:lnTo>
                    <a:pt x="838" y="224"/>
                  </a:lnTo>
                  <a:lnTo>
                    <a:pt x="788" y="76"/>
                  </a:lnTo>
                  <a:lnTo>
                    <a:pt x="769" y="106"/>
                  </a:lnTo>
                  <a:lnTo>
                    <a:pt x="753" y="96"/>
                  </a:lnTo>
                  <a:lnTo>
                    <a:pt x="737" y="86"/>
                  </a:lnTo>
                  <a:lnTo>
                    <a:pt x="722" y="78"/>
                  </a:lnTo>
                  <a:lnTo>
                    <a:pt x="706" y="70"/>
                  </a:lnTo>
                  <a:lnTo>
                    <a:pt x="694" y="62"/>
                  </a:lnTo>
                  <a:lnTo>
                    <a:pt x="680" y="56"/>
                  </a:lnTo>
                  <a:lnTo>
                    <a:pt x="666" y="51"/>
                  </a:lnTo>
                  <a:lnTo>
                    <a:pt x="652" y="45"/>
                  </a:lnTo>
                  <a:lnTo>
                    <a:pt x="639" y="40"/>
                  </a:lnTo>
                  <a:lnTo>
                    <a:pt x="625" y="34"/>
                  </a:lnTo>
                  <a:lnTo>
                    <a:pt x="607" y="28"/>
                  </a:lnTo>
                  <a:lnTo>
                    <a:pt x="592" y="24"/>
                  </a:lnTo>
                  <a:lnTo>
                    <a:pt x="578" y="20"/>
                  </a:lnTo>
                  <a:lnTo>
                    <a:pt x="564" y="16"/>
                  </a:lnTo>
                  <a:lnTo>
                    <a:pt x="547" y="12"/>
                  </a:lnTo>
                  <a:lnTo>
                    <a:pt x="531" y="10"/>
                  </a:lnTo>
                  <a:lnTo>
                    <a:pt x="516" y="7"/>
                  </a:lnTo>
                  <a:lnTo>
                    <a:pt x="501" y="6"/>
                  </a:lnTo>
                  <a:lnTo>
                    <a:pt x="484" y="4"/>
                  </a:lnTo>
                  <a:lnTo>
                    <a:pt x="468" y="3"/>
                  </a:lnTo>
                  <a:lnTo>
                    <a:pt x="453" y="1"/>
                  </a:lnTo>
                  <a:lnTo>
                    <a:pt x="439" y="0"/>
                  </a:lnTo>
                  <a:lnTo>
                    <a:pt x="424" y="0"/>
                  </a:lnTo>
                  <a:lnTo>
                    <a:pt x="409" y="0"/>
                  </a:lnTo>
                  <a:lnTo>
                    <a:pt x="395" y="1"/>
                  </a:lnTo>
                  <a:lnTo>
                    <a:pt x="378" y="3"/>
                  </a:lnTo>
                  <a:lnTo>
                    <a:pt x="363" y="3"/>
                  </a:lnTo>
                  <a:lnTo>
                    <a:pt x="347" y="5"/>
                  </a:lnTo>
                  <a:lnTo>
                    <a:pt x="332" y="7"/>
                  </a:lnTo>
                  <a:lnTo>
                    <a:pt x="318" y="8"/>
                  </a:lnTo>
                  <a:lnTo>
                    <a:pt x="304" y="12"/>
                  </a:lnTo>
                  <a:lnTo>
                    <a:pt x="291" y="14"/>
                  </a:lnTo>
                  <a:lnTo>
                    <a:pt x="275" y="17"/>
                  </a:lnTo>
                  <a:lnTo>
                    <a:pt x="259" y="22"/>
                  </a:lnTo>
                  <a:lnTo>
                    <a:pt x="248" y="25"/>
                  </a:lnTo>
                  <a:lnTo>
                    <a:pt x="233" y="30"/>
                  </a:lnTo>
                  <a:lnTo>
                    <a:pt x="219" y="34"/>
                  </a:lnTo>
                  <a:lnTo>
                    <a:pt x="205" y="39"/>
                  </a:lnTo>
                  <a:lnTo>
                    <a:pt x="189" y="45"/>
                  </a:lnTo>
                  <a:lnTo>
                    <a:pt x="177" y="50"/>
                  </a:lnTo>
                  <a:lnTo>
                    <a:pt x="162" y="55"/>
                  </a:lnTo>
                  <a:lnTo>
                    <a:pt x="150" y="61"/>
                  </a:lnTo>
                  <a:lnTo>
                    <a:pt x="138" y="66"/>
                  </a:lnTo>
                  <a:lnTo>
                    <a:pt x="131" y="69"/>
                  </a:lnTo>
                  <a:lnTo>
                    <a:pt x="121" y="74"/>
                  </a:lnTo>
                  <a:lnTo>
                    <a:pt x="116" y="76"/>
                  </a:lnTo>
                  <a:lnTo>
                    <a:pt x="109" y="80"/>
                  </a:lnTo>
                  <a:lnTo>
                    <a:pt x="102" y="85"/>
                  </a:lnTo>
                  <a:lnTo>
                    <a:pt x="94" y="90"/>
                  </a:lnTo>
                  <a:lnTo>
                    <a:pt x="88" y="94"/>
                  </a:lnTo>
                  <a:lnTo>
                    <a:pt x="81" y="98"/>
                  </a:lnTo>
                  <a:lnTo>
                    <a:pt x="75" y="102"/>
                  </a:lnTo>
                  <a:lnTo>
                    <a:pt x="67" y="105"/>
                  </a:lnTo>
                  <a:lnTo>
                    <a:pt x="60" y="110"/>
                  </a:lnTo>
                  <a:lnTo>
                    <a:pt x="52" y="116"/>
                  </a:lnTo>
                  <a:lnTo>
                    <a:pt x="44" y="120"/>
                  </a:lnTo>
                  <a:lnTo>
                    <a:pt x="37" y="126"/>
                  </a:lnTo>
                  <a:lnTo>
                    <a:pt x="31" y="130"/>
                  </a:lnTo>
                  <a:lnTo>
                    <a:pt x="24" y="134"/>
                  </a:lnTo>
                  <a:lnTo>
                    <a:pt x="18" y="141"/>
                  </a:lnTo>
                  <a:lnTo>
                    <a:pt x="11" y="145"/>
                  </a:lnTo>
                  <a:lnTo>
                    <a:pt x="5" y="149"/>
                  </a:lnTo>
                  <a:lnTo>
                    <a:pt x="0" y="156"/>
                  </a:lnTo>
                </a:path>
              </a:pathLst>
            </a:custGeom>
            <a:solidFill>
              <a:srgbClr val="FF0000"/>
            </a:solidFill>
            <a:ln w="12700">
              <a:solidFill>
                <a:srgbClr val="03C9FF"/>
              </a:solidFill>
              <a:round/>
              <a:headEnd/>
              <a:tailEnd/>
            </a:ln>
          </p:spPr>
          <p:txBody>
            <a:bodyPr wrap="none" anchor="ctr"/>
            <a:lstStyle/>
            <a:p>
              <a:endParaRPr lang="zh-CN" altLang="en-US"/>
            </a:p>
          </p:txBody>
        </p:sp>
        <p:sp>
          <p:nvSpPr>
            <p:cNvPr id="13352" name="Rectangle 132"/>
            <p:cNvSpPr>
              <a:spLocks noChangeArrowheads="1"/>
            </p:cNvSpPr>
            <p:nvPr/>
          </p:nvSpPr>
          <p:spPr bwMode="auto">
            <a:xfrm>
              <a:off x="2480" y="3521"/>
              <a:ext cx="77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305" tIns="25723" rIns="54305" bIns="25723">
              <a:spAutoFit/>
            </a:bodyPr>
            <a:lstStyle/>
            <a:p>
              <a:pPr algn="ctr" defTabSz="293688" eaLnBrk="0" hangingPunct="0">
                <a:lnSpc>
                  <a:spcPct val="80000"/>
                </a:lnSpc>
                <a:spcBef>
                  <a:spcPct val="0"/>
                </a:spcBef>
                <a:buClrTx/>
                <a:buFontTx/>
                <a:buNone/>
              </a:pPr>
              <a:r>
                <a:rPr lang="zh-CN" altLang="en-US" sz="1600">
                  <a:solidFill>
                    <a:srgbClr val="000000"/>
                  </a:solidFill>
                </a:rPr>
                <a:t>资金调拨</a:t>
              </a:r>
            </a:p>
          </p:txBody>
        </p:sp>
      </p:grpSp>
      <p:grpSp>
        <p:nvGrpSpPr>
          <p:cNvPr id="20" name="Group 148"/>
          <p:cNvGrpSpPr>
            <a:grpSpLocks/>
          </p:cNvGrpSpPr>
          <p:nvPr/>
        </p:nvGrpSpPr>
        <p:grpSpPr bwMode="auto">
          <a:xfrm>
            <a:off x="171451" y="5805488"/>
            <a:ext cx="5731933" cy="925512"/>
            <a:chOff x="81" y="3657"/>
            <a:chExt cx="2708" cy="583"/>
          </a:xfrm>
        </p:grpSpPr>
        <p:sp>
          <p:nvSpPr>
            <p:cNvPr id="13345" name="Rectangle 139"/>
            <p:cNvSpPr>
              <a:spLocks noChangeArrowheads="1"/>
            </p:cNvSpPr>
            <p:nvPr/>
          </p:nvSpPr>
          <p:spPr bwMode="auto">
            <a:xfrm>
              <a:off x="81" y="3657"/>
              <a:ext cx="2572" cy="583"/>
            </a:xfrm>
            <a:prstGeom prst="rect">
              <a:avLst/>
            </a:prstGeom>
            <a:solidFill>
              <a:schemeClr val="bg1">
                <a:alpha val="0"/>
              </a:schemeClr>
            </a:solidFill>
            <a:ln w="25400" algn="ctr">
              <a:solidFill>
                <a:srgbClr val="FF0000"/>
              </a:solidFill>
              <a:prstDash val="dash"/>
              <a:miter lim="800000"/>
              <a:headEnd/>
              <a:tailEnd/>
            </a:ln>
          </p:spPr>
          <p:txBody>
            <a:bodyPr vert="eaVert" wrap="none" anchor="ctr"/>
            <a:lstStyle/>
            <a:p>
              <a:endParaRPr lang="zh-CN" altLang="en-US"/>
            </a:p>
          </p:txBody>
        </p:sp>
        <p:grpSp>
          <p:nvGrpSpPr>
            <p:cNvPr id="13346" name="Group 134"/>
            <p:cNvGrpSpPr>
              <a:grpSpLocks/>
            </p:cNvGrpSpPr>
            <p:nvPr/>
          </p:nvGrpSpPr>
          <p:grpSpPr bwMode="auto">
            <a:xfrm>
              <a:off x="113" y="3759"/>
              <a:ext cx="2492" cy="317"/>
              <a:chOff x="113" y="3703"/>
              <a:chExt cx="2492" cy="317"/>
            </a:xfrm>
          </p:grpSpPr>
          <p:sp>
            <p:nvSpPr>
              <p:cNvPr id="13348" name="AutoShape 90"/>
              <p:cNvSpPr>
                <a:spLocks noChangeArrowheads="1"/>
              </p:cNvSpPr>
              <p:nvPr/>
            </p:nvSpPr>
            <p:spPr bwMode="auto">
              <a:xfrm>
                <a:off x="692" y="3703"/>
                <a:ext cx="757" cy="212"/>
              </a:xfrm>
              <a:prstGeom prst="curvedDownArrow">
                <a:avLst>
                  <a:gd name="adj1" fmla="val 71415"/>
                  <a:gd name="adj2" fmla="val 142830"/>
                  <a:gd name="adj3" fmla="val 33333"/>
                </a:avLst>
              </a:prstGeom>
              <a:solidFill>
                <a:srgbClr val="33CCCC">
                  <a:alpha val="50195"/>
                </a:srgbClr>
              </a:solidFill>
              <a:ln w="9525" algn="ctr">
                <a:solidFill>
                  <a:srgbClr val="000000"/>
                </a:solidFill>
                <a:miter lim="800000"/>
                <a:headEnd/>
                <a:tailEnd/>
              </a:ln>
            </p:spPr>
            <p:txBody>
              <a:bodyPr vert="eaVert" wrap="none" anchor="ctr"/>
              <a:lstStyle/>
              <a:p>
                <a:endParaRPr lang="zh-CN" altLang="en-US"/>
              </a:p>
            </p:txBody>
          </p:sp>
          <p:sp>
            <p:nvSpPr>
              <p:cNvPr id="13349" name="Rectangle 98"/>
              <p:cNvSpPr>
                <a:spLocks noChangeArrowheads="1"/>
              </p:cNvSpPr>
              <p:nvPr/>
            </p:nvSpPr>
            <p:spPr bwMode="auto">
              <a:xfrm>
                <a:off x="113" y="3793"/>
                <a:ext cx="544" cy="227"/>
              </a:xfrm>
              <a:prstGeom prst="rect">
                <a:avLst/>
              </a:prstGeom>
              <a:solidFill>
                <a:srgbClr val="33CCCC">
                  <a:alpha val="50195"/>
                </a:srgbClr>
              </a:solidFill>
              <a:ln w="9525" algn="ctr">
                <a:solidFill>
                  <a:srgbClr val="000000"/>
                </a:solidFill>
                <a:miter lim="800000"/>
                <a:headEnd/>
                <a:tailEnd/>
              </a:ln>
            </p:spPr>
            <p:txBody>
              <a:bodyPr wrap="none" anchor="ctr"/>
              <a:lstStyle/>
              <a:p>
                <a:pPr algn="ctr">
                  <a:lnSpc>
                    <a:spcPct val="100000"/>
                  </a:lnSpc>
                  <a:spcBef>
                    <a:spcPct val="0"/>
                  </a:spcBef>
                  <a:buClrTx/>
                  <a:buFontTx/>
                  <a:buNone/>
                </a:pPr>
                <a:r>
                  <a:rPr lang="zh-CN" altLang="en-US" sz="1600" b="0">
                    <a:solidFill>
                      <a:srgbClr val="000000"/>
                    </a:solidFill>
                  </a:rPr>
                  <a:t>个人账户</a:t>
                </a:r>
              </a:p>
            </p:txBody>
          </p:sp>
          <p:sp>
            <p:nvSpPr>
              <p:cNvPr id="13350" name="Rectangle 99"/>
              <p:cNvSpPr>
                <a:spLocks noChangeArrowheads="1"/>
              </p:cNvSpPr>
              <p:nvPr/>
            </p:nvSpPr>
            <p:spPr bwMode="auto">
              <a:xfrm>
                <a:off x="1471" y="3793"/>
                <a:ext cx="1134" cy="227"/>
              </a:xfrm>
              <a:prstGeom prst="rect">
                <a:avLst/>
              </a:prstGeom>
              <a:solidFill>
                <a:srgbClr val="33CCCC">
                  <a:alpha val="50195"/>
                </a:srgbClr>
              </a:solidFill>
              <a:ln w="9525" algn="ctr">
                <a:solidFill>
                  <a:srgbClr val="000000"/>
                </a:solidFill>
                <a:miter lim="800000"/>
                <a:headEnd/>
                <a:tailEnd/>
              </a:ln>
            </p:spPr>
            <p:txBody>
              <a:bodyPr wrap="none" anchor="ctr"/>
              <a:lstStyle/>
              <a:p>
                <a:pPr algn="ctr">
                  <a:lnSpc>
                    <a:spcPct val="100000"/>
                  </a:lnSpc>
                  <a:spcBef>
                    <a:spcPct val="0"/>
                  </a:spcBef>
                  <a:buClrTx/>
                  <a:buFontTx/>
                  <a:buNone/>
                </a:pPr>
                <a:r>
                  <a:rPr lang="zh-CN" altLang="en-US" sz="1600" b="0">
                    <a:solidFill>
                      <a:srgbClr val="000000"/>
                    </a:solidFill>
                  </a:rPr>
                  <a:t>支付平台中间账户</a:t>
                </a:r>
              </a:p>
            </p:txBody>
          </p:sp>
        </p:grpSp>
        <p:sp>
          <p:nvSpPr>
            <p:cNvPr id="13347" name="Rectangle 144"/>
            <p:cNvSpPr>
              <a:spLocks noChangeArrowheads="1"/>
            </p:cNvSpPr>
            <p:nvPr/>
          </p:nvSpPr>
          <p:spPr bwMode="auto">
            <a:xfrm>
              <a:off x="2018" y="3702"/>
              <a:ext cx="77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305" tIns="25723" rIns="54305" bIns="25723">
              <a:spAutoFit/>
            </a:bodyPr>
            <a:lstStyle/>
            <a:p>
              <a:pPr algn="ctr" defTabSz="293688" eaLnBrk="0" hangingPunct="0">
                <a:lnSpc>
                  <a:spcPct val="80000"/>
                </a:lnSpc>
                <a:spcBef>
                  <a:spcPct val="0"/>
                </a:spcBef>
                <a:buClrTx/>
                <a:buFontTx/>
                <a:buNone/>
              </a:pPr>
              <a:r>
                <a:rPr lang="en-US" altLang="zh-CN" sz="1600">
                  <a:solidFill>
                    <a:srgbClr val="000000"/>
                  </a:solidFill>
                </a:rPr>
                <a:t>A</a:t>
              </a:r>
              <a:r>
                <a:rPr lang="zh-CN" altLang="en-US" sz="1600">
                  <a:solidFill>
                    <a:srgbClr val="000000"/>
                  </a:solidFill>
                </a:rPr>
                <a:t>行</a:t>
              </a:r>
            </a:p>
          </p:txBody>
        </p:sp>
      </p:grpSp>
      <p:grpSp>
        <p:nvGrpSpPr>
          <p:cNvPr id="22" name="Group 147"/>
          <p:cNvGrpSpPr>
            <a:grpSpLocks/>
          </p:cNvGrpSpPr>
          <p:nvPr/>
        </p:nvGrpSpPr>
        <p:grpSpPr bwMode="auto">
          <a:xfrm>
            <a:off x="6609377" y="5812214"/>
            <a:ext cx="5731933" cy="925513"/>
            <a:chOff x="3124" y="3652"/>
            <a:chExt cx="2708" cy="583"/>
          </a:xfrm>
        </p:grpSpPr>
        <p:sp>
          <p:nvSpPr>
            <p:cNvPr id="13339" name="Rectangle 145"/>
            <p:cNvSpPr>
              <a:spLocks noChangeArrowheads="1"/>
            </p:cNvSpPr>
            <p:nvPr/>
          </p:nvSpPr>
          <p:spPr bwMode="auto">
            <a:xfrm>
              <a:off x="3124" y="3652"/>
              <a:ext cx="2572" cy="583"/>
            </a:xfrm>
            <a:prstGeom prst="rect">
              <a:avLst/>
            </a:prstGeom>
            <a:solidFill>
              <a:schemeClr val="bg1">
                <a:alpha val="0"/>
              </a:schemeClr>
            </a:solidFill>
            <a:ln w="25400" algn="ctr">
              <a:solidFill>
                <a:srgbClr val="FF0000"/>
              </a:solidFill>
              <a:prstDash val="dash"/>
              <a:miter lim="800000"/>
              <a:headEnd/>
              <a:tailEnd/>
            </a:ln>
          </p:spPr>
          <p:txBody>
            <a:bodyPr vert="eaVert" wrap="none" anchor="ctr"/>
            <a:lstStyle/>
            <a:p>
              <a:endParaRPr lang="zh-CN" altLang="en-US"/>
            </a:p>
          </p:txBody>
        </p:sp>
        <p:sp>
          <p:nvSpPr>
            <p:cNvPr id="13340" name="Rectangle 128"/>
            <p:cNvSpPr>
              <a:spLocks noChangeArrowheads="1"/>
            </p:cNvSpPr>
            <p:nvPr/>
          </p:nvSpPr>
          <p:spPr bwMode="auto">
            <a:xfrm>
              <a:off x="3180" y="3849"/>
              <a:ext cx="1134" cy="227"/>
            </a:xfrm>
            <a:prstGeom prst="rect">
              <a:avLst/>
            </a:prstGeom>
            <a:solidFill>
              <a:srgbClr val="33CCCC">
                <a:alpha val="50195"/>
              </a:srgbClr>
            </a:solidFill>
            <a:ln w="9525" algn="ctr">
              <a:solidFill>
                <a:srgbClr val="000000"/>
              </a:solidFill>
              <a:miter lim="800000"/>
              <a:headEnd/>
              <a:tailEnd/>
            </a:ln>
          </p:spPr>
          <p:txBody>
            <a:bodyPr wrap="none" anchor="ctr"/>
            <a:lstStyle/>
            <a:p>
              <a:pPr algn="ctr">
                <a:lnSpc>
                  <a:spcPct val="100000"/>
                </a:lnSpc>
                <a:spcBef>
                  <a:spcPct val="0"/>
                </a:spcBef>
                <a:buClrTx/>
                <a:buFontTx/>
                <a:buNone/>
              </a:pPr>
              <a:r>
                <a:rPr lang="zh-CN" altLang="en-US" sz="1600" b="0">
                  <a:solidFill>
                    <a:srgbClr val="000000"/>
                  </a:solidFill>
                </a:rPr>
                <a:t>支付平台中间账户</a:t>
              </a:r>
            </a:p>
          </p:txBody>
        </p:sp>
        <p:grpSp>
          <p:nvGrpSpPr>
            <p:cNvPr id="13341" name="Group 137"/>
            <p:cNvGrpSpPr>
              <a:grpSpLocks/>
            </p:cNvGrpSpPr>
            <p:nvPr/>
          </p:nvGrpSpPr>
          <p:grpSpPr bwMode="auto">
            <a:xfrm>
              <a:off x="4353" y="3773"/>
              <a:ext cx="1310" cy="303"/>
              <a:chOff x="4353" y="3717"/>
              <a:chExt cx="1310" cy="303"/>
            </a:xfrm>
          </p:grpSpPr>
          <p:sp>
            <p:nvSpPr>
              <p:cNvPr id="13343" name="Rectangle 129"/>
              <p:cNvSpPr>
                <a:spLocks noChangeArrowheads="1"/>
              </p:cNvSpPr>
              <p:nvPr/>
            </p:nvSpPr>
            <p:spPr bwMode="auto">
              <a:xfrm>
                <a:off x="5119" y="3793"/>
                <a:ext cx="544" cy="227"/>
              </a:xfrm>
              <a:prstGeom prst="rect">
                <a:avLst/>
              </a:prstGeom>
              <a:solidFill>
                <a:srgbClr val="33CCCC">
                  <a:alpha val="50195"/>
                </a:srgbClr>
              </a:solidFill>
              <a:ln w="9525" algn="ctr">
                <a:solidFill>
                  <a:srgbClr val="000000"/>
                </a:solidFill>
                <a:miter lim="800000"/>
                <a:headEnd/>
                <a:tailEnd/>
              </a:ln>
            </p:spPr>
            <p:txBody>
              <a:bodyPr wrap="none" anchor="ctr"/>
              <a:lstStyle/>
              <a:p>
                <a:pPr algn="ctr">
                  <a:lnSpc>
                    <a:spcPct val="100000"/>
                  </a:lnSpc>
                  <a:spcBef>
                    <a:spcPct val="0"/>
                  </a:spcBef>
                  <a:buClrTx/>
                  <a:buFontTx/>
                  <a:buNone/>
                </a:pPr>
                <a:r>
                  <a:rPr lang="zh-CN" altLang="en-US" sz="1600" b="0">
                    <a:solidFill>
                      <a:srgbClr val="000000"/>
                    </a:solidFill>
                  </a:rPr>
                  <a:t>商户账户</a:t>
                </a:r>
              </a:p>
            </p:txBody>
          </p:sp>
          <p:sp>
            <p:nvSpPr>
              <p:cNvPr id="13344" name="AutoShape 133"/>
              <p:cNvSpPr>
                <a:spLocks noChangeArrowheads="1"/>
              </p:cNvSpPr>
              <p:nvPr/>
            </p:nvSpPr>
            <p:spPr bwMode="auto">
              <a:xfrm>
                <a:off x="4353" y="3717"/>
                <a:ext cx="757" cy="212"/>
              </a:xfrm>
              <a:prstGeom prst="curvedDownArrow">
                <a:avLst>
                  <a:gd name="adj1" fmla="val 71415"/>
                  <a:gd name="adj2" fmla="val 142830"/>
                  <a:gd name="adj3" fmla="val 33333"/>
                </a:avLst>
              </a:prstGeom>
              <a:solidFill>
                <a:srgbClr val="33CCCC">
                  <a:alpha val="50195"/>
                </a:srgbClr>
              </a:solidFill>
              <a:ln w="9525" algn="ctr">
                <a:solidFill>
                  <a:srgbClr val="000000"/>
                </a:solidFill>
                <a:miter lim="800000"/>
                <a:headEnd/>
                <a:tailEnd/>
              </a:ln>
            </p:spPr>
            <p:txBody>
              <a:bodyPr vert="eaVert" wrap="none" anchor="ctr"/>
              <a:lstStyle/>
              <a:p>
                <a:endParaRPr lang="zh-CN" altLang="en-US"/>
              </a:p>
            </p:txBody>
          </p:sp>
        </p:grpSp>
        <p:sp>
          <p:nvSpPr>
            <p:cNvPr id="13342" name="Rectangle 146"/>
            <p:cNvSpPr>
              <a:spLocks noChangeArrowheads="1"/>
            </p:cNvSpPr>
            <p:nvPr/>
          </p:nvSpPr>
          <p:spPr bwMode="auto">
            <a:xfrm>
              <a:off x="5061" y="3702"/>
              <a:ext cx="77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305" tIns="25723" rIns="54305" bIns="25723">
              <a:spAutoFit/>
            </a:bodyPr>
            <a:lstStyle/>
            <a:p>
              <a:pPr algn="ctr" defTabSz="293688" eaLnBrk="0" hangingPunct="0">
                <a:lnSpc>
                  <a:spcPct val="80000"/>
                </a:lnSpc>
                <a:spcBef>
                  <a:spcPct val="0"/>
                </a:spcBef>
                <a:buClrTx/>
                <a:buFontTx/>
                <a:buNone/>
              </a:pPr>
              <a:r>
                <a:rPr lang="en-US" altLang="zh-CN" sz="1600">
                  <a:solidFill>
                    <a:srgbClr val="000000"/>
                  </a:solidFill>
                </a:rPr>
                <a:t>B</a:t>
              </a:r>
              <a:r>
                <a:rPr lang="zh-CN" altLang="en-US" sz="1600">
                  <a:solidFill>
                    <a:srgbClr val="000000"/>
                  </a:solidFill>
                </a:rPr>
                <a:t>行</a:t>
              </a:r>
            </a:p>
          </p:txBody>
        </p:sp>
      </p:grpSp>
    </p:spTree>
    <p:extLst>
      <p:ext uri="{BB962C8B-B14F-4D97-AF65-F5344CB8AC3E}">
        <p14:creationId xmlns:p14="http://schemas.microsoft.com/office/powerpoint/2010/main" val="3158143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99802"/>
                                        </p:tgtEl>
                                        <p:attrNameLst>
                                          <p:attrName>style.visibility</p:attrName>
                                        </p:attrNameLst>
                                      </p:cBhvr>
                                      <p:to>
                                        <p:strVal val="visible"/>
                                      </p:to>
                                    </p:set>
                                    <p:animEffect transition="in" filter="wipe(right)">
                                      <p:cBhvr>
                                        <p:cTn id="12" dur="500"/>
                                        <p:tgtEl>
                                          <p:spTgt spid="799802"/>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799818"/>
                                        </p:tgtEl>
                                        <p:attrNameLst>
                                          <p:attrName>style.visibility</p:attrName>
                                        </p:attrNameLst>
                                      </p:cBhvr>
                                      <p:to>
                                        <p:strVal val="visible"/>
                                      </p:to>
                                    </p:set>
                                    <p:animEffect transition="in" filter="wipe(right)">
                                      <p:cBhvr>
                                        <p:cTn id="24" dur="500"/>
                                        <p:tgtEl>
                                          <p:spTgt spid="7998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right)">
                                      <p:cBhvr>
                                        <p:cTn id="29" dur="500"/>
                                        <p:tgtEl>
                                          <p:spTgt spid="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childTnLst>
                          </p:cTn>
                        </p:par>
                        <p:par>
                          <p:cTn id="44" fill="hold" nodeType="afterGroup">
                            <p:stCondLst>
                              <p:cond delay="500"/>
                            </p:stCondLst>
                            <p:childTnLst>
                              <p:par>
                                <p:cTn id="45" presetID="22" presetClass="entr" presetSubtype="1"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right)">
                                      <p:cBhvr>
                                        <p:cTn id="57" dur="5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up)">
                                      <p:cBhvr>
                                        <p:cTn id="62" dur="500"/>
                                        <p:tgtEl>
                                          <p:spTgt spid="1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818" grpId="0"/>
      <p:bldP spid="79980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223069335"/>
              </p:ext>
            </p:extLst>
          </p:nvPr>
        </p:nvGraphicFramePr>
        <p:xfrm>
          <a:off x="772268" y="364908"/>
          <a:ext cx="10619632" cy="5584258"/>
        </p:xfrm>
        <a:graphic>
          <a:graphicData uri="http://schemas.openxmlformats.org/drawingml/2006/table">
            <a:tbl>
              <a:tblPr firstRow="1" firstCol="1" lastRow="1" lastCol="1" bandRow="1" bandCol="1">
                <a:tableStyleId>{69012ECD-51FC-41F1-AA8D-1B2483CD663E}</a:tableStyleId>
              </a:tblPr>
              <a:tblGrid>
                <a:gridCol w="932168"/>
                <a:gridCol w="1838864"/>
                <a:gridCol w="7848600"/>
              </a:tblGrid>
              <a:tr h="261990">
                <a:tc>
                  <a:txBody>
                    <a:bodyPr/>
                    <a:lstStyle/>
                    <a:p>
                      <a:pPr algn="ctr">
                        <a:spcAft>
                          <a:spcPts val="0"/>
                        </a:spcAft>
                      </a:pPr>
                      <a:r>
                        <a:rPr lang="zh-CN" sz="1100" kern="100" dirty="0">
                          <a:effectLst/>
                        </a:rPr>
                        <a:t>分类</a:t>
                      </a:r>
                      <a:endParaRPr lang="zh-CN" sz="1100" kern="100" dirty="0">
                        <a:effectLst/>
                        <a:latin typeface="Times New Roman"/>
                        <a:ea typeface="宋体"/>
                      </a:endParaRPr>
                    </a:p>
                  </a:txBody>
                  <a:tcPr marL="40194" marR="40194" marT="0" marB="0" anchor="ctr"/>
                </a:tc>
                <a:tc>
                  <a:txBody>
                    <a:bodyPr/>
                    <a:lstStyle/>
                    <a:p>
                      <a:pPr algn="ctr">
                        <a:spcAft>
                          <a:spcPts val="0"/>
                        </a:spcAft>
                      </a:pPr>
                      <a:r>
                        <a:rPr lang="zh-CN" sz="1100" kern="100" dirty="0">
                          <a:effectLst/>
                        </a:rPr>
                        <a:t>交易类型名称</a:t>
                      </a:r>
                      <a:endParaRPr lang="zh-CN" sz="1100" kern="100" dirty="0">
                        <a:effectLst/>
                        <a:latin typeface="Times New Roman"/>
                        <a:ea typeface="宋体"/>
                      </a:endParaRPr>
                    </a:p>
                  </a:txBody>
                  <a:tcPr marL="40194" marR="40194" marT="0" marB="0" anchor="ctr"/>
                </a:tc>
                <a:tc>
                  <a:txBody>
                    <a:bodyPr/>
                    <a:lstStyle/>
                    <a:p>
                      <a:pPr algn="ctr">
                        <a:spcAft>
                          <a:spcPts val="0"/>
                        </a:spcAft>
                      </a:pPr>
                      <a:r>
                        <a:rPr lang="zh-CN" sz="1100" kern="100">
                          <a:effectLst/>
                        </a:rPr>
                        <a:t>交易说明</a:t>
                      </a:r>
                      <a:endParaRPr lang="zh-CN" sz="1100" kern="100">
                        <a:effectLst/>
                        <a:latin typeface="Times New Roman"/>
                        <a:ea typeface="宋体"/>
                      </a:endParaRPr>
                    </a:p>
                  </a:txBody>
                  <a:tcPr marL="40194" marR="40194" marT="0" marB="0" anchor="ctr"/>
                </a:tc>
              </a:tr>
              <a:tr h="743930">
                <a:tc rowSpan="3">
                  <a:txBody>
                    <a:bodyPr/>
                    <a:lstStyle/>
                    <a:p>
                      <a:pPr algn="ctr">
                        <a:spcAft>
                          <a:spcPts val="0"/>
                        </a:spcAft>
                      </a:pPr>
                      <a:r>
                        <a:rPr lang="zh-CN" sz="1100" kern="100" dirty="0">
                          <a:effectLst/>
                        </a:rPr>
                        <a:t>商户个人</a:t>
                      </a:r>
                    </a:p>
                    <a:p>
                      <a:pPr algn="ctr">
                        <a:spcAft>
                          <a:spcPts val="0"/>
                        </a:spcAft>
                      </a:pPr>
                      <a:r>
                        <a:rPr lang="zh-CN" sz="1100" kern="100" dirty="0">
                          <a:effectLst/>
                        </a:rPr>
                        <a:t>支付类</a:t>
                      </a:r>
                      <a:endParaRPr lang="zh-CN" sz="1100" kern="100" dirty="0">
                        <a:effectLst/>
                        <a:latin typeface="Times New Roman"/>
                        <a:ea typeface="宋体"/>
                      </a:endParaRPr>
                    </a:p>
                  </a:txBody>
                  <a:tcPr marL="40194" marR="40194" marT="0" marB="0" anchor="ctr"/>
                </a:tc>
                <a:tc>
                  <a:txBody>
                    <a:bodyPr/>
                    <a:lstStyle/>
                    <a:p>
                      <a:pPr algn="ctr">
                        <a:spcAft>
                          <a:spcPts val="0"/>
                        </a:spcAft>
                      </a:pPr>
                      <a:r>
                        <a:rPr lang="zh-CN" sz="1100" kern="100">
                          <a:effectLst/>
                        </a:rPr>
                        <a:t>个人订单支付</a:t>
                      </a:r>
                      <a:endParaRPr lang="zh-CN" sz="1100" kern="100">
                        <a:effectLst/>
                        <a:latin typeface="Times New Roman"/>
                        <a:ea typeface="宋体"/>
                      </a:endParaRPr>
                    </a:p>
                  </a:txBody>
                  <a:tcPr marL="40194" marR="40194" marT="0" marB="0" anchor="ctr"/>
                </a:tc>
                <a:tc>
                  <a:txBody>
                    <a:bodyPr/>
                    <a:lstStyle/>
                    <a:p>
                      <a:pPr algn="just">
                        <a:lnSpc>
                          <a:spcPts val="1600"/>
                        </a:lnSpc>
                        <a:spcAft>
                          <a:spcPts val="0"/>
                        </a:spcAft>
                      </a:pPr>
                      <a:r>
                        <a:rPr lang="zh-CN" sz="1100" kern="100" dirty="0">
                          <a:effectLst/>
                        </a:rPr>
                        <a:t>个人用户在商户网站购物，并确定付款后，商户网站将订单支付信息引导到支付平台，个人用户在支付平台选择付款银行，通过银行支付网关支付货款，完成一笔订单的支付交易。</a:t>
                      </a:r>
                      <a:endParaRPr lang="zh-CN" sz="1100" kern="100" dirty="0">
                        <a:effectLst/>
                        <a:latin typeface="Times New Roman"/>
                        <a:ea typeface="宋体"/>
                      </a:endParaRPr>
                    </a:p>
                  </a:txBody>
                  <a:tcPr marL="40194" marR="40194" marT="0" marB="0"/>
                </a:tc>
              </a:tr>
              <a:tr h="516521">
                <a:tc vMerge="1">
                  <a:txBody>
                    <a:bodyPr/>
                    <a:lstStyle/>
                    <a:p>
                      <a:endParaRPr lang="zh-CN" altLang="en-US"/>
                    </a:p>
                  </a:txBody>
                  <a:tcPr/>
                </a:tc>
                <a:tc>
                  <a:txBody>
                    <a:bodyPr/>
                    <a:lstStyle/>
                    <a:p>
                      <a:pPr algn="ctr">
                        <a:spcAft>
                          <a:spcPts val="0"/>
                        </a:spcAft>
                      </a:pPr>
                      <a:r>
                        <a:rPr lang="zh-CN" sz="1100" kern="100" dirty="0">
                          <a:effectLst/>
                        </a:rPr>
                        <a:t>个人账单支付</a:t>
                      </a:r>
                      <a:endParaRPr lang="zh-CN" sz="1100" kern="100" dirty="0">
                        <a:effectLst/>
                        <a:latin typeface="Times New Roman"/>
                        <a:ea typeface="宋体"/>
                      </a:endParaRPr>
                    </a:p>
                  </a:txBody>
                  <a:tcPr marL="40194" marR="40194" marT="0" marB="0" anchor="ctr"/>
                </a:tc>
                <a:tc>
                  <a:txBody>
                    <a:bodyPr/>
                    <a:lstStyle/>
                    <a:p>
                      <a:pPr algn="just">
                        <a:lnSpc>
                          <a:spcPts val="1600"/>
                        </a:lnSpc>
                        <a:spcAft>
                          <a:spcPts val="0"/>
                        </a:spcAft>
                      </a:pPr>
                      <a:r>
                        <a:rPr lang="zh-CN" sz="1100" kern="100" dirty="0">
                          <a:effectLst/>
                        </a:rPr>
                        <a:t>个人在公共事业网站或者支付平台查询账单，确认付款后，个人用户在支付平台选择付款银行，通过银行支付网关支付，完成一笔账单的支付交易。</a:t>
                      </a:r>
                      <a:endParaRPr lang="zh-CN" sz="1100" kern="100" dirty="0">
                        <a:effectLst/>
                        <a:latin typeface="Times New Roman"/>
                        <a:ea typeface="宋体"/>
                      </a:endParaRPr>
                    </a:p>
                  </a:txBody>
                  <a:tcPr marL="40194" marR="40194" marT="0" marB="0"/>
                </a:tc>
              </a:tr>
              <a:tr h="388133">
                <a:tc vMerge="1">
                  <a:txBody>
                    <a:bodyPr/>
                    <a:lstStyle/>
                    <a:p>
                      <a:endParaRPr lang="zh-CN" altLang="en-US"/>
                    </a:p>
                  </a:txBody>
                  <a:tcPr/>
                </a:tc>
                <a:tc>
                  <a:txBody>
                    <a:bodyPr/>
                    <a:lstStyle/>
                    <a:p>
                      <a:pPr algn="ctr">
                        <a:spcAft>
                          <a:spcPts val="0"/>
                        </a:spcAft>
                      </a:pPr>
                      <a:r>
                        <a:rPr lang="zh-CN" sz="1100" kern="100">
                          <a:effectLst/>
                        </a:rPr>
                        <a:t>个人订单退款</a:t>
                      </a:r>
                      <a:endParaRPr lang="zh-CN" sz="1100" kern="100">
                        <a:effectLst/>
                        <a:latin typeface="Times New Roman"/>
                        <a:ea typeface="宋体"/>
                      </a:endParaRPr>
                    </a:p>
                  </a:txBody>
                  <a:tcPr marL="40194" marR="40194" marT="0" marB="0" anchor="ctr"/>
                </a:tc>
                <a:tc>
                  <a:txBody>
                    <a:bodyPr/>
                    <a:lstStyle/>
                    <a:p>
                      <a:pPr algn="just">
                        <a:lnSpc>
                          <a:spcPts val="1600"/>
                        </a:lnSpc>
                        <a:spcAft>
                          <a:spcPts val="0"/>
                        </a:spcAft>
                      </a:pPr>
                      <a:r>
                        <a:rPr lang="zh-CN" sz="1100" kern="100">
                          <a:effectLst/>
                        </a:rPr>
                        <a:t>商户网站将退款交易发送至支付平台，支付平台将退款交易发送至付款银行。</a:t>
                      </a:r>
                      <a:endParaRPr lang="zh-CN" sz="1100" kern="100">
                        <a:effectLst/>
                        <a:latin typeface="Times New Roman"/>
                        <a:ea typeface="宋体"/>
                      </a:endParaRPr>
                    </a:p>
                  </a:txBody>
                  <a:tcPr marL="40194" marR="40194" marT="0" marB="0"/>
                </a:tc>
              </a:tr>
              <a:tr h="476531">
                <a:tc rowSpan="5">
                  <a:txBody>
                    <a:bodyPr/>
                    <a:lstStyle/>
                    <a:p>
                      <a:pPr algn="ctr">
                        <a:spcAft>
                          <a:spcPts val="0"/>
                        </a:spcAft>
                      </a:pPr>
                      <a:r>
                        <a:rPr lang="zh-CN" sz="1100" kern="100" dirty="0">
                          <a:effectLst/>
                        </a:rPr>
                        <a:t>商户企业</a:t>
                      </a:r>
                    </a:p>
                    <a:p>
                      <a:pPr algn="ctr">
                        <a:spcAft>
                          <a:spcPts val="0"/>
                        </a:spcAft>
                      </a:pPr>
                      <a:r>
                        <a:rPr lang="zh-CN" sz="1100" kern="100" dirty="0">
                          <a:effectLst/>
                        </a:rPr>
                        <a:t>支付类</a:t>
                      </a:r>
                    </a:p>
                    <a:p>
                      <a:pPr algn="ctr">
                        <a:spcAft>
                          <a:spcPts val="0"/>
                        </a:spcAft>
                      </a:pPr>
                      <a:r>
                        <a:rPr lang="en-US" sz="1100" kern="100" dirty="0">
                          <a:effectLst/>
                        </a:rPr>
                        <a:t> </a:t>
                      </a:r>
                      <a:endParaRPr lang="zh-CN" sz="1100" kern="100" dirty="0">
                        <a:effectLst/>
                        <a:latin typeface="Times New Roman"/>
                        <a:ea typeface="宋体"/>
                      </a:endParaRPr>
                    </a:p>
                  </a:txBody>
                  <a:tcPr marL="40194" marR="40194" marT="0" marB="0" anchor="ctr"/>
                </a:tc>
                <a:tc>
                  <a:txBody>
                    <a:bodyPr/>
                    <a:lstStyle/>
                    <a:p>
                      <a:pPr algn="ctr">
                        <a:spcAft>
                          <a:spcPts val="0"/>
                        </a:spcAft>
                      </a:pPr>
                      <a:r>
                        <a:rPr lang="zh-CN" sz="1100" kern="100" dirty="0">
                          <a:effectLst/>
                        </a:rPr>
                        <a:t>企业订单支付</a:t>
                      </a:r>
                      <a:endParaRPr lang="zh-CN" sz="1100" kern="100" dirty="0">
                        <a:effectLst/>
                        <a:latin typeface="Times New Roman"/>
                        <a:ea typeface="宋体"/>
                      </a:endParaRPr>
                    </a:p>
                  </a:txBody>
                  <a:tcPr marL="40194" marR="40194" marT="0" marB="0" anchor="ctr"/>
                </a:tc>
                <a:tc>
                  <a:txBody>
                    <a:bodyPr/>
                    <a:lstStyle/>
                    <a:p>
                      <a:pPr algn="just">
                        <a:lnSpc>
                          <a:spcPts val="1600"/>
                        </a:lnSpc>
                        <a:spcAft>
                          <a:spcPts val="0"/>
                        </a:spcAft>
                      </a:pPr>
                      <a:r>
                        <a:rPr lang="zh-CN" sz="1100" kern="100">
                          <a:effectLst/>
                        </a:rPr>
                        <a:t>企业在商户网站购物并确定付款后，商户网站将支付指令发送至支付平台。企业可对一笔订单一次支付或分多次支付，可以区分定金、货款。</a:t>
                      </a:r>
                      <a:endParaRPr lang="zh-CN" sz="1100" kern="100">
                        <a:effectLst/>
                        <a:latin typeface="Times New Roman"/>
                        <a:ea typeface="宋体"/>
                      </a:endParaRPr>
                    </a:p>
                  </a:txBody>
                  <a:tcPr marL="40194" marR="40194" marT="0" marB="0"/>
                </a:tc>
              </a:tr>
              <a:tr h="388133">
                <a:tc vMerge="1">
                  <a:txBody>
                    <a:bodyPr/>
                    <a:lstStyle/>
                    <a:p>
                      <a:endParaRPr lang="zh-CN" altLang="en-US"/>
                    </a:p>
                  </a:txBody>
                  <a:tcPr/>
                </a:tc>
                <a:tc>
                  <a:txBody>
                    <a:bodyPr/>
                    <a:lstStyle/>
                    <a:p>
                      <a:pPr algn="ctr">
                        <a:spcAft>
                          <a:spcPts val="0"/>
                        </a:spcAft>
                      </a:pPr>
                      <a:r>
                        <a:rPr lang="zh-CN" sz="1100" kern="100" dirty="0">
                          <a:effectLst/>
                        </a:rPr>
                        <a:t>企业订单退款</a:t>
                      </a:r>
                      <a:endParaRPr lang="zh-CN" sz="1100" kern="100" dirty="0">
                        <a:effectLst/>
                        <a:latin typeface="Times New Roman"/>
                        <a:ea typeface="宋体"/>
                      </a:endParaRPr>
                    </a:p>
                  </a:txBody>
                  <a:tcPr marL="40194" marR="40194" marT="0" marB="0" anchor="ctr"/>
                </a:tc>
                <a:tc>
                  <a:txBody>
                    <a:bodyPr/>
                    <a:lstStyle/>
                    <a:p>
                      <a:pPr algn="just">
                        <a:lnSpc>
                          <a:spcPts val="1600"/>
                        </a:lnSpc>
                        <a:spcAft>
                          <a:spcPts val="0"/>
                        </a:spcAft>
                      </a:pPr>
                      <a:r>
                        <a:rPr lang="zh-CN" sz="1100" kern="100">
                          <a:effectLst/>
                        </a:rPr>
                        <a:t>商户网站对已支付的订单退款，将退款交易发送至支付平台。</a:t>
                      </a:r>
                      <a:endParaRPr lang="zh-CN" sz="1100" kern="100">
                        <a:effectLst/>
                        <a:latin typeface="Times New Roman"/>
                        <a:ea typeface="宋体"/>
                      </a:endParaRPr>
                    </a:p>
                  </a:txBody>
                  <a:tcPr marL="40194" marR="40194" marT="0" marB="0"/>
                </a:tc>
              </a:tr>
              <a:tr h="622193">
                <a:tc vMerge="1">
                  <a:txBody>
                    <a:bodyPr/>
                    <a:lstStyle/>
                    <a:p>
                      <a:endParaRPr lang="zh-CN" altLang="en-US"/>
                    </a:p>
                  </a:txBody>
                  <a:tcPr/>
                </a:tc>
                <a:tc>
                  <a:txBody>
                    <a:bodyPr/>
                    <a:lstStyle/>
                    <a:p>
                      <a:pPr algn="ctr">
                        <a:spcAft>
                          <a:spcPts val="0"/>
                        </a:spcAft>
                      </a:pPr>
                      <a:r>
                        <a:rPr lang="zh-CN" sz="1100" kern="100" dirty="0">
                          <a:effectLst/>
                        </a:rPr>
                        <a:t>企业分期付款</a:t>
                      </a:r>
                      <a:endParaRPr lang="zh-CN" sz="1100" kern="100" dirty="0">
                        <a:effectLst/>
                        <a:latin typeface="Times New Roman"/>
                        <a:ea typeface="宋体"/>
                      </a:endParaRPr>
                    </a:p>
                  </a:txBody>
                  <a:tcPr marL="40194" marR="40194" marT="0" marB="0" anchor="ctr"/>
                </a:tc>
                <a:tc>
                  <a:txBody>
                    <a:bodyPr/>
                    <a:lstStyle/>
                    <a:p>
                      <a:pPr algn="just">
                        <a:lnSpc>
                          <a:spcPts val="1600"/>
                        </a:lnSpc>
                        <a:spcAft>
                          <a:spcPts val="0"/>
                        </a:spcAft>
                      </a:pPr>
                      <a:r>
                        <a:rPr lang="zh-CN" sz="1100" kern="100" dirty="0">
                          <a:effectLst/>
                        </a:rPr>
                        <a:t>企业在商户网站购物，选择分期支付订单货款，确定付款时，一笔订单支付将被分成多笔支付指令，支付平台保存每一笔支付指令，根据支付方式等待企业确认或将支付指令发送到付款银行。</a:t>
                      </a:r>
                      <a:endParaRPr lang="zh-CN" sz="1100" kern="100" dirty="0">
                        <a:effectLst/>
                        <a:latin typeface="Times New Roman"/>
                        <a:ea typeface="宋体"/>
                      </a:endParaRPr>
                    </a:p>
                  </a:txBody>
                  <a:tcPr marL="40194" marR="40194" marT="0" marB="0"/>
                </a:tc>
              </a:tr>
              <a:tr h="414021">
                <a:tc vMerge="1">
                  <a:txBody>
                    <a:bodyPr/>
                    <a:lstStyle/>
                    <a:p>
                      <a:endParaRPr lang="zh-CN" altLang="en-US"/>
                    </a:p>
                  </a:txBody>
                  <a:tcPr/>
                </a:tc>
                <a:tc>
                  <a:txBody>
                    <a:bodyPr/>
                    <a:lstStyle/>
                    <a:p>
                      <a:pPr algn="ctr">
                        <a:spcAft>
                          <a:spcPts val="0"/>
                        </a:spcAft>
                      </a:pPr>
                      <a:r>
                        <a:rPr lang="zh-CN" sz="1100" kern="100" dirty="0">
                          <a:effectLst/>
                        </a:rPr>
                        <a:t>企业支付账单</a:t>
                      </a:r>
                      <a:endParaRPr lang="zh-CN" sz="1100" kern="100" dirty="0">
                        <a:effectLst/>
                        <a:latin typeface="Times New Roman"/>
                        <a:ea typeface="宋体"/>
                      </a:endParaRPr>
                    </a:p>
                  </a:txBody>
                  <a:tcPr marL="40194" marR="40194" marT="0" marB="0" anchor="ctr"/>
                </a:tc>
                <a:tc>
                  <a:txBody>
                    <a:bodyPr/>
                    <a:lstStyle/>
                    <a:p>
                      <a:pPr algn="just">
                        <a:lnSpc>
                          <a:spcPts val="1600"/>
                        </a:lnSpc>
                        <a:spcAft>
                          <a:spcPts val="0"/>
                        </a:spcAft>
                      </a:pPr>
                      <a:r>
                        <a:rPr lang="zh-CN" sz="1100" kern="100" dirty="0">
                          <a:effectLst/>
                        </a:rPr>
                        <a:t>企业在公共事业网站查询账单，确认付款后，公共事业网站将该笔支付指令发送至支付平台。</a:t>
                      </a:r>
                      <a:endParaRPr lang="zh-CN" sz="1100" kern="100" dirty="0">
                        <a:effectLst/>
                        <a:latin typeface="Times New Roman"/>
                        <a:ea typeface="宋体"/>
                      </a:endParaRPr>
                    </a:p>
                  </a:txBody>
                  <a:tcPr marL="40194" marR="40194" marT="0" marB="0"/>
                </a:tc>
              </a:tr>
              <a:tr h="391304">
                <a:tc vMerge="1">
                  <a:txBody>
                    <a:bodyPr/>
                    <a:lstStyle/>
                    <a:p>
                      <a:endParaRPr lang="zh-CN" altLang="en-US"/>
                    </a:p>
                  </a:txBody>
                  <a:tcPr/>
                </a:tc>
                <a:tc>
                  <a:txBody>
                    <a:bodyPr/>
                    <a:lstStyle/>
                    <a:p>
                      <a:pPr algn="ctr">
                        <a:spcAft>
                          <a:spcPts val="0"/>
                        </a:spcAft>
                      </a:pPr>
                      <a:r>
                        <a:rPr lang="zh-CN" sz="1100" kern="100">
                          <a:effectLst/>
                        </a:rPr>
                        <a:t>企业协议支付</a:t>
                      </a:r>
                      <a:endParaRPr lang="zh-CN" sz="1100" kern="100">
                        <a:effectLst/>
                        <a:latin typeface="Times New Roman"/>
                        <a:ea typeface="宋体"/>
                      </a:endParaRPr>
                    </a:p>
                  </a:txBody>
                  <a:tcPr marL="40194" marR="40194" marT="0" marB="0" anchor="ctr"/>
                </a:tc>
                <a:tc>
                  <a:txBody>
                    <a:bodyPr/>
                    <a:lstStyle/>
                    <a:p>
                      <a:pPr algn="just">
                        <a:lnSpc>
                          <a:spcPts val="1600"/>
                        </a:lnSpc>
                        <a:spcAft>
                          <a:spcPts val="0"/>
                        </a:spcAft>
                      </a:pPr>
                      <a:r>
                        <a:rPr lang="zh-CN" sz="1100" kern="100" dirty="0">
                          <a:effectLst/>
                        </a:rPr>
                        <a:t>企业在公共事业网站查询协议支付账单，确认付款后，该笔支付指令经支付平台转发至付款银行。</a:t>
                      </a:r>
                      <a:endParaRPr lang="zh-CN" sz="1100" kern="100" dirty="0">
                        <a:effectLst/>
                        <a:latin typeface="Times New Roman"/>
                        <a:ea typeface="宋体"/>
                      </a:endParaRPr>
                    </a:p>
                  </a:txBody>
                  <a:tcPr marL="40194" marR="40194" marT="0" marB="0"/>
                </a:tc>
              </a:tr>
              <a:tr h="331123">
                <a:tc rowSpan="2">
                  <a:txBody>
                    <a:bodyPr/>
                    <a:lstStyle/>
                    <a:p>
                      <a:pPr algn="ctr">
                        <a:spcAft>
                          <a:spcPts val="0"/>
                        </a:spcAft>
                      </a:pPr>
                      <a:r>
                        <a:rPr lang="zh-CN" sz="1100" kern="100" dirty="0">
                          <a:effectLst/>
                        </a:rPr>
                        <a:t>商户订单维护类</a:t>
                      </a:r>
                      <a:endParaRPr lang="zh-CN" sz="1100" kern="100" dirty="0">
                        <a:effectLst/>
                        <a:latin typeface="Times New Roman"/>
                        <a:ea typeface="宋体"/>
                      </a:endParaRPr>
                    </a:p>
                  </a:txBody>
                  <a:tcPr marL="40194" marR="40194" marT="0" marB="0" anchor="ctr">
                    <a:lnB w="12700" cap="flat" cmpd="sng" algn="ctr">
                      <a:solidFill>
                        <a:schemeClr val="accent1">
                          <a:lumMod val="75000"/>
                        </a:schemeClr>
                      </a:solidFill>
                      <a:prstDash val="solid"/>
                      <a:round/>
                      <a:headEnd type="none" w="med" len="med"/>
                      <a:tailEnd type="none" w="med" len="med"/>
                    </a:lnB>
                  </a:tcPr>
                </a:tc>
                <a:tc>
                  <a:txBody>
                    <a:bodyPr/>
                    <a:lstStyle/>
                    <a:p>
                      <a:pPr algn="ctr">
                        <a:spcAft>
                          <a:spcPts val="0"/>
                        </a:spcAft>
                      </a:pPr>
                      <a:r>
                        <a:rPr lang="zh-CN" sz="1100" kern="100">
                          <a:effectLst/>
                        </a:rPr>
                        <a:t>商户撤销订单</a:t>
                      </a:r>
                      <a:endParaRPr lang="zh-CN" sz="1100" kern="100">
                        <a:effectLst/>
                        <a:latin typeface="Times New Roman"/>
                        <a:ea typeface="宋体"/>
                      </a:endParaRPr>
                    </a:p>
                  </a:txBody>
                  <a:tcPr marL="40194" marR="40194" marT="0" marB="0" anchor="ctr"/>
                </a:tc>
                <a:tc>
                  <a:txBody>
                    <a:bodyPr/>
                    <a:lstStyle/>
                    <a:p>
                      <a:pPr algn="just">
                        <a:lnSpc>
                          <a:spcPts val="1600"/>
                        </a:lnSpc>
                        <a:spcAft>
                          <a:spcPts val="0"/>
                        </a:spcAft>
                      </a:pPr>
                      <a:r>
                        <a:rPr lang="zh-CN" sz="1100" kern="100">
                          <a:effectLst/>
                        </a:rPr>
                        <a:t>商户通知支付平台撤销一笔尚未支付的订单。</a:t>
                      </a:r>
                      <a:endParaRPr lang="zh-CN" sz="1100" kern="100">
                        <a:effectLst/>
                        <a:latin typeface="Times New Roman"/>
                        <a:ea typeface="宋体"/>
                      </a:endParaRPr>
                    </a:p>
                  </a:txBody>
                  <a:tcPr marL="40194" marR="40194" marT="0" marB="0"/>
                </a:tc>
              </a:tr>
              <a:tr h="388133">
                <a:tc vMerge="1">
                  <a:txBody>
                    <a:bodyPr/>
                    <a:lstStyle/>
                    <a:p>
                      <a:endParaRPr lang="zh-CN" altLang="en-US"/>
                    </a:p>
                  </a:txBody>
                  <a:tcPr/>
                </a:tc>
                <a:tc>
                  <a:txBody>
                    <a:bodyPr/>
                    <a:lstStyle/>
                    <a:p>
                      <a:pPr algn="ctr">
                        <a:spcAft>
                          <a:spcPts val="0"/>
                        </a:spcAft>
                      </a:pPr>
                      <a:r>
                        <a:rPr lang="zh-CN" sz="1100" kern="100">
                          <a:effectLst/>
                        </a:rPr>
                        <a:t>商户修改订单</a:t>
                      </a:r>
                      <a:endParaRPr lang="zh-CN" sz="1100" kern="100">
                        <a:effectLst/>
                        <a:latin typeface="Times New Roman"/>
                        <a:ea typeface="宋体"/>
                      </a:endParaRPr>
                    </a:p>
                  </a:txBody>
                  <a:tcPr marL="40194" marR="40194" marT="0" marB="0" anchor="ctr"/>
                </a:tc>
                <a:tc>
                  <a:txBody>
                    <a:bodyPr/>
                    <a:lstStyle/>
                    <a:p>
                      <a:pPr algn="just">
                        <a:lnSpc>
                          <a:spcPts val="1600"/>
                        </a:lnSpc>
                        <a:spcAft>
                          <a:spcPts val="0"/>
                        </a:spcAft>
                      </a:pPr>
                      <a:r>
                        <a:rPr lang="zh-CN" sz="1100" kern="100">
                          <a:effectLst/>
                        </a:rPr>
                        <a:t>企业在商户网站通过该交易修改订单金额，为了商户不能提供足够的货物时，修改订单。</a:t>
                      </a:r>
                      <a:endParaRPr lang="zh-CN" sz="1100" kern="100">
                        <a:effectLst/>
                        <a:latin typeface="Times New Roman"/>
                        <a:ea typeface="宋体"/>
                      </a:endParaRPr>
                    </a:p>
                  </a:txBody>
                  <a:tcPr marL="40194" marR="40194" marT="0" marB="0"/>
                </a:tc>
              </a:tr>
              <a:tr h="331123">
                <a:tc rowSpan="2">
                  <a:txBody>
                    <a:bodyPr/>
                    <a:lstStyle/>
                    <a:p>
                      <a:pPr algn="ctr">
                        <a:spcAft>
                          <a:spcPts val="0"/>
                        </a:spcAft>
                      </a:pPr>
                      <a:r>
                        <a:rPr lang="en-US" sz="1100" kern="100" dirty="0">
                          <a:effectLst/>
                        </a:rPr>
                        <a:t> </a:t>
                      </a:r>
                      <a:endParaRPr lang="zh-CN" sz="1100" kern="100" dirty="0">
                        <a:effectLst/>
                      </a:endParaRPr>
                    </a:p>
                    <a:p>
                      <a:pPr algn="ctr">
                        <a:spcAft>
                          <a:spcPts val="0"/>
                        </a:spcAft>
                      </a:pPr>
                      <a:r>
                        <a:rPr lang="zh-CN" sz="1100" kern="100" dirty="0">
                          <a:effectLst/>
                        </a:rPr>
                        <a:t>商户查询类</a:t>
                      </a:r>
                      <a:endParaRPr lang="zh-CN" sz="1100" kern="100" dirty="0">
                        <a:effectLst/>
                        <a:latin typeface="Times New Roman"/>
                        <a:ea typeface="宋体"/>
                      </a:endParaRPr>
                    </a:p>
                  </a:txBody>
                  <a:tcPr marL="40194" marR="40194" marT="0" marB="0" anchor="ctr">
                    <a:lnL w="12700" cap="flat" cmpd="sng" algn="ctr">
                      <a:solidFill>
                        <a:schemeClr val="tx1"/>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100" kern="100" dirty="0">
                          <a:effectLst/>
                        </a:rPr>
                        <a:t>商户单笔查询交易结果</a:t>
                      </a:r>
                      <a:endParaRPr lang="zh-CN" sz="1100" kern="100" dirty="0">
                        <a:effectLst/>
                        <a:latin typeface="Times New Roman"/>
                        <a:ea typeface="宋体"/>
                      </a:endParaRPr>
                    </a:p>
                  </a:txBody>
                  <a:tcPr marL="40194" marR="40194" marT="0" marB="0" anchor="ctr">
                    <a:lnL w="12700" cap="flat" cmpd="sng" algn="ctr">
                      <a:solidFill>
                        <a:schemeClr val="accent1">
                          <a:lumMod val="75000"/>
                        </a:schemeClr>
                      </a:solidFill>
                      <a:prstDash val="solid"/>
                      <a:round/>
                      <a:headEnd type="none" w="med" len="med"/>
                      <a:tailEnd type="none" w="med" len="med"/>
                    </a:lnL>
                    <a:lnB w="12700" cap="flat" cmpd="sng" algn="ctr">
                      <a:solidFill>
                        <a:schemeClr val="accent1">
                          <a:lumMod val="75000"/>
                        </a:schemeClr>
                      </a:solidFill>
                      <a:prstDash val="solid"/>
                      <a:round/>
                      <a:headEnd type="none" w="med" len="med"/>
                      <a:tailEnd type="none" w="med" len="med"/>
                    </a:lnB>
                  </a:tcPr>
                </a:tc>
                <a:tc>
                  <a:txBody>
                    <a:bodyPr/>
                    <a:lstStyle/>
                    <a:p>
                      <a:pPr algn="just">
                        <a:lnSpc>
                          <a:spcPts val="1600"/>
                        </a:lnSpc>
                        <a:spcAft>
                          <a:spcPts val="0"/>
                        </a:spcAft>
                      </a:pPr>
                      <a:r>
                        <a:rPr lang="zh-CN" sz="1100" kern="100" dirty="0">
                          <a:effectLst/>
                        </a:rPr>
                        <a:t>商户向支付平台发出查询交易支付结果指令。</a:t>
                      </a:r>
                      <a:endParaRPr lang="zh-CN" sz="1100" kern="100" dirty="0">
                        <a:effectLst/>
                        <a:latin typeface="Times New Roman"/>
                        <a:ea typeface="宋体"/>
                      </a:endParaRPr>
                    </a:p>
                  </a:txBody>
                  <a:tcPr marL="40194" marR="40194" marT="0" marB="0">
                    <a:lnB w="12700" cap="flat" cmpd="sng" algn="ctr">
                      <a:solidFill>
                        <a:schemeClr val="accent1">
                          <a:lumMod val="75000"/>
                        </a:schemeClr>
                      </a:solidFill>
                      <a:prstDash val="solid"/>
                      <a:round/>
                      <a:headEnd type="none" w="med" len="med"/>
                      <a:tailEnd type="none" w="med" len="med"/>
                    </a:lnB>
                  </a:tcPr>
                </a:tc>
              </a:tr>
              <a:tr h="331123">
                <a:tc vMerge="1">
                  <a:txBody>
                    <a:bodyPr/>
                    <a:lstStyle/>
                    <a:p>
                      <a:endParaRPr lang="zh-CN" altLang="en-US"/>
                    </a:p>
                  </a:txBody>
                  <a:tcPr/>
                </a:tc>
                <a:tc>
                  <a:txBody>
                    <a:bodyPr/>
                    <a:lstStyle/>
                    <a:p>
                      <a:pPr marL="0" algn="ctr" defTabSz="914400" rtl="0" eaLnBrk="1" latinLnBrk="0" hangingPunct="1">
                        <a:spcAft>
                          <a:spcPts val="0"/>
                        </a:spcAft>
                      </a:pPr>
                      <a:r>
                        <a:rPr lang="zh-CN" sz="1100" kern="100" dirty="0">
                          <a:solidFill>
                            <a:schemeClr val="tx1"/>
                          </a:solidFill>
                          <a:effectLst/>
                          <a:latin typeface="+mn-lt"/>
                          <a:ea typeface="+mn-ea"/>
                          <a:cs typeface="+mn-cs"/>
                        </a:rPr>
                        <a:t>商户下载对账单</a:t>
                      </a:r>
                    </a:p>
                  </a:txBody>
                  <a:tcPr marL="40194" marR="40194"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1600"/>
                        </a:lnSpc>
                        <a:spcAft>
                          <a:spcPts val="0"/>
                        </a:spcAft>
                      </a:pPr>
                      <a:r>
                        <a:rPr lang="zh-CN" sz="1100" kern="100" dirty="0">
                          <a:effectLst/>
                        </a:rPr>
                        <a:t>商户下载支付平台对账记录。</a:t>
                      </a:r>
                      <a:endParaRPr lang="zh-CN" sz="1100" kern="100" dirty="0">
                        <a:effectLst/>
                        <a:latin typeface="Times New Roman"/>
                        <a:ea typeface="宋体"/>
                      </a:endParaRPr>
                    </a:p>
                  </a:txBody>
                  <a:tcPr marL="40194" marR="40194" marT="0" marB="0">
                    <a:lnL w="12700" cap="flat" cmpd="sng" algn="ctr">
                      <a:solidFill>
                        <a:schemeClr val="accent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47311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330011"/>
            <a:ext cx="12192000" cy="864096"/>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
        <p:nvSpPr>
          <p:cNvPr id="2" name="TextBox 1"/>
          <p:cNvSpPr txBox="1"/>
          <p:nvPr/>
        </p:nvSpPr>
        <p:spPr>
          <a:xfrm>
            <a:off x="3675595" y="2580233"/>
            <a:ext cx="4637049" cy="1180200"/>
          </a:xfrm>
          <a:prstGeom prst="rect">
            <a:avLst/>
          </a:prstGeom>
          <a:noFill/>
        </p:spPr>
        <p:txBody>
          <a:bodyPr wrap="none" lIns="117226" tIns="58613" rIns="117226" bIns="58613" rtlCol="0">
            <a:spAutoFit/>
          </a:bodyPr>
          <a:lstStyle/>
          <a:p>
            <a:r>
              <a:rPr lang="en-US" altLang="zh-CN" sz="6900" dirty="0" smtClean="0">
                <a:solidFill>
                  <a:srgbClr val="005A9E"/>
                </a:solidFill>
                <a:latin typeface="微软雅黑" pitchFamily="34" charset="-122"/>
                <a:ea typeface="微软雅黑" pitchFamily="34" charset="-122"/>
              </a:rPr>
              <a:t>Thank you</a:t>
            </a:r>
            <a:endParaRPr lang="zh-CN" altLang="en-US" sz="6900" dirty="0">
              <a:solidFill>
                <a:srgbClr val="005A9E"/>
              </a:solidFill>
              <a:latin typeface="微软雅黑" pitchFamily="34" charset="-122"/>
              <a:ea typeface="微软雅黑" pitchFamily="34" charset="-122"/>
            </a:endParaRPr>
          </a:p>
        </p:txBody>
      </p:sp>
      <p:pic>
        <p:nvPicPr>
          <p:cNvPr id="6" name="Picture 5"/>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923008" y="5500971"/>
            <a:ext cx="2345984" cy="522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0" y="6194107"/>
            <a:ext cx="12192000" cy="86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zh-CN" altLang="en-US"/>
          </a:p>
        </p:txBody>
      </p:sp>
    </p:spTree>
    <p:extLst>
      <p:ext uri="{BB962C8B-B14F-4D97-AF65-F5344CB8AC3E}">
        <p14:creationId xmlns:p14="http://schemas.microsoft.com/office/powerpoint/2010/main" val="213061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38367" y="1108038"/>
            <a:ext cx="3991087" cy="47118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smtClean="0">
              <a:solidFill>
                <a:schemeClr val="tx1"/>
              </a:solidFill>
              <a:latin typeface="+mn-ea"/>
            </a:endParaRPr>
          </a:p>
        </p:txBody>
      </p:sp>
      <p:sp>
        <p:nvSpPr>
          <p:cNvPr id="4" name="矩形 3"/>
          <p:cNvSpPr/>
          <p:nvPr/>
        </p:nvSpPr>
        <p:spPr>
          <a:xfrm>
            <a:off x="2151563" y="2463488"/>
            <a:ext cx="720762"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交易</a:t>
            </a:r>
          </a:p>
        </p:txBody>
      </p:sp>
      <p:sp>
        <p:nvSpPr>
          <p:cNvPr id="5" name="矩形 4"/>
          <p:cNvSpPr/>
          <p:nvPr/>
        </p:nvSpPr>
        <p:spPr>
          <a:xfrm>
            <a:off x="3130508" y="2463488"/>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商品</a:t>
            </a:r>
          </a:p>
        </p:txBody>
      </p:sp>
      <p:sp>
        <p:nvSpPr>
          <p:cNvPr id="35" name="矩形 34"/>
          <p:cNvSpPr/>
          <p:nvPr/>
        </p:nvSpPr>
        <p:spPr>
          <a:xfrm>
            <a:off x="4100516" y="2476034"/>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用户</a:t>
            </a:r>
          </a:p>
        </p:txBody>
      </p:sp>
      <p:sp>
        <p:nvSpPr>
          <p:cNvPr id="7" name="圆角矩形 6"/>
          <p:cNvSpPr/>
          <p:nvPr/>
        </p:nvSpPr>
        <p:spPr>
          <a:xfrm>
            <a:off x="1818065" y="1828786"/>
            <a:ext cx="3463962" cy="1452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err="1" smtClean="0">
                <a:solidFill>
                  <a:schemeClr val="tx1"/>
                </a:solidFill>
                <a:latin typeface="+mn-ea"/>
              </a:rPr>
              <a:t>AppServer</a:t>
            </a:r>
            <a:endParaRPr lang="zh-CN" altLang="en-US" sz="1400" dirty="0" smtClean="0">
              <a:solidFill>
                <a:schemeClr val="tx1"/>
              </a:solidFill>
              <a:latin typeface="+mn-ea"/>
            </a:endParaRPr>
          </a:p>
        </p:txBody>
      </p:sp>
      <p:sp>
        <p:nvSpPr>
          <p:cNvPr id="9" name="矩形 8"/>
          <p:cNvSpPr/>
          <p:nvPr/>
        </p:nvSpPr>
        <p:spPr>
          <a:xfrm>
            <a:off x="3147254" y="5182495"/>
            <a:ext cx="677720"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mn-ea"/>
              </a:rPr>
              <a:t>订单表</a:t>
            </a:r>
          </a:p>
        </p:txBody>
      </p:sp>
      <p:sp>
        <p:nvSpPr>
          <p:cNvPr id="10" name="圆柱形 9"/>
          <p:cNvSpPr/>
          <p:nvPr/>
        </p:nvSpPr>
        <p:spPr>
          <a:xfrm>
            <a:off x="2420465" y="4012617"/>
            <a:ext cx="2248348" cy="1616332"/>
          </a:xfrm>
          <a:prstGeom prst="can">
            <a:avLst>
              <a:gd name="adj" fmla="val 129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DB</a:t>
            </a:r>
            <a:endParaRPr lang="zh-CN" altLang="en-US" sz="1400" dirty="0" smtClean="0">
              <a:solidFill>
                <a:schemeClr val="tx1"/>
              </a:solidFill>
              <a:latin typeface="+mn-ea"/>
            </a:endParaRPr>
          </a:p>
        </p:txBody>
      </p:sp>
      <p:sp>
        <p:nvSpPr>
          <p:cNvPr id="40" name="矩形 39"/>
          <p:cNvSpPr/>
          <p:nvPr/>
        </p:nvSpPr>
        <p:spPr>
          <a:xfrm>
            <a:off x="2626688" y="4654468"/>
            <a:ext cx="828348"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商品</a:t>
            </a:r>
            <a:r>
              <a:rPr lang="zh-CN" altLang="en-US" sz="1200" dirty="0" smtClean="0">
                <a:solidFill>
                  <a:schemeClr val="tx1"/>
                </a:solidFill>
                <a:latin typeface="+mn-ea"/>
              </a:rPr>
              <a:t>表</a:t>
            </a:r>
          </a:p>
        </p:txBody>
      </p:sp>
      <p:sp>
        <p:nvSpPr>
          <p:cNvPr id="41" name="矩形 40"/>
          <p:cNvSpPr/>
          <p:nvPr/>
        </p:nvSpPr>
        <p:spPr>
          <a:xfrm>
            <a:off x="3582295" y="4663429"/>
            <a:ext cx="828348"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mn-ea"/>
              </a:rPr>
              <a:t>用户表</a:t>
            </a:r>
          </a:p>
        </p:txBody>
      </p:sp>
      <p:cxnSp>
        <p:nvCxnSpPr>
          <p:cNvPr id="18" name="直接连接符 17"/>
          <p:cNvCxnSpPr>
            <a:stCxn id="7" idx="2"/>
            <a:endCxn id="10" idx="1"/>
          </p:cNvCxnSpPr>
          <p:nvPr/>
        </p:nvCxnSpPr>
        <p:spPr>
          <a:xfrm flipH="1">
            <a:off x="3544639" y="3281069"/>
            <a:ext cx="5407" cy="731548"/>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472063" y="3420909"/>
            <a:ext cx="543739" cy="307777"/>
          </a:xfrm>
          <a:prstGeom prst="rect">
            <a:avLst/>
          </a:prstGeom>
          <a:noFill/>
        </p:spPr>
        <p:txBody>
          <a:bodyPr wrap="none" rtlCol="0">
            <a:spAutoFit/>
          </a:bodyPr>
          <a:lstStyle/>
          <a:p>
            <a:r>
              <a:rPr lang="en-US" altLang="zh-CN" sz="1400" dirty="0" smtClean="0"/>
              <a:t>JDBC</a:t>
            </a:r>
            <a:endParaRPr lang="zh-CN" altLang="en-US" sz="1400" dirty="0"/>
          </a:p>
        </p:txBody>
      </p:sp>
      <p:sp>
        <p:nvSpPr>
          <p:cNvPr id="20" name="TextBox 19"/>
          <p:cNvSpPr txBox="1"/>
          <p:nvPr/>
        </p:nvSpPr>
        <p:spPr>
          <a:xfrm>
            <a:off x="4528981" y="1269402"/>
            <a:ext cx="877163" cy="369332"/>
          </a:xfrm>
          <a:prstGeom prst="rect">
            <a:avLst/>
          </a:prstGeom>
          <a:noFill/>
        </p:spPr>
        <p:txBody>
          <a:bodyPr wrap="none" rtlCol="0">
            <a:spAutoFit/>
          </a:bodyPr>
          <a:lstStyle/>
          <a:p>
            <a:r>
              <a:rPr lang="zh-CN" altLang="en-US" dirty="0" smtClean="0"/>
              <a:t>服务器</a:t>
            </a:r>
            <a:endParaRPr lang="zh-CN" altLang="en-US" dirty="0"/>
          </a:p>
        </p:txBody>
      </p:sp>
      <p:sp>
        <p:nvSpPr>
          <p:cNvPr id="21" name="TextBox 20"/>
          <p:cNvSpPr txBox="1"/>
          <p:nvPr/>
        </p:nvSpPr>
        <p:spPr>
          <a:xfrm>
            <a:off x="2011709" y="6164124"/>
            <a:ext cx="3185487" cy="369332"/>
          </a:xfrm>
          <a:prstGeom prst="rect">
            <a:avLst/>
          </a:prstGeom>
          <a:noFill/>
        </p:spPr>
        <p:txBody>
          <a:bodyPr wrap="none" rtlCol="0">
            <a:spAutoFit/>
          </a:bodyPr>
          <a:lstStyle/>
          <a:p>
            <a:r>
              <a:rPr lang="zh-CN" altLang="en-US" dirty="0" smtClean="0"/>
              <a:t>第一阶段：最简单的单机结构</a:t>
            </a:r>
            <a:endParaRPr lang="zh-CN" altLang="en-US" dirty="0"/>
          </a:p>
        </p:txBody>
      </p:sp>
      <p:sp>
        <p:nvSpPr>
          <p:cNvPr id="82" name="矩形 81"/>
          <p:cNvSpPr/>
          <p:nvPr/>
        </p:nvSpPr>
        <p:spPr>
          <a:xfrm>
            <a:off x="6435045" y="1744533"/>
            <a:ext cx="3991087" cy="19841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smtClean="0">
              <a:solidFill>
                <a:schemeClr val="tx1"/>
              </a:solidFill>
              <a:latin typeface="+mn-ea"/>
            </a:endParaRPr>
          </a:p>
        </p:txBody>
      </p:sp>
      <p:sp>
        <p:nvSpPr>
          <p:cNvPr id="83" name="矩形 82"/>
          <p:cNvSpPr/>
          <p:nvPr/>
        </p:nvSpPr>
        <p:spPr>
          <a:xfrm>
            <a:off x="7048241" y="2777258"/>
            <a:ext cx="720762"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交易</a:t>
            </a:r>
          </a:p>
        </p:txBody>
      </p:sp>
      <p:sp>
        <p:nvSpPr>
          <p:cNvPr id="84" name="矩形 83"/>
          <p:cNvSpPr/>
          <p:nvPr/>
        </p:nvSpPr>
        <p:spPr>
          <a:xfrm>
            <a:off x="8027186" y="2777258"/>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商品</a:t>
            </a:r>
          </a:p>
        </p:txBody>
      </p:sp>
      <p:sp>
        <p:nvSpPr>
          <p:cNvPr id="85" name="矩形 84"/>
          <p:cNvSpPr/>
          <p:nvPr/>
        </p:nvSpPr>
        <p:spPr>
          <a:xfrm>
            <a:off x="8997194" y="2789804"/>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用户</a:t>
            </a:r>
          </a:p>
        </p:txBody>
      </p:sp>
      <p:sp>
        <p:nvSpPr>
          <p:cNvPr id="86" name="圆角矩形 85"/>
          <p:cNvSpPr/>
          <p:nvPr/>
        </p:nvSpPr>
        <p:spPr>
          <a:xfrm>
            <a:off x="6714743" y="2142556"/>
            <a:ext cx="3463962" cy="1452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err="1" smtClean="0">
                <a:solidFill>
                  <a:schemeClr val="tx1"/>
                </a:solidFill>
                <a:latin typeface="+mn-ea"/>
              </a:rPr>
              <a:t>AppServer</a:t>
            </a:r>
            <a:endParaRPr lang="zh-CN" altLang="en-US" sz="1400" dirty="0" smtClean="0">
              <a:solidFill>
                <a:schemeClr val="tx1"/>
              </a:solidFill>
              <a:latin typeface="+mn-ea"/>
            </a:endParaRPr>
          </a:p>
        </p:txBody>
      </p:sp>
      <p:cxnSp>
        <p:nvCxnSpPr>
          <p:cNvPr id="94" name="直接连接符 93"/>
          <p:cNvCxnSpPr>
            <a:stCxn id="86" idx="2"/>
            <a:endCxn id="103" idx="1"/>
          </p:cNvCxnSpPr>
          <p:nvPr/>
        </p:nvCxnSpPr>
        <p:spPr>
          <a:xfrm>
            <a:off x="8446724" y="3594839"/>
            <a:ext cx="16109" cy="570178"/>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8368741" y="3723921"/>
            <a:ext cx="543739" cy="307777"/>
          </a:xfrm>
          <a:prstGeom prst="rect">
            <a:avLst/>
          </a:prstGeom>
          <a:noFill/>
        </p:spPr>
        <p:txBody>
          <a:bodyPr wrap="none" rtlCol="0">
            <a:spAutoFit/>
          </a:bodyPr>
          <a:lstStyle/>
          <a:p>
            <a:r>
              <a:rPr lang="en-US" altLang="zh-CN" sz="1400" dirty="0" smtClean="0"/>
              <a:t>JDBC</a:t>
            </a:r>
            <a:endParaRPr lang="zh-CN" altLang="en-US" sz="1400" dirty="0"/>
          </a:p>
        </p:txBody>
      </p:sp>
      <p:sp>
        <p:nvSpPr>
          <p:cNvPr id="96" name="TextBox 95"/>
          <p:cNvSpPr txBox="1"/>
          <p:nvPr/>
        </p:nvSpPr>
        <p:spPr>
          <a:xfrm>
            <a:off x="9425659" y="1744542"/>
            <a:ext cx="877163" cy="369332"/>
          </a:xfrm>
          <a:prstGeom prst="rect">
            <a:avLst/>
          </a:prstGeom>
          <a:noFill/>
        </p:spPr>
        <p:txBody>
          <a:bodyPr wrap="none" rtlCol="0">
            <a:spAutoFit/>
          </a:bodyPr>
          <a:lstStyle/>
          <a:p>
            <a:r>
              <a:rPr lang="zh-CN" altLang="en-US" dirty="0" smtClean="0"/>
              <a:t>服务器</a:t>
            </a:r>
            <a:endParaRPr lang="zh-CN" altLang="en-US" dirty="0"/>
          </a:p>
        </p:txBody>
      </p:sp>
      <p:sp>
        <p:nvSpPr>
          <p:cNvPr id="97" name="TextBox 96"/>
          <p:cNvSpPr txBox="1"/>
          <p:nvPr/>
        </p:nvSpPr>
        <p:spPr>
          <a:xfrm>
            <a:off x="6908387" y="6187428"/>
            <a:ext cx="3185487" cy="369332"/>
          </a:xfrm>
          <a:prstGeom prst="rect">
            <a:avLst/>
          </a:prstGeom>
          <a:noFill/>
        </p:spPr>
        <p:txBody>
          <a:bodyPr wrap="none" rtlCol="0">
            <a:spAutoFit/>
          </a:bodyPr>
          <a:lstStyle/>
          <a:p>
            <a:r>
              <a:rPr lang="zh-CN" altLang="en-US" dirty="0" smtClean="0"/>
              <a:t>第二阶段：应用数据分离结构</a:t>
            </a:r>
            <a:endParaRPr lang="zh-CN" altLang="en-US" dirty="0"/>
          </a:p>
        </p:txBody>
      </p:sp>
      <p:sp>
        <p:nvSpPr>
          <p:cNvPr id="23" name="矩形 22"/>
          <p:cNvSpPr/>
          <p:nvPr/>
        </p:nvSpPr>
        <p:spPr>
          <a:xfrm>
            <a:off x="6435045" y="4027831"/>
            <a:ext cx="3991087" cy="20179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smtClean="0">
              <a:solidFill>
                <a:schemeClr val="tx1"/>
              </a:solidFill>
              <a:latin typeface="+mn-ea"/>
            </a:endParaRPr>
          </a:p>
        </p:txBody>
      </p:sp>
      <p:sp>
        <p:nvSpPr>
          <p:cNvPr id="98" name="TextBox 97"/>
          <p:cNvSpPr txBox="1"/>
          <p:nvPr/>
        </p:nvSpPr>
        <p:spPr>
          <a:xfrm>
            <a:off x="9545785" y="4048542"/>
            <a:ext cx="877163" cy="369332"/>
          </a:xfrm>
          <a:prstGeom prst="rect">
            <a:avLst/>
          </a:prstGeom>
          <a:noFill/>
        </p:spPr>
        <p:txBody>
          <a:bodyPr wrap="none" rtlCol="0">
            <a:spAutoFit/>
          </a:bodyPr>
          <a:lstStyle/>
          <a:p>
            <a:r>
              <a:rPr lang="zh-CN" altLang="en-US" dirty="0" smtClean="0"/>
              <a:t>服务器</a:t>
            </a:r>
            <a:endParaRPr lang="zh-CN" altLang="en-US" dirty="0"/>
          </a:p>
        </p:txBody>
      </p:sp>
      <p:sp>
        <p:nvSpPr>
          <p:cNvPr id="24" name="云形标注 23"/>
          <p:cNvSpPr/>
          <p:nvPr/>
        </p:nvSpPr>
        <p:spPr>
          <a:xfrm>
            <a:off x="2834639" y="279672"/>
            <a:ext cx="1446907" cy="612648"/>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Internet</a:t>
            </a:r>
            <a:endParaRPr lang="zh-CN" altLang="en-US" sz="1400" dirty="0" smtClean="0">
              <a:solidFill>
                <a:schemeClr val="tx1"/>
              </a:solidFill>
              <a:latin typeface="+mn-ea"/>
            </a:endParaRPr>
          </a:p>
        </p:txBody>
      </p:sp>
      <p:cxnSp>
        <p:nvCxnSpPr>
          <p:cNvPr id="26" name="直接连接符 25"/>
          <p:cNvCxnSpPr>
            <a:stCxn id="24" idx="1"/>
            <a:endCxn id="7" idx="0"/>
          </p:cNvCxnSpPr>
          <p:nvPr/>
        </p:nvCxnSpPr>
        <p:spPr>
          <a:xfrm flipH="1">
            <a:off x="3550046" y="891668"/>
            <a:ext cx="8047" cy="937118"/>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云形标注 99"/>
          <p:cNvSpPr/>
          <p:nvPr/>
        </p:nvSpPr>
        <p:spPr>
          <a:xfrm>
            <a:off x="7720559" y="270702"/>
            <a:ext cx="1446907" cy="612648"/>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Internet</a:t>
            </a:r>
            <a:endParaRPr lang="zh-CN" altLang="en-US" sz="1400" dirty="0" smtClean="0">
              <a:solidFill>
                <a:schemeClr val="tx1"/>
              </a:solidFill>
              <a:latin typeface="+mn-ea"/>
            </a:endParaRPr>
          </a:p>
        </p:txBody>
      </p:sp>
      <p:cxnSp>
        <p:nvCxnSpPr>
          <p:cNvPr id="101" name="直接连接符 100"/>
          <p:cNvCxnSpPr>
            <a:stCxn id="100" idx="1"/>
            <a:endCxn id="29" idx="0"/>
          </p:cNvCxnSpPr>
          <p:nvPr/>
        </p:nvCxnSpPr>
        <p:spPr>
          <a:xfrm flipH="1">
            <a:off x="8441347" y="882698"/>
            <a:ext cx="2666" cy="22534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445803" y="1108038"/>
            <a:ext cx="3991087" cy="3460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latin typeface="+mn-ea"/>
              </a:rPr>
              <a:t>WebServer</a:t>
            </a:r>
            <a:endParaRPr lang="zh-CN" altLang="en-US" sz="1400" dirty="0" smtClean="0">
              <a:solidFill>
                <a:schemeClr val="tx1"/>
              </a:solidFill>
              <a:latin typeface="+mn-ea"/>
            </a:endParaRPr>
          </a:p>
        </p:txBody>
      </p:sp>
      <p:cxnSp>
        <p:nvCxnSpPr>
          <p:cNvPr id="32" name="直接连接符 31"/>
          <p:cNvCxnSpPr>
            <a:stCxn id="29" idx="2"/>
            <a:endCxn id="86" idx="0"/>
          </p:cNvCxnSpPr>
          <p:nvPr/>
        </p:nvCxnSpPr>
        <p:spPr>
          <a:xfrm>
            <a:off x="8441347" y="1454068"/>
            <a:ext cx="5377" cy="688488"/>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8065448" y="5334895"/>
            <a:ext cx="677720"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mn-ea"/>
              </a:rPr>
              <a:t>订单表</a:t>
            </a:r>
          </a:p>
        </p:txBody>
      </p:sp>
      <p:sp>
        <p:nvSpPr>
          <p:cNvPr id="103" name="圆柱形 102"/>
          <p:cNvSpPr/>
          <p:nvPr/>
        </p:nvSpPr>
        <p:spPr>
          <a:xfrm>
            <a:off x="7338659" y="4165017"/>
            <a:ext cx="2248348" cy="1616332"/>
          </a:xfrm>
          <a:prstGeom prst="can">
            <a:avLst>
              <a:gd name="adj" fmla="val 129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DB</a:t>
            </a:r>
            <a:endParaRPr lang="zh-CN" altLang="en-US" sz="1400" dirty="0" smtClean="0">
              <a:solidFill>
                <a:schemeClr val="tx1"/>
              </a:solidFill>
              <a:latin typeface="+mn-ea"/>
            </a:endParaRPr>
          </a:p>
        </p:txBody>
      </p:sp>
      <p:sp>
        <p:nvSpPr>
          <p:cNvPr id="104" name="矩形 103"/>
          <p:cNvSpPr/>
          <p:nvPr/>
        </p:nvSpPr>
        <p:spPr>
          <a:xfrm>
            <a:off x="7544882" y="4806868"/>
            <a:ext cx="828348"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商品</a:t>
            </a:r>
            <a:r>
              <a:rPr lang="zh-CN" altLang="en-US" sz="1200" dirty="0" smtClean="0">
                <a:solidFill>
                  <a:schemeClr val="tx1"/>
                </a:solidFill>
                <a:latin typeface="+mn-ea"/>
              </a:rPr>
              <a:t>表</a:t>
            </a:r>
          </a:p>
        </p:txBody>
      </p:sp>
      <p:sp>
        <p:nvSpPr>
          <p:cNvPr id="105" name="矩形 104"/>
          <p:cNvSpPr/>
          <p:nvPr/>
        </p:nvSpPr>
        <p:spPr>
          <a:xfrm>
            <a:off x="8500489" y="4815829"/>
            <a:ext cx="828348"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mn-ea"/>
              </a:rPr>
              <a:t>用户表</a:t>
            </a:r>
          </a:p>
        </p:txBody>
      </p:sp>
    </p:spTree>
    <p:extLst>
      <p:ext uri="{BB962C8B-B14F-4D97-AF65-F5344CB8AC3E}">
        <p14:creationId xmlns:p14="http://schemas.microsoft.com/office/powerpoint/2010/main" val="1651258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1563" y="3087452"/>
            <a:ext cx="720762"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交易</a:t>
            </a:r>
          </a:p>
        </p:txBody>
      </p:sp>
      <p:sp>
        <p:nvSpPr>
          <p:cNvPr id="5" name="矩形 4"/>
          <p:cNvSpPr/>
          <p:nvPr/>
        </p:nvSpPr>
        <p:spPr>
          <a:xfrm>
            <a:off x="3130508" y="3087452"/>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商品</a:t>
            </a:r>
          </a:p>
        </p:txBody>
      </p:sp>
      <p:sp>
        <p:nvSpPr>
          <p:cNvPr id="35" name="矩形 34"/>
          <p:cNvSpPr/>
          <p:nvPr/>
        </p:nvSpPr>
        <p:spPr>
          <a:xfrm>
            <a:off x="4100516" y="3099998"/>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用户</a:t>
            </a:r>
          </a:p>
        </p:txBody>
      </p:sp>
      <p:sp>
        <p:nvSpPr>
          <p:cNvPr id="7" name="圆角矩形 6"/>
          <p:cNvSpPr/>
          <p:nvPr/>
        </p:nvSpPr>
        <p:spPr>
          <a:xfrm>
            <a:off x="1818065" y="2452750"/>
            <a:ext cx="3463962" cy="1452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AppServer1</a:t>
            </a:r>
            <a:endParaRPr lang="zh-CN" altLang="en-US" sz="1400" dirty="0" smtClean="0">
              <a:solidFill>
                <a:schemeClr val="tx1"/>
              </a:solidFill>
              <a:latin typeface="+mn-ea"/>
            </a:endParaRPr>
          </a:p>
        </p:txBody>
      </p:sp>
      <p:cxnSp>
        <p:nvCxnSpPr>
          <p:cNvPr id="18" name="直接连接符 17"/>
          <p:cNvCxnSpPr>
            <a:stCxn id="7" idx="2"/>
            <a:endCxn id="101" idx="1"/>
          </p:cNvCxnSpPr>
          <p:nvPr/>
        </p:nvCxnSpPr>
        <p:spPr>
          <a:xfrm>
            <a:off x="3550046" y="3905033"/>
            <a:ext cx="2222608" cy="50319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429525" y="4044873"/>
            <a:ext cx="543739" cy="307777"/>
          </a:xfrm>
          <a:prstGeom prst="rect">
            <a:avLst/>
          </a:prstGeom>
          <a:noFill/>
        </p:spPr>
        <p:txBody>
          <a:bodyPr wrap="none" rtlCol="0">
            <a:spAutoFit/>
          </a:bodyPr>
          <a:lstStyle>
            <a:defPPr>
              <a:defRPr lang="zh-CN"/>
            </a:defPPr>
            <a:lvl1pPr>
              <a:defRPr sz="1400"/>
            </a:lvl1pPr>
          </a:lstStyle>
          <a:p>
            <a:r>
              <a:rPr lang="en-US" altLang="zh-CN" dirty="0"/>
              <a:t>JDBC</a:t>
            </a:r>
            <a:endParaRPr lang="zh-CN" altLang="en-US" dirty="0"/>
          </a:p>
        </p:txBody>
      </p:sp>
      <p:sp>
        <p:nvSpPr>
          <p:cNvPr id="21" name="TextBox 20"/>
          <p:cNvSpPr txBox="1"/>
          <p:nvPr/>
        </p:nvSpPr>
        <p:spPr>
          <a:xfrm>
            <a:off x="4410743" y="6164124"/>
            <a:ext cx="2723823" cy="369332"/>
          </a:xfrm>
          <a:prstGeom prst="rect">
            <a:avLst/>
          </a:prstGeom>
          <a:noFill/>
        </p:spPr>
        <p:txBody>
          <a:bodyPr wrap="none" rtlCol="0">
            <a:spAutoFit/>
          </a:bodyPr>
          <a:lstStyle/>
          <a:p>
            <a:r>
              <a:rPr lang="zh-CN" altLang="en-US" dirty="0" smtClean="0"/>
              <a:t>第三阶段：应用负载均衡</a:t>
            </a:r>
            <a:endParaRPr lang="zh-CN" altLang="en-US" dirty="0"/>
          </a:p>
        </p:txBody>
      </p:sp>
      <p:sp>
        <p:nvSpPr>
          <p:cNvPr id="43" name="矩形 42"/>
          <p:cNvSpPr/>
          <p:nvPr/>
        </p:nvSpPr>
        <p:spPr>
          <a:xfrm>
            <a:off x="6671711" y="3099998"/>
            <a:ext cx="720762"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交易</a:t>
            </a:r>
          </a:p>
        </p:txBody>
      </p:sp>
      <p:sp>
        <p:nvSpPr>
          <p:cNvPr id="44" name="矩形 43"/>
          <p:cNvSpPr/>
          <p:nvPr/>
        </p:nvSpPr>
        <p:spPr>
          <a:xfrm>
            <a:off x="7650656" y="3099998"/>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商品</a:t>
            </a:r>
          </a:p>
        </p:txBody>
      </p:sp>
      <p:sp>
        <p:nvSpPr>
          <p:cNvPr id="45" name="矩形 44"/>
          <p:cNvSpPr/>
          <p:nvPr/>
        </p:nvSpPr>
        <p:spPr>
          <a:xfrm>
            <a:off x="8620664" y="3112544"/>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用户</a:t>
            </a:r>
          </a:p>
        </p:txBody>
      </p:sp>
      <p:sp>
        <p:nvSpPr>
          <p:cNvPr id="46" name="圆角矩形 45"/>
          <p:cNvSpPr/>
          <p:nvPr/>
        </p:nvSpPr>
        <p:spPr>
          <a:xfrm>
            <a:off x="6338213" y="2465296"/>
            <a:ext cx="3463962" cy="1452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AppServer2</a:t>
            </a:r>
            <a:endParaRPr lang="zh-CN" altLang="en-US" sz="1400" dirty="0" smtClean="0">
              <a:solidFill>
                <a:schemeClr val="tx1"/>
              </a:solidFill>
              <a:latin typeface="+mn-ea"/>
            </a:endParaRPr>
          </a:p>
        </p:txBody>
      </p:sp>
      <p:cxnSp>
        <p:nvCxnSpPr>
          <p:cNvPr id="11" name="直接连接符 10"/>
          <p:cNvCxnSpPr>
            <a:stCxn id="46" idx="2"/>
            <a:endCxn id="101" idx="1"/>
          </p:cNvCxnSpPr>
          <p:nvPr/>
        </p:nvCxnSpPr>
        <p:spPr>
          <a:xfrm flipH="1">
            <a:off x="5772654" y="3917579"/>
            <a:ext cx="2297540" cy="490649"/>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13233" y="4100451"/>
            <a:ext cx="543739" cy="307777"/>
          </a:xfrm>
          <a:prstGeom prst="rect">
            <a:avLst/>
          </a:prstGeom>
          <a:noFill/>
        </p:spPr>
        <p:txBody>
          <a:bodyPr wrap="none" rtlCol="0">
            <a:spAutoFit/>
          </a:bodyPr>
          <a:lstStyle/>
          <a:p>
            <a:r>
              <a:rPr lang="en-US" altLang="zh-CN" sz="1400" dirty="0" smtClean="0"/>
              <a:t>JDBC</a:t>
            </a:r>
            <a:endParaRPr lang="zh-CN" altLang="en-US" sz="1400" dirty="0"/>
          </a:p>
        </p:txBody>
      </p:sp>
      <p:sp>
        <p:nvSpPr>
          <p:cNvPr id="49" name="云形标注 48"/>
          <p:cNvSpPr/>
          <p:nvPr/>
        </p:nvSpPr>
        <p:spPr>
          <a:xfrm>
            <a:off x="5029271" y="139818"/>
            <a:ext cx="1446907" cy="612648"/>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Internet</a:t>
            </a:r>
            <a:endParaRPr lang="zh-CN" altLang="en-US" sz="1400" dirty="0" smtClean="0">
              <a:solidFill>
                <a:schemeClr val="tx1"/>
              </a:solidFill>
              <a:latin typeface="+mn-ea"/>
            </a:endParaRPr>
          </a:p>
        </p:txBody>
      </p:sp>
      <p:sp>
        <p:nvSpPr>
          <p:cNvPr id="17" name="矩形 16"/>
          <p:cNvSpPr/>
          <p:nvPr/>
        </p:nvSpPr>
        <p:spPr>
          <a:xfrm>
            <a:off x="4337190" y="1366221"/>
            <a:ext cx="1321331"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WebServer1</a:t>
            </a:r>
            <a:endParaRPr lang="zh-CN" altLang="en-US" sz="1400" dirty="0" smtClean="0">
              <a:solidFill>
                <a:schemeClr val="tx1"/>
              </a:solidFill>
              <a:latin typeface="+mn-ea"/>
            </a:endParaRPr>
          </a:p>
        </p:txBody>
      </p:sp>
      <p:sp>
        <p:nvSpPr>
          <p:cNvPr id="54" name="矩形 53"/>
          <p:cNvSpPr/>
          <p:nvPr/>
        </p:nvSpPr>
        <p:spPr>
          <a:xfrm>
            <a:off x="6178598" y="1368009"/>
            <a:ext cx="1174398"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WebServer2</a:t>
            </a:r>
            <a:endParaRPr lang="zh-CN" altLang="en-US" sz="1400" dirty="0">
              <a:solidFill>
                <a:schemeClr val="tx1"/>
              </a:solidFill>
              <a:latin typeface="+mn-ea"/>
            </a:endParaRPr>
          </a:p>
        </p:txBody>
      </p:sp>
      <p:cxnSp>
        <p:nvCxnSpPr>
          <p:cNvPr id="24" name="肘形连接符 23"/>
          <p:cNvCxnSpPr>
            <a:stCxn id="49" idx="1"/>
            <a:endCxn id="17" idx="0"/>
          </p:cNvCxnSpPr>
          <p:nvPr/>
        </p:nvCxnSpPr>
        <p:spPr>
          <a:xfrm rot="5400000">
            <a:off x="5068088" y="681583"/>
            <a:ext cx="614407" cy="7548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49" idx="1"/>
            <a:endCxn id="54" idx="0"/>
          </p:cNvCxnSpPr>
          <p:nvPr/>
        </p:nvCxnSpPr>
        <p:spPr>
          <a:xfrm rot="16200000" flipH="1">
            <a:off x="5951164" y="553375"/>
            <a:ext cx="616195" cy="101307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54" idx="2"/>
            <a:endCxn id="7" idx="0"/>
          </p:cNvCxnSpPr>
          <p:nvPr/>
        </p:nvCxnSpPr>
        <p:spPr>
          <a:xfrm flipH="1">
            <a:off x="3550046" y="1825209"/>
            <a:ext cx="3215751" cy="627541"/>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4" idx="2"/>
            <a:endCxn id="46" idx="0"/>
          </p:cNvCxnSpPr>
          <p:nvPr/>
        </p:nvCxnSpPr>
        <p:spPr>
          <a:xfrm>
            <a:off x="6765797" y="1825209"/>
            <a:ext cx="1304397" cy="64008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7" idx="2"/>
            <a:endCxn id="7" idx="0"/>
          </p:cNvCxnSpPr>
          <p:nvPr/>
        </p:nvCxnSpPr>
        <p:spPr>
          <a:xfrm flipH="1">
            <a:off x="3550046" y="1823421"/>
            <a:ext cx="1447810" cy="629329"/>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7" idx="2"/>
            <a:endCxn id="46" idx="0"/>
          </p:cNvCxnSpPr>
          <p:nvPr/>
        </p:nvCxnSpPr>
        <p:spPr>
          <a:xfrm>
            <a:off x="4997856" y="1823421"/>
            <a:ext cx="3072338" cy="64187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003672" y="1381449"/>
            <a:ext cx="415498" cy="369332"/>
          </a:xfrm>
          <a:prstGeom prst="rect">
            <a:avLst/>
          </a:prstGeom>
          <a:noFill/>
        </p:spPr>
        <p:txBody>
          <a:bodyPr wrap="none" rtlCol="0">
            <a:spAutoFit/>
          </a:bodyPr>
          <a:lstStyle/>
          <a:p>
            <a:r>
              <a:rPr lang="en-US" altLang="zh-CN" dirty="0" smtClean="0"/>
              <a:t>…</a:t>
            </a:r>
          </a:p>
        </p:txBody>
      </p:sp>
      <p:sp>
        <p:nvSpPr>
          <p:cNvPr id="99" name="TextBox 98"/>
          <p:cNvSpPr txBox="1"/>
          <p:nvPr/>
        </p:nvSpPr>
        <p:spPr>
          <a:xfrm>
            <a:off x="10243124" y="3072243"/>
            <a:ext cx="415498" cy="369332"/>
          </a:xfrm>
          <a:prstGeom prst="rect">
            <a:avLst/>
          </a:prstGeom>
          <a:noFill/>
        </p:spPr>
        <p:txBody>
          <a:bodyPr wrap="none" rtlCol="0">
            <a:spAutoFit/>
          </a:bodyPr>
          <a:lstStyle/>
          <a:p>
            <a:r>
              <a:rPr lang="en-US" altLang="zh-CN" dirty="0" smtClean="0"/>
              <a:t>…</a:t>
            </a:r>
          </a:p>
        </p:txBody>
      </p:sp>
      <p:sp>
        <p:nvSpPr>
          <p:cNvPr id="100" name="矩形 99"/>
          <p:cNvSpPr/>
          <p:nvPr/>
        </p:nvSpPr>
        <p:spPr>
          <a:xfrm>
            <a:off x="5375269" y="5578106"/>
            <a:ext cx="677720"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mn-ea"/>
              </a:rPr>
              <a:t>订单表</a:t>
            </a:r>
          </a:p>
        </p:txBody>
      </p:sp>
      <p:sp>
        <p:nvSpPr>
          <p:cNvPr id="101" name="圆柱形 100"/>
          <p:cNvSpPr/>
          <p:nvPr/>
        </p:nvSpPr>
        <p:spPr>
          <a:xfrm>
            <a:off x="4648480" y="4408228"/>
            <a:ext cx="2248348" cy="1616332"/>
          </a:xfrm>
          <a:prstGeom prst="can">
            <a:avLst>
              <a:gd name="adj" fmla="val 129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DB</a:t>
            </a:r>
            <a:endParaRPr lang="zh-CN" altLang="en-US" sz="1400" dirty="0" smtClean="0">
              <a:solidFill>
                <a:schemeClr val="tx1"/>
              </a:solidFill>
              <a:latin typeface="+mn-ea"/>
            </a:endParaRPr>
          </a:p>
        </p:txBody>
      </p:sp>
      <p:sp>
        <p:nvSpPr>
          <p:cNvPr id="102" name="矩形 101"/>
          <p:cNvSpPr/>
          <p:nvPr/>
        </p:nvSpPr>
        <p:spPr>
          <a:xfrm>
            <a:off x="4854703" y="5050079"/>
            <a:ext cx="828348"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商品</a:t>
            </a:r>
            <a:r>
              <a:rPr lang="zh-CN" altLang="en-US" sz="1200" dirty="0" smtClean="0">
                <a:solidFill>
                  <a:schemeClr val="tx1"/>
                </a:solidFill>
                <a:latin typeface="+mn-ea"/>
              </a:rPr>
              <a:t>表</a:t>
            </a:r>
          </a:p>
        </p:txBody>
      </p:sp>
      <p:sp>
        <p:nvSpPr>
          <p:cNvPr id="103" name="矩形 102"/>
          <p:cNvSpPr/>
          <p:nvPr/>
        </p:nvSpPr>
        <p:spPr>
          <a:xfrm>
            <a:off x="5810310" y="5059040"/>
            <a:ext cx="828348"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mn-ea"/>
              </a:rPr>
              <a:t>用户表</a:t>
            </a:r>
          </a:p>
        </p:txBody>
      </p:sp>
    </p:spTree>
    <p:extLst>
      <p:ext uri="{BB962C8B-B14F-4D97-AF65-F5344CB8AC3E}">
        <p14:creationId xmlns:p14="http://schemas.microsoft.com/office/powerpoint/2010/main" val="3573572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1563" y="3087452"/>
            <a:ext cx="720762"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交易</a:t>
            </a:r>
          </a:p>
        </p:txBody>
      </p:sp>
      <p:sp>
        <p:nvSpPr>
          <p:cNvPr id="5" name="矩形 4"/>
          <p:cNvSpPr/>
          <p:nvPr/>
        </p:nvSpPr>
        <p:spPr>
          <a:xfrm>
            <a:off x="3130508" y="3087452"/>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商品</a:t>
            </a:r>
          </a:p>
        </p:txBody>
      </p:sp>
      <p:sp>
        <p:nvSpPr>
          <p:cNvPr id="35" name="矩形 34"/>
          <p:cNvSpPr/>
          <p:nvPr/>
        </p:nvSpPr>
        <p:spPr>
          <a:xfrm>
            <a:off x="4100516" y="3099998"/>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用户</a:t>
            </a:r>
          </a:p>
        </p:txBody>
      </p:sp>
      <p:sp>
        <p:nvSpPr>
          <p:cNvPr id="7" name="圆角矩形 6"/>
          <p:cNvSpPr/>
          <p:nvPr/>
        </p:nvSpPr>
        <p:spPr>
          <a:xfrm>
            <a:off x="1818065" y="2452750"/>
            <a:ext cx="3463962" cy="1452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AppServer1</a:t>
            </a:r>
            <a:endParaRPr lang="zh-CN" altLang="en-US" sz="1400" dirty="0" smtClean="0">
              <a:solidFill>
                <a:schemeClr val="tx1"/>
              </a:solidFill>
              <a:latin typeface="+mn-ea"/>
            </a:endParaRPr>
          </a:p>
        </p:txBody>
      </p:sp>
      <p:cxnSp>
        <p:nvCxnSpPr>
          <p:cNvPr id="18" name="直接连接符 17"/>
          <p:cNvCxnSpPr>
            <a:stCxn id="7" idx="2"/>
            <a:endCxn id="36" idx="1"/>
          </p:cNvCxnSpPr>
          <p:nvPr/>
        </p:nvCxnSpPr>
        <p:spPr>
          <a:xfrm flipH="1">
            <a:off x="3544639" y="3905033"/>
            <a:ext cx="5407" cy="61321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10743" y="6293220"/>
            <a:ext cx="2954655" cy="369332"/>
          </a:xfrm>
          <a:prstGeom prst="rect">
            <a:avLst/>
          </a:prstGeom>
          <a:noFill/>
        </p:spPr>
        <p:txBody>
          <a:bodyPr wrap="none" rtlCol="0">
            <a:spAutoFit/>
          </a:bodyPr>
          <a:lstStyle/>
          <a:p>
            <a:r>
              <a:rPr lang="zh-CN" altLang="en-US" dirty="0" smtClean="0"/>
              <a:t>第四阶段：数据库读写分离</a:t>
            </a:r>
            <a:endParaRPr lang="zh-CN" altLang="en-US" dirty="0"/>
          </a:p>
        </p:txBody>
      </p:sp>
      <p:sp>
        <p:nvSpPr>
          <p:cNvPr id="43" name="矩形 42"/>
          <p:cNvSpPr/>
          <p:nvPr/>
        </p:nvSpPr>
        <p:spPr>
          <a:xfrm>
            <a:off x="6671711" y="3099998"/>
            <a:ext cx="720762"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交易</a:t>
            </a:r>
          </a:p>
        </p:txBody>
      </p:sp>
      <p:sp>
        <p:nvSpPr>
          <p:cNvPr id="44" name="矩形 43"/>
          <p:cNvSpPr/>
          <p:nvPr/>
        </p:nvSpPr>
        <p:spPr>
          <a:xfrm>
            <a:off x="7650656" y="3099998"/>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商品</a:t>
            </a:r>
          </a:p>
        </p:txBody>
      </p:sp>
      <p:sp>
        <p:nvSpPr>
          <p:cNvPr id="45" name="矩形 44"/>
          <p:cNvSpPr/>
          <p:nvPr/>
        </p:nvSpPr>
        <p:spPr>
          <a:xfrm>
            <a:off x="8620664" y="3112544"/>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用户</a:t>
            </a:r>
          </a:p>
        </p:txBody>
      </p:sp>
      <p:sp>
        <p:nvSpPr>
          <p:cNvPr id="46" name="圆角矩形 45"/>
          <p:cNvSpPr/>
          <p:nvPr/>
        </p:nvSpPr>
        <p:spPr>
          <a:xfrm>
            <a:off x="6338213" y="2465296"/>
            <a:ext cx="3463962" cy="1452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AppServer2</a:t>
            </a:r>
            <a:endParaRPr lang="zh-CN" altLang="en-US" sz="1400" dirty="0" smtClean="0">
              <a:solidFill>
                <a:schemeClr val="tx1"/>
              </a:solidFill>
              <a:latin typeface="+mn-ea"/>
            </a:endParaRPr>
          </a:p>
        </p:txBody>
      </p:sp>
      <p:cxnSp>
        <p:nvCxnSpPr>
          <p:cNvPr id="11" name="直接连接符 10"/>
          <p:cNvCxnSpPr>
            <a:stCxn id="46" idx="2"/>
            <a:endCxn id="36" idx="1"/>
          </p:cNvCxnSpPr>
          <p:nvPr/>
        </p:nvCxnSpPr>
        <p:spPr>
          <a:xfrm flipH="1">
            <a:off x="3544639" y="3917579"/>
            <a:ext cx="4525555" cy="600664"/>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云形标注 48"/>
          <p:cNvSpPr/>
          <p:nvPr/>
        </p:nvSpPr>
        <p:spPr>
          <a:xfrm>
            <a:off x="5029271" y="139818"/>
            <a:ext cx="1446907" cy="612648"/>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Internet</a:t>
            </a:r>
            <a:endParaRPr lang="zh-CN" altLang="en-US" sz="1400" dirty="0" smtClean="0">
              <a:solidFill>
                <a:schemeClr val="tx1"/>
              </a:solidFill>
              <a:latin typeface="+mn-ea"/>
            </a:endParaRPr>
          </a:p>
        </p:txBody>
      </p:sp>
      <p:sp>
        <p:nvSpPr>
          <p:cNvPr id="17" name="矩形 16"/>
          <p:cNvSpPr/>
          <p:nvPr/>
        </p:nvSpPr>
        <p:spPr>
          <a:xfrm>
            <a:off x="4337190" y="1366221"/>
            <a:ext cx="1321331"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WebServer1</a:t>
            </a:r>
            <a:endParaRPr lang="zh-CN" altLang="en-US" sz="1400" dirty="0" smtClean="0">
              <a:solidFill>
                <a:schemeClr val="tx1"/>
              </a:solidFill>
              <a:latin typeface="+mn-ea"/>
            </a:endParaRPr>
          </a:p>
        </p:txBody>
      </p:sp>
      <p:sp>
        <p:nvSpPr>
          <p:cNvPr id="54" name="矩形 53"/>
          <p:cNvSpPr/>
          <p:nvPr/>
        </p:nvSpPr>
        <p:spPr>
          <a:xfrm>
            <a:off x="6178598" y="1368009"/>
            <a:ext cx="1174398"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WebServer2</a:t>
            </a:r>
            <a:endParaRPr lang="zh-CN" altLang="en-US" sz="1400" dirty="0">
              <a:solidFill>
                <a:schemeClr val="tx1"/>
              </a:solidFill>
              <a:latin typeface="+mn-ea"/>
            </a:endParaRPr>
          </a:p>
        </p:txBody>
      </p:sp>
      <p:cxnSp>
        <p:nvCxnSpPr>
          <p:cNvPr id="24" name="肘形连接符 23"/>
          <p:cNvCxnSpPr>
            <a:stCxn id="49" idx="1"/>
            <a:endCxn id="17" idx="0"/>
          </p:cNvCxnSpPr>
          <p:nvPr/>
        </p:nvCxnSpPr>
        <p:spPr>
          <a:xfrm rot="5400000">
            <a:off x="5068088" y="681583"/>
            <a:ext cx="614407" cy="7548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49" idx="1"/>
            <a:endCxn id="54" idx="0"/>
          </p:cNvCxnSpPr>
          <p:nvPr/>
        </p:nvCxnSpPr>
        <p:spPr>
          <a:xfrm rot="16200000" flipH="1">
            <a:off x="5951164" y="553375"/>
            <a:ext cx="616195" cy="101307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54" idx="2"/>
            <a:endCxn id="7" idx="0"/>
          </p:cNvCxnSpPr>
          <p:nvPr/>
        </p:nvCxnSpPr>
        <p:spPr>
          <a:xfrm flipH="1">
            <a:off x="3550046" y="1825209"/>
            <a:ext cx="3215751" cy="627541"/>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4" idx="2"/>
            <a:endCxn id="46" idx="0"/>
          </p:cNvCxnSpPr>
          <p:nvPr/>
        </p:nvCxnSpPr>
        <p:spPr>
          <a:xfrm>
            <a:off x="6765797" y="1825209"/>
            <a:ext cx="1304397" cy="64008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7" idx="2"/>
            <a:endCxn id="7" idx="0"/>
          </p:cNvCxnSpPr>
          <p:nvPr/>
        </p:nvCxnSpPr>
        <p:spPr>
          <a:xfrm flipH="1">
            <a:off x="3550046" y="1823421"/>
            <a:ext cx="1447810" cy="629329"/>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7" idx="2"/>
            <a:endCxn id="46" idx="0"/>
          </p:cNvCxnSpPr>
          <p:nvPr/>
        </p:nvCxnSpPr>
        <p:spPr>
          <a:xfrm>
            <a:off x="4997856" y="1823421"/>
            <a:ext cx="3072338" cy="64187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003672" y="1381449"/>
            <a:ext cx="415498" cy="369332"/>
          </a:xfrm>
          <a:prstGeom prst="rect">
            <a:avLst/>
          </a:prstGeom>
          <a:noFill/>
        </p:spPr>
        <p:txBody>
          <a:bodyPr wrap="none" rtlCol="0">
            <a:spAutoFit/>
          </a:bodyPr>
          <a:lstStyle/>
          <a:p>
            <a:r>
              <a:rPr lang="en-US" altLang="zh-CN" dirty="0" smtClean="0"/>
              <a:t>…</a:t>
            </a:r>
          </a:p>
        </p:txBody>
      </p:sp>
      <p:sp>
        <p:nvSpPr>
          <p:cNvPr id="99" name="TextBox 98"/>
          <p:cNvSpPr txBox="1"/>
          <p:nvPr/>
        </p:nvSpPr>
        <p:spPr>
          <a:xfrm>
            <a:off x="10243124" y="3072243"/>
            <a:ext cx="415498" cy="369332"/>
          </a:xfrm>
          <a:prstGeom prst="rect">
            <a:avLst/>
          </a:prstGeom>
          <a:noFill/>
        </p:spPr>
        <p:txBody>
          <a:bodyPr wrap="none" rtlCol="0">
            <a:spAutoFit/>
          </a:bodyPr>
          <a:lstStyle/>
          <a:p>
            <a:r>
              <a:rPr lang="en-US" altLang="zh-CN" dirty="0" smtClean="0"/>
              <a:t>…</a:t>
            </a:r>
          </a:p>
        </p:txBody>
      </p:sp>
      <p:sp>
        <p:nvSpPr>
          <p:cNvPr id="33" name="矩形 32"/>
          <p:cNvSpPr/>
          <p:nvPr/>
        </p:nvSpPr>
        <p:spPr>
          <a:xfrm>
            <a:off x="3147254" y="5688121"/>
            <a:ext cx="677720"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mn-ea"/>
              </a:rPr>
              <a:t>订单表</a:t>
            </a:r>
          </a:p>
        </p:txBody>
      </p:sp>
      <p:sp>
        <p:nvSpPr>
          <p:cNvPr id="36" name="圆柱形 35"/>
          <p:cNvSpPr/>
          <p:nvPr/>
        </p:nvSpPr>
        <p:spPr>
          <a:xfrm>
            <a:off x="2420465" y="4518243"/>
            <a:ext cx="2248348" cy="1616332"/>
          </a:xfrm>
          <a:prstGeom prst="can">
            <a:avLst>
              <a:gd name="adj" fmla="val 129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DB</a:t>
            </a:r>
            <a:endParaRPr lang="zh-CN" altLang="en-US" sz="1400" dirty="0" smtClean="0">
              <a:solidFill>
                <a:schemeClr val="tx1"/>
              </a:solidFill>
              <a:latin typeface="+mn-ea"/>
            </a:endParaRPr>
          </a:p>
        </p:txBody>
      </p:sp>
      <p:sp>
        <p:nvSpPr>
          <p:cNvPr id="38" name="矩形 37"/>
          <p:cNvSpPr/>
          <p:nvPr/>
        </p:nvSpPr>
        <p:spPr>
          <a:xfrm>
            <a:off x="2626688" y="5160094"/>
            <a:ext cx="828348"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商品</a:t>
            </a:r>
            <a:r>
              <a:rPr lang="zh-CN" altLang="en-US" sz="1200" dirty="0" smtClean="0">
                <a:solidFill>
                  <a:schemeClr val="tx1"/>
                </a:solidFill>
                <a:latin typeface="+mn-ea"/>
              </a:rPr>
              <a:t>表</a:t>
            </a:r>
          </a:p>
        </p:txBody>
      </p:sp>
      <p:sp>
        <p:nvSpPr>
          <p:cNvPr id="39" name="矩形 38"/>
          <p:cNvSpPr/>
          <p:nvPr/>
        </p:nvSpPr>
        <p:spPr>
          <a:xfrm>
            <a:off x="3582295" y="5169055"/>
            <a:ext cx="828348"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mn-ea"/>
              </a:rPr>
              <a:t>用户表</a:t>
            </a:r>
          </a:p>
        </p:txBody>
      </p:sp>
      <p:sp>
        <p:nvSpPr>
          <p:cNvPr id="42" name="矩形 41"/>
          <p:cNvSpPr/>
          <p:nvPr/>
        </p:nvSpPr>
        <p:spPr>
          <a:xfrm>
            <a:off x="7715879" y="5736475"/>
            <a:ext cx="677720"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mn-ea"/>
              </a:rPr>
              <a:t>订单表</a:t>
            </a:r>
          </a:p>
        </p:txBody>
      </p:sp>
      <p:sp>
        <p:nvSpPr>
          <p:cNvPr id="47" name="圆柱形 46"/>
          <p:cNvSpPr/>
          <p:nvPr/>
        </p:nvSpPr>
        <p:spPr>
          <a:xfrm>
            <a:off x="6946058" y="4566597"/>
            <a:ext cx="2248348" cy="1616332"/>
          </a:xfrm>
          <a:prstGeom prst="can">
            <a:avLst>
              <a:gd name="adj" fmla="val 129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DB4Read</a:t>
            </a:r>
            <a:endParaRPr lang="zh-CN" altLang="en-US" sz="1400" dirty="0" smtClean="0">
              <a:solidFill>
                <a:schemeClr val="tx1"/>
              </a:solidFill>
              <a:latin typeface="+mn-ea"/>
            </a:endParaRPr>
          </a:p>
        </p:txBody>
      </p:sp>
      <p:sp>
        <p:nvSpPr>
          <p:cNvPr id="50" name="矩形 49"/>
          <p:cNvSpPr/>
          <p:nvPr/>
        </p:nvSpPr>
        <p:spPr>
          <a:xfrm>
            <a:off x="7195313" y="5208448"/>
            <a:ext cx="828348"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商品</a:t>
            </a:r>
            <a:r>
              <a:rPr lang="zh-CN" altLang="en-US" sz="1200" dirty="0" smtClean="0">
                <a:solidFill>
                  <a:schemeClr val="tx1"/>
                </a:solidFill>
                <a:latin typeface="+mn-ea"/>
              </a:rPr>
              <a:t>表</a:t>
            </a:r>
          </a:p>
        </p:txBody>
      </p:sp>
      <p:sp>
        <p:nvSpPr>
          <p:cNvPr id="51" name="矩形 50"/>
          <p:cNvSpPr/>
          <p:nvPr/>
        </p:nvSpPr>
        <p:spPr>
          <a:xfrm>
            <a:off x="8150920" y="5217409"/>
            <a:ext cx="828348"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mn-ea"/>
              </a:rPr>
              <a:t>用户表</a:t>
            </a:r>
          </a:p>
        </p:txBody>
      </p:sp>
      <p:cxnSp>
        <p:nvCxnSpPr>
          <p:cNvPr id="8" name="直接箭头连接符 7"/>
          <p:cNvCxnSpPr>
            <a:stCxn id="7" idx="2"/>
            <a:endCxn id="47" idx="1"/>
          </p:cNvCxnSpPr>
          <p:nvPr/>
        </p:nvCxnSpPr>
        <p:spPr>
          <a:xfrm>
            <a:off x="3550046" y="3905033"/>
            <a:ext cx="4520186" cy="661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6" idx="2"/>
            <a:endCxn id="47" idx="1"/>
          </p:cNvCxnSpPr>
          <p:nvPr/>
        </p:nvCxnSpPr>
        <p:spPr>
          <a:xfrm>
            <a:off x="8070194" y="3917579"/>
            <a:ext cx="38" cy="649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105240" y="4057422"/>
            <a:ext cx="761747" cy="369332"/>
          </a:xfrm>
          <a:prstGeom prst="rect">
            <a:avLst/>
          </a:prstGeom>
          <a:noFill/>
        </p:spPr>
        <p:txBody>
          <a:bodyPr wrap="none" rtlCol="0">
            <a:spAutoFit/>
          </a:bodyPr>
          <a:lstStyle/>
          <a:p>
            <a:r>
              <a:rPr lang="en-US" altLang="zh-CN" dirty="0" smtClean="0"/>
              <a:t>write</a:t>
            </a:r>
            <a:endParaRPr lang="zh-CN" altLang="en-US" dirty="0"/>
          </a:p>
        </p:txBody>
      </p:sp>
      <p:sp>
        <p:nvSpPr>
          <p:cNvPr id="53" name="TextBox 52"/>
          <p:cNvSpPr txBox="1"/>
          <p:nvPr/>
        </p:nvSpPr>
        <p:spPr>
          <a:xfrm>
            <a:off x="7634523" y="4136296"/>
            <a:ext cx="646331" cy="369332"/>
          </a:xfrm>
          <a:prstGeom prst="rect">
            <a:avLst/>
          </a:prstGeom>
          <a:noFill/>
        </p:spPr>
        <p:txBody>
          <a:bodyPr wrap="none" rtlCol="0">
            <a:spAutoFit/>
          </a:bodyPr>
          <a:lstStyle/>
          <a:p>
            <a:r>
              <a:rPr lang="en-US" altLang="zh-CN" dirty="0" smtClean="0"/>
              <a:t>read</a:t>
            </a:r>
            <a:endParaRPr lang="zh-CN" altLang="en-US" dirty="0"/>
          </a:p>
        </p:txBody>
      </p:sp>
      <p:sp>
        <p:nvSpPr>
          <p:cNvPr id="25" name="右箭头 24"/>
          <p:cNvSpPr/>
          <p:nvPr/>
        </p:nvSpPr>
        <p:spPr>
          <a:xfrm>
            <a:off x="4894071" y="5222209"/>
            <a:ext cx="1777640"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主从同步</a:t>
            </a:r>
          </a:p>
        </p:txBody>
      </p:sp>
    </p:spTree>
    <p:extLst>
      <p:ext uri="{BB962C8B-B14F-4D97-AF65-F5344CB8AC3E}">
        <p14:creationId xmlns:p14="http://schemas.microsoft.com/office/powerpoint/2010/main" val="3055371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1563" y="3087452"/>
            <a:ext cx="720762"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交易</a:t>
            </a:r>
          </a:p>
        </p:txBody>
      </p:sp>
      <p:sp>
        <p:nvSpPr>
          <p:cNvPr id="5" name="矩形 4"/>
          <p:cNvSpPr/>
          <p:nvPr/>
        </p:nvSpPr>
        <p:spPr>
          <a:xfrm>
            <a:off x="3130508" y="3087452"/>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商品</a:t>
            </a:r>
          </a:p>
        </p:txBody>
      </p:sp>
      <p:sp>
        <p:nvSpPr>
          <p:cNvPr id="35" name="矩形 34"/>
          <p:cNvSpPr/>
          <p:nvPr/>
        </p:nvSpPr>
        <p:spPr>
          <a:xfrm>
            <a:off x="4100516" y="3099998"/>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用户</a:t>
            </a:r>
          </a:p>
        </p:txBody>
      </p:sp>
      <p:sp>
        <p:nvSpPr>
          <p:cNvPr id="7" name="圆角矩形 6"/>
          <p:cNvSpPr/>
          <p:nvPr/>
        </p:nvSpPr>
        <p:spPr>
          <a:xfrm>
            <a:off x="1818065" y="2452750"/>
            <a:ext cx="3463962" cy="1452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AppServer1</a:t>
            </a:r>
            <a:endParaRPr lang="zh-CN" altLang="en-US" sz="1400" dirty="0" smtClean="0">
              <a:solidFill>
                <a:schemeClr val="tx1"/>
              </a:solidFill>
              <a:latin typeface="+mn-ea"/>
            </a:endParaRPr>
          </a:p>
        </p:txBody>
      </p:sp>
      <p:cxnSp>
        <p:nvCxnSpPr>
          <p:cNvPr id="18" name="直接连接符 17"/>
          <p:cNvCxnSpPr>
            <a:stCxn id="7" idx="2"/>
            <a:endCxn id="36" idx="1"/>
          </p:cNvCxnSpPr>
          <p:nvPr/>
        </p:nvCxnSpPr>
        <p:spPr>
          <a:xfrm flipH="1">
            <a:off x="3544639" y="3905033"/>
            <a:ext cx="5407" cy="613210"/>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10743" y="6293220"/>
            <a:ext cx="2262158" cy="369332"/>
          </a:xfrm>
          <a:prstGeom prst="rect">
            <a:avLst/>
          </a:prstGeom>
          <a:noFill/>
        </p:spPr>
        <p:txBody>
          <a:bodyPr wrap="none" rtlCol="0">
            <a:spAutoFit/>
          </a:bodyPr>
          <a:lstStyle/>
          <a:p>
            <a:r>
              <a:rPr lang="zh-CN" altLang="en-US" dirty="0" smtClean="0"/>
              <a:t>第五阶段：引入缓存</a:t>
            </a:r>
            <a:endParaRPr lang="zh-CN" altLang="en-US" dirty="0"/>
          </a:p>
        </p:txBody>
      </p:sp>
      <p:sp>
        <p:nvSpPr>
          <p:cNvPr id="43" name="矩形 42"/>
          <p:cNvSpPr/>
          <p:nvPr/>
        </p:nvSpPr>
        <p:spPr>
          <a:xfrm>
            <a:off x="6671711" y="3099998"/>
            <a:ext cx="720762"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交易</a:t>
            </a:r>
          </a:p>
        </p:txBody>
      </p:sp>
      <p:sp>
        <p:nvSpPr>
          <p:cNvPr id="44" name="矩形 43"/>
          <p:cNvSpPr/>
          <p:nvPr/>
        </p:nvSpPr>
        <p:spPr>
          <a:xfrm>
            <a:off x="7650656" y="3099998"/>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商品</a:t>
            </a:r>
          </a:p>
        </p:txBody>
      </p:sp>
      <p:sp>
        <p:nvSpPr>
          <p:cNvPr id="45" name="矩形 44"/>
          <p:cNvSpPr/>
          <p:nvPr/>
        </p:nvSpPr>
        <p:spPr>
          <a:xfrm>
            <a:off x="8620664" y="3112544"/>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用户</a:t>
            </a:r>
          </a:p>
        </p:txBody>
      </p:sp>
      <p:sp>
        <p:nvSpPr>
          <p:cNvPr id="46" name="圆角矩形 45"/>
          <p:cNvSpPr/>
          <p:nvPr/>
        </p:nvSpPr>
        <p:spPr>
          <a:xfrm>
            <a:off x="6338213" y="2465296"/>
            <a:ext cx="3463962" cy="1452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AppServer2</a:t>
            </a:r>
            <a:endParaRPr lang="zh-CN" altLang="en-US" sz="1400" dirty="0" smtClean="0">
              <a:solidFill>
                <a:schemeClr val="tx1"/>
              </a:solidFill>
              <a:latin typeface="+mn-ea"/>
            </a:endParaRPr>
          </a:p>
        </p:txBody>
      </p:sp>
      <p:cxnSp>
        <p:nvCxnSpPr>
          <p:cNvPr id="11" name="直接连接符 10"/>
          <p:cNvCxnSpPr>
            <a:stCxn id="46" idx="2"/>
            <a:endCxn id="36" idx="1"/>
          </p:cNvCxnSpPr>
          <p:nvPr/>
        </p:nvCxnSpPr>
        <p:spPr>
          <a:xfrm flipH="1">
            <a:off x="3544639" y="3917579"/>
            <a:ext cx="4525555" cy="600664"/>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云形标注 48"/>
          <p:cNvSpPr/>
          <p:nvPr/>
        </p:nvSpPr>
        <p:spPr>
          <a:xfrm>
            <a:off x="5029271" y="139818"/>
            <a:ext cx="1446907" cy="612648"/>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Internet</a:t>
            </a:r>
            <a:endParaRPr lang="zh-CN" altLang="en-US" sz="1400" dirty="0" smtClean="0">
              <a:solidFill>
                <a:schemeClr val="tx1"/>
              </a:solidFill>
              <a:latin typeface="+mn-ea"/>
            </a:endParaRPr>
          </a:p>
        </p:txBody>
      </p:sp>
      <p:sp>
        <p:nvSpPr>
          <p:cNvPr id="17" name="矩形 16"/>
          <p:cNvSpPr/>
          <p:nvPr/>
        </p:nvSpPr>
        <p:spPr>
          <a:xfrm>
            <a:off x="4337190" y="1366221"/>
            <a:ext cx="1321331"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WebServer1</a:t>
            </a:r>
            <a:endParaRPr lang="zh-CN" altLang="en-US" sz="1400" dirty="0" smtClean="0">
              <a:solidFill>
                <a:schemeClr val="tx1"/>
              </a:solidFill>
              <a:latin typeface="+mn-ea"/>
            </a:endParaRPr>
          </a:p>
        </p:txBody>
      </p:sp>
      <p:sp>
        <p:nvSpPr>
          <p:cNvPr id="54" name="矩形 53"/>
          <p:cNvSpPr/>
          <p:nvPr/>
        </p:nvSpPr>
        <p:spPr>
          <a:xfrm>
            <a:off x="6178598" y="1368009"/>
            <a:ext cx="1174398"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WebServer2</a:t>
            </a:r>
            <a:endParaRPr lang="zh-CN" altLang="en-US" sz="1400" dirty="0">
              <a:solidFill>
                <a:schemeClr val="tx1"/>
              </a:solidFill>
              <a:latin typeface="+mn-ea"/>
            </a:endParaRPr>
          </a:p>
        </p:txBody>
      </p:sp>
      <p:cxnSp>
        <p:nvCxnSpPr>
          <p:cNvPr id="24" name="肘形连接符 23"/>
          <p:cNvCxnSpPr>
            <a:stCxn id="49" idx="1"/>
            <a:endCxn id="17" idx="0"/>
          </p:cNvCxnSpPr>
          <p:nvPr/>
        </p:nvCxnSpPr>
        <p:spPr>
          <a:xfrm rot="5400000">
            <a:off x="5068088" y="681583"/>
            <a:ext cx="614407" cy="7548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49" idx="1"/>
            <a:endCxn id="54" idx="0"/>
          </p:cNvCxnSpPr>
          <p:nvPr/>
        </p:nvCxnSpPr>
        <p:spPr>
          <a:xfrm rot="16200000" flipH="1">
            <a:off x="5951164" y="553375"/>
            <a:ext cx="616195" cy="101307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54" idx="2"/>
            <a:endCxn id="7" idx="0"/>
          </p:cNvCxnSpPr>
          <p:nvPr/>
        </p:nvCxnSpPr>
        <p:spPr>
          <a:xfrm flipH="1">
            <a:off x="3550046" y="1825209"/>
            <a:ext cx="3215751" cy="627541"/>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4" idx="2"/>
            <a:endCxn id="46" idx="0"/>
          </p:cNvCxnSpPr>
          <p:nvPr/>
        </p:nvCxnSpPr>
        <p:spPr>
          <a:xfrm>
            <a:off x="6765797" y="1825209"/>
            <a:ext cx="1304397" cy="64008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7" idx="2"/>
            <a:endCxn id="7" idx="0"/>
          </p:cNvCxnSpPr>
          <p:nvPr/>
        </p:nvCxnSpPr>
        <p:spPr>
          <a:xfrm flipH="1">
            <a:off x="3550046" y="1823421"/>
            <a:ext cx="1447810" cy="629329"/>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7" idx="2"/>
            <a:endCxn id="46" idx="0"/>
          </p:cNvCxnSpPr>
          <p:nvPr/>
        </p:nvCxnSpPr>
        <p:spPr>
          <a:xfrm>
            <a:off x="4997856" y="1823421"/>
            <a:ext cx="3072338" cy="64187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003672" y="1381449"/>
            <a:ext cx="415498" cy="369332"/>
          </a:xfrm>
          <a:prstGeom prst="rect">
            <a:avLst/>
          </a:prstGeom>
          <a:noFill/>
        </p:spPr>
        <p:txBody>
          <a:bodyPr wrap="none" rtlCol="0">
            <a:spAutoFit/>
          </a:bodyPr>
          <a:lstStyle/>
          <a:p>
            <a:r>
              <a:rPr lang="en-US" altLang="zh-CN" dirty="0" smtClean="0"/>
              <a:t>…</a:t>
            </a:r>
          </a:p>
        </p:txBody>
      </p:sp>
      <p:sp>
        <p:nvSpPr>
          <p:cNvPr id="99" name="TextBox 98"/>
          <p:cNvSpPr txBox="1"/>
          <p:nvPr/>
        </p:nvSpPr>
        <p:spPr>
          <a:xfrm>
            <a:off x="10243124" y="3072243"/>
            <a:ext cx="415498" cy="369332"/>
          </a:xfrm>
          <a:prstGeom prst="rect">
            <a:avLst/>
          </a:prstGeom>
          <a:noFill/>
        </p:spPr>
        <p:txBody>
          <a:bodyPr wrap="none" rtlCol="0">
            <a:spAutoFit/>
          </a:bodyPr>
          <a:lstStyle/>
          <a:p>
            <a:r>
              <a:rPr lang="en-US" altLang="zh-CN" dirty="0" smtClean="0"/>
              <a:t>…</a:t>
            </a:r>
          </a:p>
        </p:txBody>
      </p:sp>
      <p:sp>
        <p:nvSpPr>
          <p:cNvPr id="33" name="矩形 32"/>
          <p:cNvSpPr/>
          <p:nvPr/>
        </p:nvSpPr>
        <p:spPr>
          <a:xfrm>
            <a:off x="3147254" y="5688121"/>
            <a:ext cx="677720"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mn-ea"/>
              </a:rPr>
              <a:t>订单表</a:t>
            </a:r>
          </a:p>
        </p:txBody>
      </p:sp>
      <p:sp>
        <p:nvSpPr>
          <p:cNvPr id="36" name="圆柱形 35"/>
          <p:cNvSpPr/>
          <p:nvPr/>
        </p:nvSpPr>
        <p:spPr>
          <a:xfrm>
            <a:off x="2420465" y="4518243"/>
            <a:ext cx="2248348" cy="1616332"/>
          </a:xfrm>
          <a:prstGeom prst="can">
            <a:avLst>
              <a:gd name="adj" fmla="val 129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DB</a:t>
            </a:r>
            <a:endParaRPr lang="zh-CN" altLang="en-US" sz="1400" dirty="0" smtClean="0">
              <a:solidFill>
                <a:schemeClr val="tx1"/>
              </a:solidFill>
              <a:latin typeface="+mn-ea"/>
            </a:endParaRPr>
          </a:p>
        </p:txBody>
      </p:sp>
      <p:sp>
        <p:nvSpPr>
          <p:cNvPr id="38" name="矩形 37"/>
          <p:cNvSpPr/>
          <p:nvPr/>
        </p:nvSpPr>
        <p:spPr>
          <a:xfrm>
            <a:off x="2626688" y="5160094"/>
            <a:ext cx="828348"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商品</a:t>
            </a:r>
            <a:r>
              <a:rPr lang="zh-CN" altLang="en-US" sz="1200" dirty="0" smtClean="0">
                <a:solidFill>
                  <a:schemeClr val="tx1"/>
                </a:solidFill>
                <a:latin typeface="+mn-ea"/>
              </a:rPr>
              <a:t>表</a:t>
            </a:r>
          </a:p>
        </p:txBody>
      </p:sp>
      <p:sp>
        <p:nvSpPr>
          <p:cNvPr id="39" name="矩形 38"/>
          <p:cNvSpPr/>
          <p:nvPr/>
        </p:nvSpPr>
        <p:spPr>
          <a:xfrm>
            <a:off x="3582295" y="5169055"/>
            <a:ext cx="828348"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mn-ea"/>
              </a:rPr>
              <a:t>用户表</a:t>
            </a:r>
          </a:p>
        </p:txBody>
      </p:sp>
      <p:sp>
        <p:nvSpPr>
          <p:cNvPr id="42" name="矩形 41"/>
          <p:cNvSpPr/>
          <p:nvPr/>
        </p:nvSpPr>
        <p:spPr>
          <a:xfrm>
            <a:off x="7715879" y="5736475"/>
            <a:ext cx="677720"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mn-ea"/>
              </a:rPr>
              <a:t>订单表</a:t>
            </a:r>
          </a:p>
        </p:txBody>
      </p:sp>
      <p:sp>
        <p:nvSpPr>
          <p:cNvPr id="47" name="圆柱形 46"/>
          <p:cNvSpPr/>
          <p:nvPr/>
        </p:nvSpPr>
        <p:spPr>
          <a:xfrm>
            <a:off x="6946058" y="4566597"/>
            <a:ext cx="2248348" cy="1616332"/>
          </a:xfrm>
          <a:prstGeom prst="can">
            <a:avLst>
              <a:gd name="adj" fmla="val 129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DB4Read</a:t>
            </a:r>
            <a:endParaRPr lang="zh-CN" altLang="en-US" sz="1400" dirty="0" smtClean="0">
              <a:solidFill>
                <a:schemeClr val="tx1"/>
              </a:solidFill>
              <a:latin typeface="+mn-ea"/>
            </a:endParaRPr>
          </a:p>
        </p:txBody>
      </p:sp>
      <p:sp>
        <p:nvSpPr>
          <p:cNvPr id="50" name="矩形 49"/>
          <p:cNvSpPr/>
          <p:nvPr/>
        </p:nvSpPr>
        <p:spPr>
          <a:xfrm>
            <a:off x="7195313" y="5208448"/>
            <a:ext cx="828348"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mn-ea"/>
              </a:rPr>
              <a:t>商品</a:t>
            </a:r>
            <a:r>
              <a:rPr lang="zh-CN" altLang="en-US" sz="1200" dirty="0" smtClean="0">
                <a:solidFill>
                  <a:schemeClr val="tx1"/>
                </a:solidFill>
                <a:latin typeface="+mn-ea"/>
              </a:rPr>
              <a:t>表</a:t>
            </a:r>
          </a:p>
        </p:txBody>
      </p:sp>
      <p:sp>
        <p:nvSpPr>
          <p:cNvPr id="51" name="矩形 50"/>
          <p:cNvSpPr/>
          <p:nvPr/>
        </p:nvSpPr>
        <p:spPr>
          <a:xfrm>
            <a:off x="8150920" y="5217409"/>
            <a:ext cx="828348" cy="349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mn-ea"/>
              </a:rPr>
              <a:t>用户表</a:t>
            </a:r>
          </a:p>
        </p:txBody>
      </p:sp>
      <p:cxnSp>
        <p:nvCxnSpPr>
          <p:cNvPr id="8" name="直接箭头连接符 7"/>
          <p:cNvCxnSpPr>
            <a:stCxn id="7" idx="2"/>
            <a:endCxn id="47" idx="1"/>
          </p:cNvCxnSpPr>
          <p:nvPr/>
        </p:nvCxnSpPr>
        <p:spPr>
          <a:xfrm>
            <a:off x="3550046" y="3905033"/>
            <a:ext cx="4520186" cy="661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6" idx="2"/>
            <a:endCxn id="47" idx="1"/>
          </p:cNvCxnSpPr>
          <p:nvPr/>
        </p:nvCxnSpPr>
        <p:spPr>
          <a:xfrm>
            <a:off x="8070194" y="3917579"/>
            <a:ext cx="38" cy="649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105240" y="4057422"/>
            <a:ext cx="761747" cy="369332"/>
          </a:xfrm>
          <a:prstGeom prst="rect">
            <a:avLst/>
          </a:prstGeom>
          <a:noFill/>
        </p:spPr>
        <p:txBody>
          <a:bodyPr wrap="none" rtlCol="0">
            <a:spAutoFit/>
          </a:bodyPr>
          <a:lstStyle/>
          <a:p>
            <a:r>
              <a:rPr lang="en-US" altLang="zh-CN" dirty="0" smtClean="0"/>
              <a:t>write</a:t>
            </a:r>
            <a:endParaRPr lang="zh-CN" altLang="en-US" dirty="0"/>
          </a:p>
        </p:txBody>
      </p:sp>
      <p:sp>
        <p:nvSpPr>
          <p:cNvPr id="53" name="TextBox 52"/>
          <p:cNvSpPr txBox="1"/>
          <p:nvPr/>
        </p:nvSpPr>
        <p:spPr>
          <a:xfrm>
            <a:off x="7634523" y="4136296"/>
            <a:ext cx="646331" cy="369332"/>
          </a:xfrm>
          <a:prstGeom prst="rect">
            <a:avLst/>
          </a:prstGeom>
          <a:noFill/>
        </p:spPr>
        <p:txBody>
          <a:bodyPr wrap="none" rtlCol="0">
            <a:spAutoFit/>
          </a:bodyPr>
          <a:lstStyle/>
          <a:p>
            <a:r>
              <a:rPr lang="en-US" altLang="zh-CN" dirty="0" smtClean="0"/>
              <a:t>read</a:t>
            </a:r>
            <a:endParaRPr lang="zh-CN" altLang="en-US" dirty="0"/>
          </a:p>
        </p:txBody>
      </p:sp>
      <p:sp>
        <p:nvSpPr>
          <p:cNvPr id="25" name="右箭头 24"/>
          <p:cNvSpPr/>
          <p:nvPr/>
        </p:nvSpPr>
        <p:spPr>
          <a:xfrm>
            <a:off x="4894071" y="5222209"/>
            <a:ext cx="1777640"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主从同步</a:t>
            </a:r>
          </a:p>
        </p:txBody>
      </p:sp>
      <p:sp>
        <p:nvSpPr>
          <p:cNvPr id="2" name="矩形 1"/>
          <p:cNvSpPr/>
          <p:nvPr/>
        </p:nvSpPr>
        <p:spPr>
          <a:xfrm>
            <a:off x="193638" y="3302605"/>
            <a:ext cx="1312433" cy="11241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Cache</a:t>
            </a:r>
          </a:p>
          <a:p>
            <a:pPr algn="ctr"/>
            <a:r>
              <a:rPr lang="en-US" altLang="zh-CN" sz="1400" dirty="0" smtClean="0">
                <a:solidFill>
                  <a:schemeClr val="tx1"/>
                </a:solidFill>
                <a:latin typeface="+mn-ea"/>
              </a:rPr>
              <a:t>Cluster</a:t>
            </a:r>
            <a:endParaRPr lang="zh-CN" altLang="en-US" sz="1400" dirty="0" smtClean="0">
              <a:solidFill>
                <a:schemeClr val="tx1"/>
              </a:solidFill>
              <a:latin typeface="+mn-ea"/>
            </a:endParaRPr>
          </a:p>
        </p:txBody>
      </p:sp>
      <p:cxnSp>
        <p:nvCxnSpPr>
          <p:cNvPr id="6" name="直接箭头连接符 5"/>
          <p:cNvCxnSpPr>
            <a:stCxn id="7" idx="1"/>
          </p:cNvCxnSpPr>
          <p:nvPr/>
        </p:nvCxnSpPr>
        <p:spPr>
          <a:xfrm flipH="1">
            <a:off x="1506071" y="3178892"/>
            <a:ext cx="311994" cy="738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6" idx="1"/>
            <a:endCxn id="2" idx="3"/>
          </p:cNvCxnSpPr>
          <p:nvPr/>
        </p:nvCxnSpPr>
        <p:spPr>
          <a:xfrm flipH="1">
            <a:off x="1506071" y="3191438"/>
            <a:ext cx="4832142" cy="673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879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1563" y="3087452"/>
            <a:ext cx="720762"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交易</a:t>
            </a:r>
          </a:p>
        </p:txBody>
      </p:sp>
      <p:sp>
        <p:nvSpPr>
          <p:cNvPr id="5" name="矩形 4"/>
          <p:cNvSpPr/>
          <p:nvPr/>
        </p:nvSpPr>
        <p:spPr>
          <a:xfrm>
            <a:off x="3130508" y="3087452"/>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商品</a:t>
            </a:r>
          </a:p>
        </p:txBody>
      </p:sp>
      <p:sp>
        <p:nvSpPr>
          <p:cNvPr id="35" name="矩形 34"/>
          <p:cNvSpPr/>
          <p:nvPr/>
        </p:nvSpPr>
        <p:spPr>
          <a:xfrm>
            <a:off x="4100516" y="3099998"/>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用户</a:t>
            </a:r>
          </a:p>
        </p:txBody>
      </p:sp>
      <p:sp>
        <p:nvSpPr>
          <p:cNvPr id="7" name="圆角矩形 6"/>
          <p:cNvSpPr/>
          <p:nvPr/>
        </p:nvSpPr>
        <p:spPr>
          <a:xfrm>
            <a:off x="1818065" y="2452750"/>
            <a:ext cx="3463962" cy="1452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AppServer1</a:t>
            </a:r>
            <a:endParaRPr lang="zh-CN" altLang="en-US" sz="1400" dirty="0" smtClean="0">
              <a:solidFill>
                <a:schemeClr val="tx1"/>
              </a:solidFill>
              <a:latin typeface="+mn-ea"/>
            </a:endParaRPr>
          </a:p>
        </p:txBody>
      </p:sp>
      <p:cxnSp>
        <p:nvCxnSpPr>
          <p:cNvPr id="18" name="直接连接符 17"/>
          <p:cNvCxnSpPr>
            <a:stCxn id="7" idx="2"/>
            <a:endCxn id="36" idx="1"/>
          </p:cNvCxnSpPr>
          <p:nvPr/>
        </p:nvCxnSpPr>
        <p:spPr>
          <a:xfrm flipH="1">
            <a:off x="3117042" y="3905033"/>
            <a:ext cx="433004" cy="914434"/>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10743" y="6293220"/>
            <a:ext cx="2262158" cy="369332"/>
          </a:xfrm>
          <a:prstGeom prst="rect">
            <a:avLst/>
          </a:prstGeom>
          <a:noFill/>
        </p:spPr>
        <p:txBody>
          <a:bodyPr wrap="none" rtlCol="0">
            <a:spAutoFit/>
          </a:bodyPr>
          <a:lstStyle/>
          <a:p>
            <a:r>
              <a:rPr lang="zh-CN" altLang="en-US" dirty="0" smtClean="0"/>
              <a:t>第</a:t>
            </a:r>
            <a:r>
              <a:rPr lang="zh-CN" altLang="en-US" dirty="0"/>
              <a:t>六</a:t>
            </a:r>
            <a:r>
              <a:rPr lang="zh-CN" altLang="en-US" dirty="0" smtClean="0"/>
              <a:t>阶段：垂直分离</a:t>
            </a:r>
            <a:endParaRPr lang="zh-CN" altLang="en-US" dirty="0"/>
          </a:p>
        </p:txBody>
      </p:sp>
      <p:sp>
        <p:nvSpPr>
          <p:cNvPr id="43" name="矩形 42"/>
          <p:cNvSpPr/>
          <p:nvPr/>
        </p:nvSpPr>
        <p:spPr>
          <a:xfrm>
            <a:off x="6671711" y="3099998"/>
            <a:ext cx="720762"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交易</a:t>
            </a:r>
          </a:p>
        </p:txBody>
      </p:sp>
      <p:sp>
        <p:nvSpPr>
          <p:cNvPr id="44" name="矩形 43"/>
          <p:cNvSpPr/>
          <p:nvPr/>
        </p:nvSpPr>
        <p:spPr>
          <a:xfrm>
            <a:off x="7650656" y="3099998"/>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商品</a:t>
            </a:r>
          </a:p>
        </p:txBody>
      </p:sp>
      <p:sp>
        <p:nvSpPr>
          <p:cNvPr id="45" name="矩形 44"/>
          <p:cNvSpPr/>
          <p:nvPr/>
        </p:nvSpPr>
        <p:spPr>
          <a:xfrm>
            <a:off x="8620664" y="3112544"/>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用户</a:t>
            </a:r>
          </a:p>
        </p:txBody>
      </p:sp>
      <p:sp>
        <p:nvSpPr>
          <p:cNvPr id="46" name="圆角矩形 45"/>
          <p:cNvSpPr/>
          <p:nvPr/>
        </p:nvSpPr>
        <p:spPr>
          <a:xfrm>
            <a:off x="6338213" y="2465296"/>
            <a:ext cx="3463962" cy="1452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AppServer2</a:t>
            </a:r>
            <a:endParaRPr lang="zh-CN" altLang="en-US" sz="1400" dirty="0" smtClean="0">
              <a:solidFill>
                <a:schemeClr val="tx1"/>
              </a:solidFill>
              <a:latin typeface="+mn-ea"/>
            </a:endParaRPr>
          </a:p>
        </p:txBody>
      </p:sp>
      <p:cxnSp>
        <p:nvCxnSpPr>
          <p:cNvPr id="11" name="直接连接符 10"/>
          <p:cNvCxnSpPr>
            <a:stCxn id="46" idx="2"/>
            <a:endCxn id="36" idx="1"/>
          </p:cNvCxnSpPr>
          <p:nvPr/>
        </p:nvCxnSpPr>
        <p:spPr>
          <a:xfrm flipH="1">
            <a:off x="3117042" y="3917579"/>
            <a:ext cx="4953152" cy="901888"/>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云形标注 48"/>
          <p:cNvSpPr/>
          <p:nvPr/>
        </p:nvSpPr>
        <p:spPr>
          <a:xfrm>
            <a:off x="5029271" y="139818"/>
            <a:ext cx="1446907" cy="612648"/>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Internet</a:t>
            </a:r>
            <a:endParaRPr lang="zh-CN" altLang="en-US" sz="1400" dirty="0" smtClean="0">
              <a:solidFill>
                <a:schemeClr val="tx1"/>
              </a:solidFill>
              <a:latin typeface="+mn-ea"/>
            </a:endParaRPr>
          </a:p>
        </p:txBody>
      </p:sp>
      <p:sp>
        <p:nvSpPr>
          <p:cNvPr id="17" name="矩形 16"/>
          <p:cNvSpPr/>
          <p:nvPr/>
        </p:nvSpPr>
        <p:spPr>
          <a:xfrm>
            <a:off x="4337190" y="1366221"/>
            <a:ext cx="1321331"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WebServer1</a:t>
            </a:r>
            <a:endParaRPr lang="zh-CN" altLang="en-US" sz="1400" dirty="0" smtClean="0">
              <a:solidFill>
                <a:schemeClr val="tx1"/>
              </a:solidFill>
              <a:latin typeface="+mn-ea"/>
            </a:endParaRPr>
          </a:p>
        </p:txBody>
      </p:sp>
      <p:sp>
        <p:nvSpPr>
          <p:cNvPr id="54" name="矩形 53"/>
          <p:cNvSpPr/>
          <p:nvPr/>
        </p:nvSpPr>
        <p:spPr>
          <a:xfrm>
            <a:off x="6178598" y="1368009"/>
            <a:ext cx="1174398"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WebServer2</a:t>
            </a:r>
            <a:endParaRPr lang="zh-CN" altLang="en-US" sz="1400" dirty="0">
              <a:solidFill>
                <a:schemeClr val="tx1"/>
              </a:solidFill>
              <a:latin typeface="+mn-ea"/>
            </a:endParaRPr>
          </a:p>
        </p:txBody>
      </p:sp>
      <p:cxnSp>
        <p:nvCxnSpPr>
          <p:cNvPr id="24" name="肘形连接符 23"/>
          <p:cNvCxnSpPr>
            <a:stCxn id="49" idx="1"/>
            <a:endCxn id="17" idx="0"/>
          </p:cNvCxnSpPr>
          <p:nvPr/>
        </p:nvCxnSpPr>
        <p:spPr>
          <a:xfrm rot="5400000">
            <a:off x="5068088" y="681583"/>
            <a:ext cx="614407" cy="7548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49" idx="1"/>
            <a:endCxn id="54" idx="0"/>
          </p:cNvCxnSpPr>
          <p:nvPr/>
        </p:nvCxnSpPr>
        <p:spPr>
          <a:xfrm rot="16200000" flipH="1">
            <a:off x="5951164" y="553375"/>
            <a:ext cx="616195" cy="101307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54" idx="2"/>
            <a:endCxn id="7" idx="0"/>
          </p:cNvCxnSpPr>
          <p:nvPr/>
        </p:nvCxnSpPr>
        <p:spPr>
          <a:xfrm flipH="1">
            <a:off x="3550046" y="1825209"/>
            <a:ext cx="3215751" cy="627541"/>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4" idx="2"/>
            <a:endCxn id="46" idx="0"/>
          </p:cNvCxnSpPr>
          <p:nvPr/>
        </p:nvCxnSpPr>
        <p:spPr>
          <a:xfrm>
            <a:off x="6765797" y="1825209"/>
            <a:ext cx="1304397" cy="64008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7" idx="2"/>
            <a:endCxn id="7" idx="0"/>
          </p:cNvCxnSpPr>
          <p:nvPr/>
        </p:nvCxnSpPr>
        <p:spPr>
          <a:xfrm flipH="1">
            <a:off x="3550046" y="1823421"/>
            <a:ext cx="1447810" cy="629329"/>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7" idx="2"/>
            <a:endCxn id="46" idx="0"/>
          </p:cNvCxnSpPr>
          <p:nvPr/>
        </p:nvCxnSpPr>
        <p:spPr>
          <a:xfrm>
            <a:off x="4997856" y="1823421"/>
            <a:ext cx="3072338" cy="64187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003672" y="1381449"/>
            <a:ext cx="415498" cy="369332"/>
          </a:xfrm>
          <a:prstGeom prst="rect">
            <a:avLst/>
          </a:prstGeom>
          <a:noFill/>
        </p:spPr>
        <p:txBody>
          <a:bodyPr wrap="none" rtlCol="0">
            <a:spAutoFit/>
          </a:bodyPr>
          <a:lstStyle/>
          <a:p>
            <a:r>
              <a:rPr lang="en-US" altLang="zh-CN" dirty="0" smtClean="0"/>
              <a:t>…</a:t>
            </a:r>
          </a:p>
        </p:txBody>
      </p:sp>
      <p:sp>
        <p:nvSpPr>
          <p:cNvPr id="99" name="TextBox 98"/>
          <p:cNvSpPr txBox="1"/>
          <p:nvPr/>
        </p:nvSpPr>
        <p:spPr>
          <a:xfrm>
            <a:off x="10243124" y="3072243"/>
            <a:ext cx="415498" cy="369332"/>
          </a:xfrm>
          <a:prstGeom prst="rect">
            <a:avLst/>
          </a:prstGeom>
          <a:noFill/>
        </p:spPr>
        <p:txBody>
          <a:bodyPr wrap="none" rtlCol="0">
            <a:spAutoFit/>
          </a:bodyPr>
          <a:lstStyle/>
          <a:p>
            <a:r>
              <a:rPr lang="en-US" altLang="zh-CN" dirty="0" smtClean="0"/>
              <a:t>…</a:t>
            </a:r>
          </a:p>
        </p:txBody>
      </p:sp>
      <p:sp>
        <p:nvSpPr>
          <p:cNvPr id="36" name="圆柱形 35"/>
          <p:cNvSpPr/>
          <p:nvPr/>
        </p:nvSpPr>
        <p:spPr>
          <a:xfrm>
            <a:off x="2420465" y="4819467"/>
            <a:ext cx="1393153" cy="808166"/>
          </a:xfrm>
          <a:prstGeom prst="can">
            <a:avLst>
              <a:gd name="adj" fmla="val 129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商品库</a:t>
            </a:r>
          </a:p>
        </p:txBody>
      </p:sp>
      <p:cxnSp>
        <p:nvCxnSpPr>
          <p:cNvPr id="8" name="直接箭头连接符 7"/>
          <p:cNvCxnSpPr>
            <a:stCxn id="7" idx="2"/>
            <a:endCxn id="48" idx="1"/>
          </p:cNvCxnSpPr>
          <p:nvPr/>
        </p:nvCxnSpPr>
        <p:spPr>
          <a:xfrm>
            <a:off x="3550046" y="3905033"/>
            <a:ext cx="4549308" cy="975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6" idx="2"/>
            <a:endCxn id="48" idx="1"/>
          </p:cNvCxnSpPr>
          <p:nvPr/>
        </p:nvCxnSpPr>
        <p:spPr>
          <a:xfrm>
            <a:off x="8070194" y="3917579"/>
            <a:ext cx="29160" cy="962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93638" y="3302605"/>
            <a:ext cx="1312433" cy="11241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Cache</a:t>
            </a:r>
          </a:p>
          <a:p>
            <a:pPr algn="ctr"/>
            <a:r>
              <a:rPr lang="en-US" altLang="zh-CN" sz="1400" dirty="0" smtClean="0">
                <a:solidFill>
                  <a:schemeClr val="tx1"/>
                </a:solidFill>
                <a:latin typeface="+mn-ea"/>
              </a:rPr>
              <a:t>Cluster</a:t>
            </a:r>
            <a:endParaRPr lang="zh-CN" altLang="en-US" sz="1400" dirty="0" smtClean="0">
              <a:solidFill>
                <a:schemeClr val="tx1"/>
              </a:solidFill>
              <a:latin typeface="+mn-ea"/>
            </a:endParaRPr>
          </a:p>
        </p:txBody>
      </p:sp>
      <p:cxnSp>
        <p:nvCxnSpPr>
          <p:cNvPr id="6" name="直接箭头连接符 5"/>
          <p:cNvCxnSpPr>
            <a:stCxn id="7" idx="1"/>
          </p:cNvCxnSpPr>
          <p:nvPr/>
        </p:nvCxnSpPr>
        <p:spPr>
          <a:xfrm flipH="1">
            <a:off x="1506071" y="3178892"/>
            <a:ext cx="311994" cy="738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6" idx="1"/>
            <a:endCxn id="2" idx="3"/>
          </p:cNvCxnSpPr>
          <p:nvPr/>
        </p:nvCxnSpPr>
        <p:spPr>
          <a:xfrm flipH="1">
            <a:off x="1506071" y="3191438"/>
            <a:ext cx="4832142" cy="673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圆柱形 47"/>
          <p:cNvSpPr/>
          <p:nvPr/>
        </p:nvSpPr>
        <p:spPr>
          <a:xfrm>
            <a:off x="7431956" y="4880367"/>
            <a:ext cx="1334796" cy="670589"/>
          </a:xfrm>
          <a:prstGeom prst="can">
            <a:avLst>
              <a:gd name="adj" fmla="val 129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mn-ea"/>
              </a:rPr>
              <a:t>订单库</a:t>
            </a:r>
            <a:endParaRPr lang="zh-CN" altLang="en-US" sz="1400" dirty="0" smtClean="0">
              <a:solidFill>
                <a:schemeClr val="tx1"/>
              </a:solidFill>
              <a:latin typeface="+mn-ea"/>
            </a:endParaRPr>
          </a:p>
        </p:txBody>
      </p:sp>
      <p:sp>
        <p:nvSpPr>
          <p:cNvPr id="55" name="圆柱形 54"/>
          <p:cNvSpPr/>
          <p:nvPr/>
        </p:nvSpPr>
        <p:spPr>
          <a:xfrm>
            <a:off x="4896593" y="4832013"/>
            <a:ext cx="1393153" cy="718943"/>
          </a:xfrm>
          <a:prstGeom prst="can">
            <a:avLst>
              <a:gd name="adj" fmla="val 129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用户库</a:t>
            </a:r>
          </a:p>
        </p:txBody>
      </p:sp>
      <p:cxnSp>
        <p:nvCxnSpPr>
          <p:cNvPr id="27" name="直接箭头连接符 26"/>
          <p:cNvCxnSpPr>
            <a:stCxn id="7" idx="2"/>
            <a:endCxn id="55" idx="1"/>
          </p:cNvCxnSpPr>
          <p:nvPr/>
        </p:nvCxnSpPr>
        <p:spPr>
          <a:xfrm>
            <a:off x="3550046" y="3905033"/>
            <a:ext cx="2043124" cy="926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46" idx="2"/>
            <a:endCxn id="55" idx="1"/>
          </p:cNvCxnSpPr>
          <p:nvPr/>
        </p:nvCxnSpPr>
        <p:spPr>
          <a:xfrm flipH="1">
            <a:off x="5593170" y="3917579"/>
            <a:ext cx="2477024" cy="914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766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51563" y="3087452"/>
            <a:ext cx="720762"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交易</a:t>
            </a:r>
          </a:p>
        </p:txBody>
      </p:sp>
      <p:sp>
        <p:nvSpPr>
          <p:cNvPr id="5" name="矩形 4"/>
          <p:cNvSpPr/>
          <p:nvPr/>
        </p:nvSpPr>
        <p:spPr>
          <a:xfrm>
            <a:off x="3130508" y="3087452"/>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商品</a:t>
            </a:r>
          </a:p>
        </p:txBody>
      </p:sp>
      <p:sp>
        <p:nvSpPr>
          <p:cNvPr id="35" name="矩形 34"/>
          <p:cNvSpPr/>
          <p:nvPr/>
        </p:nvSpPr>
        <p:spPr>
          <a:xfrm>
            <a:off x="4100516" y="3099998"/>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用户</a:t>
            </a:r>
          </a:p>
        </p:txBody>
      </p:sp>
      <p:sp>
        <p:nvSpPr>
          <p:cNvPr id="7" name="圆角矩形 6"/>
          <p:cNvSpPr/>
          <p:nvPr/>
        </p:nvSpPr>
        <p:spPr>
          <a:xfrm>
            <a:off x="1818065" y="2452750"/>
            <a:ext cx="3463962" cy="1452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AppServer1</a:t>
            </a:r>
            <a:endParaRPr lang="zh-CN" altLang="en-US" sz="1400" dirty="0" smtClean="0">
              <a:solidFill>
                <a:schemeClr val="tx1"/>
              </a:solidFill>
              <a:latin typeface="+mn-ea"/>
            </a:endParaRPr>
          </a:p>
        </p:txBody>
      </p:sp>
      <p:cxnSp>
        <p:nvCxnSpPr>
          <p:cNvPr id="18" name="直接连接符 17"/>
          <p:cNvCxnSpPr>
            <a:stCxn id="7" idx="2"/>
            <a:endCxn id="36" idx="1"/>
          </p:cNvCxnSpPr>
          <p:nvPr/>
        </p:nvCxnSpPr>
        <p:spPr>
          <a:xfrm flipH="1">
            <a:off x="3117042" y="3905033"/>
            <a:ext cx="433004" cy="914434"/>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10743" y="6293220"/>
            <a:ext cx="2262158" cy="369332"/>
          </a:xfrm>
          <a:prstGeom prst="rect">
            <a:avLst/>
          </a:prstGeom>
          <a:noFill/>
        </p:spPr>
        <p:txBody>
          <a:bodyPr wrap="none" rtlCol="0">
            <a:spAutoFit/>
          </a:bodyPr>
          <a:lstStyle/>
          <a:p>
            <a:r>
              <a:rPr lang="zh-CN" altLang="en-US" dirty="0" smtClean="0"/>
              <a:t>第七阶段：水平分离</a:t>
            </a:r>
            <a:endParaRPr lang="zh-CN" altLang="en-US" dirty="0"/>
          </a:p>
        </p:txBody>
      </p:sp>
      <p:sp>
        <p:nvSpPr>
          <p:cNvPr id="43" name="矩形 42"/>
          <p:cNvSpPr/>
          <p:nvPr/>
        </p:nvSpPr>
        <p:spPr>
          <a:xfrm>
            <a:off x="6671711" y="3099998"/>
            <a:ext cx="720762"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交易</a:t>
            </a:r>
          </a:p>
        </p:txBody>
      </p:sp>
      <p:sp>
        <p:nvSpPr>
          <p:cNvPr id="44" name="矩形 43"/>
          <p:cNvSpPr/>
          <p:nvPr/>
        </p:nvSpPr>
        <p:spPr>
          <a:xfrm>
            <a:off x="7650656" y="3099998"/>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商品</a:t>
            </a:r>
          </a:p>
        </p:txBody>
      </p:sp>
      <p:sp>
        <p:nvSpPr>
          <p:cNvPr id="45" name="矩形 44"/>
          <p:cNvSpPr/>
          <p:nvPr/>
        </p:nvSpPr>
        <p:spPr>
          <a:xfrm>
            <a:off x="8620664" y="3112544"/>
            <a:ext cx="683110" cy="430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用户</a:t>
            </a:r>
          </a:p>
        </p:txBody>
      </p:sp>
      <p:sp>
        <p:nvSpPr>
          <p:cNvPr id="46" name="圆角矩形 45"/>
          <p:cNvSpPr/>
          <p:nvPr/>
        </p:nvSpPr>
        <p:spPr>
          <a:xfrm>
            <a:off x="6338213" y="2465296"/>
            <a:ext cx="3463962" cy="1452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1400" dirty="0" smtClean="0">
                <a:solidFill>
                  <a:schemeClr val="tx1"/>
                </a:solidFill>
                <a:latin typeface="+mn-ea"/>
              </a:rPr>
              <a:t>AppServer2</a:t>
            </a:r>
            <a:endParaRPr lang="zh-CN" altLang="en-US" sz="1400" dirty="0" smtClean="0">
              <a:solidFill>
                <a:schemeClr val="tx1"/>
              </a:solidFill>
              <a:latin typeface="+mn-ea"/>
            </a:endParaRPr>
          </a:p>
        </p:txBody>
      </p:sp>
      <p:cxnSp>
        <p:nvCxnSpPr>
          <p:cNvPr id="11" name="直接连接符 10"/>
          <p:cNvCxnSpPr>
            <a:stCxn id="46" idx="2"/>
            <a:endCxn id="36" idx="1"/>
          </p:cNvCxnSpPr>
          <p:nvPr/>
        </p:nvCxnSpPr>
        <p:spPr>
          <a:xfrm flipH="1">
            <a:off x="3117042" y="3917579"/>
            <a:ext cx="4953152" cy="901888"/>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云形标注 48"/>
          <p:cNvSpPr/>
          <p:nvPr/>
        </p:nvSpPr>
        <p:spPr>
          <a:xfrm>
            <a:off x="5029271" y="139818"/>
            <a:ext cx="1446907" cy="612648"/>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Internet</a:t>
            </a:r>
            <a:endParaRPr lang="zh-CN" altLang="en-US" sz="1400" dirty="0" smtClean="0">
              <a:solidFill>
                <a:schemeClr val="tx1"/>
              </a:solidFill>
              <a:latin typeface="+mn-ea"/>
            </a:endParaRPr>
          </a:p>
        </p:txBody>
      </p:sp>
      <p:sp>
        <p:nvSpPr>
          <p:cNvPr id="17" name="矩形 16"/>
          <p:cNvSpPr/>
          <p:nvPr/>
        </p:nvSpPr>
        <p:spPr>
          <a:xfrm>
            <a:off x="4337190" y="1366221"/>
            <a:ext cx="1321331"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WebServer1</a:t>
            </a:r>
            <a:endParaRPr lang="zh-CN" altLang="en-US" sz="1400" dirty="0" smtClean="0">
              <a:solidFill>
                <a:schemeClr val="tx1"/>
              </a:solidFill>
              <a:latin typeface="+mn-ea"/>
            </a:endParaRPr>
          </a:p>
        </p:txBody>
      </p:sp>
      <p:sp>
        <p:nvSpPr>
          <p:cNvPr id="54" name="矩形 53"/>
          <p:cNvSpPr/>
          <p:nvPr/>
        </p:nvSpPr>
        <p:spPr>
          <a:xfrm>
            <a:off x="6178598" y="1368009"/>
            <a:ext cx="1174398"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WebServer2</a:t>
            </a:r>
            <a:endParaRPr lang="zh-CN" altLang="en-US" sz="1400" dirty="0">
              <a:solidFill>
                <a:schemeClr val="tx1"/>
              </a:solidFill>
              <a:latin typeface="+mn-ea"/>
            </a:endParaRPr>
          </a:p>
        </p:txBody>
      </p:sp>
      <p:cxnSp>
        <p:nvCxnSpPr>
          <p:cNvPr id="24" name="肘形连接符 23"/>
          <p:cNvCxnSpPr>
            <a:stCxn id="49" idx="1"/>
            <a:endCxn id="17" idx="0"/>
          </p:cNvCxnSpPr>
          <p:nvPr/>
        </p:nvCxnSpPr>
        <p:spPr>
          <a:xfrm rot="5400000">
            <a:off x="5068088" y="681583"/>
            <a:ext cx="614407" cy="7548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49" idx="1"/>
            <a:endCxn id="54" idx="0"/>
          </p:cNvCxnSpPr>
          <p:nvPr/>
        </p:nvCxnSpPr>
        <p:spPr>
          <a:xfrm rot="16200000" flipH="1">
            <a:off x="5951164" y="553375"/>
            <a:ext cx="616195" cy="101307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54" idx="2"/>
            <a:endCxn id="7" idx="0"/>
          </p:cNvCxnSpPr>
          <p:nvPr/>
        </p:nvCxnSpPr>
        <p:spPr>
          <a:xfrm flipH="1">
            <a:off x="3550046" y="1825209"/>
            <a:ext cx="3215751" cy="627541"/>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4" idx="2"/>
            <a:endCxn id="46" idx="0"/>
          </p:cNvCxnSpPr>
          <p:nvPr/>
        </p:nvCxnSpPr>
        <p:spPr>
          <a:xfrm>
            <a:off x="6765797" y="1825209"/>
            <a:ext cx="1304397" cy="640087"/>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7" idx="2"/>
            <a:endCxn id="7" idx="0"/>
          </p:cNvCxnSpPr>
          <p:nvPr/>
        </p:nvCxnSpPr>
        <p:spPr>
          <a:xfrm flipH="1">
            <a:off x="3550046" y="1823421"/>
            <a:ext cx="1447810" cy="629329"/>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7" idx="2"/>
            <a:endCxn id="46" idx="0"/>
          </p:cNvCxnSpPr>
          <p:nvPr/>
        </p:nvCxnSpPr>
        <p:spPr>
          <a:xfrm>
            <a:off x="4997856" y="1823421"/>
            <a:ext cx="3072338" cy="641875"/>
          </a:xfrm>
          <a:prstGeom prst="line">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003672" y="1381449"/>
            <a:ext cx="415498" cy="369332"/>
          </a:xfrm>
          <a:prstGeom prst="rect">
            <a:avLst/>
          </a:prstGeom>
          <a:noFill/>
        </p:spPr>
        <p:txBody>
          <a:bodyPr wrap="none" rtlCol="0">
            <a:spAutoFit/>
          </a:bodyPr>
          <a:lstStyle/>
          <a:p>
            <a:r>
              <a:rPr lang="en-US" altLang="zh-CN" dirty="0" smtClean="0"/>
              <a:t>…</a:t>
            </a:r>
          </a:p>
        </p:txBody>
      </p:sp>
      <p:sp>
        <p:nvSpPr>
          <p:cNvPr id="99" name="TextBox 98"/>
          <p:cNvSpPr txBox="1"/>
          <p:nvPr/>
        </p:nvSpPr>
        <p:spPr>
          <a:xfrm>
            <a:off x="10243124" y="3072243"/>
            <a:ext cx="415498" cy="369332"/>
          </a:xfrm>
          <a:prstGeom prst="rect">
            <a:avLst/>
          </a:prstGeom>
          <a:noFill/>
        </p:spPr>
        <p:txBody>
          <a:bodyPr wrap="none" rtlCol="0">
            <a:spAutoFit/>
          </a:bodyPr>
          <a:lstStyle/>
          <a:p>
            <a:r>
              <a:rPr lang="en-US" altLang="zh-CN" dirty="0" smtClean="0"/>
              <a:t>…</a:t>
            </a:r>
          </a:p>
        </p:txBody>
      </p:sp>
      <p:sp>
        <p:nvSpPr>
          <p:cNvPr id="36" name="圆柱形 35"/>
          <p:cNvSpPr/>
          <p:nvPr/>
        </p:nvSpPr>
        <p:spPr>
          <a:xfrm>
            <a:off x="2420465" y="4819467"/>
            <a:ext cx="1393153" cy="1366180"/>
          </a:xfrm>
          <a:prstGeom prst="can">
            <a:avLst>
              <a:gd name="adj" fmla="val 129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400" dirty="0" smtClean="0">
                <a:solidFill>
                  <a:schemeClr val="tx1"/>
                </a:solidFill>
                <a:latin typeface="+mn-ea"/>
              </a:rPr>
              <a:t>商品库</a:t>
            </a:r>
          </a:p>
        </p:txBody>
      </p:sp>
      <p:cxnSp>
        <p:nvCxnSpPr>
          <p:cNvPr id="8" name="直接箭头连接符 7"/>
          <p:cNvCxnSpPr>
            <a:stCxn id="7" idx="2"/>
            <a:endCxn id="48" idx="1"/>
          </p:cNvCxnSpPr>
          <p:nvPr/>
        </p:nvCxnSpPr>
        <p:spPr>
          <a:xfrm>
            <a:off x="3550046" y="3905033"/>
            <a:ext cx="4549308" cy="975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6" idx="2"/>
            <a:endCxn id="48" idx="1"/>
          </p:cNvCxnSpPr>
          <p:nvPr/>
        </p:nvCxnSpPr>
        <p:spPr>
          <a:xfrm>
            <a:off x="8070194" y="3917579"/>
            <a:ext cx="29160" cy="962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93638" y="3302605"/>
            <a:ext cx="1312433" cy="11241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mn-ea"/>
              </a:rPr>
              <a:t>Cache</a:t>
            </a:r>
          </a:p>
          <a:p>
            <a:pPr algn="ctr"/>
            <a:r>
              <a:rPr lang="en-US" altLang="zh-CN" sz="1400" dirty="0" smtClean="0">
                <a:solidFill>
                  <a:schemeClr val="tx1"/>
                </a:solidFill>
                <a:latin typeface="+mn-ea"/>
              </a:rPr>
              <a:t>Cluster</a:t>
            </a:r>
            <a:endParaRPr lang="zh-CN" altLang="en-US" sz="1400" dirty="0" smtClean="0">
              <a:solidFill>
                <a:schemeClr val="tx1"/>
              </a:solidFill>
              <a:latin typeface="+mn-ea"/>
            </a:endParaRPr>
          </a:p>
        </p:txBody>
      </p:sp>
      <p:cxnSp>
        <p:nvCxnSpPr>
          <p:cNvPr id="6" name="直接箭头连接符 5"/>
          <p:cNvCxnSpPr>
            <a:stCxn id="7" idx="1"/>
          </p:cNvCxnSpPr>
          <p:nvPr/>
        </p:nvCxnSpPr>
        <p:spPr>
          <a:xfrm flipH="1">
            <a:off x="1506071" y="3178892"/>
            <a:ext cx="311994" cy="738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6" idx="1"/>
            <a:endCxn id="2" idx="3"/>
          </p:cNvCxnSpPr>
          <p:nvPr/>
        </p:nvCxnSpPr>
        <p:spPr>
          <a:xfrm flipH="1">
            <a:off x="1506071" y="3191438"/>
            <a:ext cx="4832142" cy="673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圆柱形 47"/>
          <p:cNvSpPr/>
          <p:nvPr/>
        </p:nvSpPr>
        <p:spPr>
          <a:xfrm>
            <a:off x="7431956" y="4880367"/>
            <a:ext cx="1334796" cy="1305280"/>
          </a:xfrm>
          <a:prstGeom prst="can">
            <a:avLst>
              <a:gd name="adj" fmla="val 129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400" dirty="0">
                <a:solidFill>
                  <a:schemeClr val="tx1"/>
                </a:solidFill>
                <a:latin typeface="+mn-ea"/>
              </a:rPr>
              <a:t>订单库</a:t>
            </a:r>
            <a:endParaRPr lang="zh-CN" altLang="en-US" sz="1400" dirty="0" smtClean="0">
              <a:solidFill>
                <a:schemeClr val="tx1"/>
              </a:solidFill>
              <a:latin typeface="+mn-ea"/>
            </a:endParaRPr>
          </a:p>
        </p:txBody>
      </p:sp>
      <p:sp>
        <p:nvSpPr>
          <p:cNvPr id="55" name="圆柱形 54"/>
          <p:cNvSpPr/>
          <p:nvPr/>
        </p:nvSpPr>
        <p:spPr>
          <a:xfrm>
            <a:off x="4896593" y="4832013"/>
            <a:ext cx="1393153" cy="1353634"/>
          </a:xfrm>
          <a:prstGeom prst="can">
            <a:avLst>
              <a:gd name="adj" fmla="val 1298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1400" dirty="0" smtClean="0">
                <a:solidFill>
                  <a:schemeClr val="tx1"/>
                </a:solidFill>
                <a:latin typeface="+mn-ea"/>
              </a:rPr>
              <a:t>用户库</a:t>
            </a:r>
          </a:p>
        </p:txBody>
      </p:sp>
      <p:cxnSp>
        <p:nvCxnSpPr>
          <p:cNvPr id="27" name="直接箭头连接符 26"/>
          <p:cNvCxnSpPr>
            <a:stCxn id="7" idx="2"/>
            <a:endCxn id="55" idx="1"/>
          </p:cNvCxnSpPr>
          <p:nvPr/>
        </p:nvCxnSpPr>
        <p:spPr>
          <a:xfrm>
            <a:off x="3550046" y="3905033"/>
            <a:ext cx="2043124" cy="926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46" idx="2"/>
            <a:endCxn id="55" idx="1"/>
          </p:cNvCxnSpPr>
          <p:nvPr/>
        </p:nvCxnSpPr>
        <p:spPr>
          <a:xfrm flipH="1">
            <a:off x="5593170" y="3917579"/>
            <a:ext cx="2477024" cy="914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721683" y="5357308"/>
            <a:ext cx="892885" cy="258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商品表</a:t>
            </a:r>
            <a:r>
              <a:rPr lang="en-US" altLang="zh-CN" sz="1400" dirty="0" smtClean="0">
                <a:solidFill>
                  <a:schemeClr val="tx1"/>
                </a:solidFill>
                <a:latin typeface="+mn-ea"/>
              </a:rPr>
              <a:t>1</a:t>
            </a:r>
            <a:endParaRPr lang="zh-CN" altLang="en-US" sz="1400" dirty="0" smtClean="0">
              <a:solidFill>
                <a:schemeClr val="tx1"/>
              </a:solidFill>
              <a:latin typeface="+mn-ea"/>
            </a:endParaRPr>
          </a:p>
        </p:txBody>
      </p:sp>
      <p:sp>
        <p:nvSpPr>
          <p:cNvPr id="41" name="矩形 40"/>
          <p:cNvSpPr/>
          <p:nvPr/>
        </p:nvSpPr>
        <p:spPr>
          <a:xfrm>
            <a:off x="2723471" y="5681836"/>
            <a:ext cx="892885" cy="258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mn-ea"/>
              </a:rPr>
              <a:t>商品表</a:t>
            </a:r>
            <a:r>
              <a:rPr lang="en-US" altLang="zh-CN" sz="1400" dirty="0" smtClean="0">
                <a:solidFill>
                  <a:schemeClr val="tx1"/>
                </a:solidFill>
                <a:latin typeface="+mn-ea"/>
              </a:rPr>
              <a:t>2</a:t>
            </a:r>
            <a:endParaRPr lang="zh-CN" altLang="en-US" sz="1400" dirty="0" smtClean="0">
              <a:solidFill>
                <a:schemeClr val="tx1"/>
              </a:solidFill>
              <a:latin typeface="+mn-ea"/>
            </a:endParaRPr>
          </a:p>
        </p:txBody>
      </p:sp>
      <p:sp>
        <p:nvSpPr>
          <p:cNvPr id="42" name="矩形 41"/>
          <p:cNvSpPr/>
          <p:nvPr/>
        </p:nvSpPr>
        <p:spPr>
          <a:xfrm>
            <a:off x="5156133" y="5359106"/>
            <a:ext cx="892885" cy="258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mn-ea"/>
              </a:rPr>
              <a:t>用户</a:t>
            </a:r>
            <a:r>
              <a:rPr lang="zh-CN" altLang="en-US" sz="1400" dirty="0" smtClean="0">
                <a:solidFill>
                  <a:schemeClr val="tx1"/>
                </a:solidFill>
                <a:latin typeface="+mn-ea"/>
              </a:rPr>
              <a:t>表</a:t>
            </a:r>
            <a:r>
              <a:rPr lang="en-US" altLang="zh-CN" sz="1400" dirty="0" smtClean="0">
                <a:solidFill>
                  <a:schemeClr val="tx1"/>
                </a:solidFill>
                <a:latin typeface="+mn-ea"/>
              </a:rPr>
              <a:t>1</a:t>
            </a:r>
            <a:endParaRPr lang="zh-CN" altLang="en-US" sz="1400" dirty="0" smtClean="0">
              <a:solidFill>
                <a:schemeClr val="tx1"/>
              </a:solidFill>
              <a:latin typeface="+mn-ea"/>
            </a:endParaRPr>
          </a:p>
        </p:txBody>
      </p:sp>
      <p:sp>
        <p:nvSpPr>
          <p:cNvPr id="47" name="矩形 46"/>
          <p:cNvSpPr/>
          <p:nvPr/>
        </p:nvSpPr>
        <p:spPr>
          <a:xfrm>
            <a:off x="5157921" y="5683634"/>
            <a:ext cx="892885" cy="258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mn-ea"/>
              </a:rPr>
              <a:t>用户</a:t>
            </a:r>
            <a:r>
              <a:rPr lang="zh-CN" altLang="en-US" sz="1400" dirty="0" smtClean="0">
                <a:solidFill>
                  <a:schemeClr val="tx1"/>
                </a:solidFill>
                <a:latin typeface="+mn-ea"/>
              </a:rPr>
              <a:t>表</a:t>
            </a:r>
            <a:r>
              <a:rPr lang="en-US" altLang="zh-CN" sz="1400" dirty="0" smtClean="0">
                <a:solidFill>
                  <a:schemeClr val="tx1"/>
                </a:solidFill>
                <a:latin typeface="+mn-ea"/>
              </a:rPr>
              <a:t>2</a:t>
            </a:r>
            <a:endParaRPr lang="zh-CN" altLang="en-US" sz="1400" dirty="0" smtClean="0">
              <a:solidFill>
                <a:schemeClr val="tx1"/>
              </a:solidFill>
              <a:latin typeface="+mn-ea"/>
            </a:endParaRPr>
          </a:p>
        </p:txBody>
      </p:sp>
      <p:sp>
        <p:nvSpPr>
          <p:cNvPr id="50" name="矩形 49"/>
          <p:cNvSpPr/>
          <p:nvPr/>
        </p:nvSpPr>
        <p:spPr>
          <a:xfrm>
            <a:off x="7708153" y="5403915"/>
            <a:ext cx="892885" cy="258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mn-ea"/>
              </a:rPr>
              <a:t>订单</a:t>
            </a:r>
            <a:r>
              <a:rPr lang="zh-CN" altLang="en-US" sz="1400" dirty="0" smtClean="0">
                <a:solidFill>
                  <a:schemeClr val="tx1"/>
                </a:solidFill>
                <a:latin typeface="+mn-ea"/>
              </a:rPr>
              <a:t>表</a:t>
            </a:r>
            <a:r>
              <a:rPr lang="en-US" altLang="zh-CN" sz="1400" dirty="0" smtClean="0">
                <a:solidFill>
                  <a:schemeClr val="tx1"/>
                </a:solidFill>
                <a:latin typeface="+mn-ea"/>
              </a:rPr>
              <a:t>1</a:t>
            </a:r>
            <a:endParaRPr lang="zh-CN" altLang="en-US" sz="1400" dirty="0" smtClean="0">
              <a:solidFill>
                <a:schemeClr val="tx1"/>
              </a:solidFill>
              <a:latin typeface="+mn-ea"/>
            </a:endParaRPr>
          </a:p>
        </p:txBody>
      </p:sp>
      <p:sp>
        <p:nvSpPr>
          <p:cNvPr id="51" name="矩形 50"/>
          <p:cNvSpPr/>
          <p:nvPr/>
        </p:nvSpPr>
        <p:spPr>
          <a:xfrm>
            <a:off x="7709941" y="5728443"/>
            <a:ext cx="892885" cy="258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mn-ea"/>
              </a:rPr>
              <a:t>订单</a:t>
            </a:r>
            <a:r>
              <a:rPr lang="zh-CN" altLang="en-US" sz="1400" dirty="0" smtClean="0">
                <a:solidFill>
                  <a:schemeClr val="tx1"/>
                </a:solidFill>
                <a:latin typeface="+mn-ea"/>
              </a:rPr>
              <a:t>表</a:t>
            </a:r>
            <a:r>
              <a:rPr lang="en-US" altLang="zh-CN" sz="1400" dirty="0" smtClean="0">
                <a:solidFill>
                  <a:schemeClr val="tx1"/>
                </a:solidFill>
                <a:latin typeface="+mn-ea"/>
              </a:rPr>
              <a:t>2</a:t>
            </a:r>
            <a:endParaRPr lang="zh-CN" altLang="en-US" sz="1400" dirty="0" smtClean="0">
              <a:solidFill>
                <a:schemeClr val="tx1"/>
              </a:solidFill>
              <a:latin typeface="+mn-ea"/>
            </a:endParaRPr>
          </a:p>
        </p:txBody>
      </p:sp>
      <p:sp>
        <p:nvSpPr>
          <p:cNvPr id="53" name="TextBox 52"/>
          <p:cNvSpPr txBox="1"/>
          <p:nvPr/>
        </p:nvSpPr>
        <p:spPr>
          <a:xfrm>
            <a:off x="2962164" y="5871895"/>
            <a:ext cx="415498" cy="369332"/>
          </a:xfrm>
          <a:prstGeom prst="rect">
            <a:avLst/>
          </a:prstGeom>
          <a:noFill/>
        </p:spPr>
        <p:txBody>
          <a:bodyPr wrap="none" rtlCol="0">
            <a:spAutoFit/>
          </a:bodyPr>
          <a:lstStyle/>
          <a:p>
            <a:r>
              <a:rPr lang="en-US" altLang="zh-CN" dirty="0" smtClean="0"/>
              <a:t>…</a:t>
            </a:r>
          </a:p>
        </p:txBody>
      </p:sp>
      <p:sp>
        <p:nvSpPr>
          <p:cNvPr id="56" name="TextBox 55"/>
          <p:cNvSpPr txBox="1"/>
          <p:nvPr/>
        </p:nvSpPr>
        <p:spPr>
          <a:xfrm>
            <a:off x="5427534" y="5873683"/>
            <a:ext cx="415498" cy="369332"/>
          </a:xfrm>
          <a:prstGeom prst="rect">
            <a:avLst/>
          </a:prstGeom>
          <a:noFill/>
        </p:spPr>
        <p:txBody>
          <a:bodyPr wrap="none" rtlCol="0">
            <a:spAutoFit/>
          </a:bodyPr>
          <a:lstStyle/>
          <a:p>
            <a:r>
              <a:rPr lang="en-US" altLang="zh-CN" dirty="0" smtClean="0"/>
              <a:t>…</a:t>
            </a:r>
          </a:p>
        </p:txBody>
      </p:sp>
      <p:sp>
        <p:nvSpPr>
          <p:cNvPr id="57" name="TextBox 56"/>
          <p:cNvSpPr txBox="1"/>
          <p:nvPr/>
        </p:nvSpPr>
        <p:spPr>
          <a:xfrm>
            <a:off x="7925178" y="5875471"/>
            <a:ext cx="415498" cy="369332"/>
          </a:xfrm>
          <a:prstGeom prst="rect">
            <a:avLst/>
          </a:prstGeom>
          <a:noFill/>
        </p:spPr>
        <p:txBody>
          <a:bodyPr wrap="none" rtlCol="0">
            <a:spAutoFit/>
          </a:bodyPr>
          <a:lstStyle/>
          <a:p>
            <a:r>
              <a:rPr lang="en-US" altLang="zh-CN" dirty="0" smtClean="0"/>
              <a:t>…</a:t>
            </a:r>
          </a:p>
        </p:txBody>
      </p:sp>
    </p:spTree>
    <p:extLst>
      <p:ext uri="{BB962C8B-B14F-4D97-AF65-F5344CB8AC3E}">
        <p14:creationId xmlns:p14="http://schemas.microsoft.com/office/powerpoint/2010/main" val="2230610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sz="1400" smtClean="0">
            <a:solidFill>
              <a:schemeClr val="tx1"/>
            </a:solidFill>
            <a:latin typeface="+mn-ea"/>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TM02900743[[fn=环保]]</Template>
  <TotalTime>7026</TotalTime>
  <Words>2180</Words>
  <Application>Microsoft Office PowerPoint</Application>
  <PresentationFormat>自定义</PresentationFormat>
  <Paragraphs>411</Paragraphs>
  <Slides>35</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35</vt:i4>
      </vt:variant>
    </vt:vector>
  </HeadingPairs>
  <TitlesOfParts>
    <vt:vector size="38" baseType="lpstr">
      <vt:lpstr>HDOfficeLightV0</vt:lpstr>
      <vt:lpstr>Office 主题​​</vt:lpstr>
      <vt:lpstr>CorelDRAW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商户支付流程</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师宝华</dc:creator>
  <cp:lastModifiedBy>师宝华</cp:lastModifiedBy>
  <cp:revision>1253</cp:revision>
  <dcterms:created xsi:type="dcterms:W3CDTF">2015-08-25T03:57:04Z</dcterms:created>
  <dcterms:modified xsi:type="dcterms:W3CDTF">2016-07-01T07:28:42Z</dcterms:modified>
</cp:coreProperties>
</file>