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3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437" autoAdjust="0"/>
    <p:restoredTop sz="94660"/>
  </p:normalViewPr>
  <p:slideViewPr>
    <p:cSldViewPr snapToGrid="0">
      <p:cViewPr>
        <p:scale>
          <a:sx n="75" d="100"/>
          <a:sy n="75" d="100"/>
        </p:scale>
        <p:origin x="-288" y="-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379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346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0364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7416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37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6155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683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131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3529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839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9773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34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1741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387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0639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130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3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8802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686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30" y="1681852"/>
            <a:ext cx="515620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30" y="2507550"/>
            <a:ext cx="515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851"/>
            <a:ext cx="5181602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7550"/>
            <a:ext cx="5181602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97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69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141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51" y="457201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3" y="990601"/>
            <a:ext cx="6172201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51" y="2057401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138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51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3" y="990601"/>
            <a:ext cx="6172201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51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416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8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885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2A31-F117-4099-A060-E00A86E8A502}" type="datetimeFigureOut">
              <a:rPr lang="zh-CN" altLang="en-US" smtClean="0"/>
              <a:pPr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B856-2F84-415B-BEC3-43F157CBB2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660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03"/>
          <a:stretch/>
        </p:blipFill>
        <p:spPr bwMode="auto">
          <a:xfrm>
            <a:off x="13931" y="3209668"/>
            <a:ext cx="3777813" cy="2325133"/>
          </a:xfrm>
          <a:prstGeom prst="rect">
            <a:avLst/>
          </a:prstGeom>
          <a:solidFill>
            <a:schemeClr val="lt1">
              <a:alpha val="29000"/>
            </a:schemeClr>
          </a:solidFill>
          <a:ln>
            <a:noFill/>
          </a:ln>
          <a:effectLst/>
        </p:spPr>
      </p:pic>
      <p:sp>
        <p:nvSpPr>
          <p:cNvPr id="6" name="矩形 5"/>
          <p:cNvSpPr/>
          <p:nvPr/>
        </p:nvSpPr>
        <p:spPr>
          <a:xfrm>
            <a:off x="2301809" y="1747898"/>
            <a:ext cx="7315603" cy="1180200"/>
          </a:xfrm>
          <a:prstGeom prst="rect">
            <a:avLst/>
          </a:prstGeom>
        </p:spPr>
        <p:txBody>
          <a:bodyPr wrap="none" lIns="117226" tIns="58613" rIns="117226" bIns="58613">
            <a:spAutoFit/>
          </a:bodyPr>
          <a:lstStyle/>
          <a:p>
            <a:r>
              <a:rPr lang="zh-CN" altLang="en-US" sz="6900" b="1" smtClean="0">
                <a:solidFill>
                  <a:srgbClr val="005A9E"/>
                </a:solidFill>
                <a:latin typeface="微软雅黑" pitchFamily="34" charset="-122"/>
                <a:ea typeface="微软雅黑" pitchFamily="34" charset="-122"/>
              </a:rPr>
              <a:t>前端架构内部分享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330011"/>
            <a:ext cx="12192000" cy="864096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3008" y="5500971"/>
            <a:ext cx="2345984" cy="52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6194107"/>
            <a:ext cx="12192000" cy="8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55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安全框架</a:t>
            </a:r>
            <a:r>
              <a:rPr lang="en-US" altLang="zh-CN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Shiro</a:t>
            </a:r>
            <a:r>
              <a:rPr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介绍</a:t>
            </a:r>
            <a:r>
              <a:rPr lang="en-US" altLang="zh-CN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基本模块</a:t>
            </a:r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 descr="shiro功能模块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50" y="1163637"/>
            <a:ext cx="4991100" cy="2447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5100" y="3835400"/>
            <a:ext cx="8348760" cy="25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Authentication:          </a:t>
            </a:r>
            <a:r>
              <a:rPr lang="zh-CN" altLang="en-US" smtClean="0"/>
              <a:t>身份认证</a:t>
            </a:r>
            <a:r>
              <a:rPr lang="en-US" altLang="zh-CN" smtClean="0"/>
              <a:t>/</a:t>
            </a:r>
            <a:r>
              <a:rPr lang="zh-CN" altLang="en-US" smtClean="0"/>
              <a:t>登录，验证用户是否拥有相应身份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Authorization:            </a:t>
            </a:r>
            <a:r>
              <a:rPr lang="zh-CN" altLang="en-US" smtClean="0"/>
              <a:t>权限验证，验证用户是否拥有相应的角色或者资源权限。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SessionManagement:</a:t>
            </a:r>
            <a:r>
              <a:rPr lang="zh-CN" altLang="en-US" smtClean="0"/>
              <a:t>会话管理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Cryptography:           </a:t>
            </a:r>
            <a:r>
              <a:rPr lang="zh-CN" altLang="en-US" smtClean="0"/>
              <a:t>加密，保证数据安全性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需要注意：</a:t>
            </a:r>
            <a:r>
              <a:rPr lang="en-US" altLang="zh-CN" smtClean="0"/>
              <a:t>shiro</a:t>
            </a:r>
            <a:r>
              <a:rPr lang="zh-CN" altLang="en-US" smtClean="0"/>
              <a:t>不会维护角色和权限，需要自己开发通过接口的方式注入</a:t>
            </a:r>
            <a:r>
              <a:rPr lang="en-US" altLang="zh-CN" smtClean="0"/>
              <a:t>shiro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4" y="546100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安全框架</a:t>
            </a:r>
            <a:r>
              <a:rPr lang="en-US" altLang="zh-CN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Shiro</a:t>
            </a:r>
            <a:r>
              <a:rPr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介绍</a:t>
            </a:r>
            <a:r>
              <a:rPr lang="en-US" altLang="zh-CN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核心组件</a:t>
            </a:r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896100" y="1689100"/>
            <a:ext cx="12192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Application</a:t>
            </a:r>
          </a:p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Code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96100" y="2565400"/>
            <a:ext cx="1219200" cy="495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Subject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07200" y="3632200"/>
            <a:ext cx="1422400" cy="660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ShiroSecurityManager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61200" y="5143500"/>
            <a:ext cx="914400" cy="3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Realm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7400" y="2628900"/>
            <a:ext cx="240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（</a:t>
            </a:r>
            <a:r>
              <a:rPr lang="en-US" altLang="zh-CN" smtClean="0"/>
              <a:t>the current user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000" y="3771900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(Manages all Subjects)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34400" y="5168900"/>
            <a:ext cx="312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(Access your security data)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5" idx="2"/>
            <a:endCxn id="7" idx="0"/>
          </p:cNvCxnSpPr>
          <p:nvPr/>
        </p:nvCxnSpPr>
        <p:spPr>
          <a:xfrm rot="5400000">
            <a:off x="7353300" y="2413000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4"/>
            <a:endCxn id="8" idx="0"/>
          </p:cNvCxnSpPr>
          <p:nvPr/>
        </p:nvCxnSpPr>
        <p:spPr>
          <a:xfrm rot="16200000" flipH="1">
            <a:off x="7226300" y="3340100"/>
            <a:ext cx="571500" cy="127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 rot="5400000">
            <a:off x="7092950" y="4718050"/>
            <a:ext cx="8509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shiro核心组件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62" y="1728990"/>
            <a:ext cx="5130538" cy="39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lvl="1"/>
            <a:endParaRPr lang="zh-CN" altLang="en-US" sz="3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24"/>
          <p:cNvGrpSpPr/>
          <p:nvPr/>
        </p:nvGrpSpPr>
        <p:grpSpPr>
          <a:xfrm>
            <a:off x="2597586" y="1950987"/>
            <a:ext cx="792115" cy="787480"/>
            <a:chOff x="476922" y="1071546"/>
            <a:chExt cx="1077876" cy="1071570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571472" y="1908466"/>
              <a:ext cx="958956" cy="234650"/>
            </a:xfrm>
            <a:prstGeom prst="ellipse">
              <a:avLst/>
            </a:prstGeom>
            <a:gradFill rotWithShape="1">
              <a:gsLst>
                <a:gs pos="0">
                  <a:srgbClr val="00101E">
                    <a:alpha val="89999"/>
                  </a:srgbClr>
                </a:gs>
                <a:gs pos="100000">
                  <a:srgbClr val="00101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76922" y="1071546"/>
              <a:ext cx="1077876" cy="925836"/>
            </a:xfrm>
            <a:prstGeom prst="round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perspectiveContrastingLeftFacing">
                <a:rot lat="623785" lon="2636333" rev="21386784"/>
              </a:camera>
              <a:lightRig rig="flat" dir="t"/>
            </a:scene3d>
            <a:sp3d>
              <a:bevelT/>
              <a:bevelB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i="1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2366" y="1144790"/>
              <a:ext cx="857768" cy="7363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HeroicExtremeLeftFacing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sz="2800" spc="15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ea typeface="微软雅黑" pitchFamily="34" charset="-122"/>
                </a:rPr>
                <a:t>1</a:t>
              </a:r>
              <a:endParaRPr lang="zh-CN" altLang="en-US" sz="28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9" name="组合 42"/>
          <p:cNvGrpSpPr/>
          <p:nvPr/>
        </p:nvGrpSpPr>
        <p:grpSpPr>
          <a:xfrm>
            <a:off x="2597585" y="2895398"/>
            <a:ext cx="792115" cy="787480"/>
            <a:chOff x="476922" y="1071546"/>
            <a:chExt cx="1077876" cy="107157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1472" y="1908466"/>
              <a:ext cx="958956" cy="234650"/>
            </a:xfrm>
            <a:prstGeom prst="ellipse">
              <a:avLst/>
            </a:prstGeom>
            <a:gradFill rotWithShape="1">
              <a:gsLst>
                <a:gs pos="0">
                  <a:srgbClr val="00101E">
                    <a:alpha val="89999"/>
                  </a:srgbClr>
                </a:gs>
                <a:gs pos="100000">
                  <a:srgbClr val="00101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476922" y="1071546"/>
              <a:ext cx="1077876" cy="925836"/>
            </a:xfrm>
            <a:prstGeom prst="round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perspectiveContrastingLeftFacing">
                <a:rot lat="623785" lon="2636333" rev="21386784"/>
              </a:camera>
              <a:lightRig rig="flat" dir="t"/>
            </a:scene3d>
            <a:sp3d>
              <a:bevelT/>
              <a:bevelB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i="1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2366" y="1144790"/>
              <a:ext cx="857768" cy="7363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HeroicExtremeLeftFacing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sz="2800" spc="15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ea typeface="微软雅黑" pitchFamily="34" charset="-122"/>
                </a:rPr>
                <a:t>2</a:t>
              </a:r>
              <a:endParaRPr lang="zh-CN" altLang="en-US" sz="28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495270" y="2006174"/>
            <a:ext cx="6081826" cy="570008"/>
            <a:chOff x="1993834" y="1448358"/>
            <a:chExt cx="6081826" cy="570008"/>
          </a:xfrm>
        </p:grpSpPr>
        <p:sp>
          <p:nvSpPr>
            <p:cNvPr id="14" name="矩形 13"/>
            <p:cNvSpPr/>
            <p:nvPr/>
          </p:nvSpPr>
          <p:spPr bwMode="auto">
            <a:xfrm>
              <a:off x="1993834" y="1448358"/>
              <a:ext cx="6081826" cy="570008"/>
            </a:xfrm>
            <a:prstGeom prst="rect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  <a:latin typeface="Arial" charset="0"/>
                  <a:ea typeface="微软雅黑" pitchFamily="34" charset="-122"/>
                </a:rPr>
                <a:t>  </a:t>
              </a:r>
              <a:endParaRPr lang="zh-CN" altLang="en-US" dirty="0" smtClean="0">
                <a:solidFill>
                  <a:schemeClr val="tx1"/>
                </a:solidFill>
                <a:latin typeface="Arial" charset="0"/>
                <a:ea typeface="微软雅黑" pitchFamily="34" charset="-122"/>
              </a:endParaRPr>
            </a:p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zh-CN" altLang="en-US" dirty="0" smtClean="0">
                <a:solidFill>
                  <a:schemeClr val="tx1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993834" y="1535042"/>
              <a:ext cx="60818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smtClean="0">
                  <a:ea typeface="微软雅黑" pitchFamily="34" charset="-122"/>
                </a:rPr>
                <a:t>技术栈</a:t>
              </a:r>
              <a:endParaRPr lang="zh-CN" altLang="en-US" sz="2000" i="0" dirty="0" smtClean="0"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81887" y="2950585"/>
            <a:ext cx="6081826" cy="570008"/>
            <a:chOff x="1993834" y="1448358"/>
            <a:chExt cx="6081826" cy="570008"/>
          </a:xfrm>
        </p:grpSpPr>
        <p:sp>
          <p:nvSpPr>
            <p:cNvPr id="17" name="矩形 16"/>
            <p:cNvSpPr/>
            <p:nvPr/>
          </p:nvSpPr>
          <p:spPr bwMode="auto">
            <a:xfrm>
              <a:off x="1993834" y="1448358"/>
              <a:ext cx="6081826" cy="570008"/>
            </a:xfrm>
            <a:prstGeom prst="rect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  <a:latin typeface="Arial" charset="0"/>
                  <a:ea typeface="微软雅黑" pitchFamily="34" charset="-122"/>
                </a:rPr>
                <a:t>  </a:t>
              </a:r>
              <a:endParaRPr lang="zh-CN" altLang="en-US" dirty="0" smtClean="0">
                <a:solidFill>
                  <a:schemeClr val="tx1"/>
                </a:solidFill>
                <a:latin typeface="Arial" charset="0"/>
                <a:ea typeface="微软雅黑" pitchFamily="34" charset="-122"/>
              </a:endParaRPr>
            </a:p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zh-CN" altLang="en-US" dirty="0" smtClean="0">
                <a:solidFill>
                  <a:schemeClr val="tx1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93834" y="1535042"/>
              <a:ext cx="60818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smtClean="0">
                  <a:ea typeface="微软雅黑" pitchFamily="34" charset="-122"/>
                </a:rPr>
                <a:t>应用架构图</a:t>
              </a:r>
              <a:endParaRPr lang="zh-CN" altLang="en-US" sz="2000" i="0" dirty="0">
                <a:ea typeface="微软雅黑" pitchFamily="34" charset="-122"/>
              </a:endParaRPr>
            </a:p>
          </p:txBody>
        </p:sp>
      </p:grpSp>
      <p:grpSp>
        <p:nvGrpSpPr>
          <p:cNvPr id="19" name="组合 50"/>
          <p:cNvGrpSpPr/>
          <p:nvPr/>
        </p:nvGrpSpPr>
        <p:grpSpPr>
          <a:xfrm>
            <a:off x="2598957" y="3850937"/>
            <a:ext cx="792115" cy="787481"/>
            <a:chOff x="476922" y="1071546"/>
            <a:chExt cx="1077876" cy="1071570"/>
          </a:xfrm>
        </p:grpSpPr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571472" y="1908466"/>
              <a:ext cx="958956" cy="234650"/>
            </a:xfrm>
            <a:prstGeom prst="ellipse">
              <a:avLst/>
            </a:prstGeom>
            <a:gradFill rotWithShape="1">
              <a:gsLst>
                <a:gs pos="0">
                  <a:srgbClr val="00101E">
                    <a:alpha val="89999"/>
                  </a:srgbClr>
                </a:gs>
                <a:gs pos="100000">
                  <a:srgbClr val="00101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476922" y="1071546"/>
              <a:ext cx="1077876" cy="925836"/>
            </a:xfrm>
            <a:prstGeom prst="roundRect">
              <a:avLst/>
            </a:prstGeom>
            <a:gradFill flip="none" rotWithShape="1">
              <a:gsLst>
                <a:gs pos="0">
                  <a:srgbClr val="74B230"/>
                </a:gs>
                <a:gs pos="100000">
                  <a:srgbClr val="4F792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perspectiveContrastingLeftFacing">
                <a:rot lat="623785" lon="2636333" rev="21386784"/>
              </a:camera>
              <a:lightRig rig="flat" dir="t"/>
            </a:scene3d>
            <a:sp3d>
              <a:bevelT/>
              <a:bevelB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i="1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2366" y="1144790"/>
              <a:ext cx="857768" cy="7363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HeroicExtremeLeftFacing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sz="2800" spc="15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ea typeface="微软雅黑" pitchFamily="34" charset="-122"/>
                </a:rPr>
                <a:t>3</a:t>
              </a:r>
              <a:endParaRPr lang="zh-CN" altLang="en-US" sz="28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95270" y="3887131"/>
            <a:ext cx="6081826" cy="570008"/>
            <a:chOff x="1993834" y="4182519"/>
            <a:chExt cx="6081826" cy="570008"/>
          </a:xfrm>
        </p:grpSpPr>
        <p:sp>
          <p:nvSpPr>
            <p:cNvPr id="24" name="矩形 23"/>
            <p:cNvSpPr/>
            <p:nvPr/>
          </p:nvSpPr>
          <p:spPr bwMode="auto">
            <a:xfrm>
              <a:off x="1993834" y="4182519"/>
              <a:ext cx="6081826" cy="570008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zh-CN" altLang="en-US" smtClean="0">
                  <a:ea typeface="微软雅黑" pitchFamily="34" charset="-122"/>
                </a:rPr>
                <a:t>系统部署图</a:t>
              </a:r>
              <a:endParaRPr lang="zh-CN" altLang="en-US" i="0" dirty="0" smtClean="0"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93834" y="4269202"/>
              <a:ext cx="608182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endParaRPr lang="zh-CN" altLang="en-US" sz="2000" i="0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lvl="1"/>
            <a:endParaRPr lang="zh-CN" altLang="en-US" sz="3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186333" y="2331409"/>
            <a:ext cx="3394953" cy="1054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Zookeeper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集群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53283" y="3948348"/>
            <a:ext cx="1405917" cy="19260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Tomcat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集群</a:t>
            </a:r>
            <a:endParaRPr lang="en-US" altLang="zh-CN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22788" y="3950788"/>
            <a:ext cx="1441612" cy="2070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Tomcat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集群</a:t>
            </a:r>
            <a:endParaRPr lang="en-US" altLang="zh-CN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73516" y="3898900"/>
            <a:ext cx="2886684" cy="2057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集群   </a:t>
            </a:r>
          </a:p>
        </p:txBody>
      </p:sp>
      <p:sp>
        <p:nvSpPr>
          <p:cNvPr id="9" name="立方体 8"/>
          <p:cNvSpPr/>
          <p:nvPr/>
        </p:nvSpPr>
        <p:spPr>
          <a:xfrm>
            <a:off x="416128" y="4544716"/>
            <a:ext cx="1216152" cy="8001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Apache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3852664" y="1253532"/>
            <a:ext cx="1790700" cy="558787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Dubbo-admin</a:t>
            </a:r>
            <a:r>
              <a:rPr lang="zh-CN" altLang="en-US" sz="900" smtClean="0">
                <a:solidFill>
                  <a:schemeClr val="tx1"/>
                </a:solidFill>
                <a:latin typeface="+mn-ea"/>
              </a:rPr>
              <a:t>管理器</a:t>
            </a:r>
          </a:p>
        </p:txBody>
      </p:sp>
      <p:sp>
        <p:nvSpPr>
          <p:cNvPr id="11" name="立方体 10"/>
          <p:cNvSpPr/>
          <p:nvPr/>
        </p:nvSpPr>
        <p:spPr>
          <a:xfrm>
            <a:off x="3458689" y="2639992"/>
            <a:ext cx="1118699" cy="5334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Zookeeper1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4689239" y="2601892"/>
            <a:ext cx="1211112" cy="5334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Zookeeper2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2524328" y="4143724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Consumer1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2552700" y="5035420"/>
            <a:ext cx="901700" cy="53988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Consumer2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9834190" y="4011519"/>
            <a:ext cx="914400" cy="41666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z="800" smtClean="0">
                <a:solidFill>
                  <a:schemeClr val="tx1"/>
                </a:solidFill>
                <a:latin typeface="+mn-ea"/>
              </a:rPr>
              <a:t>管理节点</a:t>
            </a:r>
          </a:p>
        </p:txBody>
      </p:sp>
      <p:sp>
        <p:nvSpPr>
          <p:cNvPr id="16" name="流程图: 磁盘 15"/>
          <p:cNvSpPr/>
          <p:nvPr/>
        </p:nvSpPr>
        <p:spPr>
          <a:xfrm>
            <a:off x="9090560" y="4577871"/>
            <a:ext cx="987632" cy="42423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Mysql sql</a:t>
            </a:r>
            <a:r>
              <a:rPr lang="zh-CN" altLang="en-US" sz="800" smtClean="0">
                <a:solidFill>
                  <a:schemeClr val="tx1"/>
                </a:solidFill>
                <a:latin typeface="+mn-ea"/>
              </a:rPr>
              <a:t>节点</a:t>
            </a:r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1</a:t>
            </a:r>
            <a:endParaRPr lang="zh-CN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10602670" y="4603271"/>
            <a:ext cx="973582" cy="424234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Mysql sql</a:t>
            </a:r>
            <a:r>
              <a:rPr lang="zh-CN" altLang="en-US" sz="800" smtClean="0">
                <a:solidFill>
                  <a:schemeClr val="tx1"/>
                </a:solidFill>
                <a:latin typeface="+mn-ea"/>
              </a:rPr>
              <a:t>节点</a:t>
            </a:r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2</a:t>
            </a:r>
            <a:endParaRPr lang="zh-CN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流程图: 磁盘 17"/>
          <p:cNvSpPr/>
          <p:nvPr/>
        </p:nvSpPr>
        <p:spPr>
          <a:xfrm>
            <a:off x="6095416" y="4241613"/>
            <a:ext cx="889584" cy="59708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Provider2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流程图: 磁盘 18"/>
          <p:cNvSpPr/>
          <p:nvPr/>
        </p:nvSpPr>
        <p:spPr>
          <a:xfrm>
            <a:off x="6120816" y="5117913"/>
            <a:ext cx="876884" cy="53358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n-ea"/>
              </a:rPr>
              <a:t>Provider2</a:t>
            </a:r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流程图: 磁盘 19"/>
          <p:cNvSpPr/>
          <p:nvPr/>
        </p:nvSpPr>
        <p:spPr>
          <a:xfrm>
            <a:off x="9106766" y="5119391"/>
            <a:ext cx="961698" cy="485822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z="800" smtClean="0">
                <a:solidFill>
                  <a:schemeClr val="tx1"/>
                </a:solidFill>
                <a:latin typeface="+mn-ea"/>
              </a:rPr>
              <a:t>存储节点</a:t>
            </a:r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1</a:t>
            </a:r>
            <a:endParaRPr lang="zh-CN" altLang="en-US" sz="8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流程图: 磁盘 20"/>
          <p:cNvSpPr/>
          <p:nvPr/>
        </p:nvSpPr>
        <p:spPr>
          <a:xfrm>
            <a:off x="10609150" y="5144791"/>
            <a:ext cx="967102" cy="485822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z="800" smtClean="0">
                <a:solidFill>
                  <a:schemeClr val="tx1"/>
                </a:solidFill>
                <a:latin typeface="+mn-ea"/>
              </a:rPr>
              <a:t>存储节点</a:t>
            </a:r>
            <a:r>
              <a:rPr lang="en-US" altLang="zh-CN" sz="800" smtClean="0">
                <a:solidFill>
                  <a:schemeClr val="tx1"/>
                </a:solidFill>
                <a:latin typeface="+mn-ea"/>
              </a:rPr>
              <a:t>2</a:t>
            </a:r>
            <a:endParaRPr lang="zh-CN" altLang="en-US" sz="8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直接箭头连接符 21"/>
          <p:cNvCxnSpPr>
            <a:stCxn id="15" idx="3"/>
            <a:endCxn id="16" idx="1"/>
          </p:cNvCxnSpPr>
          <p:nvPr/>
        </p:nvCxnSpPr>
        <p:spPr>
          <a:xfrm rot="5400000">
            <a:off x="9863041" y="4149522"/>
            <a:ext cx="149684" cy="707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17" idx="1"/>
          </p:cNvCxnSpPr>
          <p:nvPr/>
        </p:nvCxnSpPr>
        <p:spPr>
          <a:xfrm rot="16200000" flipH="1">
            <a:off x="10602883" y="4116693"/>
            <a:ext cx="175084" cy="79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  <a:endCxn id="20" idx="1"/>
          </p:cNvCxnSpPr>
          <p:nvPr/>
        </p:nvCxnSpPr>
        <p:spPr>
          <a:xfrm rot="16200000" flipH="1">
            <a:off x="9527352" y="5059128"/>
            <a:ext cx="117286" cy="3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  <a:endCxn id="21" idx="1"/>
          </p:cNvCxnSpPr>
          <p:nvPr/>
        </p:nvCxnSpPr>
        <p:spPr>
          <a:xfrm rot="16200000" flipH="1">
            <a:off x="11032438" y="5084528"/>
            <a:ext cx="117286" cy="3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5"/>
          </p:cNvCxnSpPr>
          <p:nvPr/>
        </p:nvCxnSpPr>
        <p:spPr>
          <a:xfrm flipV="1">
            <a:off x="1632280" y="4483370"/>
            <a:ext cx="711275" cy="3613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5"/>
          </p:cNvCxnSpPr>
          <p:nvPr/>
        </p:nvCxnSpPr>
        <p:spPr>
          <a:xfrm>
            <a:off x="1632280" y="4844754"/>
            <a:ext cx="701548" cy="4071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26283" y="265532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39392" y="550155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3771900" y="4787900"/>
            <a:ext cx="2032000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上下箭头 30"/>
          <p:cNvSpPr/>
          <p:nvPr/>
        </p:nvSpPr>
        <p:spPr>
          <a:xfrm>
            <a:off x="6235700" y="3390900"/>
            <a:ext cx="279400" cy="55880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上下箭头 31"/>
          <p:cNvSpPr/>
          <p:nvPr/>
        </p:nvSpPr>
        <p:spPr>
          <a:xfrm>
            <a:off x="3302000" y="3390900"/>
            <a:ext cx="279400" cy="55880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714500" y="914400"/>
            <a:ext cx="6400800" cy="572770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可伸缩的</a:t>
            </a:r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Dubbo</a:t>
            </a: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集群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08092" y="556505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7289800" y="4787900"/>
            <a:ext cx="1612900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330011"/>
            <a:ext cx="12192000" cy="864096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75595" y="2580233"/>
            <a:ext cx="4637049" cy="1180200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lang="en-US" altLang="zh-CN" sz="6900" dirty="0" smtClean="0">
                <a:solidFill>
                  <a:srgbClr val="005A9E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900" dirty="0">
              <a:solidFill>
                <a:srgbClr val="005A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3008" y="5500971"/>
            <a:ext cx="2345984" cy="52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6194107"/>
            <a:ext cx="12192000" cy="8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0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lvl="1"/>
            <a:endParaRPr lang="zh-CN" altLang="en-US" sz="3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24"/>
          <p:cNvGrpSpPr/>
          <p:nvPr/>
        </p:nvGrpSpPr>
        <p:grpSpPr>
          <a:xfrm>
            <a:off x="2203886" y="3237787"/>
            <a:ext cx="792115" cy="787480"/>
            <a:chOff x="476922" y="1071546"/>
            <a:chExt cx="1077876" cy="1071570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571472" y="1908466"/>
              <a:ext cx="958956" cy="234650"/>
            </a:xfrm>
            <a:prstGeom prst="ellipse">
              <a:avLst/>
            </a:prstGeom>
            <a:gradFill rotWithShape="1">
              <a:gsLst>
                <a:gs pos="0">
                  <a:srgbClr val="00101E">
                    <a:alpha val="89999"/>
                  </a:srgbClr>
                </a:gs>
                <a:gs pos="100000">
                  <a:srgbClr val="00101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76922" y="1071546"/>
              <a:ext cx="1077876" cy="925836"/>
            </a:xfrm>
            <a:prstGeom prst="round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perspectiveContrastingLeftFacing">
                <a:rot lat="623785" lon="2636333" rev="21386784"/>
              </a:camera>
              <a:lightRig rig="flat" dir="t"/>
            </a:scene3d>
            <a:sp3d>
              <a:bevelT/>
              <a:bevelB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i="1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2366" y="1144790"/>
              <a:ext cx="857768" cy="7363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HeroicExtremeLeftFacing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sz="2800" spc="15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ea typeface="微软雅黑" pitchFamily="34" charset="-122"/>
                </a:rPr>
                <a:t>2</a:t>
              </a:r>
              <a:endParaRPr lang="zh-CN" altLang="en-US" sz="28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9" name="组合 42"/>
          <p:cNvGrpSpPr/>
          <p:nvPr/>
        </p:nvGrpSpPr>
        <p:grpSpPr>
          <a:xfrm>
            <a:off x="2192009" y="4205997"/>
            <a:ext cx="792115" cy="787480"/>
            <a:chOff x="476922" y="1071546"/>
            <a:chExt cx="1077876" cy="107157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1472" y="1908466"/>
              <a:ext cx="958956" cy="234650"/>
            </a:xfrm>
            <a:prstGeom prst="ellipse">
              <a:avLst/>
            </a:prstGeom>
            <a:gradFill rotWithShape="1">
              <a:gsLst>
                <a:gs pos="0">
                  <a:srgbClr val="00101E">
                    <a:alpha val="89999"/>
                  </a:srgbClr>
                </a:gs>
                <a:gs pos="100000">
                  <a:srgbClr val="00101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476922" y="1071546"/>
              <a:ext cx="1077876" cy="925836"/>
            </a:xfrm>
            <a:prstGeom prst="round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perspectiveContrastingLeftFacing">
                <a:rot lat="623785" lon="2636333" rev="21386784"/>
              </a:camera>
              <a:lightRig rig="flat" dir="t"/>
            </a:scene3d>
            <a:sp3d>
              <a:bevelT/>
              <a:bevelB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i="1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2366" y="1144790"/>
              <a:ext cx="857768" cy="7363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HeroicExtremeLeftFacing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sz="2800" spc="15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ea typeface="微软雅黑" pitchFamily="34" charset="-122"/>
                </a:rPr>
                <a:t>3</a:t>
              </a:r>
              <a:endParaRPr lang="zh-CN" altLang="en-US" sz="28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01570" y="3292974"/>
            <a:ext cx="6081826" cy="570008"/>
            <a:chOff x="1993834" y="1448358"/>
            <a:chExt cx="6081826" cy="570008"/>
          </a:xfrm>
        </p:grpSpPr>
        <p:sp>
          <p:nvSpPr>
            <p:cNvPr id="14" name="矩形 13"/>
            <p:cNvSpPr/>
            <p:nvPr/>
          </p:nvSpPr>
          <p:spPr bwMode="auto">
            <a:xfrm>
              <a:off x="1993834" y="1448358"/>
              <a:ext cx="6081826" cy="570008"/>
            </a:xfrm>
            <a:prstGeom prst="rect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mtClean="0">
                  <a:ea typeface="微软雅黑" pitchFamily="34" charset="-122"/>
                </a:rPr>
                <a:t>应用架构图</a:t>
              </a:r>
              <a:endParaRPr lang="zh-CN" altLang="en-US" dirty="0" smtClean="0">
                <a:solidFill>
                  <a:schemeClr val="tx1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993834" y="1535042"/>
              <a:ext cx="60818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i="0" dirty="0" smtClean="0"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76311" y="4261184"/>
            <a:ext cx="6081826" cy="570008"/>
            <a:chOff x="1993834" y="1448358"/>
            <a:chExt cx="6081826" cy="570008"/>
          </a:xfrm>
        </p:grpSpPr>
        <p:sp>
          <p:nvSpPr>
            <p:cNvPr id="17" name="矩形 16"/>
            <p:cNvSpPr/>
            <p:nvPr/>
          </p:nvSpPr>
          <p:spPr bwMode="auto">
            <a:xfrm>
              <a:off x="1993834" y="1448358"/>
              <a:ext cx="6081826" cy="570008"/>
            </a:xfrm>
            <a:prstGeom prst="rect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mtClean="0">
                  <a:ea typeface="微软雅黑" pitchFamily="34" charset="-122"/>
                </a:rPr>
                <a:t>系统部署图</a:t>
              </a:r>
              <a:endParaRPr lang="zh-CN" altLang="en-US" dirty="0" smtClean="0">
                <a:solidFill>
                  <a:schemeClr val="tx1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93834" y="1535042"/>
              <a:ext cx="60818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i="0" dirty="0">
                <a:ea typeface="微软雅黑" pitchFamily="34" charset="-122"/>
              </a:endParaRPr>
            </a:p>
          </p:txBody>
        </p:sp>
      </p:grpSp>
      <p:grpSp>
        <p:nvGrpSpPr>
          <p:cNvPr id="19" name="组合 50"/>
          <p:cNvGrpSpPr/>
          <p:nvPr/>
        </p:nvGrpSpPr>
        <p:grpSpPr>
          <a:xfrm>
            <a:off x="2205257" y="2252112"/>
            <a:ext cx="792115" cy="787481"/>
            <a:chOff x="476922" y="1071546"/>
            <a:chExt cx="1077876" cy="1071570"/>
          </a:xfrm>
        </p:grpSpPr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571472" y="1908466"/>
              <a:ext cx="958956" cy="234650"/>
            </a:xfrm>
            <a:prstGeom prst="ellipse">
              <a:avLst/>
            </a:prstGeom>
            <a:gradFill rotWithShape="1">
              <a:gsLst>
                <a:gs pos="0">
                  <a:srgbClr val="00101E">
                    <a:alpha val="89999"/>
                  </a:srgbClr>
                </a:gs>
                <a:gs pos="100000">
                  <a:srgbClr val="00101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476922" y="1071546"/>
              <a:ext cx="1077876" cy="925836"/>
            </a:xfrm>
            <a:prstGeom prst="roundRect">
              <a:avLst/>
            </a:prstGeom>
            <a:gradFill flip="none" rotWithShape="1">
              <a:gsLst>
                <a:gs pos="0">
                  <a:srgbClr val="74B230"/>
                </a:gs>
                <a:gs pos="100000">
                  <a:srgbClr val="4F792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perspectiveContrastingLeftFacing">
                <a:rot lat="623785" lon="2636333" rev="21386784"/>
              </a:camera>
              <a:lightRig rig="flat" dir="t"/>
            </a:scene3d>
            <a:sp3d>
              <a:bevelT/>
              <a:bevelB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i="1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2366" y="1144790"/>
              <a:ext cx="857768" cy="7363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HeroicExtremeLeftFacing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sz="2800" spc="15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ea typeface="微软雅黑" pitchFamily="34" charset="-122"/>
                </a:rPr>
                <a:t>1</a:t>
              </a:r>
              <a:endParaRPr lang="zh-CN" altLang="en-US" sz="28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101570" y="2288306"/>
            <a:ext cx="6081826" cy="570008"/>
            <a:chOff x="1993834" y="4182519"/>
            <a:chExt cx="6081826" cy="570008"/>
          </a:xfrm>
        </p:grpSpPr>
        <p:sp>
          <p:nvSpPr>
            <p:cNvPr id="24" name="矩形 23"/>
            <p:cNvSpPr/>
            <p:nvPr/>
          </p:nvSpPr>
          <p:spPr bwMode="auto">
            <a:xfrm>
              <a:off x="1993834" y="4182519"/>
              <a:ext cx="6081826" cy="570008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mtClean="0">
                  <a:ea typeface="微软雅黑" pitchFamily="34" charset="-122"/>
                </a:rPr>
                <a:t>技术栈</a:t>
              </a:r>
              <a:endParaRPr lang="zh-CN" altLang="en-US" i="0" dirty="0" smtClean="0"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93834" y="4269202"/>
              <a:ext cx="608182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endParaRPr lang="zh-CN" altLang="en-US" sz="2000" i="0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直接连接符 25"/>
          <p:cNvCxnSpPr/>
          <p:nvPr/>
        </p:nvCxnSpPr>
        <p:spPr>
          <a:xfrm>
            <a:off x="3220078" y="543611"/>
            <a:ext cx="0" cy="62417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6"/>
          <p:cNvSpPr txBox="1"/>
          <p:nvPr/>
        </p:nvSpPr>
        <p:spPr>
          <a:xfrm>
            <a:off x="1500963" y="8838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视图层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168400" y="3110899"/>
            <a:ext cx="1529991" cy="437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BootStrap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29899" y="5429598"/>
            <a:ext cx="1619291" cy="437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Ios</a:t>
            </a:r>
            <a:r>
              <a:rPr lang="en-US" altLang="zh-CN" smtClean="0"/>
              <a:t>  UI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29899" y="4669525"/>
            <a:ext cx="1619291" cy="437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Andriod  UI </a:t>
            </a:r>
            <a:endParaRPr lang="zh-CN" altLang="en-US" dirty="0"/>
          </a:p>
        </p:txBody>
      </p:sp>
      <p:sp>
        <p:nvSpPr>
          <p:cNvPr id="31" name="文本框 18"/>
          <p:cNvSpPr txBox="1"/>
          <p:nvPr/>
        </p:nvSpPr>
        <p:spPr>
          <a:xfrm>
            <a:off x="5905788" y="838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117341" y="1560644"/>
            <a:ext cx="50172" cy="522135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0226" y="2536126"/>
            <a:ext cx="1370720" cy="476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</a:t>
            </a:r>
            <a:r>
              <a:rPr lang="en-US" altLang="zh-CN" dirty="0" err="1" smtClean="0"/>
              <a:t>mvc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84805" y="3372880"/>
            <a:ext cx="1461265" cy="476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interceptor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40226" y="4209635"/>
            <a:ext cx="1370720" cy="476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listener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540226" y="5046390"/>
            <a:ext cx="1370720" cy="476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Apache shiro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2690291" y="3879695"/>
            <a:ext cx="1133570" cy="307777"/>
            <a:chOff x="1217897" y="2846300"/>
            <a:chExt cx="3396306" cy="307777"/>
          </a:xfrm>
        </p:grpSpPr>
        <p:sp>
          <p:nvSpPr>
            <p:cNvPr id="38" name="文本框 14"/>
            <p:cNvSpPr txBox="1"/>
            <p:nvPr/>
          </p:nvSpPr>
          <p:spPr>
            <a:xfrm>
              <a:off x="1217897" y="2846300"/>
              <a:ext cx="3098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/>
                <a:t>http+json</a:t>
              </a:r>
              <a:endParaRPr lang="zh-CN" altLang="en-US" sz="1400" dirty="0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500960" y="3138471"/>
              <a:ext cx="3113243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26"/>
          <p:cNvSpPr txBox="1"/>
          <p:nvPr/>
        </p:nvSpPr>
        <p:spPr>
          <a:xfrm>
            <a:off x="3530538" y="1913835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41" name="文本框 29"/>
          <p:cNvSpPr txBox="1"/>
          <p:nvPr/>
        </p:nvSpPr>
        <p:spPr>
          <a:xfrm>
            <a:off x="5715041" y="1913835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42" name="文本框 30"/>
          <p:cNvSpPr txBox="1"/>
          <p:nvPr/>
        </p:nvSpPr>
        <p:spPr>
          <a:xfrm>
            <a:off x="8190457" y="1913835"/>
            <a:ext cx="93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7680784" y="1529243"/>
            <a:ext cx="50172" cy="522135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417137" y="2516454"/>
            <a:ext cx="469317" cy="3881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接口层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078924" y="3709480"/>
            <a:ext cx="1473591" cy="8919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internal</a:t>
            </a:r>
          </a:p>
          <a:p>
            <a:pPr algn="ctr"/>
            <a:r>
              <a:rPr lang="en-US" altLang="zh-CN" dirty="0" smtClean="0"/>
              <a:t> service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9792329" y="540227"/>
            <a:ext cx="0" cy="62417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859229" y="2496784"/>
            <a:ext cx="1465950" cy="1323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Mybatis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859229" y="4004010"/>
            <a:ext cx="1465950" cy="1492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nosqlAPI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504327" y="1332268"/>
            <a:ext cx="5706571" cy="476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859229" y="5676397"/>
            <a:ext cx="1465950" cy="7517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HbaseAPI</a:t>
            </a:r>
            <a:endParaRPr lang="zh-CN" altLang="en-US" dirty="0"/>
          </a:p>
        </p:txBody>
      </p:sp>
      <p:sp>
        <p:nvSpPr>
          <p:cNvPr id="51" name="文本框 45"/>
          <p:cNvSpPr txBox="1"/>
          <p:nvPr/>
        </p:nvSpPr>
        <p:spPr>
          <a:xfrm>
            <a:off x="10335267" y="814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资源层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426681" y="2496786"/>
            <a:ext cx="1017173" cy="11845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 smtClean="0"/>
              <a:t>SqlDB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9327285" y="5636995"/>
            <a:ext cx="103155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66"/>
          <p:cNvSpPr txBox="1"/>
          <p:nvPr/>
        </p:nvSpPr>
        <p:spPr>
          <a:xfrm>
            <a:off x="9497421" y="5253514"/>
            <a:ext cx="865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JavaAPI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3540226" y="5883145"/>
            <a:ext cx="1370720" cy="476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POI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07506" y="4746103"/>
            <a:ext cx="1445006" cy="835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smtClean="0"/>
              <a:t>Dao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9324406" y="4467640"/>
            <a:ext cx="103155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129894" y="3865993"/>
            <a:ext cx="1619291" cy="437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ECharts</a:t>
            </a:r>
          </a:p>
        </p:txBody>
      </p:sp>
      <p:sp>
        <p:nvSpPr>
          <p:cNvPr id="59" name="矩形 58"/>
          <p:cNvSpPr/>
          <p:nvPr/>
        </p:nvSpPr>
        <p:spPr>
          <a:xfrm>
            <a:off x="10440538" y="3812968"/>
            <a:ext cx="961755" cy="11845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 smtClean="0"/>
              <a:t>noSQLDB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454392" y="5198422"/>
            <a:ext cx="961755" cy="11845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9365965" y="3012860"/>
            <a:ext cx="103155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55"/>
          <p:cNvSpPr txBox="1"/>
          <p:nvPr/>
        </p:nvSpPr>
        <p:spPr>
          <a:xfrm>
            <a:off x="9473172" y="4071954"/>
            <a:ext cx="931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Tcp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Ip</a:t>
            </a:r>
            <a:endParaRPr lang="en-US" altLang="zh-CN" sz="1400" dirty="0" smtClean="0"/>
          </a:p>
        </p:txBody>
      </p:sp>
      <p:sp>
        <p:nvSpPr>
          <p:cNvPr id="63" name="文本框 55"/>
          <p:cNvSpPr txBox="1"/>
          <p:nvPr/>
        </p:nvSpPr>
        <p:spPr>
          <a:xfrm>
            <a:off x="9459321" y="2534055"/>
            <a:ext cx="77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c3p0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088824" y="2603130"/>
            <a:ext cx="1473591" cy="8919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smtClean="0"/>
              <a:t>web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service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6117406" y="5646627"/>
            <a:ext cx="1445006" cy="835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smtClean="0"/>
              <a:t>sqlmapXml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168400" y="2348899"/>
            <a:ext cx="1529991" cy="437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HTML5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lvl="1"/>
            <a:endParaRPr lang="zh-CN" altLang="en-US" sz="3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24"/>
          <p:cNvGrpSpPr/>
          <p:nvPr/>
        </p:nvGrpSpPr>
        <p:grpSpPr>
          <a:xfrm>
            <a:off x="2026086" y="1976387"/>
            <a:ext cx="792115" cy="787480"/>
            <a:chOff x="476922" y="1071546"/>
            <a:chExt cx="1077876" cy="1071570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571472" y="1908466"/>
              <a:ext cx="958956" cy="234650"/>
            </a:xfrm>
            <a:prstGeom prst="ellipse">
              <a:avLst/>
            </a:prstGeom>
            <a:gradFill rotWithShape="1">
              <a:gsLst>
                <a:gs pos="0">
                  <a:srgbClr val="00101E">
                    <a:alpha val="89999"/>
                  </a:srgbClr>
                </a:gs>
                <a:gs pos="100000">
                  <a:srgbClr val="00101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76922" y="1071546"/>
              <a:ext cx="1077876" cy="925836"/>
            </a:xfrm>
            <a:prstGeom prst="round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perspectiveContrastingLeftFacing">
                <a:rot lat="623785" lon="2636333" rev="21386784"/>
              </a:camera>
              <a:lightRig rig="flat" dir="t"/>
            </a:scene3d>
            <a:sp3d>
              <a:bevelT/>
              <a:bevelB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i="1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2366" y="1144790"/>
              <a:ext cx="857768" cy="7363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HeroicExtremeLeftFacing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sz="2800" spc="15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ea typeface="微软雅黑" pitchFamily="34" charset="-122"/>
                </a:rPr>
                <a:t>1</a:t>
              </a:r>
              <a:endParaRPr lang="zh-CN" altLang="en-US" sz="28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9" name="组合 42"/>
          <p:cNvGrpSpPr/>
          <p:nvPr/>
        </p:nvGrpSpPr>
        <p:grpSpPr>
          <a:xfrm>
            <a:off x="2014209" y="3799597"/>
            <a:ext cx="792115" cy="787480"/>
            <a:chOff x="476922" y="1071546"/>
            <a:chExt cx="1077876" cy="107157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1472" y="1908466"/>
              <a:ext cx="958956" cy="234650"/>
            </a:xfrm>
            <a:prstGeom prst="ellipse">
              <a:avLst/>
            </a:prstGeom>
            <a:gradFill rotWithShape="1">
              <a:gsLst>
                <a:gs pos="0">
                  <a:srgbClr val="00101E">
                    <a:alpha val="89999"/>
                  </a:srgbClr>
                </a:gs>
                <a:gs pos="100000">
                  <a:srgbClr val="00101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476922" y="1071546"/>
              <a:ext cx="1077876" cy="925836"/>
            </a:xfrm>
            <a:prstGeom prst="round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perspectiveContrastingLeftFacing">
                <a:rot lat="623785" lon="2636333" rev="21386784"/>
              </a:camera>
              <a:lightRig rig="flat" dir="t"/>
            </a:scene3d>
            <a:sp3d>
              <a:bevelT/>
              <a:bevelB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i="1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2366" y="1144790"/>
              <a:ext cx="857768" cy="7363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HeroicExtremeLeftFacing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sz="2800" spc="15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ea typeface="微软雅黑" pitchFamily="34" charset="-122"/>
                </a:rPr>
                <a:t>3</a:t>
              </a:r>
              <a:endParaRPr lang="zh-CN" altLang="en-US" sz="28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23770" y="2031574"/>
            <a:ext cx="6081826" cy="570008"/>
            <a:chOff x="1993834" y="1448358"/>
            <a:chExt cx="6081826" cy="570008"/>
          </a:xfrm>
        </p:grpSpPr>
        <p:sp>
          <p:nvSpPr>
            <p:cNvPr id="14" name="矩形 13"/>
            <p:cNvSpPr/>
            <p:nvPr/>
          </p:nvSpPr>
          <p:spPr bwMode="auto">
            <a:xfrm>
              <a:off x="1993834" y="1448358"/>
              <a:ext cx="6081826" cy="570008"/>
            </a:xfrm>
            <a:prstGeom prst="rect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  <a:latin typeface="Arial" charset="0"/>
                  <a:ea typeface="微软雅黑" pitchFamily="34" charset="-122"/>
                </a:rPr>
                <a:t>  </a:t>
              </a:r>
              <a:endParaRPr lang="zh-CN" altLang="en-US" dirty="0" smtClean="0">
                <a:solidFill>
                  <a:schemeClr val="tx1"/>
                </a:solidFill>
                <a:latin typeface="Arial" charset="0"/>
                <a:ea typeface="微软雅黑" pitchFamily="34" charset="-122"/>
              </a:endParaRPr>
            </a:p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zh-CN" altLang="en-US" dirty="0" smtClean="0">
                <a:solidFill>
                  <a:schemeClr val="tx1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993834" y="1535042"/>
              <a:ext cx="60818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smtClean="0">
                  <a:ea typeface="微软雅黑" pitchFamily="34" charset="-122"/>
                </a:rPr>
                <a:t>技术栈</a:t>
              </a:r>
              <a:endParaRPr lang="zh-CN" altLang="en-US" sz="2000" i="0" dirty="0" smtClean="0"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98511" y="3854784"/>
            <a:ext cx="6081826" cy="570008"/>
            <a:chOff x="1993834" y="1448358"/>
            <a:chExt cx="6081826" cy="570008"/>
          </a:xfrm>
        </p:grpSpPr>
        <p:sp>
          <p:nvSpPr>
            <p:cNvPr id="17" name="矩形 16"/>
            <p:cNvSpPr/>
            <p:nvPr/>
          </p:nvSpPr>
          <p:spPr bwMode="auto">
            <a:xfrm>
              <a:off x="1993834" y="1448358"/>
              <a:ext cx="6081826" cy="570008"/>
            </a:xfrm>
            <a:prstGeom prst="rect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mtClean="0">
                  <a:ea typeface="微软雅黑" pitchFamily="34" charset="-122"/>
                </a:rPr>
                <a:t>系统部署图</a:t>
              </a:r>
              <a:endParaRPr lang="zh-CN" altLang="en-US" dirty="0" smtClean="0">
                <a:solidFill>
                  <a:schemeClr val="tx1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93834" y="1535042"/>
              <a:ext cx="60818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i="0" dirty="0">
                <a:ea typeface="微软雅黑" pitchFamily="34" charset="-122"/>
              </a:endParaRPr>
            </a:p>
          </p:txBody>
        </p:sp>
      </p:grpSp>
      <p:grpSp>
        <p:nvGrpSpPr>
          <p:cNvPr id="19" name="组合 50"/>
          <p:cNvGrpSpPr/>
          <p:nvPr/>
        </p:nvGrpSpPr>
        <p:grpSpPr>
          <a:xfrm>
            <a:off x="2027457" y="2914462"/>
            <a:ext cx="792115" cy="787481"/>
            <a:chOff x="476922" y="1071546"/>
            <a:chExt cx="1077876" cy="1071570"/>
          </a:xfrm>
        </p:grpSpPr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571472" y="1908466"/>
              <a:ext cx="958956" cy="234650"/>
            </a:xfrm>
            <a:prstGeom prst="ellipse">
              <a:avLst/>
            </a:prstGeom>
            <a:gradFill rotWithShape="1">
              <a:gsLst>
                <a:gs pos="0">
                  <a:srgbClr val="00101E">
                    <a:alpha val="89999"/>
                  </a:srgbClr>
                </a:gs>
                <a:gs pos="100000">
                  <a:srgbClr val="00101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476922" y="1071546"/>
              <a:ext cx="1077876" cy="925836"/>
            </a:xfrm>
            <a:prstGeom prst="roundRect">
              <a:avLst/>
            </a:prstGeom>
            <a:gradFill flip="none" rotWithShape="1">
              <a:gsLst>
                <a:gs pos="0">
                  <a:srgbClr val="74B230"/>
                </a:gs>
                <a:gs pos="100000">
                  <a:srgbClr val="4F792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perspectiveContrastingLeftFacing">
                <a:rot lat="623785" lon="2636333" rev="21386784"/>
              </a:camera>
              <a:lightRig rig="flat" dir="t"/>
            </a:scene3d>
            <a:sp3d>
              <a:bevelT/>
              <a:bevelB/>
            </a:sp3d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i="1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2366" y="1144790"/>
              <a:ext cx="857768" cy="7363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HeroicExtremeLeftFacing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sz="2800" spc="15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ea typeface="微软雅黑" pitchFamily="34" charset="-122"/>
                </a:rPr>
                <a:t>2</a:t>
              </a:r>
              <a:endParaRPr lang="zh-CN" altLang="en-US" sz="28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23770" y="2950656"/>
            <a:ext cx="6081826" cy="570008"/>
            <a:chOff x="1993834" y="4182519"/>
            <a:chExt cx="6081826" cy="570008"/>
          </a:xfrm>
        </p:grpSpPr>
        <p:sp>
          <p:nvSpPr>
            <p:cNvPr id="24" name="矩形 23"/>
            <p:cNvSpPr/>
            <p:nvPr/>
          </p:nvSpPr>
          <p:spPr bwMode="auto">
            <a:xfrm>
              <a:off x="1993834" y="4182519"/>
              <a:ext cx="6081826" cy="570008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mtClean="0">
                  <a:ea typeface="微软雅黑" pitchFamily="34" charset="-122"/>
                </a:rPr>
                <a:t>应用架构图</a:t>
              </a:r>
              <a:endParaRPr lang="zh-CN" altLang="en-US" i="0" dirty="0" smtClean="0"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93834" y="4269202"/>
              <a:ext cx="608182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endParaRPr lang="zh-CN" altLang="en-US" sz="2000" i="0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556229" y="736602"/>
            <a:ext cx="1568972" cy="2216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系统管理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2000" y="711200"/>
            <a:ext cx="6190342" cy="629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前端</a:t>
            </a:r>
            <a:r>
              <a:rPr lang="en-US" altLang="zh-CN" sz="1600" b="1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层</a:t>
            </a:r>
            <a:endParaRPr lang="zh-CN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0101" y="4457700"/>
            <a:ext cx="6083299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元数据管理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31116" y="1573676"/>
            <a:ext cx="1005014" cy="382124"/>
          </a:xfrm>
          <a:prstGeom prst="roundRect">
            <a:avLst>
              <a:gd name="adj" fmla="val 13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报文转换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37294" y="1584325"/>
            <a:ext cx="980501" cy="37810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权限控制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8126" y="5842000"/>
            <a:ext cx="6216073" cy="70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   数据源</a:t>
            </a:r>
            <a:endParaRPr lang="zh-CN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0100" y="5067301"/>
            <a:ext cx="6096000" cy="55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协议适配器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22184" y="5172365"/>
            <a:ext cx="1617444" cy="344055"/>
          </a:xfrm>
          <a:prstGeom prst="roundRect">
            <a:avLst>
              <a:gd name="adj" fmla="val 5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NoSql</a:t>
            </a: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适配器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53918" y="5067300"/>
            <a:ext cx="1596682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系统监控</a:t>
            </a:r>
            <a:endParaRPr lang="zh-CN" altLang="en-US" sz="1600" b="1"/>
          </a:p>
        </p:txBody>
      </p:sp>
      <p:sp>
        <p:nvSpPr>
          <p:cNvPr id="14" name="圆角矩形 13"/>
          <p:cNvSpPr/>
          <p:nvPr/>
        </p:nvSpPr>
        <p:spPr>
          <a:xfrm>
            <a:off x="9723629" y="5440219"/>
            <a:ext cx="1350771" cy="935181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服务器监控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主机状态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通信连接状态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关键进程监控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854200" y="2587116"/>
            <a:ext cx="1130300" cy="43401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实时接口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50064" y="5168900"/>
            <a:ext cx="1440872" cy="342902"/>
          </a:xfrm>
          <a:prstGeom prst="roundRect">
            <a:avLst>
              <a:gd name="adj" fmla="val 1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适配器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524502" y="1587537"/>
            <a:ext cx="935278" cy="38096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安全认证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67328" y="2286000"/>
            <a:ext cx="6194172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集成服务</a:t>
            </a:r>
            <a:endParaRPr lang="zh-CN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87139" y="1583201"/>
            <a:ext cx="707561" cy="38212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加密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510825" y="1589551"/>
            <a:ext cx="734776" cy="37577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解密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879432" y="4092076"/>
            <a:ext cx="1126839" cy="41325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压缩解压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881261" y="4614580"/>
            <a:ext cx="1125010" cy="41325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签名验签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692735" y="5145810"/>
            <a:ext cx="1524000" cy="38446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Hbase</a:t>
            </a: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适配器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03614" y="812801"/>
            <a:ext cx="1473200" cy="4432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公共服务</a:t>
            </a:r>
            <a:endParaRPr lang="en-US" altLang="zh-CN" sz="1600" b="1" smtClean="0">
              <a:solidFill>
                <a:schemeClr val="tx1"/>
              </a:solidFill>
            </a:endParaRPr>
          </a:p>
          <a:p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40316" y="1283562"/>
            <a:ext cx="1136105" cy="1218016"/>
          </a:xfrm>
          <a:prstGeom prst="roundRect">
            <a:avLst>
              <a:gd name="adj" fmla="val 13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消息推送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微信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微博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邮件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短信</a:t>
            </a:r>
          </a:p>
          <a:p>
            <a:pPr algn="ctr"/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53016" y="3091296"/>
            <a:ext cx="1136105" cy="413250"/>
          </a:xfrm>
          <a:prstGeom prst="roundRect">
            <a:avLst>
              <a:gd name="adj" fmla="val 0"/>
            </a:avLst>
          </a:prstGeom>
          <a:noFill/>
          <a:ln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批量传输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714316" y="1091076"/>
            <a:ext cx="1296584" cy="331324"/>
          </a:xfrm>
          <a:prstGeom prst="roundRect">
            <a:avLst>
              <a:gd name="adj" fmla="val 43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用户管理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714316" y="1461851"/>
            <a:ext cx="1283884" cy="41325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机构管理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727016" y="1922351"/>
            <a:ext cx="1271184" cy="413250"/>
          </a:xfrm>
          <a:prstGeom prst="roundRect">
            <a:avLst>
              <a:gd name="adj" fmla="val 13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角色管理</a:t>
            </a:r>
            <a:endParaRPr lang="en-US" altLang="zh-CN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700616" y="5372100"/>
            <a:ext cx="1461684" cy="121920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集成开发</a:t>
            </a:r>
            <a:endParaRPr lang="en-US" altLang="zh-CN" sz="1600" b="1" smtClean="0">
              <a:solidFill>
                <a:schemeClr val="tx1"/>
              </a:solidFill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Maven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junit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findbugs</a:t>
            </a:r>
          </a:p>
        </p:txBody>
      </p:sp>
      <p:sp>
        <p:nvSpPr>
          <p:cNvPr id="31" name="矩形 30"/>
          <p:cNvSpPr/>
          <p:nvPr/>
        </p:nvSpPr>
        <p:spPr>
          <a:xfrm>
            <a:off x="4428672" y="812800"/>
            <a:ext cx="1097669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WEB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96858" y="812800"/>
            <a:ext cx="1097669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ANDROID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94072" y="825500"/>
            <a:ext cx="1097669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IOS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28820" y="5969000"/>
            <a:ext cx="16129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MYSQL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54420" y="5969000"/>
            <a:ext cx="16129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NOSQL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80020" y="5969000"/>
            <a:ext cx="16129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HBASE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563919" y="4521200"/>
            <a:ext cx="1446645" cy="342902"/>
          </a:xfrm>
          <a:prstGeom prst="roundRect">
            <a:avLst>
              <a:gd name="adj" fmla="val 1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原子服务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045158" y="4521200"/>
            <a:ext cx="1549442" cy="342902"/>
          </a:xfrm>
          <a:prstGeom prst="roundRect">
            <a:avLst>
              <a:gd name="adj" fmla="val 1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POJO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655748" y="4508500"/>
            <a:ext cx="1549442" cy="342902"/>
          </a:xfrm>
          <a:prstGeom prst="roundRect">
            <a:avLst>
              <a:gd name="adj" fmla="val 1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数据字典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65500" y="2603500"/>
            <a:ext cx="6057900" cy="1181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02000" y="1431635"/>
            <a:ext cx="6134100" cy="66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统一控制层</a:t>
            </a:r>
          </a:p>
        </p:txBody>
      </p:sp>
      <p:sp>
        <p:nvSpPr>
          <p:cNvPr id="42" name="流程图: 联系 41"/>
          <p:cNvSpPr/>
          <p:nvPr/>
        </p:nvSpPr>
        <p:spPr>
          <a:xfrm>
            <a:off x="3721100" y="2933700"/>
            <a:ext cx="190500" cy="152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流程图: 终止 42"/>
          <p:cNvSpPr/>
          <p:nvPr/>
        </p:nvSpPr>
        <p:spPr>
          <a:xfrm>
            <a:off x="4114800" y="2933700"/>
            <a:ext cx="647700" cy="1651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流程图: 终止 43"/>
          <p:cNvSpPr/>
          <p:nvPr/>
        </p:nvSpPr>
        <p:spPr>
          <a:xfrm>
            <a:off x="5067300" y="2933700"/>
            <a:ext cx="647700" cy="16510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流程图: 终止 44"/>
          <p:cNvSpPr/>
          <p:nvPr/>
        </p:nvSpPr>
        <p:spPr>
          <a:xfrm>
            <a:off x="5994400" y="2933700"/>
            <a:ext cx="647700" cy="1651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流程图: 终止 45"/>
          <p:cNvSpPr/>
          <p:nvPr/>
        </p:nvSpPr>
        <p:spPr>
          <a:xfrm>
            <a:off x="6858000" y="2933700"/>
            <a:ext cx="647700" cy="16510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流程图: 终止 46"/>
          <p:cNvSpPr/>
          <p:nvPr/>
        </p:nvSpPr>
        <p:spPr>
          <a:xfrm>
            <a:off x="7785100" y="2933700"/>
            <a:ext cx="647700" cy="1651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流程图: 联系 47"/>
          <p:cNvSpPr/>
          <p:nvPr/>
        </p:nvSpPr>
        <p:spPr>
          <a:xfrm>
            <a:off x="8661400" y="2946400"/>
            <a:ext cx="190500" cy="152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直接箭头连接符 48"/>
          <p:cNvCxnSpPr>
            <a:stCxn id="42" idx="6"/>
            <a:endCxn id="43" idx="1"/>
          </p:cNvCxnSpPr>
          <p:nvPr/>
        </p:nvCxnSpPr>
        <p:spPr>
          <a:xfrm>
            <a:off x="3911600" y="3009900"/>
            <a:ext cx="2032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3" idx="3"/>
            <a:endCxn id="44" idx="1"/>
          </p:cNvCxnSpPr>
          <p:nvPr/>
        </p:nvCxnSpPr>
        <p:spPr>
          <a:xfrm>
            <a:off x="4762500" y="30162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4" idx="3"/>
            <a:endCxn id="45" idx="1"/>
          </p:cNvCxnSpPr>
          <p:nvPr/>
        </p:nvCxnSpPr>
        <p:spPr>
          <a:xfrm>
            <a:off x="5715000" y="3016250"/>
            <a:ext cx="27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3"/>
            <a:endCxn id="46" idx="1"/>
          </p:cNvCxnSpPr>
          <p:nvPr/>
        </p:nvCxnSpPr>
        <p:spPr>
          <a:xfrm>
            <a:off x="6642100" y="3016250"/>
            <a:ext cx="215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3"/>
            <a:endCxn id="47" idx="1"/>
          </p:cNvCxnSpPr>
          <p:nvPr/>
        </p:nvCxnSpPr>
        <p:spPr>
          <a:xfrm>
            <a:off x="7505700" y="3016250"/>
            <a:ext cx="27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3"/>
            <a:endCxn id="48" idx="2"/>
          </p:cNvCxnSpPr>
          <p:nvPr/>
        </p:nvCxnSpPr>
        <p:spPr>
          <a:xfrm>
            <a:off x="8432800" y="3016250"/>
            <a:ext cx="2286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终止 54"/>
          <p:cNvSpPr/>
          <p:nvPr/>
        </p:nvSpPr>
        <p:spPr>
          <a:xfrm>
            <a:off x="5334000" y="3276600"/>
            <a:ext cx="647700" cy="16510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流程图: 终止 55"/>
          <p:cNvSpPr/>
          <p:nvPr/>
        </p:nvSpPr>
        <p:spPr>
          <a:xfrm>
            <a:off x="6337300" y="3289300"/>
            <a:ext cx="647700" cy="1651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+mn-ea"/>
              </a:rPr>
              <a:t>Node</a:t>
            </a:r>
            <a:endParaRPr lang="zh-CN" altLang="en-US" sz="12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肘形连接符 56"/>
          <p:cNvCxnSpPr>
            <a:stCxn id="43" idx="3"/>
            <a:endCxn id="55" idx="1"/>
          </p:cNvCxnSpPr>
          <p:nvPr/>
        </p:nvCxnSpPr>
        <p:spPr>
          <a:xfrm>
            <a:off x="4762500" y="3016250"/>
            <a:ext cx="571500" cy="342900"/>
          </a:xfrm>
          <a:prstGeom prst="bentConnector3">
            <a:avLst>
              <a:gd name="adj1" fmla="val 2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5" idx="3"/>
            <a:endCxn id="56" idx="1"/>
          </p:cNvCxnSpPr>
          <p:nvPr/>
        </p:nvCxnSpPr>
        <p:spPr>
          <a:xfrm>
            <a:off x="5981700" y="3359150"/>
            <a:ext cx="3556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6" idx="3"/>
            <a:endCxn id="47" idx="1"/>
          </p:cNvCxnSpPr>
          <p:nvPr/>
        </p:nvCxnSpPr>
        <p:spPr>
          <a:xfrm flipV="1">
            <a:off x="6985000" y="3016250"/>
            <a:ext cx="800100" cy="355600"/>
          </a:xfrm>
          <a:prstGeom prst="bentConnector3">
            <a:avLst>
              <a:gd name="adj1" fmla="val 801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89900" y="34798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服务组合</a:t>
            </a:r>
            <a:endParaRPr lang="zh-CN" altLang="en-US" sz="1200"/>
          </a:p>
        </p:txBody>
      </p:sp>
      <p:sp>
        <p:nvSpPr>
          <p:cNvPr id="61" name="矩形 60"/>
          <p:cNvSpPr/>
          <p:nvPr/>
        </p:nvSpPr>
        <p:spPr>
          <a:xfrm>
            <a:off x="3358574" y="3873500"/>
            <a:ext cx="1211516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服务调度</a:t>
            </a:r>
          </a:p>
        </p:txBody>
      </p:sp>
      <p:sp>
        <p:nvSpPr>
          <p:cNvPr id="62" name="矩形 61"/>
          <p:cNvSpPr/>
          <p:nvPr/>
        </p:nvSpPr>
        <p:spPr>
          <a:xfrm>
            <a:off x="4566836" y="3873500"/>
            <a:ext cx="1187837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服务等级</a:t>
            </a:r>
          </a:p>
        </p:txBody>
      </p:sp>
      <p:sp>
        <p:nvSpPr>
          <p:cNvPr id="63" name="矩形 62"/>
          <p:cNvSpPr/>
          <p:nvPr/>
        </p:nvSpPr>
        <p:spPr>
          <a:xfrm>
            <a:off x="5759512" y="3873500"/>
            <a:ext cx="1187837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服务路由</a:t>
            </a:r>
          </a:p>
        </p:txBody>
      </p:sp>
      <p:sp>
        <p:nvSpPr>
          <p:cNvPr id="64" name="矩形 63"/>
          <p:cNvSpPr/>
          <p:nvPr/>
        </p:nvSpPr>
        <p:spPr>
          <a:xfrm>
            <a:off x="6944096" y="3873500"/>
            <a:ext cx="1187837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定时服务</a:t>
            </a:r>
          </a:p>
        </p:txBody>
      </p:sp>
      <p:sp>
        <p:nvSpPr>
          <p:cNvPr id="65" name="矩形 64"/>
          <p:cNvSpPr/>
          <p:nvPr/>
        </p:nvSpPr>
        <p:spPr>
          <a:xfrm>
            <a:off x="8136772" y="3873500"/>
            <a:ext cx="1303946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异常处理</a:t>
            </a:r>
          </a:p>
        </p:txBody>
      </p:sp>
      <p:sp>
        <p:nvSpPr>
          <p:cNvPr id="66" name="矩形 65"/>
          <p:cNvSpPr/>
          <p:nvPr/>
        </p:nvSpPr>
        <p:spPr>
          <a:xfrm>
            <a:off x="9575800" y="3036455"/>
            <a:ext cx="1574800" cy="199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smtClean="0">
                <a:solidFill>
                  <a:schemeClr val="tx1"/>
                </a:solidFill>
                <a:latin typeface="+mn-ea"/>
              </a:rPr>
              <a:t>审批管理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1853016" y="3605676"/>
            <a:ext cx="1136105" cy="382124"/>
          </a:xfrm>
          <a:prstGeom prst="roundRect">
            <a:avLst>
              <a:gd name="adj" fmla="val 13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报文转换</a:t>
            </a:r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740900" y="2398325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单点登录</a:t>
            </a:r>
          </a:p>
        </p:txBody>
      </p:sp>
      <p:sp>
        <p:nvSpPr>
          <p:cNvPr id="69" name="矩形 68"/>
          <p:cNvSpPr/>
          <p:nvPr/>
        </p:nvSpPr>
        <p:spPr>
          <a:xfrm>
            <a:off x="9753600" y="3386125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流程配置</a:t>
            </a:r>
          </a:p>
        </p:txBody>
      </p:sp>
      <p:sp>
        <p:nvSpPr>
          <p:cNvPr id="70" name="矩形 69"/>
          <p:cNvSpPr/>
          <p:nvPr/>
        </p:nvSpPr>
        <p:spPr>
          <a:xfrm>
            <a:off x="9766300" y="3922725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节点管理</a:t>
            </a:r>
          </a:p>
        </p:txBody>
      </p:sp>
      <p:sp>
        <p:nvSpPr>
          <p:cNvPr id="71" name="矩形 70"/>
          <p:cNvSpPr/>
          <p:nvPr/>
        </p:nvSpPr>
        <p:spPr>
          <a:xfrm>
            <a:off x="9773822" y="4464635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+mn-ea"/>
              </a:rPr>
              <a:t>流程审批</a:t>
            </a:r>
          </a:p>
        </p:txBody>
      </p:sp>
      <p:sp>
        <p:nvSpPr>
          <p:cNvPr id="72" name="矩形 71"/>
          <p:cNvSpPr/>
          <p:nvPr/>
        </p:nvSpPr>
        <p:spPr>
          <a:xfrm>
            <a:off x="4439558" y="812800"/>
            <a:ext cx="1097669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+mn-ea"/>
              </a:rPr>
              <a:t>WEB</a:t>
            </a:r>
            <a:endParaRPr lang="zh-CN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lvl="1"/>
            <a:endParaRPr lang="zh-CN" altLang="en-US" sz="3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4300" y="1828801"/>
            <a:ext cx="472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latin typeface="+mn-ea"/>
              </a:rPr>
              <a:t>报文转换：前后端通讯全部采用</a:t>
            </a:r>
            <a:r>
              <a:rPr lang="en-US" altLang="zh-CN" sz="1600" smtClean="0">
                <a:latin typeface="+mn-ea"/>
              </a:rPr>
              <a:t>http+json</a:t>
            </a:r>
            <a:r>
              <a:rPr lang="zh-CN" altLang="en-US" sz="1600" smtClean="0">
                <a:latin typeface="+mn-ea"/>
              </a:rPr>
              <a:t>格式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+mn-ea"/>
              </a:rPr>
              <a:t>                    传输，保证应用的复用性和可扩展性。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+mn-ea"/>
              </a:rPr>
              <a:t>                    使用</a:t>
            </a:r>
            <a:r>
              <a:rPr lang="en-US" altLang="zh-CN" sz="1600" smtClean="0">
                <a:latin typeface="+mn-ea"/>
              </a:rPr>
              <a:t>jackson</a:t>
            </a:r>
            <a:r>
              <a:rPr lang="zh-CN" altLang="en-US" sz="1600" smtClean="0">
                <a:latin typeface="+mn-ea"/>
              </a:rPr>
              <a:t>将请求的</a:t>
            </a:r>
            <a:r>
              <a:rPr lang="en-US" altLang="zh-CN" sz="1600" smtClean="0">
                <a:latin typeface="+mn-ea"/>
              </a:rPr>
              <a:t>json</a:t>
            </a:r>
            <a:r>
              <a:rPr lang="zh-CN" altLang="en-US" sz="1600" smtClean="0">
                <a:latin typeface="+mn-ea"/>
              </a:rPr>
              <a:t>对象转换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                    Java</a:t>
            </a:r>
            <a:r>
              <a:rPr lang="zh-CN" altLang="en-US" sz="1600" smtClean="0">
                <a:latin typeface="+mn-ea"/>
              </a:rPr>
              <a:t>对象，将响应的数据组装为</a:t>
            </a:r>
            <a:r>
              <a:rPr lang="en-US" altLang="zh-CN" sz="1600" smtClean="0">
                <a:latin typeface="+mn-ea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                    </a:t>
            </a:r>
            <a:r>
              <a:rPr lang="zh-CN" altLang="en-US" sz="1600" smtClean="0">
                <a:latin typeface="+mn-ea"/>
              </a:rPr>
              <a:t>对象。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latin typeface="+mn-ea"/>
              </a:rPr>
              <a:t>安全认证：使用</a:t>
            </a:r>
            <a:r>
              <a:rPr lang="en-US" altLang="zh-CN" sz="1600" smtClean="0">
                <a:latin typeface="+mn-ea"/>
              </a:rPr>
              <a:t>ApacheShiro</a:t>
            </a:r>
            <a:r>
              <a:rPr lang="zh-CN" altLang="en-US" sz="1600" smtClean="0">
                <a:latin typeface="+mn-ea"/>
              </a:rPr>
              <a:t>验证用户的登录状 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+mn-ea"/>
              </a:rPr>
              <a:t>                    态</a:t>
            </a:r>
            <a:r>
              <a:rPr lang="en-US" altLang="zh-CN" sz="1600" smtClean="0">
                <a:latin typeface="+mn-ea"/>
              </a:rPr>
              <a:t>,</a:t>
            </a:r>
            <a:r>
              <a:rPr lang="zh-CN" altLang="en-US" sz="1600" smtClean="0">
                <a:latin typeface="+mn-ea"/>
              </a:rPr>
              <a:t>防止重复提交，记录用户访问记录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/>
              <a:t>权限控制：对用户请求的</a:t>
            </a:r>
            <a:r>
              <a:rPr lang="en-US" altLang="zh-CN" sz="1600" smtClean="0"/>
              <a:t>url</a:t>
            </a:r>
            <a:r>
              <a:rPr lang="zh-CN" altLang="en-US" sz="1600" smtClean="0"/>
              <a:t>进行权限验证</a:t>
            </a:r>
            <a:endParaRPr lang="en-US" altLang="zh-CN" sz="160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/>
              <a:t>加密解密：对报文中的敏感数据进行加密处理，</a:t>
            </a:r>
            <a:endParaRPr lang="en-US" altLang="zh-CN" sz="1600" smtClean="0"/>
          </a:p>
          <a:p>
            <a:pPr>
              <a:lnSpc>
                <a:spcPct val="150000"/>
              </a:lnSpc>
            </a:pPr>
            <a:r>
              <a:rPr lang="zh-CN" altLang="en-US" sz="1600" smtClean="0"/>
              <a:t>                    保护客户信息安全</a:t>
            </a:r>
            <a:endParaRPr lang="zh-CN" altLang="en-US" sz="1600">
              <a:latin typeface="+mn-ea"/>
            </a:endParaRPr>
          </a:p>
        </p:txBody>
      </p:sp>
      <p:pic>
        <p:nvPicPr>
          <p:cNvPr id="5" name="图片 4" descr="统一控制层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801812"/>
            <a:ext cx="51054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lvl="1"/>
            <a:endParaRPr lang="zh-CN" altLang="en-US" sz="3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 descr="系统管理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0" y="922337"/>
            <a:ext cx="1295400" cy="1838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3900" y="1193800"/>
            <a:ext cx="5771580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Web</a:t>
            </a:r>
            <a:r>
              <a:rPr lang="zh-CN" altLang="en-US" smtClean="0"/>
              <a:t>系统：用户信息，角色设置，用户授权，机构管理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单点登录：提供统一身份认证和权限管理的服务</a:t>
            </a:r>
            <a:endParaRPr lang="zh-CN" altLang="en-US"/>
          </a:p>
        </p:txBody>
      </p:sp>
      <p:pic>
        <p:nvPicPr>
          <p:cNvPr id="7" name="图片 6" descr="系统监控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475" y="3471862"/>
            <a:ext cx="1314450" cy="128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87700" y="3517900"/>
            <a:ext cx="51181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对系统服务器的</a:t>
            </a:r>
            <a:r>
              <a:rPr lang="en-US" altLang="zh-CN" smtClean="0"/>
              <a:t>CPU</a:t>
            </a:r>
            <a:r>
              <a:rPr lang="zh-CN" altLang="en-US" smtClean="0"/>
              <a:t>、内存、磁盘空间、换页空间、关键进程进行实时监控，便于维持系统稳定，及时发现系统瓶颈。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lvl="1"/>
            <a:endParaRPr lang="zh-CN" altLang="en-US" sz="3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 descr="公共服务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262" y="1141412"/>
            <a:ext cx="1209675" cy="3533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2900" y="1257300"/>
            <a:ext cx="65453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/>
              <a:t>消息推送：以文本或者网页的方式将信息推送给其他子系统，可以通过</a:t>
            </a:r>
            <a:endParaRPr lang="en-US" altLang="zh-CN" sz="1600" smtClean="0"/>
          </a:p>
          <a:p>
            <a:pPr>
              <a:lnSpc>
                <a:spcPct val="150000"/>
              </a:lnSpc>
            </a:pPr>
            <a:r>
              <a:rPr lang="en-US" altLang="zh-CN" sz="1600" smtClean="0"/>
              <a:t>                 </a:t>
            </a:r>
            <a:r>
              <a:rPr lang="zh-CN" altLang="en-US" sz="1600" smtClean="0"/>
              <a:t>实时接口实现，也可以通过文件传输的方式批量推送。</a:t>
            </a:r>
            <a:endParaRPr lang="en-US" altLang="zh-CN" sz="1600" smtClean="0"/>
          </a:p>
          <a:p>
            <a:pPr>
              <a:lnSpc>
                <a:spcPct val="150000"/>
              </a:lnSpc>
            </a:pPr>
            <a:r>
              <a:rPr lang="zh-CN" altLang="en-US" sz="1600" smtClean="0"/>
              <a:t>实时接口：与第三方系统进行服务交互</a:t>
            </a:r>
            <a:endParaRPr lang="en-US" altLang="zh-CN" sz="1600" smtClean="0"/>
          </a:p>
          <a:p>
            <a:pPr>
              <a:lnSpc>
                <a:spcPct val="150000"/>
              </a:lnSpc>
            </a:pPr>
            <a:r>
              <a:rPr lang="zh-CN" altLang="en-US" sz="1600" smtClean="0"/>
              <a:t>批量传输：以</a:t>
            </a:r>
            <a:r>
              <a:rPr lang="en-US" altLang="zh-CN" sz="1600" smtClean="0"/>
              <a:t>ftp</a:t>
            </a:r>
            <a:r>
              <a:rPr lang="zh-CN" altLang="en-US" sz="1600" smtClean="0"/>
              <a:t>文件传输的形式批量推送</a:t>
            </a:r>
            <a:endParaRPr lang="en-US" altLang="zh-CN" sz="1600" smtClean="0"/>
          </a:p>
          <a:p>
            <a:pPr>
              <a:lnSpc>
                <a:spcPct val="150000"/>
              </a:lnSpc>
            </a:pPr>
            <a:r>
              <a:rPr lang="zh-CN" altLang="en-US" sz="1600" smtClean="0"/>
              <a:t>报文转换：与其他异构系统进行交互时提供报文适配</a:t>
            </a:r>
            <a:endParaRPr lang="en-US" altLang="zh-CN" sz="1600" smtClean="0"/>
          </a:p>
          <a:p>
            <a:pPr>
              <a:lnSpc>
                <a:spcPct val="150000"/>
              </a:lnSpc>
            </a:pPr>
            <a:r>
              <a:rPr lang="zh-CN" altLang="en-US" sz="1600" smtClean="0"/>
              <a:t>压缩解压：压缩传输的文本或文件，降低网络开销</a:t>
            </a:r>
            <a:endParaRPr lang="en-US" altLang="zh-CN" sz="1600" smtClean="0"/>
          </a:p>
          <a:p>
            <a:pPr>
              <a:lnSpc>
                <a:spcPct val="150000"/>
              </a:lnSpc>
            </a:pPr>
            <a:r>
              <a:rPr lang="zh-CN" altLang="en-US" sz="1600" smtClean="0"/>
              <a:t>签名验签：对关键交易进行签名验签，保证接入渠道的合法性。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40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lvl="1"/>
            <a:endParaRPr lang="zh-CN" altLang="en-US" sz="3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216113"/>
            <a:ext cx="1577899" cy="3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42200" y="1905000"/>
            <a:ext cx="32385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集成</a:t>
            </a:r>
            <a:r>
              <a:rPr lang="en-US" altLang="zh-CN" smtClean="0"/>
              <a:t>workflow</a:t>
            </a:r>
            <a:r>
              <a:rPr lang="zh-CN" altLang="en-US" smtClean="0"/>
              <a:t>引擎，</a:t>
            </a:r>
            <a:r>
              <a:rPr lang="zh-CN" altLang="en-US" smtClean="0"/>
              <a:t>实现后台管理系统审批流程或交易流程进行统一化管理。</a:t>
            </a:r>
            <a:endParaRPr lang="zh-CN" altLang="en-US"/>
          </a:p>
        </p:txBody>
      </p:sp>
      <p:pic>
        <p:nvPicPr>
          <p:cNvPr id="5" name="图片 4" descr="集成开发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5" y="1911350"/>
            <a:ext cx="6115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40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5597</TotalTime>
  <Words>610</Words>
  <Application>Microsoft Office PowerPoint</Application>
  <PresentationFormat>自定义</PresentationFormat>
  <Paragraphs>181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HDOfficeLightV0</vt:lpstr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师宝华</dc:creator>
  <cp:lastModifiedBy>shi</cp:lastModifiedBy>
  <cp:revision>788</cp:revision>
  <dcterms:created xsi:type="dcterms:W3CDTF">2015-08-25T03:57:04Z</dcterms:created>
  <dcterms:modified xsi:type="dcterms:W3CDTF">2015-12-15T09:40:22Z</dcterms:modified>
</cp:coreProperties>
</file>