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3"/>
    <p:sldId id="265" r:id="rId4"/>
    <p:sldId id="264" r:id="rId5"/>
    <p:sldId id="257" r:id="rId6"/>
    <p:sldId id="258" r:id="rId7"/>
    <p:sldId id="259" r:id="rId8"/>
    <p:sldId id="256" r:id="rId9"/>
    <p:sldId id="266" r:id="rId10"/>
    <p:sldId id="268" r:id="rId11"/>
    <p:sldId id="267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48059" y="1789808"/>
            <a:ext cx="2988310" cy="670560"/>
          </a:xfrm>
          <a:prstGeom prst="rect">
            <a:avLst/>
          </a:prstGeom>
        </p:spPr>
        <p:txBody>
          <a:bodyPr wrap="none" lIns="117226" tIns="58613" rIns="117226" bIns="58613">
            <a:spAutoFit/>
          </a:bodyPr>
          <a:lstStyle/>
          <a:p>
            <a:r>
              <a:rPr 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系统架构解析</a:t>
            </a:r>
            <a:endParaRPr lang="zh-CN" sz="36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329376"/>
            <a:ext cx="12192000" cy="864096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r>
              <a:rPr lang="zh-CN" altLang="en-US"/>
              <a:t>师宝华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194107"/>
            <a:ext cx="12192000" cy="8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ym typeface="+mn-ea"/>
              </a:rPr>
              <a:t>定义接口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453515"/>
            <a:ext cx="3190240" cy="3047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5" y="1453515"/>
            <a:ext cx="3409315" cy="34093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3890" y="5088255"/>
            <a:ext cx="668909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st-api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中添加跨系统的基础类，必须继承java.io.Serializable接口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在各子系统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stub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中定义本系统提供的接口服务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en-US" altLang="zh-CN" sz="2000">
                <a:sym typeface="+mn-ea"/>
              </a:rPr>
              <a:t>3</a:t>
            </a:r>
            <a:r>
              <a:rPr lang="zh-CN" altLang="zh-CN" sz="2000">
                <a:sym typeface="+mn-ea"/>
              </a:rPr>
              <a:t>、</a:t>
            </a:r>
            <a:r>
              <a:rPr lang="zh-CN" altLang="en-US" sz="2000">
                <a:sym typeface="+mn-ea"/>
              </a:rPr>
              <a:t>分层开发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805" y="1156335"/>
            <a:ext cx="424878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dao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层：数据访问层，定义数据库、缓存服务器如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的访问接口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层：实现业务主要逻辑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facade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层：暴露远程服务供其他系统调用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855980"/>
            <a:ext cx="3380740" cy="5733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en-US" altLang="zh-CN" sz="2000">
                <a:sym typeface="+mn-ea"/>
              </a:rPr>
              <a:t>4</a:t>
            </a:r>
            <a:r>
              <a:rPr lang="zh-CN" altLang="zh-CN" sz="2000">
                <a:sym typeface="+mn-ea"/>
              </a:rPr>
              <a:t>、</a:t>
            </a:r>
            <a:r>
              <a:rPr lang="zh-CN" altLang="en-US" sz="2000">
                <a:sym typeface="+mn-ea"/>
              </a:rPr>
              <a:t>分层测试</a:t>
            </a:r>
            <a:r>
              <a:rPr lang="en-US" altLang="zh-CN" sz="2000">
                <a:sym typeface="+mn-ea"/>
              </a:rPr>
              <a:t>(dao</a:t>
            </a:r>
            <a:r>
              <a:rPr lang="zh-CN" altLang="en-US" sz="2000">
                <a:sym typeface="+mn-ea"/>
              </a:rPr>
              <a:t>层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311910"/>
            <a:ext cx="10047605" cy="2990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en-US" altLang="zh-CN" sz="2000">
                <a:sym typeface="+mn-ea"/>
              </a:rPr>
              <a:t>4</a:t>
            </a:r>
            <a:r>
              <a:rPr lang="zh-CN" altLang="zh-CN" sz="2000">
                <a:sym typeface="+mn-ea"/>
              </a:rPr>
              <a:t>、</a:t>
            </a:r>
            <a:r>
              <a:rPr lang="zh-CN" altLang="en-US" sz="2000">
                <a:sym typeface="+mn-ea"/>
              </a:rPr>
              <a:t>分层测试</a:t>
            </a:r>
            <a:r>
              <a:rPr lang="en-US" altLang="zh-CN" sz="2000">
                <a:sym typeface="+mn-ea"/>
              </a:rPr>
              <a:t>(service</a:t>
            </a:r>
            <a:r>
              <a:rPr lang="zh-CN" altLang="en-US" sz="2000">
                <a:sym typeface="+mn-ea"/>
              </a:rPr>
              <a:t>层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80" y="1762125"/>
            <a:ext cx="9876155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联调测试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8235" y="1607820"/>
            <a:ext cx="3536950" cy="2059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1600"/>
              <a:t>开发分为以下步骤</a:t>
            </a:r>
            <a:r>
              <a:rPr lang="en-US" altLang="zh-CN" sz="1600"/>
              <a:t>:</a:t>
            </a:r>
            <a:endParaRPr lang="en-US" altLang="zh-CN" sz="1600"/>
          </a:p>
          <a:p>
            <a:pPr>
              <a:lnSpc>
                <a:spcPct val="160000"/>
              </a:lnSpc>
            </a:pPr>
            <a:r>
              <a:rPr lang="en-US" altLang="zh-CN" sz="1600"/>
              <a:t>1</a:t>
            </a:r>
            <a:r>
              <a:rPr lang="zh-CN" altLang="zh-CN" sz="1600"/>
              <a:t>、确定所开发的功能涉及到的子系统</a:t>
            </a:r>
            <a:endParaRPr lang="zh-CN" altLang="zh-CN" sz="1600"/>
          </a:p>
          <a:p>
            <a:pPr>
              <a:lnSpc>
                <a:spcPct val="160000"/>
              </a:lnSpc>
            </a:pPr>
            <a:r>
              <a:rPr lang="en-US" altLang="zh-CN" sz="1600"/>
              <a:t>2</a:t>
            </a:r>
            <a:r>
              <a:rPr lang="zh-CN" altLang="en-US" sz="1600"/>
              <a:t>、定义接口</a:t>
            </a:r>
            <a:endParaRPr lang="zh-CN" altLang="en-US" sz="1600"/>
          </a:p>
          <a:p>
            <a:pPr>
              <a:lnSpc>
                <a:spcPct val="160000"/>
              </a:lnSpc>
            </a:pPr>
            <a:r>
              <a:rPr lang="en-US" altLang="zh-CN" sz="1600"/>
              <a:t>3</a:t>
            </a:r>
            <a:r>
              <a:rPr lang="zh-CN" altLang="en-US" sz="1600"/>
              <a:t>、分层开发、分层测试</a:t>
            </a:r>
            <a:endParaRPr lang="zh-CN" altLang="en-US" sz="1600"/>
          </a:p>
          <a:p>
            <a:pPr>
              <a:lnSpc>
                <a:spcPct val="160000"/>
              </a:lnSpc>
            </a:pPr>
            <a:r>
              <a:rPr lang="en-US" altLang="zh-CN" sz="1600"/>
              <a:t>4</a:t>
            </a:r>
            <a:r>
              <a:rPr lang="zh-CN" altLang="en-US" sz="1600"/>
              <a:t>、联调测试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Dubbo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框架简述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86333" y="2331409"/>
            <a:ext cx="3394953" cy="1054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Zookeeper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53283" y="3948348"/>
            <a:ext cx="1405917" cy="19260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22788" y="3950788"/>
            <a:ext cx="1441612" cy="2070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73516" y="3898900"/>
            <a:ext cx="2886684" cy="2057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   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416128" y="4544716"/>
            <a:ext cx="1216152" cy="8001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Apache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3892669" y="1256707"/>
            <a:ext cx="1790700" cy="558787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Dubbo-admin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管理器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3458689" y="2639992"/>
            <a:ext cx="1118699" cy="5334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Zookeeper1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4689239" y="2601892"/>
            <a:ext cx="1211112" cy="5334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Zookeeper2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2524328" y="4143724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Consumer1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2552700" y="5035420"/>
            <a:ext cx="901700" cy="53988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Consumer2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9834190" y="4011519"/>
            <a:ext cx="914400" cy="41666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管理节点</a:t>
            </a:r>
            <a:endParaRPr lang="zh-CN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9090560" y="4577871"/>
            <a:ext cx="987632" cy="42423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 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节点</a:t>
            </a:r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流程图: 磁盘 17"/>
          <p:cNvSpPr/>
          <p:nvPr/>
        </p:nvSpPr>
        <p:spPr>
          <a:xfrm>
            <a:off x="10602670" y="4603271"/>
            <a:ext cx="973582" cy="42423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 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节点</a:t>
            </a:r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流程图: 磁盘 18"/>
          <p:cNvSpPr/>
          <p:nvPr/>
        </p:nvSpPr>
        <p:spPr>
          <a:xfrm>
            <a:off x="6095416" y="4241613"/>
            <a:ext cx="889584" cy="5970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Provider2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流程图: 磁盘 19"/>
          <p:cNvSpPr/>
          <p:nvPr/>
        </p:nvSpPr>
        <p:spPr>
          <a:xfrm>
            <a:off x="6120816" y="5117913"/>
            <a:ext cx="876884" cy="5335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Provider2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9106766" y="5119391"/>
            <a:ext cx="961698" cy="48582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Mysql</a:t>
            </a:r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存储节点</a:t>
            </a:r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1</a:t>
            </a:r>
            <a:endParaRPr lang="en-US" altLang="zh-CN" sz="90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22" name="流程图: 磁盘 21"/>
          <p:cNvSpPr/>
          <p:nvPr/>
        </p:nvSpPr>
        <p:spPr>
          <a:xfrm>
            <a:off x="10609150" y="5144791"/>
            <a:ext cx="967102" cy="48582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Mysql</a:t>
            </a:r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存储节点</a:t>
            </a:r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2</a:t>
            </a:r>
            <a:endParaRPr lang="en-US" altLang="zh-CN" sz="90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cxnSp>
        <p:nvCxnSpPr>
          <p:cNvPr id="23" name="直接箭头连接符 22"/>
          <p:cNvCxnSpPr>
            <a:stCxn id="16" idx="3"/>
            <a:endCxn id="17" idx="1"/>
          </p:cNvCxnSpPr>
          <p:nvPr/>
        </p:nvCxnSpPr>
        <p:spPr>
          <a:xfrm rot="5400000">
            <a:off x="9863041" y="4149522"/>
            <a:ext cx="149684" cy="707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8" idx="1"/>
          </p:cNvCxnSpPr>
          <p:nvPr/>
        </p:nvCxnSpPr>
        <p:spPr>
          <a:xfrm rot="16200000" flipH="1">
            <a:off x="10602883" y="4116693"/>
            <a:ext cx="175084" cy="79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21" idx="1"/>
          </p:cNvCxnSpPr>
          <p:nvPr/>
        </p:nvCxnSpPr>
        <p:spPr>
          <a:xfrm rot="16200000" flipH="1">
            <a:off x="9527352" y="5059128"/>
            <a:ext cx="117286" cy="3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3"/>
            <a:endCxn id="22" idx="1"/>
          </p:cNvCxnSpPr>
          <p:nvPr/>
        </p:nvCxnSpPr>
        <p:spPr>
          <a:xfrm rot="16200000" flipH="1">
            <a:off x="11032438" y="5084528"/>
            <a:ext cx="117286" cy="3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0" idx="5"/>
          </p:cNvCxnSpPr>
          <p:nvPr/>
        </p:nvCxnSpPr>
        <p:spPr>
          <a:xfrm flipV="1">
            <a:off x="1632280" y="4483370"/>
            <a:ext cx="711275" cy="361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0" idx="5"/>
          </p:cNvCxnSpPr>
          <p:nvPr/>
        </p:nvCxnSpPr>
        <p:spPr>
          <a:xfrm>
            <a:off x="1632280" y="4844754"/>
            <a:ext cx="701548" cy="4071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7"/>
          <p:cNvSpPr txBox="1"/>
          <p:nvPr/>
        </p:nvSpPr>
        <p:spPr>
          <a:xfrm>
            <a:off x="5926283" y="265532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30" name="TextBox 28"/>
          <p:cNvSpPr txBox="1"/>
          <p:nvPr/>
        </p:nvSpPr>
        <p:spPr>
          <a:xfrm>
            <a:off x="2739392" y="550155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771900" y="4787900"/>
            <a:ext cx="203200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6235700" y="3390900"/>
            <a:ext cx="279400" cy="5588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302000" y="3390900"/>
            <a:ext cx="279400" cy="5588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714500" y="914400"/>
            <a:ext cx="6400800" cy="57277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可伸缩的</a:t>
            </a:r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Dubbo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集群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33"/>
          <p:cNvSpPr txBox="1"/>
          <p:nvPr/>
        </p:nvSpPr>
        <p:spPr>
          <a:xfrm>
            <a:off x="6308092" y="556505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7289800" y="4787900"/>
            <a:ext cx="161290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416763" y="4545986"/>
            <a:ext cx="1216152" cy="8001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Apache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3893304" y="1257977"/>
            <a:ext cx="1790700" cy="55878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Dubbo-admin</a:t>
            </a:r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管理器</a:t>
            </a:r>
            <a:endParaRPr lang="en-US" altLang="zh-CN" sz="90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3459324" y="2641262"/>
            <a:ext cx="1118699" cy="5334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Zookeeper1</a:t>
            </a:r>
            <a:endParaRPr lang="en-US" altLang="zh-CN" sz="90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0" name="立方体 39"/>
          <p:cNvSpPr/>
          <p:nvPr/>
        </p:nvSpPr>
        <p:spPr>
          <a:xfrm>
            <a:off x="4689874" y="2603162"/>
            <a:ext cx="1211112" cy="5334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900" smtClean="0">
                <a:solidFill>
                  <a:schemeClr val="tx1"/>
                </a:solidFill>
                <a:latin typeface="+mn-ea"/>
                <a:sym typeface="+mn-ea"/>
              </a:rPr>
              <a:t>Zookeeper2</a:t>
            </a:r>
            <a:endParaRPr lang="en-US" altLang="zh-CN" sz="90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2524963" y="4144994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Consumer1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2553335" y="5036690"/>
            <a:ext cx="901700" cy="53988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Consumer2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834825" y="4012789"/>
            <a:ext cx="914400" cy="41666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管理节点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流程图: 磁盘 43"/>
          <p:cNvSpPr/>
          <p:nvPr/>
        </p:nvSpPr>
        <p:spPr>
          <a:xfrm>
            <a:off x="9091195" y="4579141"/>
            <a:ext cx="987632" cy="42423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Mysql sql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节点</a:t>
            </a:r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10603305" y="4604541"/>
            <a:ext cx="973582" cy="42423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Mysql sql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节点</a:t>
            </a:r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6096051" y="4242883"/>
            <a:ext cx="889584" cy="5970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Provider2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流程图: 磁盘 46"/>
          <p:cNvSpPr/>
          <p:nvPr/>
        </p:nvSpPr>
        <p:spPr>
          <a:xfrm>
            <a:off x="6121451" y="5119183"/>
            <a:ext cx="876884" cy="5335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Provider2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系统架构简介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56229" y="736602"/>
            <a:ext cx="1568972" cy="2216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sz="1600" b="1" smtClean="0">
                <a:solidFill>
                  <a:schemeClr val="tx1"/>
                </a:solidFill>
              </a:rPr>
              <a:t>系统管理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000" y="711200"/>
            <a:ext cx="6190342" cy="629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前端</a:t>
            </a:r>
            <a:r>
              <a:rPr lang="en-US" altLang="zh-CN" sz="1600" b="1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层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0101" y="4457700"/>
            <a:ext cx="6083299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元数据管理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31116" y="1573676"/>
            <a:ext cx="1005014" cy="382124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报文转换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37294" y="1584325"/>
            <a:ext cx="980501" cy="3781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权限控制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58126" y="5842000"/>
            <a:ext cx="6216073" cy="70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   数据源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0100" y="5067301"/>
            <a:ext cx="6096000" cy="55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协议适配器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22184" y="5172365"/>
            <a:ext cx="1617444" cy="344055"/>
          </a:xfrm>
          <a:prstGeom prst="roundRect">
            <a:avLst>
              <a:gd name="adj" fmla="val 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NoSql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53918" y="5067300"/>
            <a:ext cx="1596682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系统监控</a:t>
            </a:r>
            <a:endParaRPr lang="zh-CN" altLang="en-US" sz="1600" b="1"/>
          </a:p>
        </p:txBody>
      </p:sp>
      <p:sp>
        <p:nvSpPr>
          <p:cNvPr id="19" name="圆角矩形 18"/>
          <p:cNvSpPr/>
          <p:nvPr/>
        </p:nvSpPr>
        <p:spPr>
          <a:xfrm>
            <a:off x="9723629" y="5440219"/>
            <a:ext cx="1350771" cy="935181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服务器监控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主机状态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通信连接状态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关键进程监控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54200" y="2587116"/>
            <a:ext cx="1130300" cy="43401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实时接口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50064" y="5168900"/>
            <a:ext cx="1440872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24502" y="1587537"/>
            <a:ext cx="935278" cy="38096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安全认证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67328" y="2286000"/>
            <a:ext cx="6194172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集成服务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687139" y="1583201"/>
            <a:ext cx="707561" cy="38212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加密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510825" y="1589551"/>
            <a:ext cx="734776" cy="37577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解密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79432" y="4092076"/>
            <a:ext cx="1126839" cy="41325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压缩解压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81261" y="4614580"/>
            <a:ext cx="1125010" cy="41325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签名验签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692735" y="5145810"/>
            <a:ext cx="1524000" cy="38446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Hbase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03614" y="812801"/>
            <a:ext cx="1473200" cy="4432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sz="1600" b="1" smtClean="0">
                <a:solidFill>
                  <a:schemeClr val="tx1"/>
                </a:solidFill>
              </a:rPr>
              <a:t>公共服务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840316" y="1283562"/>
            <a:ext cx="1136105" cy="1218016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消息推送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微信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微博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邮件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短信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853016" y="3091296"/>
            <a:ext cx="1136105" cy="413250"/>
          </a:xfrm>
          <a:prstGeom prst="roundRect">
            <a:avLst>
              <a:gd name="adj" fmla="val 0"/>
            </a:avLst>
          </a:prstGeom>
          <a:noFill/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批量传输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714316" y="1091076"/>
            <a:ext cx="1296584" cy="331324"/>
          </a:xfrm>
          <a:prstGeom prst="roundRect">
            <a:avLst>
              <a:gd name="adj" fmla="val 43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用户管理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714316" y="1461851"/>
            <a:ext cx="1283884" cy="41325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机构管理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727016" y="1922351"/>
            <a:ext cx="1271184" cy="413250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角色管理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700616" y="5372100"/>
            <a:ext cx="1461684" cy="121920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集成开发</a:t>
            </a:r>
            <a:endParaRPr lang="en-US" altLang="zh-CN" sz="1600" b="1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Maven</a:t>
            </a:r>
            <a:endParaRPr lang="en-US" altLang="zh-CN" sz="12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junit</a:t>
            </a:r>
            <a:endParaRPr lang="en-US" altLang="zh-CN" sz="12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git</a:t>
            </a:r>
            <a:endParaRPr lang="en-US" altLang="zh-CN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28672" y="8128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WEB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96858" y="8128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ANDROID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94072" y="8255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IOS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8820" y="5969000"/>
            <a:ext cx="1612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MYSQL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54420" y="5969000"/>
            <a:ext cx="1612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NOSQL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80020" y="5969000"/>
            <a:ext cx="1612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HBase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563919" y="4521200"/>
            <a:ext cx="1446645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原子服务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045158" y="4521200"/>
            <a:ext cx="1549442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POJO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655748" y="4508500"/>
            <a:ext cx="1549442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数据字典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65500" y="2603500"/>
            <a:ext cx="6057900" cy="118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02000" y="1431635"/>
            <a:ext cx="613410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统一控制层</a:t>
            </a:r>
            <a:endParaRPr lang="zh-CN" altLang="en-US" sz="16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流程图: 联系 46"/>
          <p:cNvSpPr/>
          <p:nvPr/>
        </p:nvSpPr>
        <p:spPr>
          <a:xfrm>
            <a:off x="3721100" y="2933700"/>
            <a:ext cx="190500" cy="152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流程图: 终止 47"/>
          <p:cNvSpPr/>
          <p:nvPr/>
        </p:nvSpPr>
        <p:spPr>
          <a:xfrm>
            <a:off x="4114800" y="29337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流程图: 终止 48"/>
          <p:cNvSpPr/>
          <p:nvPr/>
        </p:nvSpPr>
        <p:spPr>
          <a:xfrm>
            <a:off x="5067300" y="2933700"/>
            <a:ext cx="647700" cy="1651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流程图: 终止 49"/>
          <p:cNvSpPr/>
          <p:nvPr/>
        </p:nvSpPr>
        <p:spPr>
          <a:xfrm>
            <a:off x="5994400" y="29337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流程图: 终止 50"/>
          <p:cNvSpPr/>
          <p:nvPr/>
        </p:nvSpPr>
        <p:spPr>
          <a:xfrm>
            <a:off x="6858000" y="2933700"/>
            <a:ext cx="647700" cy="1651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流程图: 终止 51"/>
          <p:cNvSpPr/>
          <p:nvPr/>
        </p:nvSpPr>
        <p:spPr>
          <a:xfrm>
            <a:off x="7785100" y="29337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8661400" y="2946400"/>
            <a:ext cx="190500" cy="152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直接箭头连接符 53"/>
          <p:cNvCxnSpPr>
            <a:stCxn id="47" idx="6"/>
            <a:endCxn id="48" idx="1"/>
          </p:cNvCxnSpPr>
          <p:nvPr/>
        </p:nvCxnSpPr>
        <p:spPr>
          <a:xfrm>
            <a:off x="3911600" y="3009900"/>
            <a:ext cx="2032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3"/>
            <a:endCxn id="49" idx="1"/>
          </p:cNvCxnSpPr>
          <p:nvPr/>
        </p:nvCxnSpPr>
        <p:spPr>
          <a:xfrm>
            <a:off x="4762500" y="30162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3"/>
            <a:endCxn id="50" idx="1"/>
          </p:cNvCxnSpPr>
          <p:nvPr/>
        </p:nvCxnSpPr>
        <p:spPr>
          <a:xfrm>
            <a:off x="5715000" y="3016250"/>
            <a:ext cx="27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3"/>
            <a:endCxn id="51" idx="1"/>
          </p:cNvCxnSpPr>
          <p:nvPr/>
        </p:nvCxnSpPr>
        <p:spPr>
          <a:xfrm>
            <a:off x="6642100" y="3016250"/>
            <a:ext cx="215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1" idx="3"/>
            <a:endCxn id="52" idx="1"/>
          </p:cNvCxnSpPr>
          <p:nvPr/>
        </p:nvCxnSpPr>
        <p:spPr>
          <a:xfrm>
            <a:off x="7505700" y="3016250"/>
            <a:ext cx="27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3"/>
            <a:endCxn id="53" idx="2"/>
          </p:cNvCxnSpPr>
          <p:nvPr/>
        </p:nvCxnSpPr>
        <p:spPr>
          <a:xfrm>
            <a:off x="8432800" y="3016250"/>
            <a:ext cx="2286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终止 59"/>
          <p:cNvSpPr/>
          <p:nvPr/>
        </p:nvSpPr>
        <p:spPr>
          <a:xfrm>
            <a:off x="5334000" y="3276600"/>
            <a:ext cx="647700" cy="1651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流程图: 终止 60"/>
          <p:cNvSpPr/>
          <p:nvPr/>
        </p:nvSpPr>
        <p:spPr>
          <a:xfrm>
            <a:off x="6337300" y="32893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肘形连接符 61"/>
          <p:cNvCxnSpPr>
            <a:stCxn id="48" idx="3"/>
            <a:endCxn id="60" idx="1"/>
          </p:cNvCxnSpPr>
          <p:nvPr/>
        </p:nvCxnSpPr>
        <p:spPr>
          <a:xfrm>
            <a:off x="4762500" y="3016250"/>
            <a:ext cx="571500" cy="342900"/>
          </a:xfrm>
          <a:prstGeom prst="bentConnector3">
            <a:avLst>
              <a:gd name="adj1" fmla="val 2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0" idx="3"/>
            <a:endCxn id="61" idx="1"/>
          </p:cNvCxnSpPr>
          <p:nvPr/>
        </p:nvCxnSpPr>
        <p:spPr>
          <a:xfrm>
            <a:off x="5981700" y="3359150"/>
            <a:ext cx="355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61" idx="3"/>
            <a:endCxn id="52" idx="1"/>
          </p:cNvCxnSpPr>
          <p:nvPr/>
        </p:nvCxnSpPr>
        <p:spPr>
          <a:xfrm flipV="1">
            <a:off x="6985000" y="3016250"/>
            <a:ext cx="800100" cy="355600"/>
          </a:xfrm>
          <a:prstGeom prst="bentConnector3">
            <a:avLst>
              <a:gd name="adj1" fmla="val 801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59"/>
          <p:cNvSpPr txBox="1"/>
          <p:nvPr/>
        </p:nvSpPr>
        <p:spPr>
          <a:xfrm>
            <a:off x="8089900" y="34798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smtClean="0"/>
              <a:t>服务组合</a:t>
            </a:r>
            <a:endParaRPr lang="zh-CN" altLang="en-US" sz="1200"/>
          </a:p>
        </p:txBody>
      </p:sp>
      <p:sp>
        <p:nvSpPr>
          <p:cNvPr id="66" name="矩形 65"/>
          <p:cNvSpPr/>
          <p:nvPr/>
        </p:nvSpPr>
        <p:spPr>
          <a:xfrm>
            <a:off x="3358574" y="3873500"/>
            <a:ext cx="1211516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服务调度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566836" y="3873500"/>
            <a:ext cx="1187837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服务等级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59512" y="3873500"/>
            <a:ext cx="1187837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服务路由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944096" y="3873500"/>
            <a:ext cx="1187837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定时服务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36772" y="3873500"/>
            <a:ext cx="1303946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异常处理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75800" y="3036455"/>
            <a:ext cx="1574800" cy="199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审批管理</a:t>
            </a:r>
            <a:endParaRPr lang="zh-CN" altLang="en-US" sz="16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853016" y="3605676"/>
            <a:ext cx="1136105" cy="382124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报文转换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40900" y="239832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单点登录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53600" y="338612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流程配置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766300" y="392272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节点管理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773822" y="446463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流程审批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39558" y="8128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WEB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1200785"/>
            <a:ext cx="6066790" cy="44570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460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应用架构图（一）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2670" y="1320165"/>
            <a:ext cx="3202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</a:t>
            </a:r>
            <a:r>
              <a:rPr lang="en-US" altLang="zh-CN"/>
              <a:t>：</a:t>
            </a:r>
            <a:endParaRPr lang="en-US" altLang="zh-CN"/>
          </a:p>
          <a:p>
            <a:r>
              <a:rPr lang="zh-CN" altLang="en-US"/>
              <a:t>优点</a:t>
            </a:r>
            <a:r>
              <a:rPr lang="en-US" altLang="zh-CN"/>
              <a:t>：</a:t>
            </a:r>
            <a:endParaRPr lang="en-US" altLang="zh-CN"/>
          </a:p>
          <a:p>
            <a:r>
              <a:rPr lang="zh-CN" altLang="en-US"/>
              <a:t>缺点</a:t>
            </a:r>
            <a:r>
              <a:rPr lang="en-US" altLang="zh-CN"/>
              <a:t>：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1263650"/>
            <a:ext cx="6066790" cy="46856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460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应用架构图（二）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2965" y="1387475"/>
            <a:ext cx="3202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</a:t>
            </a:r>
            <a:r>
              <a:rPr lang="en-US" altLang="zh-CN"/>
              <a:t>：</a:t>
            </a:r>
            <a:endParaRPr lang="en-US" altLang="zh-CN"/>
          </a:p>
          <a:p>
            <a:r>
              <a:rPr lang="zh-CN" altLang="en-US"/>
              <a:t>优点</a:t>
            </a:r>
            <a:r>
              <a:rPr lang="en-US" altLang="zh-CN"/>
              <a:t>：</a:t>
            </a:r>
            <a:endParaRPr lang="en-US" altLang="zh-CN"/>
          </a:p>
          <a:p>
            <a:r>
              <a:rPr lang="zh-CN" altLang="en-US"/>
              <a:t>缺点</a:t>
            </a:r>
            <a:r>
              <a:rPr lang="en-US" altLang="zh-CN"/>
              <a:t>：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1648460"/>
            <a:ext cx="2942590" cy="29140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1460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子系统介绍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2780" y="1456055"/>
            <a:ext cx="6666865" cy="28022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st-api：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基础接口工程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用来定义跨系统调用的基础类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st-common：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基础工具工程，用来定义内部使用的公共工具类或常量，数据字典等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st-bosscenter：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业务子系统，实现某一业务模块的功能，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同类如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	    tradecenter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（交易业务子系统）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,riskcenter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（风控子系统）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	    reportcenter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（报表子系统）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st-bossweb：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管理后台，集中实现系统后台管理、运营监控、风控设置等功能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st-gateway：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外部接口服务，统一提供集成接口供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端调用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680" y="1504950"/>
            <a:ext cx="7914005" cy="38474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子模块依赖关系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开发指南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8235" y="1607820"/>
            <a:ext cx="3536950" cy="2453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1600">
                <a:sym typeface="+mn-ea"/>
              </a:rPr>
              <a:t>开发分为以下步骤</a:t>
            </a:r>
            <a:r>
              <a:rPr lang="en-US" altLang="zh-CN" sz="1600">
                <a:sym typeface="+mn-ea"/>
              </a:rPr>
              <a:t>:</a:t>
            </a:r>
            <a:endParaRPr lang="en-US" altLang="zh-CN" sz="1600"/>
          </a:p>
          <a:p>
            <a:pPr algn="l">
              <a:lnSpc>
                <a:spcPct val="160000"/>
              </a:lnSpc>
            </a:pPr>
            <a:r>
              <a:rPr lang="en-US" altLang="zh-CN" sz="1600">
                <a:sym typeface="+mn-ea"/>
              </a:rPr>
              <a:t>1</a:t>
            </a:r>
            <a:r>
              <a:rPr lang="zh-CN" altLang="zh-CN" sz="1600">
                <a:sym typeface="+mn-ea"/>
              </a:rPr>
              <a:t>、确定所开发的功能涉及到的子系统</a:t>
            </a:r>
            <a:endParaRPr lang="zh-CN" altLang="zh-CN" sz="1600"/>
          </a:p>
          <a:p>
            <a:pPr algn="l">
              <a:lnSpc>
                <a:spcPct val="160000"/>
              </a:lnSpc>
            </a:pP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、定义系统间远程调用接口</a:t>
            </a:r>
            <a:endParaRPr lang="zh-CN" altLang="en-US" sz="1600"/>
          </a:p>
          <a:p>
            <a:pPr algn="l">
              <a:lnSpc>
                <a:spcPct val="160000"/>
              </a:lnSpc>
            </a:pP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、分层开发</a:t>
            </a:r>
            <a:endParaRPr lang="zh-CN" altLang="en-US" sz="1600"/>
          </a:p>
          <a:p>
            <a:pPr algn="l">
              <a:lnSpc>
                <a:spcPct val="160000"/>
              </a:lnSpc>
            </a:pP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、分层测试</a:t>
            </a:r>
            <a:endParaRPr lang="zh-CN" altLang="en-US" sz="1600"/>
          </a:p>
          <a:p>
            <a:pPr algn="l">
              <a:lnSpc>
                <a:spcPct val="160000"/>
              </a:lnSpc>
            </a:pPr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、联调测试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3174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p>
            <a:pPr lvl="1" algn="l"/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zh-CN" sz="2000">
                <a:sym typeface="+mn-ea"/>
              </a:rPr>
              <a:t>确定所开发的功能涉及到的子系统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8235" y="1607820"/>
            <a:ext cx="8725535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1600"/>
              <a:t>比如从后台管理添加账户，前端应用为</a:t>
            </a:r>
            <a:r>
              <a:rPr lang="en-US" altLang="zh-CN" sz="1600"/>
              <a:t>bossweb</a:t>
            </a:r>
            <a:r>
              <a:rPr lang="zh-CN" altLang="en-US" sz="1600"/>
              <a:t>，后台服务应用为</a:t>
            </a:r>
            <a:r>
              <a:rPr lang="en-US" altLang="zh-CN" sz="1600"/>
              <a:t>bosscenter,</a:t>
            </a:r>
            <a:r>
              <a:rPr lang="zh-CN" altLang="en-US" sz="1600"/>
              <a:t>操作数据库为</a:t>
            </a:r>
            <a:r>
              <a:rPr lang="en-US" altLang="zh-CN" sz="1600"/>
              <a:t>bossbd</a:t>
            </a: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演示</Application>
  <PresentationFormat>宽屏</PresentationFormat>
  <Paragraphs>260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华文中宋</vt:lpstr>
      <vt:lpstr>华文琥珀</vt:lpstr>
      <vt:lpstr>华文细黑</vt:lpstr>
      <vt:lpstr>华文行楷</vt:lpstr>
      <vt:lpstr>华文隶书</vt:lpstr>
      <vt:lpstr>幼圆</vt:lpstr>
      <vt:lpstr>新宋体</vt:lpstr>
      <vt:lpstr>方正姚体</vt:lpstr>
      <vt:lpstr>方正舒体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师宝华</cp:lastModifiedBy>
  <cp:revision>143</cp:revision>
  <dcterms:created xsi:type="dcterms:W3CDTF">2015-05-05T08:02:00Z</dcterms:created>
  <dcterms:modified xsi:type="dcterms:W3CDTF">2018-02-05T12:35:01Z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