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5" r:id="rId3"/>
    <p:sldId id="274" r:id="rId4"/>
    <p:sldId id="275" r:id="rId5"/>
    <p:sldId id="272" r:id="rId6"/>
    <p:sldId id="273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3741"/>
  </p:normalViewPr>
  <p:slideViewPr>
    <p:cSldViewPr snapToGrid="0" snapToObjects="1" showGuides="1">
      <p:cViewPr varScale="1">
        <p:scale>
          <a:sx n="115" d="100"/>
          <a:sy n="115" d="100"/>
        </p:scale>
        <p:origin x="912" y="2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D606A-6D40-5E43-8E7D-1DF23BD26CEA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429C-CF16-3944-BD28-BC42A6B977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8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3429C-CF16-3944-BD28-BC42A6B9775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856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3429C-CF16-3944-BD28-BC42A6B9775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98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3429C-CF16-3944-BD28-BC42A6B9775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83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2650D-10F2-DC46-801B-26EF97914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48AAA8-5BFA-B348-8E3A-02E2A5EDA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80100-9133-6D47-8A72-88EA8159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0D8-3635-6247-AB28-140AC4C19B4D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3FA30-A2A1-6648-B087-8275FE72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9228E-0CD7-D846-92CA-21C8C4B0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E5A8-AE98-1845-92F2-8B1C1816F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43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BE082-23DC-D849-AE4A-64F0900E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B81C92-9E68-454A-B4C4-3E9DCB5AB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CE4CE-D59E-354F-9AB2-CA51F484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0D8-3635-6247-AB28-140AC4C19B4D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95D52-F5D3-8748-A7DC-5A5B1DC2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10915-D813-3643-94BC-67F95406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E5A8-AE98-1845-92F2-8B1C1816F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03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E099C2-4B6D-8446-8883-9310FA87D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A055E-9411-E74B-A421-E26B26222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04E42-29B5-3745-813B-01B3DB60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0D8-3635-6247-AB28-140AC4C19B4D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5E6D6-B010-3D4B-AAF2-19DA4B5D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EC261-4E5F-5147-BA64-E53CA2D1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E5A8-AE98-1845-92F2-8B1C1816F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59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282E6-F27D-2E45-915E-8DCD4F49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0982F-9B74-454A-A68C-27C2FA70C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52CC3-B684-4B42-B2E6-D0696AE9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0D8-3635-6247-AB28-140AC4C19B4D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B94AD-C963-0842-A6E6-D7708772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C6279-7472-2441-863E-67C79AF3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E5A8-AE98-1845-92F2-8B1C1816F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1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7DCF6-6709-C84B-A75A-D750776C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512C0-804E-5745-A4B7-7402E4DE2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B83BD-4977-7543-A34C-64954E0B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0D8-3635-6247-AB28-140AC4C19B4D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200BD-1FEE-7B48-BA2A-1A6BB845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7D6D4-B2D7-E045-A504-ABC165EB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E5A8-AE98-1845-92F2-8B1C1816F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57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7224A-BF37-1446-A1C0-2A0BB8AB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7B074-4F90-0D4B-A698-1B6FC0D8F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C7438E-9CF1-C945-99A5-1B8CE7A85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4A61B-85B6-9243-B845-2B61F4B0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0D8-3635-6247-AB28-140AC4C19B4D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D7880-22A6-854A-94B1-9520F224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A9F1B-4F2F-E24C-82BF-8A8C9DA6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E5A8-AE98-1845-92F2-8B1C1816F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7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5EAB3-5CE3-B54C-8752-700CDE14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77A4A-8AD7-4F4F-B13E-FECB0AF72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F785C-7062-ED42-BE43-220366793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EB38E0-9481-7C42-B469-F7CC1F5AF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B87C79-7955-A14B-9A9F-D297E07A3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FD8CEB-FB3B-D04E-8AEB-2E6FCA4F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0D8-3635-6247-AB28-140AC4C19B4D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96CF0B-9CCD-CA4C-A59C-727C4FA4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DB59CC-8D2F-394F-BB6E-D3B3FB16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E5A8-AE98-1845-92F2-8B1C1816F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87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EBCC-9F5F-DC40-8E04-E7774559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C2EC4D-B8FF-2742-822B-428DA882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0D8-3635-6247-AB28-140AC4C19B4D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5176AF-6154-F94C-ACBE-B0573D5F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C2B491-A383-F74A-8326-82A0119C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E5A8-AE98-1845-92F2-8B1C1816F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66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5C6E70-E99E-EC40-94E2-D064A88E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0D8-3635-6247-AB28-140AC4C19B4D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A11C0B-F9D4-E541-B772-2FF81A9B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880C4F-76FD-4940-9D7B-971CA228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E5A8-AE98-1845-92F2-8B1C1816F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53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F1451-8BB1-744B-88FF-5EBAF6F0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7E9FE-8F18-504E-A6C8-CB1109B3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9EAE8-AC68-6543-9D19-816EC0458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58C38-AEB7-8F40-AF49-E6993D43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0D8-3635-6247-AB28-140AC4C19B4D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35C398-F72A-2247-BDB8-44FD319D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94A4B-DFFC-7F48-8E9D-841DD2FD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E5A8-AE98-1845-92F2-8B1C1816F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4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747B3-30FD-4F4B-9673-13C11B3D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6120AD-9EED-DB45-9D66-8BDE28A8A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BC56D0-B6BC-5842-B24D-F72A42E9E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08EE78-1F62-F34B-B112-A4FE1C40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0D8-3635-6247-AB28-140AC4C19B4D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E585D-3BB5-5540-A29E-31E6F2EA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FC562-C6F3-A248-9CD2-C478F4A4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E5A8-AE98-1845-92F2-8B1C1816F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24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5C0D5E-7F31-494B-9CCF-02FF0D4D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5FAA5-6AE5-1C4B-9C77-0A110774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E9213-7B69-144B-A039-5DE1FA3FB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20D8-3635-6247-AB28-140AC4C19B4D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CD87E-726B-7647-8E9E-C566DC763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4F638-9719-BD47-A4F9-D3F7CCD4B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E5A8-AE98-1845-92F2-8B1C1816F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7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CFC76E-50E8-8B4C-B0BF-EE868DB30ABA}"/>
              </a:ext>
            </a:extLst>
          </p:cNvPr>
          <p:cNvSpPr/>
          <p:nvPr/>
        </p:nvSpPr>
        <p:spPr>
          <a:xfrm>
            <a:off x="919045" y="1495373"/>
            <a:ext cx="103539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deploying a mixed-reality aquarium for cognitive training of young children with autism spectrum disorder</a:t>
            </a:r>
          </a:p>
        </p:txBody>
      </p:sp>
      <p:pic>
        <p:nvPicPr>
          <p:cNvPr id="6" name="图片 5" descr="文本, 信件&#10;&#10;描述已自动生成">
            <a:extLst>
              <a:ext uri="{FF2B5EF4-FFF2-40B4-BE49-F238E27FC236}">
                <a16:creationId xmlns:a16="http://schemas.microsoft.com/office/drawing/2014/main" id="{A41789CF-79F2-4A45-9782-EE921941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13" y="3110392"/>
            <a:ext cx="8225573" cy="26300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60ECF9-EB04-FE43-AD2D-D0E29D1504EA}"/>
              </a:ext>
            </a:extLst>
          </p:cNvPr>
          <p:cNvSpPr txBox="1"/>
          <p:nvPr/>
        </p:nvSpPr>
        <p:spPr>
          <a:xfrm>
            <a:off x="5525971" y="503993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MOOP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1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78B76B-629F-954E-A4F8-7895E92D64FB}"/>
              </a:ext>
            </a:extLst>
          </p:cNvPr>
          <p:cNvSpPr/>
          <p:nvPr/>
        </p:nvSpPr>
        <p:spPr>
          <a:xfrm>
            <a:off x="461381" y="1250046"/>
            <a:ext cx="1126923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Autism spectrum disorder (ASD),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developmental disorder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severely aﬀecting cognition and social behavior, is increasing in prevalence. This increasing trend is especially severe in children, making the early intervention crucial to ASD treatment.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Cognition of children with ASD is characterized by impairments in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communication skills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reciprocal social interaction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restricted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repetitive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and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stereotyped patterns of behavior and interests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Children with ASD were found to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have attention deﬁcit symptoms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such as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rapid shifting of attention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delay in shifting attention between visual and auditory stimuli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and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impaired attention to the most salient or meaningful feature of a stimulus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Currently, most clinical interventions are conducted by therapists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through oral, behavioral, or picture based guidance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Studies have pointed out that these kinds of interventions are not intuitive or vivid enough to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appropriately attract attention, stimulate the interest, or bring positive cognitive outcomes of children with ASD.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Some of these interventions may even cause a high cognitive load to the ASD children that leads to the loss of attention.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FB6CFE-BBA6-A14D-AC6E-68B05687A91B}"/>
              </a:ext>
            </a:extLst>
          </p:cNvPr>
          <p:cNvSpPr txBox="1"/>
          <p:nvPr/>
        </p:nvSpPr>
        <p:spPr>
          <a:xfrm>
            <a:off x="461381" y="446049"/>
            <a:ext cx="2135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0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78B76B-629F-954E-A4F8-7895E92D64FB}"/>
              </a:ext>
            </a:extLst>
          </p:cNvPr>
          <p:cNvSpPr/>
          <p:nvPr/>
        </p:nvSpPr>
        <p:spPr>
          <a:xfrm>
            <a:off x="461381" y="915510"/>
            <a:ext cx="1126923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address this, interventions using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computer-assisted technology (CAT)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are being increasingly considered.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Some studies show that virtual reality (VR) creates a more intuitive, vivid, and immersive interactive environment, which can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 potentially used in rehabilitation training for ASD children.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Other studies indicate that the VR environment can help maintain ASD children’s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interest and enthusiasm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during training, as well as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improving their motivation, concentration, and performance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mixed reality(MR) technology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both the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real environment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virtual information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 not require on-body equipment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were more suitable for ASD children as many of them show a strong aversion to wearing anything on their bodies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MR aquarium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physical part</a:t>
            </a:r>
            <a:r>
              <a:rPr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real aquarium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with live ﬁsh and water plants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virtual part</a:t>
            </a:r>
            <a:r>
              <a:rPr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projection display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attached at the back of the aquarium, showing the content of the ASD training course.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infrared touch screen</a:t>
            </a:r>
            <a:r>
              <a:rPr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enable ASD children to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interact with the virtual creatures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via Multi-Touch method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FB6CFE-BBA6-A14D-AC6E-68B05687A91B}"/>
              </a:ext>
            </a:extLst>
          </p:cNvPr>
          <p:cNvSpPr txBox="1"/>
          <p:nvPr/>
        </p:nvSpPr>
        <p:spPr>
          <a:xfrm>
            <a:off x="461381" y="223026"/>
            <a:ext cx="2135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6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78B76B-629F-954E-A4F8-7895E92D64FB}"/>
              </a:ext>
            </a:extLst>
          </p:cNvPr>
          <p:cNvSpPr/>
          <p:nvPr/>
        </p:nvSpPr>
        <p:spPr>
          <a:xfrm>
            <a:off x="461381" y="915510"/>
            <a:ext cx="112692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Our system allows ASD children to</a:t>
            </a:r>
            <a:r>
              <a:rPr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take professional cognitive training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based on their cognitive characteristics</a:t>
            </a:r>
          </a:p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experience the fantasy training courses in an aquarium environment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which combines a real aquarium with a virtual underwater world, and also provides simple interaction by Multi-Touch technology.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FB6CFE-BBA6-A14D-AC6E-68B05687A91B}"/>
              </a:ext>
            </a:extLst>
          </p:cNvPr>
          <p:cNvSpPr txBox="1"/>
          <p:nvPr/>
        </p:nvSpPr>
        <p:spPr>
          <a:xfrm>
            <a:off x="461381" y="223026"/>
            <a:ext cx="2135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图形用户界面, 应用程序, Teams&#10;&#10;描述已自动生成">
            <a:extLst>
              <a:ext uri="{FF2B5EF4-FFF2-40B4-BE49-F238E27FC236}">
                <a16:creationId xmlns:a16="http://schemas.microsoft.com/office/drawing/2014/main" id="{686A1395-3430-FE48-B054-6C5424AE8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9" y="2546726"/>
            <a:ext cx="11909502" cy="40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1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F1A8E0-F73C-ED4A-8ADB-8929968C268E}"/>
              </a:ext>
            </a:extLst>
          </p:cNvPr>
          <p:cNvSpPr/>
          <p:nvPr/>
        </p:nvSpPr>
        <p:spPr>
          <a:xfrm>
            <a:off x="295064" y="289261"/>
            <a:ext cx="5355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mixed-reality aquarium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0368DB-0547-E146-9EE7-E6AF127D4CE4}"/>
              </a:ext>
            </a:extLst>
          </p:cNvPr>
          <p:cNvSpPr/>
          <p:nvPr/>
        </p:nvSpPr>
        <p:spPr>
          <a:xfrm>
            <a:off x="461381" y="1606882"/>
            <a:ext cx="112692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system needs to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take animal-assisted interventions into consideration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provide professional training courses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which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are suitable for the cognitive characteristics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young ASD children.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Animals are very eﬀective elements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promoting the cognitive training of ASD children.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Aquarium ﬁsh has positive eﬀects on people’s physical and mental health.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the presence of a dog, children with ASD show greater interest and concentration.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Based on ASD children’s cognition characteristics, we work closely with ASD therapists and perform an iterative development to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improve the system and course content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Considering that ASD children are generally problematic in their concentration, we choose bright colors when making virtual underwater scenes to better catch their attention.</a:t>
            </a:r>
          </a:p>
        </p:txBody>
      </p:sp>
    </p:spTree>
    <p:extLst>
      <p:ext uri="{BB962C8B-B14F-4D97-AF65-F5344CB8AC3E}">
        <p14:creationId xmlns:p14="http://schemas.microsoft.com/office/powerpoint/2010/main" val="376839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0367E84-0A81-E644-A0F2-F169F2B10EE9}"/>
              </a:ext>
            </a:extLst>
          </p:cNvPr>
          <p:cNvSpPr/>
          <p:nvPr/>
        </p:nvSpPr>
        <p:spPr>
          <a:xfrm>
            <a:off x="295064" y="32783"/>
            <a:ext cx="1162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BA0D01-49E3-394D-9993-7C7332FB1A54}"/>
              </a:ext>
            </a:extLst>
          </p:cNvPr>
          <p:cNvSpPr/>
          <p:nvPr/>
        </p:nvSpPr>
        <p:spPr>
          <a:xfrm>
            <a:off x="462329" y="569822"/>
            <a:ext cx="1126923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two questions</a:t>
            </a:r>
            <a:r>
              <a:rPr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 Understanding the advantages and eﬀects of our MR system on the performance of ASD children during the training.</a:t>
            </a:r>
          </a:p>
          <a:p>
            <a:pPr algn="just"/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(2) Understanding the eﬀects of our MR system and course on ASD children’s cognitive ability, as well as their linguistic and motor ability.</a:t>
            </a:r>
          </a:p>
          <a:p>
            <a:pPr algn="just"/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 ASD children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(18 males and 2 females) </a:t>
            </a:r>
            <a:r>
              <a:rPr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45.15 (±9.19) months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this study, the training lasted for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one month (four weeks)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Autism Behavior Checklist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Chinese version of the psycho-educational proﬁle</a:t>
            </a:r>
            <a:r>
              <a:rPr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CPEP3</a:t>
            </a:r>
            <a:r>
              <a:rPr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post-training questionnaire</a:t>
            </a:r>
          </a:p>
          <a:p>
            <a:pPr algn="just"/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empirical study involved a design of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comparative group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having both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pre-test and post-test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original participants were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randomly and equally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assigned to the two groups.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experimental group participated in an MR course, while the control group did not participate.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two groups participated</a:t>
            </a:r>
            <a:r>
              <a:rPr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some routine training in the hospital.</a:t>
            </a:r>
          </a:p>
          <a:p>
            <a:pPr algn="just"/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major dependent variable was the improvement of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cognitive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ability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improvements of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linguistic and motor ability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were also considered as 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381844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F1A8E0-F73C-ED4A-8ADB-8929968C268E}"/>
              </a:ext>
            </a:extLst>
          </p:cNvPr>
          <p:cNvSpPr/>
          <p:nvPr/>
        </p:nvSpPr>
        <p:spPr>
          <a:xfrm>
            <a:off x="295064" y="289261"/>
            <a:ext cx="1162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0368DB-0547-E146-9EE7-E6AF127D4CE4}"/>
              </a:ext>
            </a:extLst>
          </p:cNvPr>
          <p:cNvSpPr/>
          <p:nvPr/>
        </p:nvSpPr>
        <p:spPr>
          <a:xfrm>
            <a:off x="461381" y="1418799"/>
            <a:ext cx="112692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After one month of MR course training, the cognitive, language and motor ability of ASD children has been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signiﬁcantly improved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Moreover, they show that the MR aquarium and its courses indeed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have signiﬁcant potential in the interest development, concentration cultivation and other performance improvement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young ASD children in training.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mechanism of these positive eﬀects and clinical application of this system remain to be explored, and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to balance the impact of the real and virtual world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 children is also worth studying in the future.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845</Words>
  <Application>Microsoft Macintosh PowerPoint</Application>
  <PresentationFormat>宽屏</PresentationFormat>
  <Paragraphs>65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奔</dc:creator>
  <cp:lastModifiedBy>胡 奔</cp:lastModifiedBy>
  <cp:revision>459</cp:revision>
  <dcterms:created xsi:type="dcterms:W3CDTF">2020-12-17T14:55:59Z</dcterms:created>
  <dcterms:modified xsi:type="dcterms:W3CDTF">2020-12-25T07:28:36Z</dcterms:modified>
</cp:coreProperties>
</file>