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5" r:id="rId2"/>
    <p:sldId id="296" r:id="rId3"/>
    <p:sldId id="297" r:id="rId4"/>
    <p:sldId id="298" r:id="rId5"/>
    <p:sldId id="29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胡 奔" initials="胡" lastIdx="2" clrIdx="0">
    <p:extLst>
      <p:ext uri="{19B8F6BF-5375-455C-9EA6-DF929625EA0E}">
        <p15:presenceInfo xmlns:p15="http://schemas.microsoft.com/office/powerpoint/2012/main" userId="8ce566785a1195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70"/>
    <p:restoredTop sz="85170"/>
  </p:normalViewPr>
  <p:slideViewPr>
    <p:cSldViewPr snapToGrid="0" showGuides="1">
      <p:cViewPr varScale="1">
        <p:scale>
          <a:sx n="104" d="100"/>
          <a:sy n="104" d="100"/>
        </p:scale>
        <p:origin x="1168" y="192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249D8-CCED-7743-8502-8150CE114490}" type="datetimeFigureOut">
              <a:rPr kumimoji="1" lang="zh-CN" altLang="en-US" smtClean="0"/>
              <a:t>2021/7/16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D251F-E643-254E-877C-4AF15CA8A0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32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D251F-E643-254E-877C-4AF15CA8A0B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0776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9E307-711F-40C3-B3E4-E4230443C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196B97-AFFE-47BA-A157-F8CBD1500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9C785-45A4-41C0-A328-CFF640E0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D241-EADA-4EBC-9452-CA4B03C9454B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BC14EC-5F4B-4E46-A098-D559CF65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57EF3F-4D6F-4879-9233-D792D064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8A08-9DFF-4583-B655-D59975C61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64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C60E4-89EC-43D6-A1F2-FF98BEEB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EE5AB2-845B-447B-AC76-165DB8B6C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1C233-1111-43AB-BFCC-41998EFF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D241-EADA-4EBC-9452-CA4B03C9454B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96AFB2-04B6-44AC-A753-95876A40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62ADA-AC7D-4D09-B158-7B77AA10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8A08-9DFF-4583-B655-D59975C61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44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7EA127-DCAB-44D2-AF6A-A788B676B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F3727E-1E42-4E8A-B2A8-31BF2F94C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914C7-57CC-41CD-AFFE-E370A58C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D241-EADA-4EBC-9452-CA4B03C9454B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A8EB0-35A4-4DB1-8DD7-E0CB3BD6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9A507-03F9-4ADD-A5A8-A72EED38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8A08-9DFF-4583-B655-D59975C61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8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4DF10-96EA-4767-9B19-2266A660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CCF38-4AF7-4C5F-BB9B-C7530E1C7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E47D5-9B41-494F-BCD2-8043E9A9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D241-EADA-4EBC-9452-CA4B03C9454B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60C12-6748-42D7-AFFE-AA54CCD1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829C8-9913-4BD7-8507-124B39E3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8A08-9DFF-4583-B655-D59975C61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6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C1525-2863-40F8-8BDD-25EEAC33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708D2-D5E4-4963-A1E8-71FAB776D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7C325-0B9D-40BE-9714-CDB5CBE7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D241-EADA-4EBC-9452-CA4B03C9454B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A5CD9-5823-4075-A06B-1EAAE7E7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2E8A8-9221-4882-BEAA-A0AC1099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8A08-9DFF-4583-B655-D59975C61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1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85F2A-098F-43DA-BCF4-8970BB0D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7F523-02A3-4FC6-9CE6-93ACC778E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E8BF35-CA70-48DD-9F92-2816C308A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C664AC-0513-40DC-B727-AE07998F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D241-EADA-4EBC-9452-CA4B03C9454B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FE8C6B-124F-42EC-B272-A223563D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B2795-72F3-4FB2-B447-1F0FE055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8A08-9DFF-4583-B655-D59975C61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04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B9BFC-6309-4010-BCFA-D818E1E4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ADEBD4-CB36-42B1-8A22-B8CDCD273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F65C1C-D100-4EA4-8075-7574DDA73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D2B638-E5F6-4708-BFC5-D8501C7CB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1615A3-C88B-4DDA-BED8-35FF99BB3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79662B-3F14-4047-B7F0-FE852CCB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D241-EADA-4EBC-9452-CA4B03C9454B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FB860D-00B5-4C5D-9413-3D38B655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49EEE5-ADB2-467A-89D2-521A8039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8A08-9DFF-4583-B655-D59975C61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9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0C0DF-8646-4A54-B7B9-DE280BF8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B8B3B6-4511-4C78-B1F4-3FD74E2E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D241-EADA-4EBC-9452-CA4B03C9454B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26C263-D9E9-4498-847F-DB9BDAA2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F35BFD-0B4D-4AD6-AC5F-740C7FF5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8A08-9DFF-4583-B655-D59975C61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61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00C7A4-45D4-411E-8D8E-307CA1E4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D241-EADA-4EBC-9452-CA4B03C9454B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49572C-82AE-40A5-BC05-FF7D5EE9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5B8011-D6C9-4245-AE03-E36524A1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8A08-9DFF-4583-B655-D59975C61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6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6558F-7AE1-4BC1-BC1C-73B9E6DB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DB16F5-0DEA-4758-A5AC-2CE6322AD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D7AC7C-C170-48D0-9709-4E1C5AED7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4714EF-883E-4ABF-A933-30AB664D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D241-EADA-4EBC-9452-CA4B03C9454B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1063B4-783A-452F-B58A-DF381EDB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8A0561-B7FC-4CC0-912D-82739FCA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8A08-9DFF-4583-B655-D59975C61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9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5AAAD-384C-459F-94D8-7881B260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18118A-C387-4A50-A859-C729A00AA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2416D8-B10D-4276-B106-EC6C6FEBA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FD4B59-6762-4B9C-89CA-CD77D9BC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D241-EADA-4EBC-9452-CA4B03C9454B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B07149-FCAF-4953-B17A-69C8CAD7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04C563-2281-4219-A6FD-5496B792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8A08-9DFF-4583-B655-D59975C61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7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107B14-751E-4B86-A232-687C8C53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A286A8-D918-46F6-B916-94F6AF1C5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130C0-34D4-4ECA-BA8F-02AC29B26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7D241-EADA-4EBC-9452-CA4B03C9454B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34745-767F-4367-94AB-A5895FE1C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D9D33-F8F7-4E2D-B922-5A8951F2D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78A08-9DFF-4583-B655-D59975C61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8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6CE0ECC-9CD4-7247-8B1E-B3D904CF1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8" y="1687286"/>
            <a:ext cx="11466284" cy="17417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D58011-37BD-2049-A589-BC338D1437EA}"/>
              </a:ext>
            </a:extLst>
          </p:cNvPr>
          <p:cNvSpPr txBox="1"/>
          <p:nvPr/>
        </p:nvSpPr>
        <p:spPr>
          <a:xfrm>
            <a:off x="5031029" y="4586514"/>
            <a:ext cx="2129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61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24251A-896D-5B4B-A310-B31C67641273}"/>
              </a:ext>
            </a:extLst>
          </p:cNvPr>
          <p:cNvSpPr txBox="1"/>
          <p:nvPr/>
        </p:nvSpPr>
        <p:spPr>
          <a:xfrm>
            <a:off x="362857" y="177713"/>
            <a:ext cx="2135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CB5949-453D-1744-9A93-36E227EF8E7C}"/>
              </a:ext>
            </a:extLst>
          </p:cNvPr>
          <p:cNvSpPr txBox="1"/>
          <p:nvPr/>
        </p:nvSpPr>
        <p:spPr>
          <a:xfrm>
            <a:off x="362857" y="726338"/>
            <a:ext cx="109199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Stroke is one of the leading causes of </a:t>
            </a: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 disability </a:t>
            </a: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worldwide, and despite </a:t>
            </a: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intensive physiotherapy</a:t>
            </a: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up to </a:t>
            </a: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2/3 of stroke survivors never fully recover</a:t>
            </a: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(severe motor impairments,</a:t>
            </a:r>
            <a:r>
              <a: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unable to move their arm or hand)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activation of the damaged motor cortex </a:t>
            </a: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absence of volitional movement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primary ways include: </a:t>
            </a:r>
          </a:p>
          <a:p>
            <a:pPr marL="800100" lvl="1" indent="-342900" algn="just">
              <a:buAutoNum type="arabicParenR"/>
            </a:pP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action observation network (AON):</a:t>
            </a: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active </a:t>
            </a: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both the performance of an action and simply during the observation of an action</a:t>
            </a:r>
          </a:p>
          <a:p>
            <a:pPr marL="800100" lvl="1" indent="-342900" algn="just">
              <a:buAutoNum type="arabicParenR"/>
            </a:pP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neurofeedback from brain computer interfaces (BCIs):</a:t>
            </a:r>
            <a:r>
              <a: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sensory </a:t>
            </a: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 of biological activity </a:t>
            </a: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brain;</a:t>
            </a:r>
            <a:r>
              <a: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a computerized device</a:t>
            </a:r>
          </a:p>
          <a:p>
            <a:pPr marL="342900" indent="-342900" algn="just">
              <a:buAutoNum type="arabicParenR"/>
            </a:pPr>
            <a:endParaRPr kumimoji="1"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</a:t>
            </a: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provide </a:t>
            </a: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biologically-relevant action observation feedback </a:t>
            </a: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immersive virtual reality BCI environment.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kumimoji="1"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kumimoji="1"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kumimoji="1"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REINVENT pairs an individual’s own </a:t>
            </a: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and muscular commands </a:t>
            </a: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augmented, but believable, embodied feedback of one’s own movements in virtual space.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feedback of one’s own limb moving </a:t>
            </a: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effective way to activate the </a:t>
            </a: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AON and ‘close the loop’ </a:t>
            </a: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a motor command and sensory feedback.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report the </a:t>
            </a: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 of REINVENT </a:t>
            </a: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well as </a:t>
            </a: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preliminary feasibility and safety testing with healthy older adults</a:t>
            </a: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FDADCA-3039-694F-81A4-636B2D4C0046}"/>
              </a:ext>
            </a:extLst>
          </p:cNvPr>
          <p:cNvSpPr/>
          <p:nvPr/>
        </p:nvSpPr>
        <p:spPr>
          <a:xfrm>
            <a:off x="709607" y="3877096"/>
            <a:ext cx="10772786" cy="584775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REINVENT</a:t>
            </a:r>
            <a:endParaRPr kumimoji="1"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(Rehabilitation Environment using the Integration of Neuromuscular-based Virtual Enhancements for Neural Training)</a:t>
            </a:r>
          </a:p>
        </p:txBody>
      </p:sp>
    </p:spTree>
    <p:extLst>
      <p:ext uri="{BB962C8B-B14F-4D97-AF65-F5344CB8AC3E}">
        <p14:creationId xmlns:p14="http://schemas.microsoft.com/office/powerpoint/2010/main" val="408582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24251A-896D-5B4B-A310-B31C67641273}"/>
              </a:ext>
            </a:extLst>
          </p:cNvPr>
          <p:cNvSpPr txBox="1"/>
          <p:nvPr/>
        </p:nvSpPr>
        <p:spPr>
          <a:xfrm>
            <a:off x="362857" y="333828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B4FD1D-09BD-0C45-BAD5-9474D57BB0EE}"/>
              </a:ext>
            </a:extLst>
          </p:cNvPr>
          <p:cNvSpPr txBox="1"/>
          <p:nvPr/>
        </p:nvSpPr>
        <p:spPr>
          <a:xfrm>
            <a:off x="362857" y="938208"/>
            <a:ext cx="109199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REINVENT provides flexible options to 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just EEG, just EMG, or a combination of both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drive the neurofeedback, and employs a low-cost system with 3D printed components and a laptop to keep the unit 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affordable and portable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REINVENT is an 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hardware-software BCI system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receives data from brain/muscle sensors, integrates and analyzes the data in near real-time, and 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 virtual reality feedback for a participant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on-screen status information for a clinician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435EF1-A48E-EB4F-9D98-99168D89E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64" y="2183971"/>
            <a:ext cx="3791582" cy="288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B27E219-FED8-DD4E-8C1E-69F37E11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292" y="2183971"/>
            <a:ext cx="3911136" cy="288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44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0E24D3C-17BF-1C44-A2A5-6C1AB09CBF3C}"/>
              </a:ext>
            </a:extLst>
          </p:cNvPr>
          <p:cNvSpPr txBox="1"/>
          <p:nvPr/>
        </p:nvSpPr>
        <p:spPr>
          <a:xfrm>
            <a:off x="362857" y="222318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364555-0D32-C34C-BAA5-C7BBE637155D}"/>
              </a:ext>
            </a:extLst>
          </p:cNvPr>
          <p:cNvSpPr txBox="1"/>
          <p:nvPr/>
        </p:nvSpPr>
        <p:spPr>
          <a:xfrm>
            <a:off x="362857" y="826698"/>
            <a:ext cx="1091996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OpenBCI(16) EEG(12)/EMG(4) device(125Hz), a wearable forearm motion capture system including two Nine Degrees of Freedom (9DOF) interial measurement units (IMUs,</a:t>
            </a:r>
            <a:r>
              <a:rPr kumimoji="1"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120Hz), a computer, and a Head-Mounted Display (HMD,</a:t>
            </a:r>
            <a:r>
              <a:rPr kumimoji="1"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Oculus DK2).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 and Processing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kumimoji="1"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REINVENT Peripheral Interface</a:t>
            </a:r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received from the OpenBCI and IMU systems are processed via a .NET 4.5 application, which connects to the peripherals via USB Serial, and hosts a TCP/IP server.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kumimoji="1"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REINVENT VR application</a:t>
            </a:r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VR display including a virtual arm and simple room scene including a desk surface, similar to the physical setting of the experiment.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332015-B650-244D-B467-46CC6BB48335}"/>
              </a:ext>
            </a:extLst>
          </p:cNvPr>
          <p:cNvSpPr txBox="1"/>
          <p:nvPr/>
        </p:nvSpPr>
        <p:spPr>
          <a:xfrm>
            <a:off x="362857" y="3000739"/>
            <a:ext cx="6115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and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older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adults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1B1328-E499-0F48-AF25-EC8184096114}"/>
              </a:ext>
            </a:extLst>
          </p:cNvPr>
          <p:cNvSpPr txBox="1"/>
          <p:nvPr/>
        </p:nvSpPr>
        <p:spPr>
          <a:xfrm>
            <a:off x="362857" y="3605119"/>
            <a:ext cx="1091996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individuals </a:t>
            </a: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1-hour experiment (11 female/1 male, aged: M=83±10.5)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Eligibility criteria included</a:t>
            </a:r>
            <a:r>
              <a: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healthy individuals </a:t>
            </a: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no </a:t>
            </a: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experience with virtual </a:t>
            </a:r>
            <a:r>
              <a:rPr kumimoji="1" lang="en-US" altLang="zh-CN" sz="1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reality.</a:t>
            </a:r>
            <a:r>
              <a:rPr kumimoji="1"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Informed</a:t>
            </a: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consent</a:t>
            </a: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obtained from all subjects, and the experimental protocol was approved by the Institutional Review Board at USC and performed in accordance with the 1964 Declaration of Helsinki.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were </a:t>
            </a: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asked to rest for a 30second </a:t>
            </a: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calculation of EEG and EMG signals.</a:t>
            </a:r>
            <a:r>
              <a: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were then </a:t>
            </a: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asked to try to control their virtual arm </a:t>
            </a: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REINVENT and move it towards goal positions using either </a:t>
            </a: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arm movements (IMUs), just muscle activity (EMG), or just brain activity (EEG; using motor imagery)</a:t>
            </a: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up to thirty trials of each.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Simulator Sickness Questionnaire(total m:1.16±0.29)/interesting (m:9.67±0.62)/enjoyable (m:8.92±1.19)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9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24251A-896D-5B4B-A310-B31C67641273}"/>
              </a:ext>
            </a:extLst>
          </p:cNvPr>
          <p:cNvSpPr txBox="1"/>
          <p:nvPr/>
        </p:nvSpPr>
        <p:spPr>
          <a:xfrm>
            <a:off x="362857" y="333828"/>
            <a:ext cx="4501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A86ED3-DA62-2D48-ACFA-4C9F6CF1E210}"/>
              </a:ext>
            </a:extLst>
          </p:cNvPr>
          <p:cNvSpPr txBox="1"/>
          <p:nvPr/>
        </p:nvSpPr>
        <p:spPr>
          <a:xfrm>
            <a:off x="362857" y="1306201"/>
            <a:ext cx="1091996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described 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novel low-cost, portable VR-based brain computer interface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demonstrated the 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and safety of using this device with older adults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from these individuals was used to further refine the REINVENT interface.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will examine the feasibility and preliminary effectiveness of using REINVENT with 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older adults after stroke.</a:t>
            </a:r>
          </a:p>
        </p:txBody>
      </p:sp>
    </p:spTree>
    <p:extLst>
      <p:ext uri="{BB962C8B-B14F-4D97-AF65-F5344CB8AC3E}">
        <p14:creationId xmlns:p14="http://schemas.microsoft.com/office/powerpoint/2010/main" val="120258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11675</TotalTime>
  <Words>647</Words>
  <Application>Microsoft Macintosh PowerPoint</Application>
  <PresentationFormat>宽屏</PresentationFormat>
  <Paragraphs>62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奔</dc:creator>
  <cp:lastModifiedBy>胡 奔</cp:lastModifiedBy>
  <cp:revision>1291</cp:revision>
  <dcterms:created xsi:type="dcterms:W3CDTF">2021-04-06T10:37:05Z</dcterms:created>
  <dcterms:modified xsi:type="dcterms:W3CDTF">2021-07-16T09:05:28Z</dcterms:modified>
</cp:coreProperties>
</file>