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1" r:id="rId4"/>
    <p:sldId id="262" r:id="rId5"/>
    <p:sldId id="265" r:id="rId6"/>
    <p:sldId id="266" r:id="rId7"/>
    <p:sldId id="264" r:id="rId8"/>
    <p:sldId id="267" r:id="rId9"/>
    <p:sldId id="26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7"/>
    <p:restoredTop sz="90952"/>
  </p:normalViewPr>
  <p:slideViewPr>
    <p:cSldViewPr snapToGrid="0" showGuides="1">
      <p:cViewPr varScale="1">
        <p:scale>
          <a:sx n="111" d="100"/>
          <a:sy n="111" d="100"/>
        </p:scale>
        <p:origin x="1072" y="208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249D8-CCED-7743-8502-8150CE114490}" type="datetimeFigureOut">
              <a:rPr kumimoji="1" lang="zh-CN" altLang="en-US" smtClean="0"/>
              <a:t>2021/5/14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D251F-E643-254E-877C-4AF15CA8A0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325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D251F-E643-254E-877C-4AF15CA8A0B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305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D251F-E643-254E-877C-4AF15CA8A0B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892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D251F-E643-254E-877C-4AF15CA8A0B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9088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D251F-E643-254E-877C-4AF15CA8A0B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1613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D251F-E643-254E-877C-4AF15CA8A0B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2896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D251F-E643-254E-877C-4AF15CA8A0B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1522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9E307-711F-40C3-B3E4-E4230443C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196B97-AFFE-47BA-A157-F8CBD1500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19C785-45A4-41C0-A328-CFF640E0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D241-EADA-4EBC-9452-CA4B03C9454B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BC14EC-5F4B-4E46-A098-D559CF65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57EF3F-4D6F-4879-9233-D792D064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8A08-9DFF-4583-B655-D59975C61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64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C60E4-89EC-43D6-A1F2-FF98BEEB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EE5AB2-845B-447B-AC76-165DB8B6C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1C233-1111-43AB-BFCC-41998EFF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D241-EADA-4EBC-9452-CA4B03C9454B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96AFB2-04B6-44AC-A753-95876A40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62ADA-AC7D-4D09-B158-7B77AA10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8A08-9DFF-4583-B655-D59975C61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44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7EA127-DCAB-44D2-AF6A-A788B676B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F3727E-1E42-4E8A-B2A8-31BF2F94C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2914C7-57CC-41CD-AFFE-E370A58C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D241-EADA-4EBC-9452-CA4B03C9454B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0A8EB0-35A4-4DB1-8DD7-E0CB3BD6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29A507-03F9-4ADD-A5A8-A72EED38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8A08-9DFF-4583-B655-D59975C61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78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4DF10-96EA-4767-9B19-2266A660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CCF38-4AF7-4C5F-BB9B-C7530E1C7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E47D5-9B41-494F-BCD2-8043E9A9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D241-EADA-4EBC-9452-CA4B03C9454B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C60C12-6748-42D7-AFFE-AA54CCD18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2829C8-9913-4BD7-8507-124B39E3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8A08-9DFF-4583-B655-D59975C61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86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C1525-2863-40F8-8BDD-25EEAC33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708D2-D5E4-4963-A1E8-71FAB776D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97C325-0B9D-40BE-9714-CDB5CBE7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D241-EADA-4EBC-9452-CA4B03C9454B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A5CD9-5823-4075-A06B-1EAAE7E7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2E8A8-9221-4882-BEAA-A0AC1099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8A08-9DFF-4583-B655-D59975C61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21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85F2A-098F-43DA-BCF4-8970BB0D2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47F523-02A3-4FC6-9CE6-93ACC778E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E8BF35-CA70-48DD-9F92-2816C308A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C664AC-0513-40DC-B727-AE07998F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D241-EADA-4EBC-9452-CA4B03C9454B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FE8C6B-124F-42EC-B272-A223563DF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0B2795-72F3-4FB2-B447-1F0FE055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8A08-9DFF-4583-B655-D59975C61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04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B9BFC-6309-4010-BCFA-D818E1E40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ADEBD4-CB36-42B1-8A22-B8CDCD273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F65C1C-D100-4EA4-8075-7574DDA73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D2B638-E5F6-4708-BFC5-D8501C7CB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1615A3-C88B-4DDA-BED8-35FF99BB3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79662B-3F14-4047-B7F0-FE852CCB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D241-EADA-4EBC-9452-CA4B03C9454B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FB860D-00B5-4C5D-9413-3D38B655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49EEE5-ADB2-467A-89D2-521A8039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8A08-9DFF-4583-B655-D59975C61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9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0C0DF-8646-4A54-B7B9-DE280BF89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B8B3B6-4511-4C78-B1F4-3FD74E2E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D241-EADA-4EBC-9452-CA4B03C9454B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26C263-D9E9-4498-847F-DB9BDAA2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F35BFD-0B4D-4AD6-AC5F-740C7FF5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8A08-9DFF-4583-B655-D59975C61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61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00C7A4-45D4-411E-8D8E-307CA1E4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D241-EADA-4EBC-9452-CA4B03C9454B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49572C-82AE-40A5-BC05-FF7D5EE9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5B8011-D6C9-4245-AE03-E36524A1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8A08-9DFF-4583-B655-D59975C61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26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6558F-7AE1-4BC1-BC1C-73B9E6DB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DB16F5-0DEA-4758-A5AC-2CE6322AD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D7AC7C-C170-48D0-9709-4E1C5AED7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4714EF-883E-4ABF-A933-30AB664DA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D241-EADA-4EBC-9452-CA4B03C9454B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1063B4-783A-452F-B58A-DF381EDBE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8A0561-B7FC-4CC0-912D-82739FCA5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8A08-9DFF-4583-B655-D59975C61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79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5AAAD-384C-459F-94D8-7881B260C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18118A-C387-4A50-A859-C729A00AA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2416D8-B10D-4276-B106-EC6C6FEBA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FD4B59-6762-4B9C-89CA-CD77D9BCC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D241-EADA-4EBC-9452-CA4B03C9454B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B07149-FCAF-4953-B17A-69C8CAD7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04C563-2281-4219-A6FD-5496B792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8A08-9DFF-4583-B655-D59975C61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7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107B14-751E-4B86-A232-687C8C534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A286A8-D918-46F6-B916-94F6AF1C5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130C0-34D4-4ECA-BA8F-02AC29B26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7D241-EADA-4EBC-9452-CA4B03C9454B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C34745-767F-4367-94AB-A5895FE1C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2D9D33-F8F7-4E2D-B922-5A8951F2D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78A08-9DFF-4583-B655-D59975C61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8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lysseCoteAllard/LongTermEM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39F411-0E63-0E46-996C-DCE9B26490C9}"/>
              </a:ext>
            </a:extLst>
          </p:cNvPr>
          <p:cNvSpPr/>
          <p:nvPr/>
        </p:nvSpPr>
        <p:spPr>
          <a:xfrm>
            <a:off x="250371" y="1704593"/>
            <a:ext cx="116912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Transferable Adaptive Domain Adversarial Neural Network for Virtual Reality Augmented EMG-Based Gesture Recognition</a:t>
            </a:r>
            <a:endParaRPr lang="zh-CN" altLang="en-US" sz="32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AC3824-1CA9-B54E-85F7-3B6318C2F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407" y="3383268"/>
            <a:ext cx="9173481" cy="92599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87CD2D6-BC4C-7A4A-99FA-D42B06C9E2D7}"/>
              </a:ext>
            </a:extLst>
          </p:cNvPr>
          <p:cNvSpPr txBox="1"/>
          <p:nvPr/>
        </p:nvSpPr>
        <p:spPr>
          <a:xfrm>
            <a:off x="1755777" y="5268684"/>
            <a:ext cx="8682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《IEEE TRANSACTIONS ON NEURAL SYSTEMS AND REHABILITATION ENGINEERING》</a:t>
            </a:r>
          </a:p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Q1</a:t>
            </a:r>
            <a:r>
              <a:rPr kumimoji="1" lang="zh-CN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区，影响因子：</a:t>
            </a:r>
            <a:r>
              <a:rPr kumimoji="1" lang="en-US" altLang="zh-CN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3.34</a:t>
            </a:r>
            <a:endParaRPr kumimoji="1" lang="zh-CN" altLang="en-US" sz="1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10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826549F-19D7-C148-99BD-6258463EA810}"/>
              </a:ext>
            </a:extLst>
          </p:cNvPr>
          <p:cNvSpPr/>
          <p:nvPr/>
        </p:nvSpPr>
        <p:spPr>
          <a:xfrm>
            <a:off x="193397" y="174562"/>
            <a:ext cx="2239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C5646F-5BDE-8340-B13A-72AFAEDF964A}"/>
              </a:ext>
            </a:extLst>
          </p:cNvPr>
          <p:cNvSpPr txBox="1"/>
          <p:nvPr/>
        </p:nvSpPr>
        <p:spPr>
          <a:xfrm>
            <a:off x="473528" y="641067"/>
            <a:ext cx="1124494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l"/>
            </a:pPr>
            <a:r>
              <a:rPr kumimoji="1"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Muscle activity 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control interface has been extensively applied to a wide range of domains from </a:t>
            </a:r>
            <a:r>
              <a:rPr kumimoji="1"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assistive robotics 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kumimoji="1"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serious gaming 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rehabilitation and artistic performances.</a:t>
            </a: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important gap still exists between </a:t>
            </a:r>
            <a:r>
              <a:rPr kumimoji="1"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ofﬂine classiﬁers’ performances 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kumimoji="1"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applications’ usability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disconnect stems in large part from the difﬁculty of including, within an </a:t>
            </a:r>
            <a:r>
              <a:rPr kumimoji="1"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ofﬂine dataset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four main dynamic factors:</a:t>
            </a:r>
            <a:r>
              <a: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itchFamily="2" charset="2"/>
              <a:buChar char="l"/>
            </a:pPr>
            <a:r>
              <a:rPr kumimoji="1"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gesture intensity, limb position, electrode shift, and the transient nature of the EMG signal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buFont typeface="Wingdings" pitchFamily="2" charset="2"/>
              <a:buChar char="l"/>
            </a:pP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investments</a:t>
            </a:r>
            <a:r>
              <a: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fatigue.</a:t>
            </a: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real-world use, the system should ideally be able </a:t>
            </a:r>
            <a:r>
              <a:rPr kumimoji="1"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learn to contend with untrained conditions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buFont typeface="Wingdings" pitchFamily="2" charset="2"/>
              <a:buChar char="l"/>
            </a:pP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 cannot regulate their gestures through external feedback due to the absence of a controller</a:t>
            </a:r>
          </a:p>
          <a:p>
            <a:pPr marL="742950" lvl="1" indent="-285750" algn="just">
              <a:buFont typeface="Wingdings" pitchFamily="2" charset="2"/>
              <a:buChar char="l"/>
            </a:pP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forced to rely on internal focus</a:t>
            </a:r>
          </a:p>
          <a:p>
            <a:pPr marL="742950" lvl="1" indent="-285750" algn="just">
              <a:buFont typeface="Wingdings" pitchFamily="2" charset="2"/>
              <a:buChar char="l"/>
            </a:pP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EMG signals</a:t>
            </a: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Consequently, the recording of </a:t>
            </a:r>
            <a:r>
              <a:rPr kumimoji="1"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new dataset for each control method or variant to be tested 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required for a fair comparison. Recording such datasets, however, is not only </a:t>
            </a:r>
            <a:r>
              <a:rPr kumimoji="1"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can also </a:t>
            </a:r>
            <a:r>
              <a:rPr kumimoji="1"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 expensive hardware.</a:t>
            </a: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reality (VR) offers an </a:t>
            </a:r>
            <a:r>
              <a:rPr kumimoji="1"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attractive and affordable 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for EMG-based real-time 3D control simulations.</a:t>
            </a: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such, one of this work’s contributions is </a:t>
            </a:r>
            <a:r>
              <a:rPr kumimoji="1"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creation of a virtual reality environment from which a dynamic dataset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featuring </a:t>
            </a:r>
            <a:r>
              <a:rPr kumimoji="1"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participants and recorded speciﬁcally to contain the four main dynamic factors, is made publicly available.</a:t>
            </a:r>
            <a:r>
              <a: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real-time, gesture recognition feedback is provided solely by a Leap Motion camera</a:t>
            </a:r>
            <a:r>
              <a: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kumimoji="1"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itchFamily="2" charset="2"/>
              <a:buChar char="l"/>
            </a:pP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dynamic dataset, this work proposes </a:t>
            </a:r>
            <a:r>
              <a:rPr kumimoji="1"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analysis of the effect of the four main dynamic factors 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deep learning classiﬁer. </a:t>
            </a: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 transfer learning algorithm for long-term recalibration, named </a:t>
            </a:r>
            <a:r>
              <a:rPr kumimoji="1"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Transferable Adaptive Domain Adversarial Neural Network 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(TADANN).</a:t>
            </a:r>
          </a:p>
        </p:txBody>
      </p:sp>
    </p:spTree>
    <p:extLst>
      <p:ext uri="{BB962C8B-B14F-4D97-AF65-F5344CB8AC3E}">
        <p14:creationId xmlns:p14="http://schemas.microsoft.com/office/powerpoint/2010/main" val="26333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826549F-19D7-C148-99BD-6258463EA810}"/>
              </a:ext>
            </a:extLst>
          </p:cNvPr>
          <p:cNvSpPr/>
          <p:nvPr/>
        </p:nvSpPr>
        <p:spPr>
          <a:xfrm>
            <a:off x="193397" y="174562"/>
            <a:ext cx="30946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sEMG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C5646F-5BDE-8340-B13A-72AFAEDF964A}"/>
              </a:ext>
            </a:extLst>
          </p:cNvPr>
          <p:cNvSpPr txBox="1"/>
          <p:nvPr/>
        </p:nvSpPr>
        <p:spPr>
          <a:xfrm>
            <a:off x="473528" y="819307"/>
            <a:ext cx="112449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l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publicly available: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https://github.com/UlysseCoteAllard/LongTermEMG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itchFamily="2" charset="2"/>
              <a:buChar char="l"/>
            </a:pP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LongTerm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3DC Dataset is available here: 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</a:t>
            </a:r>
            <a:r>
              <a:rPr kumimoji="1"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ieee-dataport.org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/1948</a:t>
            </a:r>
          </a:p>
          <a:p>
            <a:pPr marL="742950" lvl="1" indent="-285750" algn="just">
              <a:buFont typeface="Wingdings" pitchFamily="2" charset="2"/>
              <a:buChar char="l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3DC Dataset is available here: 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</a:t>
            </a:r>
            <a:r>
              <a:rPr kumimoji="1"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UlysseCoteAllard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sEMG_handCraftedVsLearnedFeatures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Dynamic Dataset features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able-bodied participants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(5F/15M) aged between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 and 34 years old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(average 26 ± 4 years old) performing the eleven hand/wrist gestures.</a:t>
            </a: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participant, the experiment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recorded in virtual reality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three sessions spanning 14 days.</a:t>
            </a: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this minimum requirement, six of them completed a fourth session, so that the experiment spanned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days.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of the 20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 no prior experience with EMG system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s, while the other three only had limited experience.(18 of the 20 participants, this was their ﬁrst time within a VR environment.)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EC2E9A-AAB0-6647-BF41-DC4D76865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99" y="2608271"/>
            <a:ext cx="5232400" cy="2184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0238D3-2F23-B24E-B543-E4C0F17EEA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862" y="3036151"/>
            <a:ext cx="4980090" cy="155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59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826549F-19D7-C148-99BD-6258463EA810}"/>
              </a:ext>
            </a:extLst>
          </p:cNvPr>
          <p:cNvSpPr/>
          <p:nvPr/>
        </p:nvSpPr>
        <p:spPr>
          <a:xfrm>
            <a:off x="193397" y="174562"/>
            <a:ext cx="30946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sEMG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C5646F-5BDE-8340-B13A-72AFAEDF964A}"/>
              </a:ext>
            </a:extLst>
          </p:cNvPr>
          <p:cNvSpPr txBox="1"/>
          <p:nvPr/>
        </p:nvSpPr>
        <p:spPr>
          <a:xfrm>
            <a:off x="193397" y="610136"/>
            <a:ext cx="685492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l"/>
            </a:pPr>
            <a:r>
              <a:rPr kumimoji="1"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sEMG Recording Hardware:</a:t>
            </a:r>
            <a:r>
              <a:rPr kumimoji="1"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itchFamily="2" charset="2"/>
              <a:buChar char="l"/>
            </a:pP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3DC Armband(a wireless, 10-channel</a:t>
            </a:r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1000Hz, dry-electrode, 3D printed sEMG armband.)</a:t>
            </a:r>
          </a:p>
          <a:p>
            <a:pPr marL="742950" lvl="1" indent="-285750" algn="just">
              <a:buFont typeface="Wingdings" pitchFamily="2" charset="2"/>
              <a:buChar char="l"/>
            </a:pP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9-axis Magnetic, Angular Rate, and Gravity (MARG) sensor cadenced at 50 Hz.</a:t>
            </a: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r>
              <a:rPr kumimoji="1"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Stereo-Camera Recording Hardware</a:t>
            </a:r>
          </a:p>
          <a:p>
            <a:pPr marL="742950" lvl="1" indent="-285750" algn="just">
              <a:buFont typeface="Wingdings" pitchFamily="2" charset="2"/>
              <a:buChar char="l"/>
            </a:pP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Leap Motion camera(https://</a:t>
            </a:r>
            <a:r>
              <a:rPr kumimoji="1"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www.ultraleap.com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/)</a:t>
            </a: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r>
              <a:rPr kumimoji="1"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Protocol in Virtual Reality</a:t>
            </a:r>
          </a:p>
          <a:p>
            <a:pPr marL="742950" lvl="1" indent="-285750" algn="just">
              <a:buFont typeface="Wingdings" pitchFamily="2" charset="2"/>
              <a:buChar char="l"/>
            </a:pP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the software to </a:t>
            </a:r>
            <a:r>
              <a:rPr kumimoji="1"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intuitively communicate gesture intensity and position 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 3D) to the participant via the graphic interface.</a:t>
            </a:r>
          </a:p>
          <a:p>
            <a:pPr marL="742950" lvl="1" indent="-285750" algn="just">
              <a:buFont typeface="Wingdings" pitchFamily="2" charset="2"/>
              <a:buChar char="l"/>
            </a:pP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arm of the participant was replaced within the VR environment by a virtual prosthetic providing direct, intuitive feedback (</a:t>
            </a:r>
            <a:r>
              <a:rPr kumimoji="1"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gesture detected, intensity, and position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the participant.</a:t>
            </a:r>
          </a:p>
          <a:p>
            <a:pPr marL="742950" lvl="1" indent="-285750" algn="just">
              <a:buFont typeface="Wingdings" pitchFamily="2" charset="2"/>
              <a:buChar char="l"/>
            </a:pP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the experimental protocol to be </a:t>
            </a:r>
            <a:r>
              <a:rPr kumimoji="1"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easily gamiﬁed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greatly aids both recruitment and participant retention.</a:t>
            </a:r>
          </a:p>
          <a:p>
            <a:pPr marL="742950" lvl="1" indent="-285750" algn="just">
              <a:buFont typeface="Wingdings" pitchFamily="2" charset="2"/>
              <a:buChar char="l"/>
            </a:pP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Leap Motion, in conjunction with a picture-based convolutional network is used as the real-time controller to provide feedback to the user </a:t>
            </a:r>
            <a:r>
              <a:rPr kumimoji="1"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biasing the dataset toward a particular EMG-based classiﬁer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recording session is divided into two parts:</a:t>
            </a:r>
          </a:p>
          <a:p>
            <a:pPr marL="742950" lvl="1" indent="-285750" algn="just">
              <a:buFont typeface="Wingdings" pitchFamily="2" charset="2"/>
              <a:buChar char="l"/>
            </a:pP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1"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Session 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kumimoji="1"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Session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both of which are conducted in VR.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0AFD69-0FB0-5B44-B3C5-BAFCBC4B55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9" t="4543" r="27734" b="4901"/>
          <a:stretch/>
        </p:blipFill>
        <p:spPr>
          <a:xfrm>
            <a:off x="7122124" y="374617"/>
            <a:ext cx="5015985" cy="24137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F1CEA97-171B-EA44-B45B-F3EE814EF3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39" t="3148" r="3488" b="5378"/>
          <a:stretch/>
        </p:blipFill>
        <p:spPr>
          <a:xfrm>
            <a:off x="8483803" y="3168476"/>
            <a:ext cx="2292626" cy="331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6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826549F-19D7-C148-99BD-6258463EA810}"/>
              </a:ext>
            </a:extLst>
          </p:cNvPr>
          <p:cNvSpPr/>
          <p:nvPr/>
        </p:nvSpPr>
        <p:spPr>
          <a:xfrm>
            <a:off x="193397" y="174562"/>
            <a:ext cx="30171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C5646F-5BDE-8340-B13A-72AFAEDF964A}"/>
              </a:ext>
            </a:extLst>
          </p:cNvPr>
          <p:cNvSpPr txBox="1"/>
          <p:nvPr/>
        </p:nvSpPr>
        <p:spPr>
          <a:xfrm>
            <a:off x="473528" y="819307"/>
            <a:ext cx="112449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l"/>
            </a:pP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Leap Motion Convolutional Network</a:t>
            </a: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EMG-Based Temporal Convolutional Network</a:t>
            </a: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Calibration Training Methods</a:t>
            </a:r>
          </a:p>
          <a:p>
            <a:pPr marL="742950" lvl="1" indent="-285750" algn="just">
              <a:buFont typeface="Wingdings" pitchFamily="2" charset="2"/>
              <a:buChar char="l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Calibration</a:t>
            </a:r>
          </a:p>
          <a:p>
            <a:pPr marL="742950" lvl="1" indent="-285750" algn="just">
              <a:buFont typeface="Wingdings" pitchFamily="2" charset="2"/>
              <a:buChar char="l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Recalibration</a:t>
            </a:r>
          </a:p>
          <a:p>
            <a:pPr marL="742950" lvl="1" indent="-285750" algn="just">
              <a:buFont typeface="Wingdings" pitchFamily="2" charset="2"/>
              <a:buChar char="l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Delayed Calibration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DF43B1-DBB9-074D-A2F9-454EDE7AF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74" y="1206500"/>
            <a:ext cx="4648200" cy="261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A7008C-5AB3-BE4F-A938-05972A47E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819" y="1113994"/>
            <a:ext cx="6156961" cy="27087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05DD667-432C-1F4D-A2C6-9FA442681E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366" y="4008468"/>
            <a:ext cx="53340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1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826549F-19D7-C148-99BD-6258463EA810}"/>
              </a:ext>
            </a:extLst>
          </p:cNvPr>
          <p:cNvSpPr/>
          <p:nvPr/>
        </p:nvSpPr>
        <p:spPr>
          <a:xfrm>
            <a:off x="193397" y="98362"/>
            <a:ext cx="22048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C5646F-5BDE-8340-B13A-72AFAEDF964A}"/>
              </a:ext>
            </a:extLst>
          </p:cNvPr>
          <p:cNvSpPr txBox="1"/>
          <p:nvPr/>
        </p:nvSpPr>
        <p:spPr>
          <a:xfrm>
            <a:off x="488518" y="467537"/>
            <a:ext cx="1124494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l"/>
            </a:pP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Domain Adversarial Neural Network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(ADANN)</a:t>
            </a:r>
          </a:p>
          <a:p>
            <a:pPr marL="742950" lvl="1" indent="-285750" algn="just">
              <a:buFont typeface="Wingdings" pitchFamily="2" charset="2"/>
              <a:buChar char="l"/>
            </a:pP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Transferable Adaptive Domain Adversarial Neural Network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(TADANN)</a:t>
            </a:r>
          </a:p>
          <a:p>
            <a:pPr marL="742950" lvl="1" indent="-285750" algn="just">
              <a:buFont typeface="Wingdings" pitchFamily="2" charset="2"/>
              <a:buChar char="l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pre-training, each session within the pre-calibration sessions is considered as a separate labeled domain dataset. </a:t>
            </a:r>
          </a:p>
          <a:p>
            <a:pPr marL="742950" lvl="1" indent="-285750" algn="just">
              <a:buFont typeface="Wingdings" pitchFamily="2" charset="2"/>
              <a:buChar char="l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each epoch, pre-training is performed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sharing the weights of a network across all the domains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 pre-calibration sessions), while the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Batch-Normalization (BN) statistics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learned independently for each session.</a:t>
            </a:r>
          </a:p>
          <a:p>
            <a:pPr marL="742950" lvl="1" indent="-285750" algn="just">
              <a:buFont typeface="Wingdings" pitchFamily="2" charset="2"/>
              <a:buChar char="l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pre-training, the learned weights are frozen,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 for the BN parameters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allows the network to adapt to a new session.</a:t>
            </a:r>
          </a:p>
          <a:p>
            <a:pPr marL="742950" lvl="1" indent="-285750" algn="just">
              <a:buFont typeface="Wingdings" pitchFamily="2" charset="2"/>
              <a:buChar char="l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second network is initialized and connected with an element-wise summation operation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layer-by-layer fashion to the pre-trained network.</a:t>
            </a:r>
          </a:p>
          <a:p>
            <a:pPr marL="742950" lvl="1" indent="-285750" algn="just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each epoch, for each step,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mini-batch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created containing examples from a single, randomly selected session at a time. </a:t>
            </a:r>
          </a:p>
          <a:p>
            <a:pPr marL="285750" indent="-285750" algn="just">
              <a:buFont typeface="Wingdings" pitchFamily="2" charset="2"/>
              <a:buChar char="l"/>
            </a:pP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second mini-batch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then created from an also randomly selected session</a:t>
            </a: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pre-training, the learned weights are frozen,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 for the BN parameters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allows the network to adapt to a new session. </a:t>
            </a:r>
          </a:p>
          <a:p>
            <a:pPr marL="285750" indent="-285750" algn="just">
              <a:buFont typeface="Wingdings" pitchFamily="2" charset="2"/>
              <a:buChar char="l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a second network is initialized (in this work, the second network is identical to the pre-trained network) and connected with an element-wise summation operation in a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layer-by-layer fashion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pre-trained network.</a:t>
            </a: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all outputs from the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pre-trained network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multiplied by a learnable coefﬁcient (clamped between 0 and 2) before the summation, as to provide an easy mechanism to neuter or increase the inﬂuence of the pre-trained network at a layer-wise level.</a:t>
            </a:r>
          </a:p>
        </p:txBody>
      </p:sp>
    </p:spTree>
    <p:extLst>
      <p:ext uri="{BB962C8B-B14F-4D97-AF65-F5344CB8AC3E}">
        <p14:creationId xmlns:p14="http://schemas.microsoft.com/office/powerpoint/2010/main" val="3208155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826549F-19D7-C148-99BD-6258463EA810}"/>
              </a:ext>
            </a:extLst>
          </p:cNvPr>
          <p:cNvSpPr/>
          <p:nvPr/>
        </p:nvSpPr>
        <p:spPr>
          <a:xfrm>
            <a:off x="193397" y="174562"/>
            <a:ext cx="8819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C5646F-5BDE-8340-B13A-72AFAEDF964A}"/>
              </a:ext>
            </a:extLst>
          </p:cNvPr>
          <p:cNvSpPr txBox="1"/>
          <p:nvPr/>
        </p:nvSpPr>
        <p:spPr>
          <a:xfrm>
            <a:off x="473528" y="819307"/>
            <a:ext cx="112449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l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Sessions: Over Time Classiﬁcation Accuracy</a:t>
            </a: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Session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C0BD482-8614-F548-AFDB-454E7919E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83" y="1335062"/>
            <a:ext cx="5613400" cy="2628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7B70B59-19F1-C140-9403-F576A49B9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97" y="1373162"/>
            <a:ext cx="5118100" cy="25908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21F14DF-58F1-F546-9C55-39FB139403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29" y="4622505"/>
            <a:ext cx="3589967" cy="183143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13C53FD-10E9-7B42-A7C8-0CEC664464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748" y="4604175"/>
            <a:ext cx="3585110" cy="183143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DAB7D10-F5DB-4E44-A809-99EC774699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457" y="4569123"/>
            <a:ext cx="4160414" cy="183142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240CCE1-4DC7-3A4C-8379-B57E33577D7A}"/>
              </a:ext>
            </a:extLst>
          </p:cNvPr>
          <p:cNvSpPr/>
          <p:nvPr/>
        </p:nvSpPr>
        <p:spPr>
          <a:xfrm>
            <a:off x="473528" y="6400552"/>
            <a:ext cx="31865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Pearson r correlation coefﬁcient between the score and accuracy is 0.52.</a:t>
            </a:r>
          </a:p>
        </p:txBody>
      </p:sp>
    </p:spTree>
    <p:extLst>
      <p:ext uri="{BB962C8B-B14F-4D97-AF65-F5344CB8AC3E}">
        <p14:creationId xmlns:p14="http://schemas.microsoft.com/office/powerpoint/2010/main" val="310755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826549F-19D7-C148-99BD-6258463EA810}"/>
              </a:ext>
            </a:extLst>
          </p:cNvPr>
          <p:cNvSpPr/>
          <p:nvPr/>
        </p:nvSpPr>
        <p:spPr>
          <a:xfrm>
            <a:off x="193397" y="174562"/>
            <a:ext cx="8819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C5646F-5BDE-8340-B13A-72AFAEDF964A}"/>
              </a:ext>
            </a:extLst>
          </p:cNvPr>
          <p:cNvSpPr txBox="1"/>
          <p:nvPr/>
        </p:nvSpPr>
        <p:spPr>
          <a:xfrm>
            <a:off x="473528" y="819307"/>
            <a:ext cx="1124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l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Session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61186E-F658-AF40-9034-DDE499D81A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7" t="9929" r="6181" b="6169"/>
          <a:stretch/>
        </p:blipFill>
        <p:spPr>
          <a:xfrm>
            <a:off x="634383" y="1310956"/>
            <a:ext cx="3946854" cy="20671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165983-E758-4B4A-86DE-2A53FA40FA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279" y="3842763"/>
            <a:ext cx="7303439" cy="29767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A3C1796-A845-824A-856A-8A48C4324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946" y="1526858"/>
            <a:ext cx="6794293" cy="197358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3AA31AD-FAAD-6447-9C48-9043F6C0DDF2}"/>
              </a:ext>
            </a:extLst>
          </p:cNvPr>
          <p:cNvSpPr/>
          <p:nvPr/>
        </p:nvSpPr>
        <p:spPr>
          <a:xfrm>
            <a:off x="634383" y="3429000"/>
            <a:ext cx="3844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with respect to the pitch and yaw angles.</a:t>
            </a:r>
          </a:p>
        </p:txBody>
      </p:sp>
    </p:spTree>
    <p:extLst>
      <p:ext uri="{BB962C8B-B14F-4D97-AF65-F5344CB8AC3E}">
        <p14:creationId xmlns:p14="http://schemas.microsoft.com/office/powerpoint/2010/main" val="231154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1C5646F-5BDE-8340-B13A-72AFAEDF964A}"/>
              </a:ext>
            </a:extLst>
          </p:cNvPr>
          <p:cNvSpPr txBox="1"/>
          <p:nvPr/>
        </p:nvSpPr>
        <p:spPr>
          <a:xfrm>
            <a:off x="473528" y="335845"/>
            <a:ext cx="1124494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Discussion: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presents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new VR experimental protocol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sEMG-based gesture recognition, leveraging the Leap Motion camera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as to not bias the online dataset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Quantitatively and qualitatively, the participants were shown to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time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were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motivated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taking part in the experiment.</a:t>
            </a: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TADANN algorithm was shown to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consistently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 higher accuracy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using ﬁne-tuning to recalibrate the network.</a:t>
            </a: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VR environment in conjunction with the Leap Motion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allowed for the quantiﬁcation of the impact of limb position with, to the best of the authors’ knowledge, the highest resolution yet.</a:t>
            </a:r>
          </a:p>
          <a:p>
            <a:pPr marL="285750" indent="-285750" algn="just">
              <a:buFont typeface="Wingdings" pitchFamily="2" charset="2"/>
              <a:buChar char="l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l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limitation of this study is the relatively important gap between sessions.</a:t>
            </a:r>
          </a:p>
          <a:p>
            <a:pPr marL="742950" lvl="1" indent="-285750" algn="just">
              <a:buFont typeface="Wingdings" pitchFamily="2" charset="2"/>
              <a:buChar char="l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such a scenario is realistic (e.g. for a consumer-grade armband used to play video games or artistic performances) it is not possible to smoothly evaluate the change in signals within days.</a:t>
            </a:r>
          </a:p>
          <a:p>
            <a:pPr marL="285750" indent="-285750" algn="just">
              <a:buFont typeface="Wingdings" pitchFamily="2" charset="2"/>
              <a:buChar char="l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only considers discrete gesture feedback during the Evaluation Sessions.</a:t>
            </a:r>
          </a:p>
        </p:txBody>
      </p:sp>
    </p:spTree>
    <p:extLst>
      <p:ext uri="{BB962C8B-B14F-4D97-AF65-F5344CB8AC3E}">
        <p14:creationId xmlns:p14="http://schemas.microsoft.com/office/powerpoint/2010/main" val="222687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7218</TotalTime>
  <Words>1182</Words>
  <Application>Microsoft Macintosh PowerPoint</Application>
  <PresentationFormat>宽屏</PresentationFormat>
  <Paragraphs>136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奔</dc:creator>
  <cp:lastModifiedBy>胡 奔</cp:lastModifiedBy>
  <cp:revision>491</cp:revision>
  <dcterms:created xsi:type="dcterms:W3CDTF">2021-04-06T10:37:05Z</dcterms:created>
  <dcterms:modified xsi:type="dcterms:W3CDTF">2021-05-14T11:14:28Z</dcterms:modified>
</cp:coreProperties>
</file>