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36" autoAdjust="0"/>
    <p:restoredTop sz="94660"/>
  </p:normalViewPr>
  <p:slideViewPr>
    <p:cSldViewPr snapToGrid="0" showGuides="1">
      <p:cViewPr varScale="1">
        <p:scale>
          <a:sx n="124" d="100"/>
          <a:sy n="124" d="100"/>
        </p:scale>
        <p:origin x="936" y="16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53FDD-294F-4E6F-AF31-81B8327675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E76276-F479-4E74-A48E-CB230DFCD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00001C-1267-4B38-8196-D6F2066BC340}"/>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EAD28BB0-11E7-402E-BAFE-5AA2D5791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41FEB-AD44-4A02-895A-3C8E118A89F4}"/>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337740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81A47-3C91-4223-9CC3-1BBD8BA68C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2256BB-B9F6-4B94-923B-DEABB64CD3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A732FB-CC9A-4C08-8C82-E4002F45A6FF}"/>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560277C8-5DF8-4169-9180-6C219ED5F7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17EFBD-55C0-4769-A652-5E7C7F92C687}"/>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216106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7A76CD-60DA-4F1F-B0E1-DA324421AD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C98BFE-218E-4898-AC2B-401576B9E3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542F98-ED02-44C6-ACBA-0DD5906D336E}"/>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21679B7B-1303-4ACF-9D41-3FFFC47C2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82B28-179C-450A-951B-39556EEF032E}"/>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11700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F85BE-8246-441B-90A9-BAD543B663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C234F5-4541-47FD-9B7E-25D6C31FD08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55832F-6083-42D0-8D15-2DF997F1BD60}"/>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D53AD376-5E9E-4FB5-AD65-14C61F030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2C5F60-F242-41C4-9E81-BF9B57EEB979}"/>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335967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B66C3-BBD6-4AB4-AE8A-02B74194EF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769650-45DE-4E97-A84E-D5C9950B7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D5EC96-8B13-48C1-AC59-FE9E970CD1CD}"/>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9DF3840A-D32F-485E-8E2F-76F49F1E42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525E0-E901-4187-A85F-C1F24C4B8227}"/>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160428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37381-095C-45DE-B8F4-9A961094A1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A13E65-94C9-4A07-9320-12BBB5AC87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B7AFDE-EC60-4AC3-AA6A-25A70F5480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C49E9B-D35C-4AF9-BE36-852706ADEA3F}"/>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211B26AF-A46C-46C3-8555-9D344019EE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D1BABD-B335-44BD-B166-38266BCC1F87}"/>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185685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B9B7-F4B0-40AC-BFC5-5B8C37DAB5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A29581-FB46-477B-A588-7C40A1246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A575CE-9314-40AF-8BDF-4AD8FD32C0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45E621-8780-4D26-9487-5C0888E6C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ED25C2-E864-4033-9795-6BADCBD2D8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5CEB1D-75EE-4BDC-A9B0-4F17C8F4E19D}"/>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0860481B-DA8A-4B9F-B02F-C7DC69E4FB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1CB4E8-54CA-46DC-959A-B7981707B6DC}"/>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26035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7439B-B512-415B-9148-4D8FC519A7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B35B03-20E5-4A3C-ACFF-842CF1CE54D9}"/>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C45362F7-FEC8-4D81-9067-3A51EE895E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CD2D9-BB66-466F-A385-2BAE94785280}"/>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269878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424FC8-48D4-415F-BF2E-0D1B05F8D174}"/>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F96C49FF-681E-4506-AFE4-3873D88432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8736BC-8144-4C0C-A5C8-ACE244807477}"/>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168095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4B876-D15F-4AC3-B3A8-0E5D22C270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BB71BF-7E7D-419B-A70C-74CDB06E9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ACB88C-ECD8-4984-9F79-4E7F8FAED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EC5631-6ADE-4713-9A1F-3673C03C93E1}"/>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1FE2DA1E-6011-4B6F-8B25-305EB6485B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2BDEC1-FCD6-4578-9BE9-558A988DC362}"/>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398790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F20B5-A90C-4102-8319-262CF89879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82A1E2-618C-48EA-93B5-91C54B0CC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65F1BC-357E-4688-8B29-B270C9E5D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C845B7-BB9F-4250-B02B-49C17D50B35A}"/>
              </a:ext>
            </a:extLst>
          </p:cNvPr>
          <p:cNvSpPr>
            <a:spLocks noGrp="1"/>
          </p:cNvSpPr>
          <p:nvPr>
            <p:ph type="dt" sz="half" idx="10"/>
          </p:nvPr>
        </p:nvSpPr>
        <p:spPr/>
        <p:txBody>
          <a:bodyPr/>
          <a:lstStyle/>
          <a:p>
            <a:fld id="{88D38767-3B0D-4659-BC60-05AB5535109D}"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7D041C9C-5A73-4928-A60E-E6AD370D1E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C0E704-7C62-4338-AC2C-D97F499379A3}"/>
              </a:ext>
            </a:extLst>
          </p:cNvPr>
          <p:cNvSpPr>
            <a:spLocks noGrp="1"/>
          </p:cNvSpPr>
          <p:nvPr>
            <p:ph type="sldNum" sz="quarter" idx="12"/>
          </p:nvPr>
        </p:nvSpPr>
        <p:spPr/>
        <p:txBody>
          <a:body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362396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011576-32C0-4916-89CE-4405E2C24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050FD2-9AB7-435F-BE5C-8ACCA1433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23236E-9DE3-4058-9438-A1EF97894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38767-3B0D-4659-BC60-05AB5535109D}"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E1C6AD3C-F9A6-4A90-ABE6-931D3C3BF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03809D-B1F6-4F41-B4B6-D5CBABC2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7DE47-55E2-4CFC-928A-81F5F76B2156}" type="slidenum">
              <a:rPr lang="zh-CN" altLang="en-US" smtClean="0"/>
              <a:t>‹#›</a:t>
            </a:fld>
            <a:endParaRPr lang="zh-CN" altLang="en-US"/>
          </a:p>
        </p:txBody>
      </p:sp>
    </p:spTree>
    <p:extLst>
      <p:ext uri="{BB962C8B-B14F-4D97-AF65-F5344CB8AC3E}">
        <p14:creationId xmlns:p14="http://schemas.microsoft.com/office/powerpoint/2010/main" val="3288689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17C922C-66C5-498E-9F19-3C9744767467}"/>
              </a:ext>
            </a:extLst>
          </p:cNvPr>
          <p:cNvSpPr/>
          <p:nvPr/>
        </p:nvSpPr>
        <p:spPr>
          <a:xfrm>
            <a:off x="647700" y="1959353"/>
            <a:ext cx="10896600" cy="1077218"/>
          </a:xfrm>
          <a:prstGeom prst="rect">
            <a:avLst/>
          </a:prstGeom>
        </p:spPr>
        <p:txBody>
          <a:bodyPr wrap="square">
            <a:spAutoFit/>
          </a:bodyPr>
          <a:lstStyle/>
          <a:p>
            <a:pPr algn="ctr"/>
            <a:r>
              <a:rPr lang="zh-CN" altLang="en-US" sz="3200" b="1" dirty="0">
                <a:latin typeface="Times New Roman" panose="02020603050405020304" pitchFamily="18" charset="0"/>
                <a:cs typeface="Times New Roman" panose="02020603050405020304" pitchFamily="18" charset="0"/>
              </a:rPr>
              <a:t> An Augmented and Virtual Reality System for Training Autistic Children</a:t>
            </a:r>
          </a:p>
        </p:txBody>
      </p:sp>
      <p:sp>
        <p:nvSpPr>
          <p:cNvPr id="5" name="文本框 4">
            <a:extLst>
              <a:ext uri="{FF2B5EF4-FFF2-40B4-BE49-F238E27FC236}">
                <a16:creationId xmlns:a16="http://schemas.microsoft.com/office/drawing/2014/main" id="{647E291B-0850-4655-ABC2-2C8C5967BCBD}"/>
              </a:ext>
            </a:extLst>
          </p:cNvPr>
          <p:cNvSpPr txBox="1"/>
          <p:nvPr/>
        </p:nvSpPr>
        <p:spPr>
          <a:xfrm>
            <a:off x="5362466" y="3899535"/>
            <a:ext cx="1467068" cy="369332"/>
          </a:xfrm>
          <a:prstGeom prst="rect">
            <a:avLst/>
          </a:prstGeom>
          <a:noFill/>
        </p:spPr>
        <p:txBody>
          <a:bodyPr wrap="none" rtlCol="0">
            <a:spAutoFit/>
          </a:bodyPr>
          <a:lstStyle/>
          <a:p>
            <a:r>
              <a:rPr lang="en-US" altLang="zh-CN" b="1" dirty="0"/>
              <a:t>ISMAR 2014</a:t>
            </a:r>
            <a:endParaRPr lang="zh-CN" altLang="en-US" b="1" dirty="0"/>
          </a:p>
        </p:txBody>
      </p:sp>
    </p:spTree>
    <p:extLst>
      <p:ext uri="{BB962C8B-B14F-4D97-AF65-F5344CB8AC3E}">
        <p14:creationId xmlns:p14="http://schemas.microsoft.com/office/powerpoint/2010/main" val="21221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9FCA35-1DF5-4BCD-9A0E-1BEF0453EBEA}"/>
              </a:ext>
            </a:extLst>
          </p:cNvPr>
          <p:cNvSpPr txBox="1"/>
          <p:nvPr/>
        </p:nvSpPr>
        <p:spPr>
          <a:xfrm>
            <a:off x="342900" y="242888"/>
            <a:ext cx="305724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D35DD44-CF88-4064-9CA6-A19C9A991890}"/>
              </a:ext>
            </a:extLst>
          </p:cNvPr>
          <p:cNvSpPr txBox="1"/>
          <p:nvPr/>
        </p:nvSpPr>
        <p:spPr>
          <a:xfrm>
            <a:off x="319087" y="1001554"/>
            <a:ext cx="11530013" cy="5693866"/>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Autism Spectrum Disorder (ASD) </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complex brain disorders</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difficulty</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social interaction</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verbal and nonverbal communication</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repetitive behaviors</a:t>
            </a:r>
          </a:p>
          <a:p>
            <a:pPr marL="342900" indent="-3429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technology devices rather than conventional training tools like pictograms</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enjoyment, involvement, development of imagination and learning skills</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AR/VR tools </a:t>
            </a:r>
          </a:p>
          <a:p>
            <a:pPr marL="342900" indent="-3429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9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F677578-64BE-4C69-B43F-8E567D1A4727}"/>
              </a:ext>
            </a:extLst>
          </p:cNvPr>
          <p:cNvSpPr/>
          <p:nvPr/>
        </p:nvSpPr>
        <p:spPr>
          <a:xfrm>
            <a:off x="488156" y="1051635"/>
            <a:ext cx="11215688" cy="5262979"/>
          </a:xfrm>
          <a:prstGeom prst="rect">
            <a:avLst/>
          </a:prstGeom>
        </p:spPr>
        <p:txBody>
          <a:bodyPr wrap="square">
            <a:spAutoFit/>
          </a:bodyPr>
          <a:lstStyle/>
          <a:p>
            <a:pPr marL="342900"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excel in music, math, art and visual skills</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understand the skills they excel</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require special attentive training.</a:t>
            </a:r>
          </a:p>
          <a:p>
            <a:pPr marL="342900" indent="-3429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Applied Behavior Analysis (ABA)</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Principle</a:t>
            </a:r>
          </a:p>
          <a:p>
            <a:pPr lvl="2" algn="just"/>
            <a:r>
              <a:rPr lang="en-US" altLang="zh-CN" sz="2800" b="1" dirty="0">
                <a:latin typeface="Times New Roman" panose="02020603050405020304" pitchFamily="18" charset="0"/>
                <a:cs typeface="Times New Roman" panose="02020603050405020304" pitchFamily="18" charset="0"/>
              </a:rPr>
              <a:t>any correct behavior is more likely to be repeated if followed by some sort of reward</a:t>
            </a: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Discrete trial</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(1) Instruct the task to the child</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(2) Monitor the child response</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(3) Reinforce the child action or prompt if necessary</a:t>
            </a:r>
          </a:p>
        </p:txBody>
      </p:sp>
      <p:sp>
        <p:nvSpPr>
          <p:cNvPr id="6" name="文本框 5">
            <a:extLst>
              <a:ext uri="{FF2B5EF4-FFF2-40B4-BE49-F238E27FC236}">
                <a16:creationId xmlns:a16="http://schemas.microsoft.com/office/drawing/2014/main" id="{B85E1798-526C-40B3-82FE-C5B6B3FC308F}"/>
              </a:ext>
            </a:extLst>
          </p:cNvPr>
          <p:cNvSpPr txBox="1"/>
          <p:nvPr/>
        </p:nvSpPr>
        <p:spPr>
          <a:xfrm>
            <a:off x="342900" y="242888"/>
            <a:ext cx="305724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5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8C43C9A-8C39-4307-826D-142220845151}"/>
              </a:ext>
            </a:extLst>
          </p:cNvPr>
          <p:cNvSpPr/>
          <p:nvPr/>
        </p:nvSpPr>
        <p:spPr>
          <a:xfrm>
            <a:off x="0" y="1063734"/>
            <a:ext cx="11744325" cy="4401205"/>
          </a:xfrm>
          <a:prstGeom prst="rect">
            <a:avLst/>
          </a:prstGeom>
        </p:spPr>
        <p:txBody>
          <a:bodyPr wrap="square">
            <a:spAutoFit/>
          </a:bodyPr>
          <a:lstStyle/>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Discrete trial</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(1) starts by showing a set of pictures (usually three) or real objects (Elephant toy for example) that child should learn/acquire</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(2) associate a keyword with those picture or objects</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(3) prompting or reinforcing based on their performed actions</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(4) repeated several times by shuffling the pictures or objects and requesting them to show the keyword item</a:t>
            </a:r>
          </a:p>
          <a:p>
            <a:pPr marL="1257300" lvl="2"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(5) along with the reward motivates the child</a:t>
            </a:r>
          </a:p>
          <a:p>
            <a:pPr marL="800100" lvl="1" indent="-3429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Discrete trial can be enhanced by using AR/VR technology</a:t>
            </a:r>
          </a:p>
        </p:txBody>
      </p:sp>
      <p:sp>
        <p:nvSpPr>
          <p:cNvPr id="6" name="文本框 5">
            <a:extLst>
              <a:ext uri="{FF2B5EF4-FFF2-40B4-BE49-F238E27FC236}">
                <a16:creationId xmlns:a16="http://schemas.microsoft.com/office/drawing/2014/main" id="{14B0892D-59D6-4938-9EB0-E4CC22BC8694}"/>
              </a:ext>
            </a:extLst>
          </p:cNvPr>
          <p:cNvSpPr txBox="1"/>
          <p:nvPr/>
        </p:nvSpPr>
        <p:spPr>
          <a:xfrm>
            <a:off x="342900" y="242888"/>
            <a:ext cx="305724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7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79D69A-4814-4BF2-8A82-E731908CECD0}"/>
              </a:ext>
            </a:extLst>
          </p:cNvPr>
          <p:cNvSpPr/>
          <p:nvPr/>
        </p:nvSpPr>
        <p:spPr>
          <a:xfrm>
            <a:off x="292091" y="386834"/>
            <a:ext cx="9857250"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AUGMENTED AND VIRTUAL REALITY SYSTEM DESIGN</a:t>
            </a:r>
          </a:p>
        </p:txBody>
      </p:sp>
      <p:pic>
        <p:nvPicPr>
          <p:cNvPr id="6" name="图片 5">
            <a:extLst>
              <a:ext uri="{FF2B5EF4-FFF2-40B4-BE49-F238E27FC236}">
                <a16:creationId xmlns:a16="http://schemas.microsoft.com/office/drawing/2014/main" id="{C0F39E10-2B11-45FB-B5CA-02492CC30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66" y="1157287"/>
            <a:ext cx="6508759" cy="5130723"/>
          </a:xfrm>
          <a:prstGeom prst="rect">
            <a:avLst/>
          </a:prstGeom>
        </p:spPr>
      </p:pic>
      <p:sp>
        <p:nvSpPr>
          <p:cNvPr id="7" name="矩形 6">
            <a:extLst>
              <a:ext uri="{FF2B5EF4-FFF2-40B4-BE49-F238E27FC236}">
                <a16:creationId xmlns:a16="http://schemas.microsoft.com/office/drawing/2014/main" id="{3A0531F8-875E-42FA-8E2B-3B427906B6A7}"/>
              </a:ext>
            </a:extLst>
          </p:cNvPr>
          <p:cNvSpPr/>
          <p:nvPr/>
        </p:nvSpPr>
        <p:spPr>
          <a:xfrm>
            <a:off x="6761171" y="1319898"/>
            <a:ext cx="5268904" cy="4524315"/>
          </a:xfrm>
          <a:prstGeom prst="rect">
            <a:avLst/>
          </a:prstGeom>
        </p:spPr>
        <p:txBody>
          <a:bodyPr wrap="square">
            <a:spAutoFit/>
          </a:bodyPr>
          <a:lstStyle/>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starts by displaying pictures or by placing objects and then instructs child to select one among them</a:t>
            </a:r>
          </a:p>
          <a:p>
            <a:pPr marL="342900" indent="-34290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action is monitored and the correct action is reinforced to motivate and encourage them to respond in the same way again</a:t>
            </a:r>
          </a:p>
          <a:p>
            <a:pPr marL="342900" indent="-34290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time out or wrong answer</a:t>
            </a:r>
          </a:p>
          <a:p>
            <a:pPr marL="342900" indent="-34290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records the child action and time</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47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CB9A82-59B0-4CD8-BE2A-55DA9FF22716}"/>
              </a:ext>
            </a:extLst>
          </p:cNvPr>
          <p:cNvSpPr/>
          <p:nvPr/>
        </p:nvSpPr>
        <p:spPr>
          <a:xfrm>
            <a:off x="292091" y="172516"/>
            <a:ext cx="9857250"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AUGMENTED AND VIRTUAL REALITY SYSTEM DESIGN</a:t>
            </a:r>
          </a:p>
        </p:txBody>
      </p:sp>
      <p:sp>
        <p:nvSpPr>
          <p:cNvPr id="3" name="矩形 2">
            <a:extLst>
              <a:ext uri="{FF2B5EF4-FFF2-40B4-BE49-F238E27FC236}">
                <a16:creationId xmlns:a16="http://schemas.microsoft.com/office/drawing/2014/main" id="{C270B492-3320-4F18-8BB9-7D5776E71683}"/>
              </a:ext>
            </a:extLst>
          </p:cNvPr>
          <p:cNvSpPr/>
          <p:nvPr/>
        </p:nvSpPr>
        <p:spPr>
          <a:xfrm>
            <a:off x="292091" y="695736"/>
            <a:ext cx="11480809" cy="7848302"/>
          </a:xfrm>
          <a:prstGeom prst="rect">
            <a:avLst/>
          </a:prstGeom>
        </p:spPr>
        <p:txBody>
          <a:bodyPr wrap="square">
            <a:spAutoFit/>
          </a:bodyPr>
          <a:lstStyle/>
          <a:p>
            <a:pPr marL="457200" indent="-457200" algn="just">
              <a:buFont typeface="Wingdings" panose="05000000000000000000" pitchFamily="2" charset="2"/>
              <a:buChar char="Ø"/>
            </a:pPr>
            <a:r>
              <a:rPr lang="zh-CN" altLang="en-US" sz="2800" b="1" dirty="0">
                <a:latin typeface="Times New Roman" panose="02020603050405020304" pitchFamily="18" charset="0"/>
                <a:cs typeface="Times New Roman" panose="02020603050405020304" pitchFamily="18" charset="0"/>
              </a:rPr>
              <a:t> </a:t>
            </a:r>
            <a:r>
              <a:rPr lang="zh-CN" altLang="en-US" sz="2800" b="1" dirty="0">
                <a:solidFill>
                  <a:srgbClr val="C00000"/>
                </a:solidFill>
                <a:latin typeface="Times New Roman" panose="02020603050405020304" pitchFamily="18" charset="0"/>
                <a:cs typeface="Times New Roman" panose="02020603050405020304" pitchFamily="18" charset="0"/>
              </a:rPr>
              <a:t>AR/VR system</a:t>
            </a:r>
            <a:endParaRPr lang="en-US" altLang="zh-CN" sz="2800" b="1" dirty="0">
              <a:solidFill>
                <a:srgbClr val="C00000"/>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User interface</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ASD children do not like to attach fiducial markers or color gloves on their hands</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remove or get distracted</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unwanted hand movements to elude from answering the question</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hand is considered as a major cue to detect their action</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analyzing the hand trajectory information</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Adaboost classifier</a:t>
            </a:r>
          </a:p>
          <a:p>
            <a:pPr marL="1371600" lvl="2" indent="-4572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Calibration between camera and table</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from camera or pixel coordinate system to the </a:t>
            </a:r>
            <a:r>
              <a:rPr lang="en-US" altLang="zh-CN" sz="2800" b="1" dirty="0" err="1">
                <a:latin typeface="Times New Roman" panose="02020603050405020304" pitchFamily="18" charset="0"/>
                <a:cs typeface="Times New Roman" panose="02020603050405020304" pitchFamily="18" charset="0"/>
              </a:rPr>
              <a:t>projector</a:t>
            </a:r>
            <a:r>
              <a:rPr lang="en-US" altLang="zh-CN" sz="2800" b="1" dirty="0">
                <a:latin typeface="Times New Roman" panose="02020603050405020304" pitchFamily="18" charset="0"/>
                <a:cs typeface="Times New Roman" panose="02020603050405020304" pitchFamily="18" charset="0"/>
              </a:rPr>
              <a:t> or table coordinate system</a:t>
            </a:r>
          </a:p>
          <a:p>
            <a:pPr marL="1371600" lvl="2"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homography based transformation</a:t>
            </a:r>
          </a:p>
          <a:p>
            <a:pPr algn="just"/>
            <a:r>
              <a:rPr lang="en-US" altLang="zh-CN" sz="2800" b="1" dirty="0">
                <a:latin typeface="Times New Roman" panose="02020603050405020304" pitchFamily="18" charset="0"/>
                <a:cs typeface="Times New Roman" panose="02020603050405020304" pitchFamily="18" charset="0"/>
              </a:rPr>
              <a:t>	</a:t>
            </a:r>
          </a:p>
          <a:p>
            <a:pPr algn="just"/>
            <a:endParaRPr lang="en-US" altLang="zh-CN" sz="2800" b="1" dirty="0">
              <a:latin typeface="Times New Roman" panose="02020603050405020304" pitchFamily="18" charset="0"/>
              <a:cs typeface="Times New Roman" panose="02020603050405020304" pitchFamily="18" charset="0"/>
            </a:endParaRPr>
          </a:p>
          <a:p>
            <a:pPr algn="just"/>
            <a:endParaRPr lang="en-US" altLang="zh-CN" sz="2800" b="1" dirty="0">
              <a:latin typeface="Times New Roman" panose="02020603050405020304" pitchFamily="18" charset="0"/>
              <a:cs typeface="Times New Roman" panose="02020603050405020304" pitchFamily="18" charset="0"/>
            </a:endParaRPr>
          </a:p>
          <a:p>
            <a:pPr algn="just"/>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22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0B8C63-936F-42DC-8106-6F69E1E28AEA}"/>
              </a:ext>
            </a:extLst>
          </p:cNvPr>
          <p:cNvSpPr/>
          <p:nvPr/>
        </p:nvSpPr>
        <p:spPr>
          <a:xfrm>
            <a:off x="363528" y="586854"/>
            <a:ext cx="4315605"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EXPERIMENTAL SETUP</a:t>
            </a:r>
            <a:endParaRPr lang="zh-CN" altLang="en-US" sz="2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413E9F1-9CDE-4CFA-ADE6-0B6FCC613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7586"/>
            <a:ext cx="12192000" cy="3102827"/>
          </a:xfrm>
          <a:prstGeom prst="rect">
            <a:avLst/>
          </a:prstGeom>
        </p:spPr>
      </p:pic>
    </p:spTree>
    <p:extLst>
      <p:ext uri="{BB962C8B-B14F-4D97-AF65-F5344CB8AC3E}">
        <p14:creationId xmlns:p14="http://schemas.microsoft.com/office/powerpoint/2010/main" val="369723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1494C0-291F-467C-ACD9-417E73980B44}"/>
              </a:ext>
            </a:extLst>
          </p:cNvPr>
          <p:cNvSpPr/>
          <p:nvPr/>
        </p:nvSpPr>
        <p:spPr>
          <a:xfrm>
            <a:off x="363528" y="586854"/>
            <a:ext cx="6903044"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SYSTEM EVALUATION AND OUTLOOK</a:t>
            </a:r>
            <a:endParaRPr lang="zh-CN"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38CF54A-5949-4C17-AD21-B6FB0B6D2C1A}"/>
              </a:ext>
            </a:extLst>
          </p:cNvPr>
          <p:cNvSpPr/>
          <p:nvPr/>
        </p:nvSpPr>
        <p:spPr>
          <a:xfrm>
            <a:off x="363528" y="1228716"/>
            <a:ext cx="11422072" cy="5262979"/>
          </a:xfrm>
          <a:prstGeom prst="rect">
            <a:avLst/>
          </a:prstGeom>
        </p:spPr>
        <p:txBody>
          <a:bodyPr wrap="square">
            <a:spAutoFit/>
          </a:bodyPr>
          <a:lstStyle/>
          <a:p>
            <a:pPr marL="457200"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Development</a:t>
            </a: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Generic competencies</a:t>
            </a:r>
            <a:endParaRPr lang="en-US" altLang="zh-CN" sz="2800" b="1"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Keyword and sentence association with a picture</a:t>
            </a:r>
            <a:endParaRPr lang="en-US" altLang="zh-CN" sz="2800" b="1"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Ø"/>
            </a:pPr>
            <a:r>
              <a:rPr lang="zh-CN" altLang="en-US" sz="2800" b="1" dirty="0">
                <a:latin typeface="Times New Roman" panose="02020603050405020304" pitchFamily="18" charset="0"/>
                <a:cs typeface="Times New Roman" panose="02020603050405020304" pitchFamily="18" charset="0"/>
              </a:rPr>
              <a:t>(3)Identifica</a:t>
            </a:r>
            <a:r>
              <a:rPr lang="en-US" altLang="zh-CN" sz="2800" b="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ion and recognition capability</a:t>
            </a:r>
            <a:endParaRPr lang="en-US" altLang="zh-CN" sz="2800" b="1"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Future step</a:t>
            </a: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evaluate the system with ASD children to study on its usefulness in terms of interaction and learning</a:t>
            </a:r>
          </a:p>
          <a:p>
            <a:pPr marL="914400" lvl="1" indent="-457200" algn="just">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the proposed AR/VR system will be demonstrated to collect feedback from parents (in terms of usefulness to the child), teachers (to analyze on ease to teach the child or use the system) and psychologists (in the assessment of the child progress)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4326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3948</TotalTime>
  <Words>457</Words>
  <Application>Microsoft Macintosh PowerPoint</Application>
  <PresentationFormat>宽屏</PresentationFormat>
  <Paragraphs>67</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 玺越</dc:creator>
  <cp:lastModifiedBy>胡 奔</cp:lastModifiedBy>
  <cp:revision>296</cp:revision>
  <cp:lastPrinted>2020-02-16T04:54:13Z</cp:lastPrinted>
  <dcterms:created xsi:type="dcterms:W3CDTF">2020-02-11T15:15:47Z</dcterms:created>
  <dcterms:modified xsi:type="dcterms:W3CDTF">2020-07-24T01:31:10Z</dcterms:modified>
</cp:coreProperties>
</file>