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9" r:id="rId10"/>
    <p:sldId id="273" r:id="rId11"/>
    <p:sldId id="278" r:id="rId12"/>
    <p:sldId id="275" r:id="rId13"/>
    <p:sldId id="276" r:id="rId14"/>
    <p:sldId id="277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6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936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3FDD-294F-4E6F-AF31-81B83276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76276-F479-4E74-A48E-CB230DFC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0001C-1267-4B38-8196-D6F2066B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28BB0-11E7-402E-BAFE-5AA2D579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41FEB-AD44-4A02-895A-3C8E118A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81A47-3C91-4223-9CC3-1BBD8BA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256BB-B9F6-4B94-923B-DEABB64C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732FB-CC9A-4C08-8C82-E4002F45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277C8-5DF8-4169-9180-6C219ED5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7EFBD-55C0-4769-A652-5E7C7F92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6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A76CD-60DA-4F1F-B0E1-DA324421A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98BFE-218E-4898-AC2B-401576B9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42F98-ED02-44C6-ACBA-0DD5906D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79B7B-1303-4ACF-9D41-3FFFC47C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82B28-179C-450A-951B-39556EEF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85BE-8246-441B-90A9-BAD543B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234F5-4541-47FD-9B7E-25D6C31F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5832F-6083-42D0-8D15-2DF997F1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AD376-5E9E-4FB5-AD65-14C61F0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5F60-F242-41C4-9E81-BF9B57EE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B66C3-BBD6-4AB4-AE8A-02B74194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69650-45DE-4E97-A84E-D5C9950B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5EC96-8B13-48C1-AC59-FE9E970C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3840A-D32F-485E-8E2F-76F49F1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525E0-E901-4187-A85F-C1F24C4B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7381-095C-45DE-B8F4-9A961094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13E65-94C9-4A07-9320-12BBB5AC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7AFDE-EC60-4AC3-AA6A-25A70F54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49E9B-D35C-4AF9-BE36-852706A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B26AF-A46C-46C3-8555-9D344019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1BABD-B335-44BD-B166-38266BCC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B9B7-F4B0-40AC-BFC5-5B8C37DA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29581-FB46-477B-A588-7C40A12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75CE-9314-40AF-8BDF-4AD8FD32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45E621-8780-4D26-9487-5C0888E6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ED25C2-E864-4033-9795-6BADCBD2D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EB1D-75EE-4BDC-A9B0-4F17C8F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60481B-DA8A-4B9F-B02F-C7DC69E4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1CB4E8-54CA-46DC-959A-B798170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7439B-B512-415B-9148-4D8FC519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35B03-20E5-4A3C-ACFF-842CF1CE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362F7-FEC8-4D81-9067-3A51EE8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CD2D9-BB66-466F-A385-2BAE9478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24FC8-48D4-415F-BF2E-0D1B05F8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C49FF-681E-4506-AFE4-3873D88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736BC-8144-4C0C-A5C8-ACE2448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B876-D15F-4AC3-B3A8-0E5D22C2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B71BF-7E7D-419B-A70C-74CDB06E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CB88C-ECD8-4984-9F79-4E7F8FAE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C5631-6ADE-4713-9A1F-3673C03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2DA1E-6011-4B6F-8B25-305EB648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BDEC1-FCD6-4578-9BE9-558A988D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20B5-A90C-4102-8319-262CF898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2A1E2-618C-48EA-93B5-91C54B0C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5F1BC-357E-4688-8B29-B270C9E5D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845B7-BB9F-4250-B02B-49C17D5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41C9C-5A73-4928-A60E-E6AD370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0E704-7C62-4338-AC2C-D97F499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6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11576-32C0-4916-89CE-4405E2C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50FD2-9AB7-435F-BE5C-8ACCA143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3236E-9DE3-4058-9438-A1EF97894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8767-3B0D-4659-BC60-05AB5535109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6AD3C-F9A6-4A90-ABE6-931D3C3BF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3809D-B1F6-4F41-B4B6-D5CBABC2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02E5C8-B9D2-4AE7-90AE-5A2901EDAD22}"/>
              </a:ext>
            </a:extLst>
          </p:cNvPr>
          <p:cNvSpPr/>
          <p:nvPr/>
        </p:nvSpPr>
        <p:spPr>
          <a:xfrm>
            <a:off x="0" y="245269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reach?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AR interface approach for motor rehabilitation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6BD9E8-D99B-4B68-871C-F75D556F3586}"/>
              </a:ext>
            </a:extLst>
          </p:cNvPr>
          <p:cNvSpPr txBox="1"/>
          <p:nvPr/>
        </p:nvSpPr>
        <p:spPr>
          <a:xfrm>
            <a:off x="5362466" y="389953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ISMAR 2011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51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25C252-B118-4A4D-B5C8-0990A9C1189C}"/>
              </a:ext>
            </a:extLst>
          </p:cNvPr>
          <p:cNvSpPr txBox="1"/>
          <p:nvPr/>
        </p:nvSpPr>
        <p:spPr>
          <a:xfrm>
            <a:off x="490384" y="493610"/>
            <a:ext cx="71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ENVIRONMENT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5A245-0D18-4578-9A2A-E4CCF8E7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" y="1565327"/>
            <a:ext cx="5528705" cy="46907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A47295-E275-4380-84BA-F9B3E4D3A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79" y="1504335"/>
            <a:ext cx="6476021" cy="48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6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F934A0-2F3D-4445-B9CD-4DD795CDCE52}"/>
              </a:ext>
            </a:extLst>
          </p:cNvPr>
          <p:cNvSpPr txBox="1"/>
          <p:nvPr/>
        </p:nvSpPr>
        <p:spPr>
          <a:xfrm>
            <a:off x="446139" y="124900"/>
            <a:ext cx="459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EVALUATION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B03C4-E409-46D1-B184-9CDDCA309E2E}"/>
              </a:ext>
            </a:extLst>
          </p:cNvPr>
          <p:cNvSpPr txBox="1"/>
          <p:nvPr/>
        </p:nvSpPr>
        <p:spPr>
          <a:xfrm>
            <a:off x="446139" y="745396"/>
            <a:ext cx="113378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Is the simple memory game playable?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Can all matching pairs be successfully located?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Is the game still playable if hand movement is amplified?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To what extent is amplification noticed by users and does this detract from the game?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reaction time of the system to user interaction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reaching and selection performance of the system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the time and number of attempts required to complete the task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perceived ease and enjoyment of use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perceived effectiveness and efficiency of game play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the perceived comfort and level of mastery and control of the system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4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1BCD1A-86B1-4CB3-A623-09512DE08AFC}"/>
              </a:ext>
            </a:extLst>
          </p:cNvPr>
          <p:cNvSpPr txBox="1"/>
          <p:nvPr/>
        </p:nvSpPr>
        <p:spPr>
          <a:xfrm>
            <a:off x="446139" y="124900"/>
            <a:ext cx="2813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CEF19C-1FFA-43FB-82C8-997E367FDE65}"/>
              </a:ext>
            </a:extLst>
          </p:cNvPr>
          <p:cNvSpPr txBox="1"/>
          <p:nvPr/>
        </p:nvSpPr>
        <p:spPr>
          <a:xfrm>
            <a:off x="446139" y="1012954"/>
            <a:ext cx="111313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Forty-five participants (10 female and 35 male)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in Part A and 23 in Part B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participants (1 male and 1 female) were excluded because of vision and age eligibility criteria.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the 43 participants ranged from 21 to 69 years (M = 37.8, SD = 13.5).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had no prior knowledge of the experiment.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were recruited from academic, administrative and technical staff and graduate students from different university departments.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were required to have normal, or corrected to normal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to be eligible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3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E16412-E97B-4C7D-AD3B-AA37AD3A2BD9}"/>
              </a:ext>
            </a:extLst>
          </p:cNvPr>
          <p:cNvSpPr txBox="1"/>
          <p:nvPr/>
        </p:nvSpPr>
        <p:spPr>
          <a:xfrm>
            <a:off x="416642" y="228139"/>
            <a:ext cx="5541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AND APPARATUS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0BCEB-AF5D-47C4-A0B9-D26461C16B98}"/>
              </a:ext>
            </a:extLst>
          </p:cNvPr>
          <p:cNvSpPr txBox="1"/>
          <p:nvPr/>
        </p:nvSpPr>
        <p:spPr>
          <a:xfrm>
            <a:off x="0" y="955726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participants were not told about changes in amplification;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were simply informed that some technical changes were applied in between the rounds.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were explicitly told that their hand movements were amplified.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were not informed about which hand was being amplified or to what degree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4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370035-A58D-46CF-B087-61602FA952BC}"/>
              </a:ext>
            </a:extLst>
          </p:cNvPr>
          <p:cNvSpPr txBox="1"/>
          <p:nvPr/>
        </p:nvSpPr>
        <p:spPr>
          <a:xfrm>
            <a:off x="416642" y="405118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B204C9-4759-4ED0-8069-8916F44746A8}"/>
              </a:ext>
            </a:extLst>
          </p:cNvPr>
          <p:cNvSpPr txBox="1"/>
          <p:nvPr/>
        </p:nvSpPr>
        <p:spPr>
          <a:xfrm>
            <a:off x="2024215" y="1294939"/>
            <a:ext cx="819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amplification conditions(0.0, 1.0, 1.5, 2.0, 2.5)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B5B44B-605E-4285-A76F-42A43DE9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465"/>
            <a:ext cx="3985868" cy="3074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F2AABF-BAFD-4BD0-918D-1BCF8460A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68" y="2412868"/>
            <a:ext cx="4106772" cy="32720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88E33A-2630-4470-B7BE-7A1B8FF34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2" y="2365399"/>
            <a:ext cx="4191848" cy="33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5C2334-A1AC-43E8-A865-A71FB09169C9}"/>
              </a:ext>
            </a:extLst>
          </p:cNvPr>
          <p:cNvSpPr txBox="1"/>
          <p:nvPr/>
        </p:nvSpPr>
        <p:spPr>
          <a:xfrm>
            <a:off x="416642" y="405118"/>
            <a:ext cx="413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EVALUATION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1D83E-4E07-4C46-BBB5-1BB06ABE166B}"/>
              </a:ext>
            </a:extLst>
          </p:cNvPr>
          <p:cNvSpPr txBox="1"/>
          <p:nvPr/>
        </p:nvSpPr>
        <p:spPr>
          <a:xfrm>
            <a:off x="416642" y="1312606"/>
            <a:ext cx="113968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interested whether scholars and students, clinical experts, and practitioners in physiotherapy would confirm our assumptions about how the system could be used in physical rehabilitation.</a:t>
            </a:r>
          </a:p>
          <a:p>
            <a:pPr algn="just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wanted to explore other potential applications for the system.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Evaluations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Explain the system to peers in a brief statement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Envisage the system being used for motor rehabilitation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Define a satisfactory outcome as a result of using the system in therapy.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3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DAA37C-45E1-4867-8EA1-F93F2487BEB3}"/>
              </a:ext>
            </a:extLst>
          </p:cNvPr>
          <p:cNvSpPr txBox="1"/>
          <p:nvPr/>
        </p:nvSpPr>
        <p:spPr>
          <a:xfrm>
            <a:off x="416642" y="405118"/>
            <a:ext cx="413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EVALUATION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CFB041-6194-42F7-9098-84F066AB6BDA}"/>
              </a:ext>
            </a:extLst>
          </p:cNvPr>
          <p:cNvSpPr txBox="1"/>
          <p:nvPr/>
        </p:nvSpPr>
        <p:spPr>
          <a:xfrm>
            <a:off x="416642" y="1312606"/>
            <a:ext cx="113968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one hour workshops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PowerPoint seminar type presentation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live demonstration of the system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for the attendees to try TheraMem for themselves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Interviews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experienced practitioners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and manageable complexity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rated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desirable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sense-related features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3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92BD8B-1B98-4F18-AE82-75EFC6B315A4}"/>
              </a:ext>
            </a:extLst>
          </p:cNvPr>
          <p:cNvSpPr txBox="1"/>
          <p:nvPr/>
        </p:nvSpPr>
        <p:spPr>
          <a:xfrm>
            <a:off x="416642" y="405118"/>
            <a:ext cx="6495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6631F9-B7F6-48DB-ACE2-D78575D97506}"/>
              </a:ext>
            </a:extLst>
          </p:cNvPr>
          <p:cNvSpPr txBox="1"/>
          <p:nvPr/>
        </p:nvSpPr>
        <p:spPr>
          <a:xfrm>
            <a:off x="416642" y="1049467"/>
            <a:ext cx="113083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TheraMem is a novel system which combines Augmented Reality, a simple computer game, and spatial-visual decoupling of the user’s hands for use in post-stroke rehabilitation.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adds to the growing evidence that virtual and augmented technology can be used to “fool the senses” and to “fool the brain” with a (good) purpose.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own platform can be used to teach memory skills as well as an awareness of impairments.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 forward to reporting the outcomes of this work in due course. </a:t>
            </a:r>
          </a:p>
          <a:p>
            <a:pPr algn="just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6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EBB41D-E92F-48FE-B591-3152A3A312FC}"/>
              </a:ext>
            </a:extLst>
          </p:cNvPr>
          <p:cNvSpPr txBox="1"/>
          <p:nvPr/>
        </p:nvSpPr>
        <p:spPr>
          <a:xfrm>
            <a:off x="342900" y="2428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8E536B-CE38-4930-9C12-2DB8F353220F}"/>
              </a:ext>
            </a:extLst>
          </p:cNvPr>
          <p:cNvSpPr txBox="1"/>
          <p:nvPr/>
        </p:nvSpPr>
        <p:spPr>
          <a:xfrm>
            <a:off x="319087" y="1001554"/>
            <a:ext cx="115300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incidence of stroke worldwide involves some 15 million people a year.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deficits of the arm resulting in diminished quality of life are reported for approximately two thirds of stroke survivors.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therapies(physiotherapy)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motor skills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the severity of the stroke and the extent of the  impairment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approaches are developed that can assist with psychological as well as motor rehabilitation</a:t>
            </a:r>
          </a:p>
        </p:txBody>
      </p:sp>
    </p:spTree>
    <p:extLst>
      <p:ext uri="{BB962C8B-B14F-4D97-AF65-F5344CB8AC3E}">
        <p14:creationId xmlns:p14="http://schemas.microsoft.com/office/powerpoint/2010/main" val="62845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69523-15D2-47A4-B20B-E7BA92B7761E}"/>
              </a:ext>
            </a:extLst>
          </p:cNvPr>
          <p:cNvSpPr txBox="1"/>
          <p:nvPr/>
        </p:nvSpPr>
        <p:spPr>
          <a:xfrm>
            <a:off x="342900" y="2428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9678A-B188-4C57-8AF7-300D96FE9094}"/>
              </a:ext>
            </a:extLst>
          </p:cNvPr>
          <p:cNvSpPr txBox="1"/>
          <p:nvPr/>
        </p:nvSpPr>
        <p:spPr>
          <a:xfrm>
            <a:off x="330993" y="1228397"/>
            <a:ext cx="11530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reality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TheraMem: a novel system that combines physical and psychological rehabilitation possibilities for the treatment of upper limb impairments.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and Casual gaming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and qualitative studies are then presented to evaluate the usability and utility of the system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fool the senses</a:t>
            </a:r>
          </a:p>
        </p:txBody>
      </p:sp>
    </p:spTree>
    <p:extLst>
      <p:ext uri="{BB962C8B-B14F-4D97-AF65-F5344CB8AC3E}">
        <p14:creationId xmlns:p14="http://schemas.microsoft.com/office/powerpoint/2010/main" val="76815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7C8529-B87C-4972-A4E1-D57E62451565}"/>
              </a:ext>
            </a:extLst>
          </p:cNvPr>
          <p:cNvSpPr txBox="1"/>
          <p:nvPr/>
        </p:nvSpPr>
        <p:spPr>
          <a:xfrm>
            <a:off x="342900" y="2428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B97764-22FB-4BA3-844C-E78DB80219CC}"/>
              </a:ext>
            </a:extLst>
          </p:cNvPr>
          <p:cNvSpPr txBox="1"/>
          <p:nvPr/>
        </p:nvSpPr>
        <p:spPr>
          <a:xfrm>
            <a:off x="330993" y="1228397"/>
            <a:ext cx="11530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reality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TheraMem: a novel system that combines physical and psychological rehabilitation possibilities for the treatment of upper limb impairments.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and Casual gaming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and qualitative studies are then presented to evaluate the usability and utility of the system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fool the senses</a:t>
            </a:r>
          </a:p>
        </p:txBody>
      </p:sp>
    </p:spTree>
    <p:extLst>
      <p:ext uri="{BB962C8B-B14F-4D97-AF65-F5344CB8AC3E}">
        <p14:creationId xmlns:p14="http://schemas.microsoft.com/office/powerpoint/2010/main" val="12244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8BA6F4-1333-4ADC-9779-B06D4FDB3322}"/>
              </a:ext>
            </a:extLst>
          </p:cNvPr>
          <p:cNvSpPr txBox="1"/>
          <p:nvPr/>
        </p:nvSpPr>
        <p:spPr>
          <a:xfrm>
            <a:off x="342900" y="242888"/>
            <a:ext cx="478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THERAMEM SYSTEM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B2EDDB-DE64-4A6A-A86B-B5D092FDF573}"/>
              </a:ext>
            </a:extLst>
          </p:cNvPr>
          <p:cNvSpPr txBox="1"/>
          <p:nvPr/>
        </p:nvSpPr>
        <p:spPr>
          <a:xfrm>
            <a:off x="330993" y="807486"/>
            <a:ext cx="115300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hardware and software system based on the following general assumptions: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can be used for physical functional and motor rehabilitation, in particular for after-stroke therapy.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simple computer game approach increases user motivation and may change individuals’ perceptions and beliefs about their impairments.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Controlled amplification of the movement of an impaired limb can lead to improvement of motor movement and in particular the range of reaching and selection movements.</a:t>
            </a:r>
          </a:p>
        </p:txBody>
      </p:sp>
    </p:spTree>
    <p:extLst>
      <p:ext uri="{BB962C8B-B14F-4D97-AF65-F5344CB8AC3E}">
        <p14:creationId xmlns:p14="http://schemas.microsoft.com/office/powerpoint/2010/main" val="8060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EB85A7-656C-4492-9D12-398296180B26}"/>
              </a:ext>
            </a:extLst>
          </p:cNvPr>
          <p:cNvSpPr txBox="1"/>
          <p:nvPr/>
        </p:nvSpPr>
        <p:spPr>
          <a:xfrm>
            <a:off x="342900" y="242888"/>
            <a:ext cx="478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THERAMEM SYSTEM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C2D8C6-B307-4405-9FD6-2FF72004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060"/>
            <a:ext cx="5134374" cy="3968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9AFA02-E868-45C4-A59D-DC9AA2E57C0E}"/>
              </a:ext>
            </a:extLst>
          </p:cNvPr>
          <p:cNvSpPr txBox="1"/>
          <p:nvPr/>
        </p:nvSpPr>
        <p:spPr>
          <a:xfrm>
            <a:off x="4727641" y="1560281"/>
            <a:ext cx="7246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(a)(non-)visibility of the user’s hands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(b)lighting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(c)background subtraction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(d)augmented visualization as well as interactive control.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9E5EED-53C4-429F-A199-797E34478AF9}"/>
              </a:ext>
            </a:extLst>
          </p:cNvPr>
          <p:cNvSpPr/>
          <p:nvPr/>
        </p:nvSpPr>
        <p:spPr>
          <a:xfrm>
            <a:off x="952306" y="4883158"/>
            <a:ext cx="102873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the development and integration of a game environment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the development of finger tracking to be used to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amplify the visual hand movements</a:t>
            </a:r>
          </a:p>
        </p:txBody>
      </p:sp>
    </p:spTree>
    <p:extLst>
      <p:ext uri="{BB962C8B-B14F-4D97-AF65-F5344CB8AC3E}">
        <p14:creationId xmlns:p14="http://schemas.microsoft.com/office/powerpoint/2010/main" val="10418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3CB8DC-0754-4D7C-9B88-4B073DB53E3E}"/>
              </a:ext>
            </a:extLst>
          </p:cNvPr>
          <p:cNvSpPr txBox="1"/>
          <p:nvPr/>
        </p:nvSpPr>
        <p:spPr>
          <a:xfrm>
            <a:off x="342900" y="582101"/>
            <a:ext cx="492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THERAMEM SYSTEMs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0A4E7-0177-422F-88D0-0266DC7F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539792"/>
            <a:ext cx="6069850" cy="39703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A9203-9FBF-442A-B97A-626146051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26" y="1648151"/>
            <a:ext cx="5134374" cy="39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4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C7E73C-D8E2-4A22-9906-FC05E0086BB2}"/>
              </a:ext>
            </a:extLst>
          </p:cNvPr>
          <p:cNvSpPr txBox="1"/>
          <p:nvPr/>
        </p:nvSpPr>
        <p:spPr>
          <a:xfrm>
            <a:off x="490384" y="493610"/>
            <a:ext cx="466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CA1DD-545C-44CA-B8D8-760F51AD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24" y="1016830"/>
            <a:ext cx="7812498" cy="54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C7E73C-D8E2-4A22-9906-FC05E0086BB2}"/>
              </a:ext>
            </a:extLst>
          </p:cNvPr>
          <p:cNvSpPr txBox="1"/>
          <p:nvPr/>
        </p:nvSpPr>
        <p:spPr>
          <a:xfrm>
            <a:off x="490384" y="493610"/>
            <a:ext cx="815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EXTRACTION AND FINGER TRACKING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1BE3EB-2E6D-43CD-A541-7E0CD59D3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1395566"/>
            <a:ext cx="62579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879</Words>
  <Application>Microsoft Macintosh PowerPoint</Application>
  <PresentationFormat>宽屏</PresentationFormat>
  <Paragraphs>115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玺越</dc:creator>
  <cp:lastModifiedBy>胡 奔</cp:lastModifiedBy>
  <cp:revision>296</cp:revision>
  <cp:lastPrinted>2020-02-16T04:54:13Z</cp:lastPrinted>
  <dcterms:created xsi:type="dcterms:W3CDTF">2020-02-11T15:15:47Z</dcterms:created>
  <dcterms:modified xsi:type="dcterms:W3CDTF">2020-07-24T01:31:35Z</dcterms:modified>
</cp:coreProperties>
</file>