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60" r:id="rId4"/>
    <p:sldId id="265" r:id="rId5"/>
    <p:sldId id="266" r:id="rId6"/>
    <p:sldId id="267" r:id="rId7"/>
    <p:sldId id="261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胡 奔" initials="胡" lastIdx="4" clrIdx="0">
    <p:extLst>
      <p:ext uri="{19B8F6BF-5375-455C-9EA6-DF929625EA0E}">
        <p15:presenceInfo xmlns:p15="http://schemas.microsoft.com/office/powerpoint/2012/main" userId="8ce566785a1195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CA84F2-EC4C-5C49-8D7C-ADFB13A9EBD0}" v="14" dt="2020-03-01T00:59:42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63" autoAdjust="0"/>
    <p:restoredTop sz="96327"/>
  </p:normalViewPr>
  <p:slideViewPr>
    <p:cSldViewPr snapToGrid="0" showGuides="1">
      <p:cViewPr varScale="1">
        <p:scale>
          <a:sx n="124" d="100"/>
          <a:sy n="124" d="100"/>
        </p:scale>
        <p:origin x="760" y="168"/>
      </p:cViewPr>
      <p:guideLst>
        <p:guide orient="horz" pos="2024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胡 奔" userId="8ce566785a119505" providerId="LiveId" clId="{159B8801-1908-4E85-BA70-2AFBF9164128}"/>
    <pc:docChg chg="undo custSel addSld delSld modSld">
      <pc:chgData name="胡 奔" userId="8ce566785a119505" providerId="LiveId" clId="{159B8801-1908-4E85-BA70-2AFBF9164128}" dt="2020-02-23T06:51:30.448" v="3076" actId="1076"/>
      <pc:docMkLst>
        <pc:docMk/>
      </pc:docMkLst>
      <pc:sldChg chg="del">
        <pc:chgData name="胡 奔" userId="8ce566785a119505" providerId="LiveId" clId="{159B8801-1908-4E85-BA70-2AFBF9164128}" dt="2020-02-23T04:52:57.093" v="0" actId="47"/>
        <pc:sldMkLst>
          <pc:docMk/>
          <pc:sldMk cId="2122125974" sldId="256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501976260" sldId="257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2600576858" sldId="258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887754351" sldId="259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3427478216" sldId="260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1184225547" sldId="261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3697230550" sldId="262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3323432663" sldId="263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3320510726" sldId="264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628454591" sldId="265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768156181" sldId="266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1224448084" sldId="267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806041112" sldId="268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104187121" sldId="269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1262347218" sldId="271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2469273591" sldId="272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2384761601" sldId="273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986938939" sldId="275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1608043471" sldId="276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3461117570" sldId="277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2081749583" sldId="278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151577520" sldId="279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1603537854" sldId="280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1154134968" sldId="281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581866008" sldId="282"/>
        </pc:sldMkLst>
      </pc:sldChg>
      <pc:sldChg chg="modSp">
        <pc:chgData name="胡 奔" userId="8ce566785a119505" providerId="LiveId" clId="{159B8801-1908-4E85-BA70-2AFBF9164128}" dt="2020-02-23T04:53:04.967" v="32"/>
        <pc:sldMkLst>
          <pc:docMk/>
          <pc:sldMk cId="627910182" sldId="283"/>
        </pc:sldMkLst>
        <pc:spChg chg="mod">
          <ac:chgData name="胡 奔" userId="8ce566785a119505" providerId="LiveId" clId="{159B8801-1908-4E85-BA70-2AFBF9164128}" dt="2020-02-23T04:53:04.967" v="32"/>
          <ac:spMkLst>
            <pc:docMk/>
            <pc:sldMk cId="627910182" sldId="283"/>
            <ac:spMk id="4" creationId="{5C44DA44-C93A-4401-8A7F-FB1D5D0B511C}"/>
          </ac:spMkLst>
        </pc:spChg>
      </pc:sldChg>
      <pc:sldChg chg="addSp modSp add">
        <pc:chgData name="胡 奔" userId="8ce566785a119505" providerId="LiveId" clId="{159B8801-1908-4E85-BA70-2AFBF9164128}" dt="2020-02-23T05:40:56.355" v="1517" actId="1076"/>
        <pc:sldMkLst>
          <pc:docMk/>
          <pc:sldMk cId="2495437803" sldId="284"/>
        </pc:sldMkLst>
        <pc:spChg chg="mod">
          <ac:chgData name="胡 奔" userId="8ce566785a119505" providerId="LiveId" clId="{159B8801-1908-4E85-BA70-2AFBF9164128}" dt="2020-02-23T04:55:03.836" v="184" actId="1076"/>
          <ac:spMkLst>
            <pc:docMk/>
            <pc:sldMk cId="2495437803" sldId="284"/>
            <ac:spMk id="4" creationId="{5C44DA44-C93A-4401-8A7F-FB1D5D0B511C}"/>
          </ac:spMkLst>
        </pc:spChg>
        <pc:spChg chg="add mod">
          <ac:chgData name="胡 奔" userId="8ce566785a119505" providerId="LiveId" clId="{159B8801-1908-4E85-BA70-2AFBF9164128}" dt="2020-02-23T05:40:56.355" v="1517" actId="1076"/>
          <ac:spMkLst>
            <pc:docMk/>
            <pc:sldMk cId="2495437803" sldId="284"/>
            <ac:spMk id="5" creationId="{7EE54548-4206-4187-93B3-5145B72A367D}"/>
          </ac:spMkLst>
        </pc:spChg>
        <pc:picChg chg="add mod">
          <ac:chgData name="胡 奔" userId="8ce566785a119505" providerId="LiveId" clId="{159B8801-1908-4E85-BA70-2AFBF9164128}" dt="2020-02-23T05:11:07.004" v="289" actId="1076"/>
          <ac:picMkLst>
            <pc:docMk/>
            <pc:sldMk cId="2495437803" sldId="284"/>
            <ac:picMk id="3" creationId="{D24964AC-E8BA-4515-A868-D67C41AA4019}"/>
          </ac:picMkLst>
        </pc:picChg>
      </pc:sldChg>
      <pc:sldChg chg="addSp delSp modSp add">
        <pc:chgData name="胡 奔" userId="8ce566785a119505" providerId="LiveId" clId="{159B8801-1908-4E85-BA70-2AFBF9164128}" dt="2020-02-23T05:30:47.876" v="1358" actId="20577"/>
        <pc:sldMkLst>
          <pc:docMk/>
          <pc:sldMk cId="521768424" sldId="285"/>
        </pc:sldMkLst>
        <pc:spChg chg="add mod">
          <ac:chgData name="胡 奔" userId="8ce566785a119505" providerId="LiveId" clId="{159B8801-1908-4E85-BA70-2AFBF9164128}" dt="2020-02-23T05:13:29.017" v="510"/>
          <ac:spMkLst>
            <pc:docMk/>
            <pc:sldMk cId="521768424" sldId="285"/>
            <ac:spMk id="3" creationId="{C98CE354-94CE-4151-BA18-D7ECF1D1E28A}"/>
          </ac:spMkLst>
        </pc:spChg>
        <pc:spChg chg="del">
          <ac:chgData name="胡 奔" userId="8ce566785a119505" providerId="LiveId" clId="{159B8801-1908-4E85-BA70-2AFBF9164128}" dt="2020-02-23T05:13:21.291" v="478" actId="478"/>
          <ac:spMkLst>
            <pc:docMk/>
            <pc:sldMk cId="521768424" sldId="285"/>
            <ac:spMk id="4" creationId="{5C44DA44-C93A-4401-8A7F-FB1D5D0B511C}"/>
          </ac:spMkLst>
        </pc:spChg>
        <pc:spChg chg="add mod">
          <ac:chgData name="胡 奔" userId="8ce566785a119505" providerId="LiveId" clId="{159B8801-1908-4E85-BA70-2AFBF9164128}" dt="2020-02-23T05:30:47.876" v="1358" actId="20577"/>
          <ac:spMkLst>
            <pc:docMk/>
            <pc:sldMk cId="521768424" sldId="285"/>
            <ac:spMk id="6" creationId="{63193FA1-15A3-4CF5-AA55-117FF6F26047}"/>
          </ac:spMkLst>
        </pc:spChg>
        <pc:spChg chg="add del">
          <ac:chgData name="胡 奔" userId="8ce566785a119505" providerId="LiveId" clId="{159B8801-1908-4E85-BA70-2AFBF9164128}" dt="2020-02-23T05:14:37.537" v="545"/>
          <ac:spMkLst>
            <pc:docMk/>
            <pc:sldMk cId="521768424" sldId="285"/>
            <ac:spMk id="7" creationId="{4AE6FA47-61A5-48A6-BDE4-DAF616217D4F}"/>
          </ac:spMkLst>
        </pc:spChg>
        <pc:picChg chg="add mod">
          <ac:chgData name="胡 奔" userId="8ce566785a119505" providerId="LiveId" clId="{159B8801-1908-4E85-BA70-2AFBF9164128}" dt="2020-02-23T05:22:13.699" v="1130" actId="1076"/>
          <ac:picMkLst>
            <pc:docMk/>
            <pc:sldMk cId="521768424" sldId="285"/>
            <ac:picMk id="5" creationId="{9C135BFA-386C-4A8A-93A3-9CAB88063892}"/>
          </ac:picMkLst>
        </pc:picChg>
        <pc:picChg chg="add mod">
          <ac:chgData name="胡 奔" userId="8ce566785a119505" providerId="LiveId" clId="{159B8801-1908-4E85-BA70-2AFBF9164128}" dt="2020-02-23T05:23:15.691" v="1183" actId="14100"/>
          <ac:picMkLst>
            <pc:docMk/>
            <pc:sldMk cId="521768424" sldId="285"/>
            <ac:picMk id="9" creationId="{526CE0AC-34B1-4F4C-93DD-8A5AF7C52A0B}"/>
          </ac:picMkLst>
        </pc:picChg>
      </pc:sldChg>
      <pc:sldChg chg="addSp delSp modSp add">
        <pc:chgData name="胡 奔" userId="8ce566785a119505" providerId="LiveId" clId="{159B8801-1908-4E85-BA70-2AFBF9164128}" dt="2020-02-23T06:22:50.474" v="1985" actId="962"/>
        <pc:sldMkLst>
          <pc:docMk/>
          <pc:sldMk cId="3199657514" sldId="286"/>
        </pc:sldMkLst>
        <pc:spChg chg="add mod">
          <ac:chgData name="胡 奔" userId="8ce566785a119505" providerId="LiveId" clId="{159B8801-1908-4E85-BA70-2AFBF9164128}" dt="2020-02-23T06:10:33.216" v="1520"/>
          <ac:spMkLst>
            <pc:docMk/>
            <pc:sldMk cId="3199657514" sldId="286"/>
            <ac:spMk id="3" creationId="{7D702F8F-086A-4DBA-8E8F-2CDA24A1149F}"/>
          </ac:spMkLst>
        </pc:spChg>
        <pc:spChg chg="del">
          <ac:chgData name="胡 奔" userId="8ce566785a119505" providerId="LiveId" clId="{159B8801-1908-4E85-BA70-2AFBF9164128}" dt="2020-02-23T06:07:59.129" v="1518" actId="478"/>
          <ac:spMkLst>
            <pc:docMk/>
            <pc:sldMk cId="3199657514" sldId="286"/>
            <ac:spMk id="4" creationId="{5C44DA44-C93A-4401-8A7F-FB1D5D0B511C}"/>
          </ac:spMkLst>
        </pc:spChg>
        <pc:picChg chg="add mod">
          <ac:chgData name="胡 奔" userId="8ce566785a119505" providerId="LiveId" clId="{159B8801-1908-4E85-BA70-2AFBF9164128}" dt="2020-02-23T06:22:50.474" v="1985" actId="962"/>
          <ac:picMkLst>
            <pc:docMk/>
            <pc:sldMk cId="3199657514" sldId="286"/>
            <ac:picMk id="5" creationId="{790EC066-C113-4C4B-BFB4-BD7DD8B42394}"/>
          </ac:picMkLst>
        </pc:picChg>
      </pc:sldChg>
      <pc:sldChg chg="addSp delSp modSp add">
        <pc:chgData name="胡 奔" userId="8ce566785a119505" providerId="LiveId" clId="{159B8801-1908-4E85-BA70-2AFBF9164128}" dt="2020-02-23T06:41:21.439" v="2429" actId="1076"/>
        <pc:sldMkLst>
          <pc:docMk/>
          <pc:sldMk cId="2037108773" sldId="287"/>
        </pc:sldMkLst>
        <pc:spChg chg="add mod">
          <ac:chgData name="胡 奔" userId="8ce566785a119505" providerId="LiveId" clId="{159B8801-1908-4E85-BA70-2AFBF9164128}" dt="2020-02-23T06:10:45.464" v="1539"/>
          <ac:spMkLst>
            <pc:docMk/>
            <pc:sldMk cId="2037108773" sldId="287"/>
            <ac:spMk id="3" creationId="{1140E611-CCB2-4D30-AD28-FC6C7E2E3018}"/>
          </ac:spMkLst>
        </pc:spChg>
        <pc:spChg chg="del">
          <ac:chgData name="胡 奔" userId="8ce566785a119505" providerId="LiveId" clId="{159B8801-1908-4E85-BA70-2AFBF9164128}" dt="2020-02-23T06:10:40.742" v="1521" actId="478"/>
          <ac:spMkLst>
            <pc:docMk/>
            <pc:sldMk cId="2037108773" sldId="287"/>
            <ac:spMk id="4" creationId="{5C44DA44-C93A-4401-8A7F-FB1D5D0B511C}"/>
          </ac:spMkLst>
        </pc:spChg>
        <pc:spChg chg="add mod">
          <ac:chgData name="胡 奔" userId="8ce566785a119505" providerId="LiveId" clId="{159B8801-1908-4E85-BA70-2AFBF9164128}" dt="2020-02-23T06:20:20.426" v="1981"/>
          <ac:spMkLst>
            <pc:docMk/>
            <pc:sldMk cId="2037108773" sldId="287"/>
            <ac:spMk id="6" creationId="{609ED9B0-F883-4D09-9491-99B91794A184}"/>
          </ac:spMkLst>
        </pc:spChg>
        <pc:picChg chg="add del mod">
          <ac:chgData name="胡 奔" userId="8ce566785a119505" providerId="LiveId" clId="{159B8801-1908-4E85-BA70-2AFBF9164128}" dt="2020-02-23T06:12:15.005" v="1547" actId="478"/>
          <ac:picMkLst>
            <pc:docMk/>
            <pc:sldMk cId="2037108773" sldId="287"/>
            <ac:picMk id="5" creationId="{994E4B7B-3D79-4AA1-B942-A273E05BD632}"/>
          </ac:picMkLst>
        </pc:picChg>
        <pc:picChg chg="add del mod">
          <ac:chgData name="胡 奔" userId="8ce566785a119505" providerId="LiveId" clId="{159B8801-1908-4E85-BA70-2AFBF9164128}" dt="2020-02-23T06:38:05.771" v="1991" actId="478"/>
          <ac:picMkLst>
            <pc:docMk/>
            <pc:sldMk cId="2037108773" sldId="287"/>
            <ac:picMk id="8" creationId="{3BB34189-1A37-4F57-B335-306B91C680C6}"/>
          </ac:picMkLst>
        </pc:picChg>
        <pc:picChg chg="add mod">
          <ac:chgData name="胡 奔" userId="8ce566785a119505" providerId="LiveId" clId="{159B8801-1908-4E85-BA70-2AFBF9164128}" dt="2020-02-23T06:41:21.439" v="2429" actId="1076"/>
          <ac:picMkLst>
            <pc:docMk/>
            <pc:sldMk cId="2037108773" sldId="287"/>
            <ac:picMk id="10" creationId="{CCDDAF83-9A9E-453A-9C6C-F5484817A6C7}"/>
          </ac:picMkLst>
        </pc:picChg>
      </pc:sldChg>
      <pc:sldChg chg="addSp delSp modSp add addCm delCm">
        <pc:chgData name="胡 奔" userId="8ce566785a119505" providerId="LiveId" clId="{159B8801-1908-4E85-BA70-2AFBF9164128}" dt="2020-02-23T06:51:30.448" v="3076" actId="1076"/>
        <pc:sldMkLst>
          <pc:docMk/>
          <pc:sldMk cId="2743417552" sldId="288"/>
        </pc:sldMkLst>
        <pc:spChg chg="add mod">
          <ac:chgData name="胡 奔" userId="8ce566785a119505" providerId="LiveId" clId="{159B8801-1908-4E85-BA70-2AFBF9164128}" dt="2020-02-23T06:51:10.003" v="3064" actId="20577"/>
          <ac:spMkLst>
            <pc:docMk/>
            <pc:sldMk cId="2743417552" sldId="288"/>
            <ac:spMk id="4" creationId="{C551AB5A-182C-45FA-9CFC-AA81C7A6216C}"/>
          </ac:spMkLst>
        </pc:spChg>
        <pc:spChg chg="add del">
          <ac:chgData name="胡 奔" userId="8ce566785a119505" providerId="LiveId" clId="{159B8801-1908-4E85-BA70-2AFBF9164128}" dt="2020-02-23T06:41:38.059" v="2440"/>
          <ac:spMkLst>
            <pc:docMk/>
            <pc:sldMk cId="2743417552" sldId="288"/>
            <ac:spMk id="5" creationId="{B9D79F5F-7A4B-4726-BE2E-16B9372E2EB8}"/>
          </ac:spMkLst>
        </pc:spChg>
        <pc:picChg chg="add mod">
          <ac:chgData name="胡 奔" userId="8ce566785a119505" providerId="LiveId" clId="{159B8801-1908-4E85-BA70-2AFBF9164128}" dt="2020-02-23T06:50:57.776" v="3046" actId="1076"/>
          <ac:picMkLst>
            <pc:docMk/>
            <pc:sldMk cId="2743417552" sldId="288"/>
            <ac:picMk id="6" creationId="{D06C0904-8A80-40A4-A045-1064E201D4C8}"/>
          </ac:picMkLst>
        </pc:picChg>
        <pc:picChg chg="add mod">
          <ac:chgData name="胡 奔" userId="8ce566785a119505" providerId="LiveId" clId="{159B8801-1908-4E85-BA70-2AFBF9164128}" dt="2020-02-23T06:51:19.712" v="3070" actId="1076"/>
          <ac:picMkLst>
            <pc:docMk/>
            <pc:sldMk cId="2743417552" sldId="288"/>
            <ac:picMk id="8" creationId="{98A5DFCA-157A-4C2C-81A4-AE0D9653644A}"/>
          </ac:picMkLst>
        </pc:picChg>
        <pc:picChg chg="add mod">
          <ac:chgData name="胡 奔" userId="8ce566785a119505" providerId="LiveId" clId="{159B8801-1908-4E85-BA70-2AFBF9164128}" dt="2020-02-23T06:51:30.448" v="3076" actId="1076"/>
          <ac:picMkLst>
            <pc:docMk/>
            <pc:sldMk cId="2743417552" sldId="288"/>
            <ac:picMk id="10" creationId="{221D5407-228E-443D-8352-06CEDB283A23}"/>
          </ac:picMkLst>
        </pc:picChg>
      </pc:sldChg>
      <pc:sldChg chg="addSp delSp modSp add del">
        <pc:chgData name="胡 奔" userId="8ce566785a119505" providerId="LiveId" clId="{159B8801-1908-4E85-BA70-2AFBF9164128}" dt="2020-02-23T06:41:45.231" v="2450" actId="47"/>
        <pc:sldMkLst>
          <pc:docMk/>
          <pc:sldMk cId="860375982" sldId="289"/>
        </pc:sldMkLst>
        <pc:spChg chg="add del mod">
          <ac:chgData name="胡 奔" userId="8ce566785a119505" providerId="LiveId" clId="{159B8801-1908-4E85-BA70-2AFBF9164128}" dt="2020-02-23T06:41:44.719" v="2449"/>
          <ac:spMkLst>
            <pc:docMk/>
            <pc:sldMk cId="860375982" sldId="289"/>
            <ac:spMk id="3" creationId="{1140E611-CCB2-4D30-AD28-FC6C7E2E3018}"/>
          </ac:spMkLst>
        </pc:spChg>
      </pc:sldChg>
    </pc:docChg>
  </pc:docChgLst>
  <pc:docChgLst>
    <pc:chgData name="胡 奔" userId="8ce566785a119505" providerId="LiveId" clId="{25CA84F2-EC4C-5C49-8D7C-ADFB13A9EBD0}"/>
    <pc:docChg chg="custSel addSld delSld modSld">
      <pc:chgData name="胡 奔" userId="8ce566785a119505" providerId="LiveId" clId="{25CA84F2-EC4C-5C49-8D7C-ADFB13A9EBD0}" dt="2020-03-01T00:59:58.239" v="333" actId="1076"/>
      <pc:docMkLst>
        <pc:docMk/>
      </pc:docMkLst>
      <pc:sldChg chg="modSp">
        <pc:chgData name="胡 奔" userId="8ce566785a119505" providerId="LiveId" clId="{25CA84F2-EC4C-5C49-8D7C-ADFB13A9EBD0}" dt="2020-03-01T00:56:37.796" v="184" actId="2711"/>
        <pc:sldMkLst>
          <pc:docMk/>
          <pc:sldMk cId="627910182" sldId="283"/>
        </pc:sldMkLst>
        <pc:spChg chg="mod">
          <ac:chgData name="胡 奔" userId="8ce566785a119505" providerId="LiveId" clId="{25CA84F2-EC4C-5C49-8D7C-ADFB13A9EBD0}" dt="2020-03-01T00:56:37.796" v="184" actId="2711"/>
          <ac:spMkLst>
            <pc:docMk/>
            <pc:sldMk cId="627910182" sldId="283"/>
            <ac:spMk id="4" creationId="{5C44DA44-C93A-4401-8A7F-FB1D5D0B511C}"/>
          </ac:spMkLst>
        </pc:spChg>
      </pc:sldChg>
      <pc:sldChg chg="addSp delSp modSp add modAnim">
        <pc:chgData name="胡 奔" userId="8ce566785a119505" providerId="LiveId" clId="{25CA84F2-EC4C-5C49-8D7C-ADFB13A9EBD0}" dt="2020-02-29T07:41:09.368" v="9" actId="1076"/>
        <pc:sldMkLst>
          <pc:docMk/>
          <pc:sldMk cId="1507046676" sldId="284"/>
        </pc:sldMkLst>
        <pc:spChg chg="del">
          <ac:chgData name="胡 奔" userId="8ce566785a119505" providerId="LiveId" clId="{25CA84F2-EC4C-5C49-8D7C-ADFB13A9EBD0}" dt="2020-02-29T07:41:03.178" v="7" actId="478"/>
          <ac:spMkLst>
            <pc:docMk/>
            <pc:sldMk cId="1507046676" sldId="284"/>
            <ac:spMk id="2" creationId="{FC2639AC-E992-544B-AC9A-910BA1DB5631}"/>
          </ac:spMkLst>
        </pc:spChg>
        <pc:spChg chg="del">
          <ac:chgData name="胡 奔" userId="8ce566785a119505" providerId="LiveId" clId="{25CA84F2-EC4C-5C49-8D7C-ADFB13A9EBD0}" dt="2020-02-29T07:41:03.178" v="7" actId="478"/>
          <ac:spMkLst>
            <pc:docMk/>
            <pc:sldMk cId="1507046676" sldId="284"/>
            <ac:spMk id="3" creationId="{07C8A3DB-119E-F448-8DDD-6C1F9CE541AB}"/>
          </ac:spMkLst>
        </pc:spChg>
        <pc:picChg chg="add mod">
          <ac:chgData name="胡 奔" userId="8ce566785a119505" providerId="LiveId" clId="{25CA84F2-EC4C-5C49-8D7C-ADFB13A9EBD0}" dt="2020-02-29T07:41:09.368" v="9" actId="1076"/>
          <ac:picMkLst>
            <pc:docMk/>
            <pc:sldMk cId="1507046676" sldId="284"/>
            <ac:picMk id="4" creationId="{F456156E-C3A8-5441-A9CE-875EB83985DD}"/>
          </ac:picMkLst>
        </pc:picChg>
      </pc:sldChg>
      <pc:sldChg chg="del">
        <pc:chgData name="胡 奔" userId="8ce566785a119505" providerId="LiveId" clId="{25CA84F2-EC4C-5C49-8D7C-ADFB13A9EBD0}" dt="2020-02-29T07:40:55.809" v="0" actId="2696"/>
        <pc:sldMkLst>
          <pc:docMk/>
          <pc:sldMk cId="2495437803" sldId="284"/>
        </pc:sldMkLst>
      </pc:sldChg>
      <pc:sldChg chg="del">
        <pc:chgData name="胡 奔" userId="8ce566785a119505" providerId="LiveId" clId="{25CA84F2-EC4C-5C49-8D7C-ADFB13A9EBD0}" dt="2020-02-29T07:40:56.983" v="1" actId="2696"/>
        <pc:sldMkLst>
          <pc:docMk/>
          <pc:sldMk cId="521768424" sldId="285"/>
        </pc:sldMkLst>
      </pc:sldChg>
      <pc:sldChg chg="addSp delSp modSp add">
        <pc:chgData name="胡 奔" userId="8ce566785a119505" providerId="LiveId" clId="{25CA84F2-EC4C-5C49-8D7C-ADFB13A9EBD0}" dt="2020-03-01T00:56:16.851" v="180" actId="2711"/>
        <pc:sldMkLst>
          <pc:docMk/>
          <pc:sldMk cId="4287569070" sldId="285"/>
        </pc:sldMkLst>
        <pc:spChg chg="add mod">
          <ac:chgData name="胡 奔" userId="8ce566785a119505" providerId="LiveId" clId="{25CA84F2-EC4C-5C49-8D7C-ADFB13A9EBD0}" dt="2020-03-01T00:56:16.851" v="180" actId="2711"/>
          <ac:spMkLst>
            <pc:docMk/>
            <pc:sldMk cId="4287569070" sldId="285"/>
            <ac:spMk id="2" creationId="{74AC16FE-1EC1-A341-83E1-B13584A21E18}"/>
          </ac:spMkLst>
        </pc:spChg>
        <pc:spChg chg="del">
          <ac:chgData name="胡 奔" userId="8ce566785a119505" providerId="LiveId" clId="{25CA84F2-EC4C-5C49-8D7C-ADFB13A9EBD0}" dt="2020-02-29T07:41:41.005" v="11" actId="478"/>
          <ac:spMkLst>
            <pc:docMk/>
            <pc:sldMk cId="4287569070" sldId="285"/>
            <ac:spMk id="2" creationId="{DF9C4520-C075-264E-B235-3FE0FC407BBA}"/>
          </ac:spMkLst>
        </pc:spChg>
        <pc:spChg chg="del">
          <ac:chgData name="胡 奔" userId="8ce566785a119505" providerId="LiveId" clId="{25CA84F2-EC4C-5C49-8D7C-ADFB13A9EBD0}" dt="2020-02-29T07:41:41.005" v="11" actId="478"/>
          <ac:spMkLst>
            <pc:docMk/>
            <pc:sldMk cId="4287569070" sldId="285"/>
            <ac:spMk id="3" creationId="{E5008EFD-899E-3146-BCFF-57D45C8BABAC}"/>
          </ac:spMkLst>
        </pc:spChg>
        <pc:picChg chg="add mod">
          <ac:chgData name="胡 奔" userId="8ce566785a119505" providerId="LiveId" clId="{25CA84F2-EC4C-5C49-8D7C-ADFB13A9EBD0}" dt="2020-02-29T07:41:54.812" v="16" actId="1076"/>
          <ac:picMkLst>
            <pc:docMk/>
            <pc:sldMk cId="4287569070" sldId="285"/>
            <ac:picMk id="5" creationId="{631DE578-B75F-414B-B1A8-ED1A1D293904}"/>
          </ac:picMkLst>
        </pc:picChg>
      </pc:sldChg>
      <pc:sldChg chg="delSp add del">
        <pc:chgData name="胡 奔" userId="8ce566785a119505" providerId="LiveId" clId="{25CA84F2-EC4C-5C49-8D7C-ADFB13A9EBD0}" dt="2020-02-29T07:42:04.416" v="20" actId="2696"/>
        <pc:sldMkLst>
          <pc:docMk/>
          <pc:sldMk cId="1165277007" sldId="286"/>
        </pc:sldMkLst>
        <pc:spChg chg="del">
          <ac:chgData name="胡 奔" userId="8ce566785a119505" providerId="LiveId" clId="{25CA84F2-EC4C-5C49-8D7C-ADFB13A9EBD0}" dt="2020-02-29T07:42:01.931" v="18" actId="478"/>
          <ac:spMkLst>
            <pc:docMk/>
            <pc:sldMk cId="1165277007" sldId="286"/>
            <ac:spMk id="2" creationId="{57BD29DF-FF7F-6E43-93EF-3DEDF83ED3E7}"/>
          </ac:spMkLst>
        </pc:spChg>
        <pc:spChg chg="del">
          <ac:chgData name="胡 奔" userId="8ce566785a119505" providerId="LiveId" clId="{25CA84F2-EC4C-5C49-8D7C-ADFB13A9EBD0}" dt="2020-02-29T07:42:01.931" v="18" actId="478"/>
          <ac:spMkLst>
            <pc:docMk/>
            <pc:sldMk cId="1165277007" sldId="286"/>
            <ac:spMk id="3" creationId="{7E731083-3270-8547-A849-0043925AF5EF}"/>
          </ac:spMkLst>
        </pc:spChg>
      </pc:sldChg>
      <pc:sldChg chg="del">
        <pc:chgData name="胡 奔" userId="8ce566785a119505" providerId="LiveId" clId="{25CA84F2-EC4C-5C49-8D7C-ADFB13A9EBD0}" dt="2020-02-29T07:40:57.400" v="2" actId="2696"/>
        <pc:sldMkLst>
          <pc:docMk/>
          <pc:sldMk cId="3199657514" sldId="286"/>
        </pc:sldMkLst>
      </pc:sldChg>
      <pc:sldChg chg="del">
        <pc:chgData name="胡 奔" userId="8ce566785a119505" providerId="LiveId" clId="{25CA84F2-EC4C-5C49-8D7C-ADFB13A9EBD0}" dt="2020-02-29T07:40:57.787" v="3" actId="2696"/>
        <pc:sldMkLst>
          <pc:docMk/>
          <pc:sldMk cId="2037108773" sldId="287"/>
        </pc:sldMkLst>
      </pc:sldChg>
      <pc:sldChg chg="addSp modSp add">
        <pc:chgData name="胡 奔" userId="8ce566785a119505" providerId="LiveId" clId="{25CA84F2-EC4C-5C49-8D7C-ADFB13A9EBD0}" dt="2020-03-01T00:59:58.239" v="333" actId="1076"/>
        <pc:sldMkLst>
          <pc:docMk/>
          <pc:sldMk cId="3896565875" sldId="287"/>
        </pc:sldMkLst>
        <pc:spChg chg="add mod">
          <ac:chgData name="胡 奔" userId="8ce566785a119505" providerId="LiveId" clId="{25CA84F2-EC4C-5C49-8D7C-ADFB13A9EBD0}" dt="2020-03-01T00:59:58.239" v="333" actId="1076"/>
          <ac:spMkLst>
            <pc:docMk/>
            <pc:sldMk cId="3896565875" sldId="287"/>
            <ac:spMk id="3" creationId="{C4F9F8C8-3F07-554C-AFD4-13DB0F799277}"/>
          </ac:spMkLst>
        </pc:spChg>
        <pc:spChg chg="mod">
          <ac:chgData name="胡 奔" userId="8ce566785a119505" providerId="LiveId" clId="{25CA84F2-EC4C-5C49-8D7C-ADFB13A9EBD0}" dt="2020-03-01T00:58:24.051" v="318" actId="1076"/>
          <ac:spMkLst>
            <pc:docMk/>
            <pc:sldMk cId="3896565875" sldId="287"/>
            <ac:spMk id="4" creationId="{5C44DA44-C93A-4401-8A7F-FB1D5D0B511C}"/>
          </ac:spMkLst>
        </pc:spChg>
      </pc:sldChg>
      <pc:sldChg chg="del">
        <pc:chgData name="胡 奔" userId="8ce566785a119505" providerId="LiveId" clId="{25CA84F2-EC4C-5C49-8D7C-ADFB13A9EBD0}" dt="2020-02-29T07:40:59.275" v="4" actId="2696"/>
        <pc:sldMkLst>
          <pc:docMk/>
          <pc:sldMk cId="2743417552" sldId="288"/>
        </pc:sldMkLst>
      </pc:sldChg>
      <pc:sldChg chg="add del">
        <pc:chgData name="胡 奔" userId="8ce566785a119505" providerId="LiveId" clId="{25CA84F2-EC4C-5C49-8D7C-ADFB13A9EBD0}" dt="2020-03-01T00:56:51.345" v="186"/>
        <pc:sldMkLst>
          <pc:docMk/>
          <pc:sldMk cId="3608199119" sldId="288"/>
        </pc:sldMkLst>
      </pc:sldChg>
      <pc:sldChg chg="del">
        <pc:chgData name="胡 奔" userId="8ce566785a119505" providerId="LiveId" clId="{25CA84F2-EC4C-5C49-8D7C-ADFB13A9EBD0}" dt="2020-02-29T07:40:59.956" v="5" actId="2696"/>
        <pc:sldMkLst>
          <pc:docMk/>
          <pc:sldMk cId="1881114257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B3CF7-3395-9245-99CE-4FE3F6D6C131}" type="datetimeFigureOut">
              <a:rPr kumimoji="1" lang="zh-CN" altLang="en-US" smtClean="0"/>
              <a:t>2020/9/20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1D3C8-76F7-E84C-861D-28AF4420D3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745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53FDD-294F-4E6F-AF31-81B832767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E76276-F479-4E74-A48E-CB230DFCD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00001C-1267-4B38-8196-D6F2066B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67-3B0D-4659-BC60-05AB5535109D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D28BB0-11E7-402E-BAFE-5AA2D579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41FEB-AD44-4A02-895A-3C8E118A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DE47-55E2-4CFC-928A-81F5F76B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40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81A47-3C91-4223-9CC3-1BBD8BA6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2256BB-B9F6-4B94-923B-DEABB64CD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732FB-CC9A-4C08-8C82-E4002F45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67-3B0D-4659-BC60-05AB5535109D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0277C8-5DF8-4169-9180-6C219ED5F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17EFBD-55C0-4769-A652-5E7C7F92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DE47-55E2-4CFC-928A-81F5F76B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06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7A76CD-60DA-4F1F-B0E1-DA324421A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C98BFE-218E-4898-AC2B-401576B9E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542F98-ED02-44C6-ACBA-0DD5906D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67-3B0D-4659-BC60-05AB5535109D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679B7B-1303-4ACF-9D41-3FFFC47C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B82B28-179C-450A-951B-39556EEF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DE47-55E2-4CFC-928A-81F5F76B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0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F85BE-8246-441B-90A9-BAD543B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C234F5-4541-47FD-9B7E-25D6C31FD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55832F-6083-42D0-8D15-2DF997F1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67-3B0D-4659-BC60-05AB5535109D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3AD376-5E9E-4FB5-AD65-14C61F03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2C5F60-F242-41C4-9E81-BF9B57EE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DE47-55E2-4CFC-928A-81F5F76B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7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B66C3-BBD6-4AB4-AE8A-02B74194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769650-45DE-4E97-A84E-D5C9950B7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D5EC96-8B13-48C1-AC59-FE9E970CD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67-3B0D-4659-BC60-05AB5535109D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3840A-D32F-485E-8E2F-76F49F1E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9525E0-E901-4187-A85F-C1F24C4B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DE47-55E2-4CFC-928A-81F5F76B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28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37381-095C-45DE-B8F4-9A961094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A13E65-94C9-4A07-9320-12BBB5AC8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B7AFDE-EC60-4AC3-AA6A-25A70F548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C49E9B-D35C-4AF9-BE36-852706AD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67-3B0D-4659-BC60-05AB5535109D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1B26AF-A46C-46C3-8555-9D344019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D1BABD-B335-44BD-B166-38266BCC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DE47-55E2-4CFC-928A-81F5F76B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85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BB9B7-F4B0-40AC-BFC5-5B8C37DA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A29581-FB46-477B-A588-7C40A1246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A575CE-9314-40AF-8BDF-4AD8FD32C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45E621-8780-4D26-9487-5C0888E6C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ED25C2-E864-4033-9795-6BADCBD2D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5CEB1D-75EE-4BDC-A9B0-4F17C8F4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67-3B0D-4659-BC60-05AB5535109D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60481B-DA8A-4B9F-B02F-C7DC69E4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1CB4E8-54CA-46DC-959A-B7981707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DE47-55E2-4CFC-928A-81F5F76B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51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7439B-B512-415B-9148-4D8FC519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B35B03-20E5-4A3C-ACFF-842CF1CE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67-3B0D-4659-BC60-05AB5535109D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5362F7-FEC8-4D81-9067-3A51EE89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1CD2D9-BB66-466F-A385-2BAE9478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DE47-55E2-4CFC-928A-81F5F76B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78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424FC8-48D4-415F-BF2E-0D1B05F8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67-3B0D-4659-BC60-05AB5535109D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6C49FF-681E-4506-AFE4-3873D8843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8736BC-8144-4C0C-A5C8-ACE24480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DE47-55E2-4CFC-928A-81F5F76B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95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4B876-D15F-4AC3-B3A8-0E5D22C27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BB71BF-7E7D-419B-A70C-74CDB06E9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ACB88C-ECD8-4984-9F79-4E7F8FAED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EC5631-6ADE-4713-9A1F-3673C03C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67-3B0D-4659-BC60-05AB5535109D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E2DA1E-6011-4B6F-8B25-305EB6485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2BDEC1-FCD6-4578-9BE9-558A988D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DE47-55E2-4CFC-928A-81F5F76B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90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F20B5-A90C-4102-8319-262CF898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82A1E2-618C-48EA-93B5-91C54B0CC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65F1BC-357E-4688-8B29-B270C9E5D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C845B7-BB9F-4250-B02B-49C17D50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67-3B0D-4659-BC60-05AB5535109D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041C9C-5A73-4928-A60E-E6AD370D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C0E704-7C62-4338-AC2C-D97F4993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DE47-55E2-4CFC-928A-81F5F76B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96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011576-32C0-4916-89CE-4405E2C24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050FD2-9AB7-435F-BE5C-8ACCA1433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23236E-9DE3-4058-9438-A1EF97894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38767-3B0D-4659-BC60-05AB5535109D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C6AD3C-F9A6-4A90-ABE6-931D3C3BF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03809D-B1F6-4F41-B4B6-D5CBABC21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DE47-55E2-4CFC-928A-81F5F76B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68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F161D23-6F1D-5046-8222-DC139625C829}"/>
              </a:ext>
            </a:extLst>
          </p:cNvPr>
          <p:cNvSpPr/>
          <p:nvPr/>
        </p:nvSpPr>
        <p:spPr>
          <a:xfrm>
            <a:off x="1676397" y="5035777"/>
            <a:ext cx="8839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>
                <a:latin typeface="TimesNewRoman"/>
              </a:rPr>
              <a:t>2020 Asia-Pacific Conference on Image Processing, Electronics and Computers (IPEC) </a:t>
            </a:r>
            <a:endParaRPr lang="en-US" altLang="zh-CN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1E7A10-E2E9-D049-BBE4-1884B48932C3}"/>
              </a:ext>
            </a:extLst>
          </p:cNvPr>
          <p:cNvSpPr/>
          <p:nvPr/>
        </p:nvSpPr>
        <p:spPr>
          <a:xfrm>
            <a:off x="1785989" y="1050912"/>
            <a:ext cx="86200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atin typeface="Times" pitchFamily="2" charset="0"/>
              </a:rPr>
              <a:t>A Human Skeleton Data Optimization Algorithm For Multi-Kinect </a:t>
            </a:r>
            <a:endParaRPr lang="en-US" altLang="zh-CN" sz="3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0304177-31E0-9646-8B25-2BA771BCF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74" y="2815119"/>
            <a:ext cx="9197251" cy="165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04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F90BE19-41BB-C54F-A7B8-FF6902637279}"/>
              </a:ext>
            </a:extLst>
          </p:cNvPr>
          <p:cNvSpPr/>
          <p:nvPr/>
        </p:nvSpPr>
        <p:spPr>
          <a:xfrm>
            <a:off x="217666" y="152900"/>
            <a:ext cx="2616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" pitchFamily="2" charset="0"/>
              </a:rPr>
              <a:t>EXPERIMENTS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AC8CF0-0095-2140-9ACE-D87426E5DC4D}"/>
              </a:ext>
            </a:extLst>
          </p:cNvPr>
          <p:cNvSpPr/>
          <p:nvPr/>
        </p:nvSpPr>
        <p:spPr>
          <a:xfrm>
            <a:off x="217666" y="780646"/>
            <a:ext cx="11551968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10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system using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C#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subjects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 males, 10 females)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subject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walked on a treadmill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minute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1,500 frames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each data sequence were taken for the experiment.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frame contains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 coordinates of 25 body joints from 5 perspectives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Kinect devices started collecting data synchronously.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Analysis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3D coordinates of body joints, we calculated the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bone length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 Euclidean distance between adjacent joints) and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common gait parameters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490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1096F7B-E62F-4447-979D-808A22503DA2}"/>
              </a:ext>
            </a:extLst>
          </p:cNvPr>
          <p:cNvSpPr/>
          <p:nvPr/>
        </p:nvSpPr>
        <p:spPr>
          <a:xfrm>
            <a:off x="217666" y="152900"/>
            <a:ext cx="2616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" pitchFamily="2" charset="0"/>
              </a:rPr>
              <a:t>EXPERIMENTS </a:t>
            </a:r>
          </a:p>
        </p:txBody>
      </p:sp>
      <p:pic>
        <p:nvPicPr>
          <p:cNvPr id="4" name="图片 3" descr="图片包含 游戏机&#10;&#10;描述已自动生成">
            <a:extLst>
              <a:ext uri="{FF2B5EF4-FFF2-40B4-BE49-F238E27FC236}">
                <a16:creationId xmlns:a16="http://schemas.microsoft.com/office/drawing/2014/main" id="{F6DD2BBD-C09A-9D44-B29A-33623DD16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11" y="2299354"/>
            <a:ext cx="8628977" cy="449718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07960D2-870E-8946-BFB4-99BEAF18126A}"/>
              </a:ext>
            </a:extLst>
          </p:cNvPr>
          <p:cNvSpPr/>
          <p:nvPr/>
        </p:nvSpPr>
        <p:spPr>
          <a:xfrm>
            <a:off x="2569947" y="383732"/>
            <a:ext cx="71949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Initial</a:t>
            </a:r>
            <a:r>
              <a:rPr lang="zh-CN" altLang="en-US" b="1" dirty="0">
                <a:solidFill>
                  <a:srgbClr val="C00000"/>
                </a:solidFill>
                <a:latin typeface="Times" pitchFamily="2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data</a:t>
            </a:r>
          </a:p>
          <a:p>
            <a:pPr marL="342900" indent="-342900">
              <a:buAutoNum type="arabicParenBoth"/>
            </a:pP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RO</a:t>
            </a:r>
            <a:r>
              <a:rPr lang="en-US" altLang="zh-CN" b="1" dirty="0">
                <a:latin typeface="Times" pitchFamily="2" charset="0"/>
              </a:rPr>
              <a:t>: remove outliers from initial data collected by each Kinect;</a:t>
            </a:r>
          </a:p>
          <a:p>
            <a:pPr marL="342900" indent="-342900">
              <a:buAutoNum type="arabicParenBoth"/>
            </a:pP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AWF</a:t>
            </a:r>
            <a:r>
              <a:rPr lang="en-US" altLang="zh-CN" b="1" dirty="0">
                <a:latin typeface="Times" pitchFamily="2" charset="0"/>
              </a:rPr>
              <a:t>: adaptive weighted fuse without removing outliers; </a:t>
            </a:r>
          </a:p>
          <a:p>
            <a:pPr marL="342900" indent="-342900">
              <a:buAutoNum type="arabicParenBoth"/>
            </a:pP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RO+AF</a:t>
            </a:r>
            <a:r>
              <a:rPr lang="en-US" altLang="zh-CN" b="1" dirty="0">
                <a:latin typeface="Times" pitchFamily="2" charset="0"/>
              </a:rPr>
              <a:t>: remove outliers and average weighted fuse; </a:t>
            </a:r>
          </a:p>
          <a:p>
            <a:pPr marL="342900" indent="-342900">
              <a:buAutoNum type="arabicParenBoth"/>
            </a:pP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RO+AWF</a:t>
            </a:r>
            <a:r>
              <a:rPr lang="en-US" altLang="zh-CN" b="1" dirty="0">
                <a:latin typeface="Times" pitchFamily="2" charset="0"/>
              </a:rPr>
              <a:t>: remove outliers and adaptive weighted fuse. 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004D4D-E2BF-F848-B980-627F8D789CDD}"/>
              </a:ext>
            </a:extLst>
          </p:cNvPr>
          <p:cNvSpPr txBox="1"/>
          <p:nvPr/>
        </p:nvSpPr>
        <p:spPr>
          <a:xfrm>
            <a:off x="4310743" y="1969211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deviation(cm)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bone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79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3302D68-DDE8-424F-B0D8-985E66FBDFEC}"/>
              </a:ext>
            </a:extLst>
          </p:cNvPr>
          <p:cNvSpPr/>
          <p:nvPr/>
        </p:nvSpPr>
        <p:spPr>
          <a:xfrm>
            <a:off x="217666" y="152900"/>
            <a:ext cx="2616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" pitchFamily="2" charset="0"/>
              </a:rPr>
              <a:t>EXPERIMENTS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0C95FB-D674-234D-AB9E-BB1CCAA52B7A}"/>
              </a:ext>
            </a:extLst>
          </p:cNvPr>
          <p:cNvSpPr/>
          <p:nvPr/>
        </p:nvSpPr>
        <p:spPr>
          <a:xfrm>
            <a:off x="217666" y="1027633"/>
            <a:ext cx="11532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" pitchFamily="2" charset="0"/>
              </a:rPr>
              <a:t>We calculated gait parameters: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angle of knee </a:t>
            </a:r>
            <a:r>
              <a:rPr lang="en-US" altLang="zh-CN" b="1" dirty="0">
                <a:latin typeface="Times" pitchFamily="2" charset="0"/>
              </a:rPr>
              <a:t>and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step width </a:t>
            </a:r>
            <a:r>
              <a:rPr lang="en-US" altLang="zh-CN" b="1" dirty="0">
                <a:latin typeface="Times" pitchFamily="2" charset="0"/>
              </a:rPr>
              <a:t>to further verify the effectiveness of the algorithm. </a:t>
            </a:r>
            <a:endParaRPr lang="en-US" altLang="zh-CN" b="1" dirty="0"/>
          </a:p>
        </p:txBody>
      </p:sp>
      <p:pic>
        <p:nvPicPr>
          <p:cNvPr id="5" name="图片 4" descr="图片包含 文字, 地图, 游戏机&#10;&#10;描述已自动生成">
            <a:extLst>
              <a:ext uri="{FF2B5EF4-FFF2-40B4-BE49-F238E27FC236}">
                <a16:creationId xmlns:a16="http://schemas.microsoft.com/office/drawing/2014/main" id="{E56528EA-A35D-154F-AD4A-A0DCCAB5F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8" y="1714500"/>
            <a:ext cx="5613400" cy="3429000"/>
          </a:xfrm>
          <a:prstGeom prst="rect">
            <a:avLst/>
          </a:prstGeom>
        </p:spPr>
      </p:pic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8B6B4DE3-734B-484C-AD61-9372B9084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46" y="5350407"/>
            <a:ext cx="5464175" cy="1327185"/>
          </a:xfrm>
          <a:prstGeom prst="rect">
            <a:avLst/>
          </a:prstGeom>
        </p:spPr>
      </p:pic>
      <p:pic>
        <p:nvPicPr>
          <p:cNvPr id="10" name="图片 9" descr="一些文字和图片的手机截图&#10;&#10;描述已自动生成">
            <a:extLst>
              <a:ext uri="{FF2B5EF4-FFF2-40B4-BE49-F238E27FC236}">
                <a16:creationId xmlns:a16="http://schemas.microsoft.com/office/drawing/2014/main" id="{B4A46F31-E004-AF4F-B49B-A25752E5D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554" y="1970122"/>
            <a:ext cx="55880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93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0D229DF-5129-7148-BF9C-7433FC6A1861}"/>
              </a:ext>
            </a:extLst>
          </p:cNvPr>
          <p:cNvSpPr/>
          <p:nvPr/>
        </p:nvSpPr>
        <p:spPr>
          <a:xfrm>
            <a:off x="217666" y="324350"/>
            <a:ext cx="2616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" pitchFamily="2" charset="0"/>
              </a:rPr>
              <a:t>CONCLUSION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3D36D6-FED0-CD4C-96A2-3E8A862213ED}"/>
              </a:ext>
            </a:extLst>
          </p:cNvPr>
          <p:cNvSpPr/>
          <p:nvPr/>
        </p:nvSpPr>
        <p:spPr>
          <a:xfrm>
            <a:off x="217666" y="1166842"/>
            <a:ext cx="1153237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" pitchFamily="2" charset="0"/>
              </a:rPr>
              <a:t>We propose </a:t>
            </a:r>
            <a:r>
              <a:rPr lang="en-US" altLang="zh-CN" sz="2400" b="1" dirty="0">
                <a:solidFill>
                  <a:srgbClr val="C00000"/>
                </a:solidFill>
                <a:latin typeface="Times" pitchFamily="2" charset="0"/>
              </a:rPr>
              <a:t>an effective multi-view Kinect skeleton data optimization algorithm</a:t>
            </a:r>
            <a:r>
              <a:rPr lang="en-US" altLang="zh-CN" sz="2400" b="1" dirty="0">
                <a:latin typeface="Times" pitchFamily="2" charset="0"/>
              </a:rPr>
              <a:t> in this paper, which can </a:t>
            </a:r>
            <a:r>
              <a:rPr lang="en-US" altLang="zh-CN" sz="2400" b="1" dirty="0">
                <a:solidFill>
                  <a:srgbClr val="C00000"/>
                </a:solidFill>
                <a:latin typeface="Times" pitchFamily="2" charset="0"/>
              </a:rPr>
              <a:t>process abnormal and wrong 3D coordinates of 25 human joints </a:t>
            </a:r>
            <a:r>
              <a:rPr lang="en-US" altLang="zh-CN" sz="2400" b="1" dirty="0">
                <a:latin typeface="Times" pitchFamily="2" charset="0"/>
              </a:rPr>
              <a:t>caused by measuring environment and human body occlusion.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" pitchFamily="2" charset="0"/>
              </a:rPr>
              <a:t>Outlier detection can </a:t>
            </a:r>
            <a:r>
              <a:rPr lang="en-US" altLang="zh-CN" sz="2400" b="1" dirty="0">
                <a:solidFill>
                  <a:srgbClr val="C00000"/>
                </a:solidFill>
                <a:latin typeface="Times" pitchFamily="2" charset="0"/>
              </a:rPr>
              <a:t>improve the effect of data fusion</a:t>
            </a:r>
            <a:r>
              <a:rPr lang="en-US" altLang="zh-CN" sz="2400" b="1" dirty="0">
                <a:latin typeface="Times" pitchFamily="2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C00000"/>
                </a:solidFill>
                <a:latin typeface="Times" pitchFamily="2" charset="0"/>
              </a:rPr>
              <a:t>The adaptive weighted fusion algorithm </a:t>
            </a:r>
            <a:r>
              <a:rPr lang="en-US" altLang="zh-CN" sz="2400" b="1" dirty="0">
                <a:latin typeface="Times" pitchFamily="2" charset="0"/>
              </a:rPr>
              <a:t>can fuse each set of skeleton data collected by different Kinect sensors into </a:t>
            </a:r>
            <a:r>
              <a:rPr lang="en-US" altLang="zh-CN" sz="2400" b="1" dirty="0">
                <a:solidFill>
                  <a:srgbClr val="C00000"/>
                </a:solidFill>
                <a:latin typeface="Times" pitchFamily="2" charset="0"/>
              </a:rPr>
              <a:t>a stable and valid data sequence</a:t>
            </a:r>
            <a:r>
              <a:rPr lang="en-US" altLang="zh-CN" sz="2400" b="1" dirty="0">
                <a:latin typeface="Times" pitchFamily="2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" pitchFamily="2" charset="0"/>
              </a:rPr>
              <a:t>This method can improve the stability and validity of skeleton data, and </a:t>
            </a:r>
            <a:r>
              <a:rPr lang="en-US" altLang="zh-CN" sz="2400" b="1" dirty="0">
                <a:solidFill>
                  <a:srgbClr val="C00000"/>
                </a:solidFill>
                <a:latin typeface="Times" pitchFamily="2" charset="0"/>
              </a:rPr>
              <a:t>make Kinect more easily applied to motion analysis</a:t>
            </a:r>
            <a:r>
              <a:rPr lang="en-US" altLang="zh-CN" sz="2400" b="1" dirty="0">
                <a:latin typeface="Times" pitchFamily="2" charset="0"/>
              </a:rPr>
              <a:t>, </a:t>
            </a:r>
            <a:r>
              <a:rPr lang="en-US" altLang="zh-CN" sz="2400" b="1" dirty="0">
                <a:solidFill>
                  <a:srgbClr val="C00000"/>
                </a:solidFill>
                <a:latin typeface="Times" pitchFamily="2" charset="0"/>
              </a:rPr>
              <a:t>motion recognition </a:t>
            </a:r>
            <a:r>
              <a:rPr lang="en-US" altLang="zh-CN" sz="2400" b="1" dirty="0">
                <a:latin typeface="Times" pitchFamily="2" charset="0"/>
              </a:rPr>
              <a:t>and </a:t>
            </a:r>
            <a:r>
              <a:rPr lang="en-US" altLang="zh-CN" sz="2400" b="1" dirty="0">
                <a:solidFill>
                  <a:srgbClr val="C00000"/>
                </a:solidFill>
                <a:latin typeface="Times" pitchFamily="2" charset="0"/>
              </a:rPr>
              <a:t>medical rehabilitation evaluation</a:t>
            </a:r>
            <a:r>
              <a:rPr lang="en-US" altLang="zh-CN" sz="2400" b="1" dirty="0">
                <a:latin typeface="Times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8738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B23AC0F-E7BF-8E48-A453-1A72DFDD4B9D}"/>
              </a:ext>
            </a:extLst>
          </p:cNvPr>
          <p:cNvSpPr/>
          <p:nvPr/>
        </p:nvSpPr>
        <p:spPr>
          <a:xfrm>
            <a:off x="226032" y="465285"/>
            <a:ext cx="2845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" pitchFamily="2" charset="0"/>
              </a:rPr>
              <a:t>INTRODUCTION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ADABE8-A363-7B4F-A322-8CE75CFD8A4F}"/>
              </a:ext>
            </a:extLst>
          </p:cNvPr>
          <p:cNvSpPr/>
          <p:nvPr/>
        </p:nvSpPr>
        <p:spPr>
          <a:xfrm>
            <a:off x="226032" y="1244409"/>
            <a:ext cx="1167144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" pitchFamily="2" charset="0"/>
              </a:rPr>
              <a:t>Kinect, released by Microsoft, is a new device that can </a:t>
            </a:r>
            <a:r>
              <a:rPr lang="en-US" altLang="zh-CN" sz="2000" b="1" dirty="0">
                <a:solidFill>
                  <a:srgbClr val="C00000"/>
                </a:solidFill>
                <a:latin typeface="Times" pitchFamily="2" charset="0"/>
              </a:rPr>
              <a:t>synchronously acquire RGB images and depth information</a:t>
            </a:r>
            <a:r>
              <a:rPr lang="en-US" altLang="zh-CN" sz="2000" b="1" dirty="0">
                <a:latin typeface="Times" pitchFamily="2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2000" b="1" dirty="0">
              <a:latin typeface="Times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" pitchFamily="2" charset="0"/>
              </a:rPr>
              <a:t>Kinect has some </a:t>
            </a:r>
            <a:r>
              <a:rPr lang="en-US" altLang="zh-CN" sz="2000" b="1" dirty="0">
                <a:solidFill>
                  <a:srgbClr val="C00000"/>
                </a:solidFill>
                <a:latin typeface="Times" pitchFamily="2" charset="0"/>
              </a:rPr>
              <a:t>inherent limitations</a:t>
            </a:r>
            <a:r>
              <a:rPr lang="en-US" altLang="zh-CN" sz="2000" b="1" dirty="0">
                <a:latin typeface="Times" pitchFamily="2" charset="0"/>
              </a:rPr>
              <a:t>. </a:t>
            </a:r>
            <a:r>
              <a:rPr lang="en-US" altLang="zh-CN" sz="2000" b="1" dirty="0">
                <a:solidFill>
                  <a:srgbClr val="C00000"/>
                </a:solidFill>
                <a:latin typeface="Times" pitchFamily="2" charset="0"/>
              </a:rPr>
              <a:t>The measurement range </a:t>
            </a:r>
            <a:r>
              <a:rPr lang="en-US" altLang="zh-CN" sz="2000" b="1" dirty="0">
                <a:latin typeface="Times" pitchFamily="2" charset="0"/>
              </a:rPr>
              <a:t>of one Kinect is limited(43◦ in vertical and 57◦ in horizontal,</a:t>
            </a:r>
            <a:r>
              <a:rPr lang="zh-CN" altLang="en-US" sz="2000" b="1" dirty="0">
                <a:latin typeface="Times" pitchFamily="2" charset="0"/>
              </a:rPr>
              <a:t> </a:t>
            </a:r>
            <a:r>
              <a:rPr lang="en-US" altLang="zh-CN" sz="2000" b="1" dirty="0">
                <a:latin typeface="Times" pitchFamily="2" charset="0"/>
              </a:rPr>
              <a:t>z axis is 1 to 3 meters) and Kinect will be affected by </a:t>
            </a:r>
            <a:r>
              <a:rPr lang="en-US" altLang="zh-CN" sz="2000" b="1" dirty="0">
                <a:solidFill>
                  <a:srgbClr val="C00000"/>
                </a:solidFill>
                <a:latin typeface="Times" pitchFamily="2" charset="0"/>
              </a:rPr>
              <a:t>human body occlusion and environment </a:t>
            </a:r>
            <a:r>
              <a:rPr lang="en-US" altLang="zh-CN" sz="2000" b="1" dirty="0">
                <a:latin typeface="Times" pitchFamily="2" charset="0"/>
              </a:rPr>
              <a:t>in practical applications, resulting in </a:t>
            </a:r>
            <a:r>
              <a:rPr lang="en-US" altLang="zh-CN" sz="2000" b="1" dirty="0">
                <a:solidFill>
                  <a:srgbClr val="C00000"/>
                </a:solidFill>
                <a:latin typeface="Times" pitchFamily="2" charset="0"/>
              </a:rPr>
              <a:t>abnormal and wrong data</a:t>
            </a:r>
            <a:r>
              <a:rPr lang="en-US" altLang="zh-CN" sz="2000" b="1" dirty="0">
                <a:latin typeface="Times" pitchFamily="2" charset="0"/>
              </a:rPr>
              <a:t> of 25 human joints, which seriously affects the </a:t>
            </a:r>
            <a:r>
              <a:rPr lang="en-US" altLang="zh-CN" sz="2000" b="1" dirty="0">
                <a:solidFill>
                  <a:srgbClr val="C00000"/>
                </a:solidFill>
                <a:latin typeface="Times" pitchFamily="2" charset="0"/>
              </a:rPr>
              <a:t>accuracy and reliability</a:t>
            </a:r>
            <a:r>
              <a:rPr lang="en-US" altLang="zh-CN" sz="2000" b="1" dirty="0">
                <a:latin typeface="Times" pitchFamily="2" charset="0"/>
              </a:rPr>
              <a:t> of motion analysis and other calculations.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2000" b="1" dirty="0">
              <a:latin typeface="Times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" pitchFamily="2" charset="0"/>
              </a:rPr>
              <a:t>A data acquisition scheme based on </a:t>
            </a:r>
            <a:r>
              <a:rPr lang="en-US" altLang="zh-CN" sz="2000" b="1" dirty="0">
                <a:solidFill>
                  <a:srgbClr val="C00000"/>
                </a:solidFill>
                <a:latin typeface="Times" pitchFamily="2" charset="0"/>
              </a:rPr>
              <a:t>multiple Kinects </a:t>
            </a:r>
            <a:r>
              <a:rPr lang="en-US" altLang="zh-CN" sz="2000" b="1" dirty="0">
                <a:latin typeface="Times" pitchFamily="2" charset="0"/>
              </a:rPr>
              <a:t>for data optimization and fusion, taking advantage of the </a:t>
            </a:r>
            <a:r>
              <a:rPr lang="en-US" altLang="zh-CN" sz="2000" b="1" dirty="0">
                <a:solidFill>
                  <a:srgbClr val="C00000"/>
                </a:solidFill>
                <a:latin typeface="Times" pitchFamily="2" charset="0"/>
              </a:rPr>
              <a:t>redundancy</a:t>
            </a:r>
            <a:r>
              <a:rPr lang="en-US" altLang="zh-CN" sz="2000" b="1" dirty="0">
                <a:latin typeface="Times" pitchFamily="2" charset="0"/>
              </a:rPr>
              <a:t> of multi-view data.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" pitchFamily="2" charset="0"/>
              </a:rPr>
              <a:t>Firstly, we </a:t>
            </a:r>
            <a:r>
              <a:rPr lang="en-US" altLang="zh-CN" sz="2000" b="1" dirty="0">
                <a:solidFill>
                  <a:srgbClr val="C00000"/>
                </a:solidFill>
                <a:latin typeface="Times" pitchFamily="2" charset="0"/>
              </a:rPr>
              <a:t>detect and remove the outliers </a:t>
            </a:r>
            <a:r>
              <a:rPr lang="en-US" altLang="zh-CN" sz="2000" b="1" dirty="0">
                <a:latin typeface="Times" pitchFamily="2" charset="0"/>
              </a:rPr>
              <a:t>in the human skeleton data, which is the basic of data fusion.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zh-CN" sz="2000" b="1" dirty="0">
              <a:latin typeface="Times" pitchFamily="2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" pitchFamily="2" charset="0"/>
              </a:rPr>
              <a:t>Then we use an </a:t>
            </a:r>
            <a:r>
              <a:rPr lang="en-US" altLang="zh-CN" sz="2000" b="1" dirty="0">
                <a:solidFill>
                  <a:srgbClr val="C00000"/>
                </a:solidFill>
                <a:latin typeface="Times" pitchFamily="2" charset="0"/>
              </a:rPr>
              <a:t>adaptive weighted fusion algorithm </a:t>
            </a:r>
            <a:r>
              <a:rPr lang="en-US" altLang="zh-CN" sz="2000" b="1" dirty="0">
                <a:latin typeface="Times" pitchFamily="2" charset="0"/>
              </a:rPr>
              <a:t>to fuse each set of skeleton data collected by different Kinect sensors into a </a:t>
            </a:r>
            <a:r>
              <a:rPr lang="en-US" altLang="zh-CN" sz="2000" b="1" dirty="0">
                <a:solidFill>
                  <a:srgbClr val="C00000"/>
                </a:solidFill>
                <a:latin typeface="Times" pitchFamily="2" charset="0"/>
              </a:rPr>
              <a:t>stable and valid data sequence </a:t>
            </a:r>
            <a:r>
              <a:rPr lang="en-US" altLang="zh-CN" sz="2000" b="1" dirty="0">
                <a:latin typeface="Times" pitchFamily="2" charset="0"/>
              </a:rPr>
              <a:t>to reduce the influence of human body occlusion and improve the </a:t>
            </a:r>
            <a:r>
              <a:rPr lang="en-US" altLang="zh-CN" sz="2000" b="1" dirty="0">
                <a:solidFill>
                  <a:srgbClr val="C00000"/>
                </a:solidFill>
                <a:latin typeface="Times" pitchFamily="2" charset="0"/>
              </a:rPr>
              <a:t>robustness and stability </a:t>
            </a:r>
            <a:r>
              <a:rPr lang="en-US" altLang="zh-CN" sz="2000" b="1" dirty="0">
                <a:latin typeface="Times" pitchFamily="2" charset="0"/>
              </a:rPr>
              <a:t>of skeleton data. </a:t>
            </a:r>
          </a:p>
        </p:txBody>
      </p:sp>
    </p:spTree>
    <p:extLst>
      <p:ext uri="{BB962C8B-B14F-4D97-AF65-F5344CB8AC3E}">
        <p14:creationId xmlns:p14="http://schemas.microsoft.com/office/powerpoint/2010/main" val="248886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7AACE21-B353-8645-93E2-FA2F56A6770C}"/>
              </a:ext>
            </a:extLst>
          </p:cNvPr>
          <p:cNvSpPr/>
          <p:nvPr/>
        </p:nvSpPr>
        <p:spPr>
          <a:xfrm>
            <a:off x="256853" y="290625"/>
            <a:ext cx="457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" pitchFamily="2" charset="0"/>
              </a:rPr>
              <a:t>PROBLEM</a:t>
            </a:r>
            <a:r>
              <a:rPr lang="zh-CN" altLang="en-US" sz="2400" b="1" dirty="0">
                <a:latin typeface="Times" pitchFamily="2" charset="0"/>
              </a:rPr>
              <a:t> </a:t>
            </a:r>
            <a:r>
              <a:rPr lang="en-US" altLang="zh-CN" sz="2400" b="1" dirty="0">
                <a:latin typeface="Times" pitchFamily="2" charset="0"/>
              </a:rPr>
              <a:t>FORMULATION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80DFE9-A0D1-4D4E-98BD-9956E8E4B1E9}"/>
              </a:ext>
            </a:extLst>
          </p:cNvPr>
          <p:cNvSpPr/>
          <p:nvPr/>
        </p:nvSpPr>
        <p:spPr>
          <a:xfrm>
            <a:off x="256853" y="874539"/>
            <a:ext cx="1167144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" pitchFamily="2" charset="0"/>
              </a:rPr>
              <a:t>The subject is asked to </a:t>
            </a:r>
            <a:r>
              <a:rPr lang="en-US" altLang="zh-CN" sz="2000" b="1" dirty="0">
                <a:solidFill>
                  <a:srgbClr val="C00000"/>
                </a:solidFill>
                <a:latin typeface="Times" pitchFamily="2" charset="0"/>
              </a:rPr>
              <a:t>walk on a treadmill </a:t>
            </a:r>
            <a:r>
              <a:rPr lang="en-US" altLang="zh-CN" sz="2000" b="1" dirty="0">
                <a:latin typeface="Times" pitchFamily="2" charset="0"/>
              </a:rPr>
              <a:t>and five Kinect(More Kinect can be used if the actual environment allows) collected human skeleton data </a:t>
            </a:r>
            <a:r>
              <a:rPr lang="en-US" altLang="zh-CN" sz="2000" b="1" dirty="0">
                <a:solidFill>
                  <a:srgbClr val="C00000"/>
                </a:solidFill>
                <a:latin typeface="Times" pitchFamily="2" charset="0"/>
              </a:rPr>
              <a:t>at the same time</a:t>
            </a:r>
            <a:r>
              <a:rPr lang="en-US" altLang="zh-CN" sz="2000" b="1" dirty="0">
                <a:latin typeface="Times" pitchFamily="2" charset="0"/>
              </a:rPr>
              <a:t> from different perspectives, which could </a:t>
            </a:r>
            <a:r>
              <a:rPr lang="en-US" altLang="zh-CN" sz="2000" b="1" dirty="0">
                <a:solidFill>
                  <a:srgbClr val="C00000"/>
                </a:solidFill>
                <a:latin typeface="Times" pitchFamily="2" charset="0"/>
              </a:rPr>
              <a:t>not only obtain the coordinate sequence of body joints, but also overcome the problem that partial data collected by a single Kinect is invalid</a:t>
            </a:r>
            <a:r>
              <a:rPr lang="en-US" altLang="zh-CN" sz="2000" b="1" dirty="0">
                <a:latin typeface="Times" pitchFamily="2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000" b="1" dirty="0">
              <a:latin typeface="Times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00000"/>
                </a:solidFill>
                <a:latin typeface="Times" pitchFamily="2" charset="0"/>
              </a:rPr>
              <a:t>Deal with the three-dimensional skeleton data </a:t>
            </a:r>
            <a:r>
              <a:rPr lang="en-US" altLang="zh-CN" sz="2000" b="1" dirty="0">
                <a:latin typeface="Times" pitchFamily="2" charset="0"/>
              </a:rPr>
              <a:t>of human body from multiple perspectives and </a:t>
            </a:r>
            <a:r>
              <a:rPr lang="en-US" altLang="zh-CN" sz="2000" b="1" dirty="0">
                <a:solidFill>
                  <a:srgbClr val="C00000"/>
                </a:solidFill>
                <a:latin typeface="Times" pitchFamily="2" charset="0"/>
              </a:rPr>
              <a:t>obtain a stable and effective data sequence </a:t>
            </a:r>
            <a:r>
              <a:rPr lang="en-US" altLang="zh-CN" sz="2000" b="1" dirty="0">
                <a:latin typeface="Times" pitchFamily="2" charset="0"/>
              </a:rPr>
              <a:t>of human joints.</a:t>
            </a:r>
          </a:p>
        </p:txBody>
      </p:sp>
      <p:pic>
        <p:nvPicPr>
          <p:cNvPr id="2049" name="Picture 1" descr="page1image3198208">
            <a:extLst>
              <a:ext uri="{FF2B5EF4-FFF2-40B4-BE49-F238E27FC236}">
                <a16:creationId xmlns:a16="http://schemas.microsoft.com/office/drawing/2014/main" id="{886267A0-1BAC-9543-9CEF-F20F3CEA6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804" y="3429000"/>
            <a:ext cx="3229511" cy="324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EC046B4-891F-FB40-AB4C-6689A50FC419}"/>
              </a:ext>
            </a:extLst>
          </p:cNvPr>
          <p:cNvSpPr/>
          <p:nvPr/>
        </p:nvSpPr>
        <p:spPr>
          <a:xfrm>
            <a:off x="571928" y="3075057"/>
            <a:ext cx="70617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" pitchFamily="2" charset="0"/>
              </a:rPr>
              <a:t>detect outliers(</a:t>
            </a:r>
            <a:r>
              <a:rPr lang="en-US" altLang="zh-CN" sz="2000" b="1" dirty="0">
                <a:solidFill>
                  <a:srgbClr val="C00000"/>
                </a:solidFill>
                <a:latin typeface="Times" pitchFamily="2" charset="0"/>
              </a:rPr>
              <a:t>abnormal and wrong skeleton data </a:t>
            </a:r>
            <a:r>
              <a:rPr lang="en-US" altLang="zh-CN" sz="2000" b="1" dirty="0">
                <a:latin typeface="Times" pitchFamily="2" charset="0"/>
              </a:rPr>
              <a:t>due to the influence of human body occlusion and measuring environment)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altLang="zh-CN" sz="2000" b="1" dirty="0">
              <a:latin typeface="Times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" pitchFamily="2" charset="0"/>
              </a:rPr>
              <a:t>fuse the data obtained by different Kinect(Kinect’s algorithm for detecting human body joints is a </a:t>
            </a:r>
            <a:r>
              <a:rPr lang="en-US" altLang="zh-CN" sz="2000" b="1" dirty="0">
                <a:solidFill>
                  <a:srgbClr val="C00000"/>
                </a:solidFill>
                <a:latin typeface="Times" pitchFamily="2" charset="0"/>
              </a:rPr>
              <a:t>trained estimation algorithm </a:t>
            </a:r>
            <a:r>
              <a:rPr lang="en-US" altLang="zh-CN" sz="2000" b="1" dirty="0">
                <a:latin typeface="Times" pitchFamily="2" charset="0"/>
              </a:rPr>
              <a:t>essentially, which has inherent measurement error)</a:t>
            </a:r>
          </a:p>
        </p:txBody>
      </p:sp>
    </p:spTree>
    <p:extLst>
      <p:ext uri="{BB962C8B-B14F-4D97-AF65-F5344CB8AC3E}">
        <p14:creationId xmlns:p14="http://schemas.microsoft.com/office/powerpoint/2010/main" val="17843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7AACE21-B353-8645-93E2-FA2F56A6770C}"/>
              </a:ext>
            </a:extLst>
          </p:cNvPr>
          <p:cNvSpPr/>
          <p:nvPr/>
        </p:nvSpPr>
        <p:spPr>
          <a:xfrm>
            <a:off x="256853" y="86936"/>
            <a:ext cx="457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" pitchFamily="2" charset="0"/>
              </a:rPr>
              <a:t>PROBLEM</a:t>
            </a:r>
            <a:r>
              <a:rPr lang="zh-CN" altLang="en-US" sz="2400" b="1" dirty="0">
                <a:latin typeface="Times" pitchFamily="2" charset="0"/>
              </a:rPr>
              <a:t> </a:t>
            </a:r>
            <a:r>
              <a:rPr lang="en-US" altLang="zh-CN" sz="2400" b="1" dirty="0">
                <a:latin typeface="Times" pitchFamily="2" charset="0"/>
              </a:rPr>
              <a:t>FORMULATION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80DFE9-A0D1-4D4E-98BD-9956E8E4B1E9}"/>
              </a:ext>
            </a:extLst>
          </p:cNvPr>
          <p:cNvSpPr/>
          <p:nvPr/>
        </p:nvSpPr>
        <p:spPr>
          <a:xfrm>
            <a:off x="256853" y="639742"/>
            <a:ext cx="63699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" pitchFamily="2" charset="0"/>
              </a:rPr>
              <a:t>This paper proposes an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outlier detection algorithm </a:t>
            </a:r>
            <a:r>
              <a:rPr lang="en-US" altLang="zh-CN" b="1" dirty="0">
                <a:latin typeface="Times" pitchFamily="2" charset="0"/>
              </a:rPr>
              <a:t>based on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spatial region constraints </a:t>
            </a:r>
            <a:r>
              <a:rPr lang="en-US" altLang="zh-CN" b="1" dirty="0">
                <a:latin typeface="Times" pitchFamily="2" charset="0"/>
              </a:rPr>
              <a:t>and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K-means clustering</a:t>
            </a:r>
            <a:r>
              <a:rPr lang="zh-CN" altLang="en-US" b="1" dirty="0">
                <a:solidFill>
                  <a:srgbClr val="C00000"/>
                </a:solidFill>
                <a:latin typeface="Times" pitchFamily="2" charset="0"/>
              </a:rPr>
              <a:t> </a:t>
            </a:r>
            <a:r>
              <a:rPr lang="en-US" altLang="zh-CN" b="1" dirty="0">
                <a:latin typeface="Times" pitchFamily="2" charset="0"/>
              </a:rPr>
              <a:t>and adopts an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adaptive weighted fusion algorithm</a:t>
            </a:r>
            <a:r>
              <a:rPr lang="en-US" altLang="zh-CN" b="1" dirty="0">
                <a:latin typeface="Times" pitchFamily="2" charset="0"/>
              </a:rPr>
              <a:t> to fuse the human skeleton data collected by multiple Kinect without any prior knowledge of measurement data. </a:t>
            </a:r>
          </a:p>
        </p:txBody>
      </p:sp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BC815F20-BAC6-BA40-81F8-4B1841F08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907" y="717205"/>
            <a:ext cx="4179617" cy="603931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39884AD-905A-A04F-BCE9-DE68B5192B79}"/>
              </a:ext>
            </a:extLst>
          </p:cNvPr>
          <p:cNvSpPr/>
          <p:nvPr/>
        </p:nvSpPr>
        <p:spPr>
          <a:xfrm>
            <a:off x="7409356" y="86936"/>
            <a:ext cx="3982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TimesNewRomanPS"/>
              </a:rPr>
              <a:t>Algorithm 1 </a:t>
            </a:r>
            <a:r>
              <a:rPr lang="en-US" altLang="zh-CN" sz="1400" dirty="0">
                <a:latin typeface="Times" pitchFamily="2" charset="0"/>
              </a:rPr>
              <a:t>The procedure of outliers detection for the coordinates sequence of each joints. </a:t>
            </a:r>
            <a:endParaRPr lang="en-US" altLang="zh-CN" sz="1400" dirty="0"/>
          </a:p>
        </p:txBody>
      </p:sp>
      <p:pic>
        <p:nvPicPr>
          <p:cNvPr id="9" name="图片 8" descr="手机屏幕截图&#10;&#10;描述已自动生成">
            <a:extLst>
              <a:ext uri="{FF2B5EF4-FFF2-40B4-BE49-F238E27FC236}">
                <a16:creationId xmlns:a16="http://schemas.microsoft.com/office/drawing/2014/main" id="{5294AB23-76A0-5946-A066-EE880584D2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" t="4751" r="49779" b="5337"/>
          <a:stretch/>
        </p:blipFill>
        <p:spPr>
          <a:xfrm>
            <a:off x="1791011" y="2570946"/>
            <a:ext cx="3495040" cy="1900529"/>
          </a:xfrm>
          <a:prstGeom prst="rect">
            <a:avLst/>
          </a:prstGeom>
        </p:spPr>
      </p:pic>
      <p:pic>
        <p:nvPicPr>
          <p:cNvPr id="10" name="图片 9" descr="手机屏幕截图&#10;&#10;描述已自动生成">
            <a:extLst>
              <a:ext uri="{FF2B5EF4-FFF2-40B4-BE49-F238E27FC236}">
                <a16:creationId xmlns:a16="http://schemas.microsoft.com/office/drawing/2014/main" id="{0A273946-8711-5F47-BE3B-7DD4F409A0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95" t="3988" r="1474" b="6100"/>
          <a:stretch/>
        </p:blipFill>
        <p:spPr>
          <a:xfrm>
            <a:off x="1774043" y="4712254"/>
            <a:ext cx="3528977" cy="202450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4037738-AA95-8B47-99FF-55520271D83F}"/>
              </a:ext>
            </a:extLst>
          </p:cNvPr>
          <p:cNvSpPr/>
          <p:nvPr/>
        </p:nvSpPr>
        <p:spPr>
          <a:xfrm>
            <a:off x="8808741" y="5113774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拉依达准则</a:t>
            </a:r>
            <a:endParaRPr lang="zh-CN" altLang="en-US" sz="1400" b="1" i="0" dirty="0">
              <a:solidFill>
                <a:srgbClr val="00000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B68062-889B-064D-B830-B1A4D3656F7B}"/>
              </a:ext>
            </a:extLst>
          </p:cNvPr>
          <p:cNvSpPr txBox="1"/>
          <p:nvPr/>
        </p:nvSpPr>
        <p:spPr>
          <a:xfrm>
            <a:off x="7251440" y="5057338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sigma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B1491F-DA5C-934B-B1E3-A51F1399D77C}"/>
              </a:ext>
            </a:extLst>
          </p:cNvPr>
          <p:cNvSpPr/>
          <p:nvPr/>
        </p:nvSpPr>
        <p:spPr>
          <a:xfrm>
            <a:off x="9224375" y="1520001"/>
            <a:ext cx="486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60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7AACE21-B353-8645-93E2-FA2F56A6770C}"/>
              </a:ext>
            </a:extLst>
          </p:cNvPr>
          <p:cNvSpPr/>
          <p:nvPr/>
        </p:nvSpPr>
        <p:spPr>
          <a:xfrm>
            <a:off x="256853" y="290625"/>
            <a:ext cx="457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" pitchFamily="2" charset="0"/>
              </a:rPr>
              <a:t>PROBLEM</a:t>
            </a:r>
            <a:r>
              <a:rPr lang="zh-CN" altLang="en-US" sz="2400" b="1" dirty="0">
                <a:latin typeface="Times" pitchFamily="2" charset="0"/>
              </a:rPr>
              <a:t> </a:t>
            </a:r>
            <a:r>
              <a:rPr lang="en-US" altLang="zh-CN" sz="2400" b="1" dirty="0">
                <a:latin typeface="Times" pitchFamily="2" charset="0"/>
              </a:rPr>
              <a:t>FORMULATION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41D0F5-6EFF-594E-B90E-B9EBC0CA1D42}"/>
              </a:ext>
            </a:extLst>
          </p:cNvPr>
          <p:cNvSpPr/>
          <p:nvPr/>
        </p:nvSpPr>
        <p:spPr>
          <a:xfrm>
            <a:off x="256853" y="793380"/>
            <a:ext cx="3717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latin typeface="TimesNewRomanPS"/>
              </a:rPr>
              <a:t>Outliers Detection for Skeleton Data </a:t>
            </a:r>
            <a:endParaRPr lang="en-US" altLang="zh-CN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342467-4B24-704F-A355-C404729DEECF}"/>
              </a:ext>
            </a:extLst>
          </p:cNvPr>
          <p:cNvSpPr/>
          <p:nvPr/>
        </p:nvSpPr>
        <p:spPr>
          <a:xfrm>
            <a:off x="256852" y="1280002"/>
            <a:ext cx="1163034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" pitchFamily="2" charset="0"/>
              </a:rPr>
              <a:t>Combined with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the</a:t>
            </a:r>
            <a:r>
              <a:rPr lang="en-US" altLang="zh-CN" b="1" dirty="0">
                <a:latin typeface="Times" pitchFamily="2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movement characteristics</a:t>
            </a:r>
            <a:r>
              <a:rPr lang="en-US" altLang="zh-CN" b="1" dirty="0">
                <a:latin typeface="Times" pitchFamily="2" charset="0"/>
              </a:rPr>
              <a:t> of subjects in the actual environment and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the structure of human skeleton</a:t>
            </a:r>
            <a:r>
              <a:rPr lang="en-US" altLang="zh-CN" b="1" dirty="0">
                <a:latin typeface="Times" pitchFamily="2" charset="0"/>
              </a:rPr>
              <a:t>, we first remove part of the outliers by limiting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the spatial extent of the body joints</a:t>
            </a:r>
            <a:r>
              <a:rPr lang="en-US" altLang="zh-CN" b="1" dirty="0">
                <a:latin typeface="Times" pitchFamily="2" charset="0"/>
              </a:rPr>
              <a:t>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" pitchFamily="2" charset="0"/>
              </a:rPr>
              <a:t>For example, during normal walking,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the joints of the left leg will not appear on the right side of the spine</a:t>
            </a:r>
            <a:r>
              <a:rPr lang="en-US" altLang="zh-CN" b="1" dirty="0">
                <a:latin typeface="Times" pitchFamily="2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" pitchFamily="2" charset="0"/>
              </a:rPr>
              <a:t>We perform K-means clustering on the coordinates of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each joints collected by each Kinect</a:t>
            </a:r>
            <a:r>
              <a:rPr lang="en-US" altLang="zh-CN" b="1" dirty="0">
                <a:latin typeface="Times" pitchFamily="2" charset="0"/>
              </a:rPr>
              <a:t> instead of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all joints</a:t>
            </a:r>
            <a:r>
              <a:rPr lang="en-US" altLang="zh-CN" b="1" dirty="0">
                <a:latin typeface="Times" pitchFamily="2" charset="0"/>
              </a:rPr>
              <a:t>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" pitchFamily="2" charset="0"/>
              </a:rPr>
              <a:t>The reason is that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when human body occlusion occurs</a:t>
            </a:r>
            <a:r>
              <a:rPr lang="en-US" altLang="zh-CN" b="1" dirty="0">
                <a:latin typeface="Times" pitchFamily="2" charset="0"/>
              </a:rPr>
              <a:t>, the joints detected by Kinect will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be close to each other or even superposed</a:t>
            </a:r>
            <a:r>
              <a:rPr lang="en-US" altLang="zh-CN" b="1" dirty="0">
                <a:latin typeface="Times" pitchFamily="2" charset="0"/>
              </a:rPr>
              <a:t>, which will cause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the outliers of a joint </a:t>
            </a:r>
            <a:r>
              <a:rPr lang="en-US" altLang="zh-CN" b="1" dirty="0">
                <a:latin typeface="Times" pitchFamily="2" charset="0"/>
              </a:rPr>
              <a:t>to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be recognized as normal points of other joints</a:t>
            </a:r>
            <a:r>
              <a:rPr lang="en-US" altLang="zh-CN" b="1" dirty="0">
                <a:latin typeface="Times" pitchFamily="2" charset="0"/>
              </a:rPr>
              <a:t>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" pitchFamily="2" charset="0"/>
              </a:rPr>
              <a:t>The normal data belongs to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the large and dense cluster</a:t>
            </a:r>
            <a:r>
              <a:rPr lang="en-US" altLang="zh-CN" b="1" dirty="0">
                <a:latin typeface="Times" pitchFamily="2" charset="0"/>
              </a:rPr>
              <a:t>, while the outlier belongs to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the small or sparse cluster</a:t>
            </a:r>
            <a:r>
              <a:rPr lang="en-US" altLang="zh-CN" b="1" dirty="0">
                <a:latin typeface="Times" pitchFamily="2" charset="0"/>
              </a:rPr>
              <a:t> or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does not belong to any cluster</a:t>
            </a:r>
            <a:r>
              <a:rPr lang="en-US" altLang="zh-CN" b="1" dirty="0">
                <a:latin typeface="Times" pitchFamily="2" charset="0"/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" pitchFamily="2" charset="0"/>
              </a:rPr>
              <a:t>After detecting and removing the outliers, we need to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unify coordinate systems </a:t>
            </a:r>
            <a:r>
              <a:rPr lang="en-US" altLang="zh-CN" b="1" dirty="0">
                <a:latin typeface="Times" pitchFamily="2" charset="0"/>
              </a:rPr>
              <a:t>to implement data fusion.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" pitchFamily="2" charset="0"/>
              </a:rPr>
              <a:t>We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adopt the coordinate system transformation algorithm </a:t>
            </a:r>
            <a:r>
              <a:rPr lang="en-US" altLang="zh-CN" b="1" dirty="0">
                <a:latin typeface="Times" pitchFamily="2" charset="0"/>
              </a:rPr>
              <a:t>proposed in [19] to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convert the 3D coordinates of body joints from different views into Kinect-3’s coordinate system</a:t>
            </a:r>
            <a:r>
              <a:rPr lang="en-US" altLang="zh-CN" b="1" dirty="0">
                <a:latin typeface="Times" pitchFamily="2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" pitchFamily="2" charset="0"/>
            </a:endParaRPr>
          </a:p>
          <a:p>
            <a:pPr algn="just"/>
            <a:r>
              <a:rPr lang="en-US" altLang="zh-CN" sz="1400" b="1" dirty="0">
                <a:latin typeface="Times" pitchFamily="2" charset="0"/>
              </a:rPr>
              <a:t>[19]</a:t>
            </a:r>
            <a:r>
              <a:rPr lang="zh-CN" altLang="en-US" sz="1400" b="1" dirty="0">
                <a:latin typeface="Times" pitchFamily="2" charset="0"/>
              </a:rPr>
              <a:t>  方兴</a:t>
            </a:r>
            <a:r>
              <a:rPr lang="en-US" altLang="zh-CN" sz="1400" b="1" dirty="0">
                <a:latin typeface="Times" pitchFamily="2" charset="0"/>
              </a:rPr>
              <a:t>, </a:t>
            </a:r>
            <a:r>
              <a:rPr lang="zh-CN" altLang="en-US" sz="1400" b="1" dirty="0">
                <a:latin typeface="Times" pitchFamily="2" charset="0"/>
              </a:rPr>
              <a:t>曾文宪</a:t>
            </a:r>
            <a:r>
              <a:rPr lang="en-US" altLang="zh-CN" sz="1400" b="1" dirty="0">
                <a:latin typeface="Times" pitchFamily="2" charset="0"/>
              </a:rPr>
              <a:t>, </a:t>
            </a:r>
            <a:r>
              <a:rPr lang="zh-CN" altLang="en-US" sz="1400" b="1" dirty="0">
                <a:latin typeface="Times" pitchFamily="2" charset="0"/>
              </a:rPr>
              <a:t>刘经南</a:t>
            </a:r>
            <a:r>
              <a:rPr lang="en-US" altLang="zh-CN" sz="1400" b="1" dirty="0">
                <a:latin typeface="Times" pitchFamily="2" charset="0"/>
              </a:rPr>
              <a:t>,</a:t>
            </a:r>
            <a:r>
              <a:rPr lang="zh-CN" altLang="en-US" sz="1400" b="1" dirty="0">
                <a:latin typeface="Times" pitchFamily="2" charset="0"/>
              </a:rPr>
              <a:t>等</a:t>
            </a:r>
            <a:r>
              <a:rPr lang="en-US" altLang="zh-CN" sz="1400" b="1" dirty="0">
                <a:latin typeface="Times" pitchFamily="2" charset="0"/>
              </a:rPr>
              <a:t>. </a:t>
            </a:r>
            <a:r>
              <a:rPr lang="zh-CN" altLang="en-US" sz="1400" b="1" dirty="0">
                <a:latin typeface="Times" pitchFamily="2" charset="0"/>
              </a:rPr>
              <a:t>三维坐标转换的通用整体最小二乘算法</a:t>
            </a:r>
            <a:r>
              <a:rPr lang="en-US" altLang="zh-CN" sz="1400" b="1" dirty="0">
                <a:latin typeface="Times" pitchFamily="2" charset="0"/>
              </a:rPr>
              <a:t>[J]. </a:t>
            </a:r>
            <a:r>
              <a:rPr lang="zh-CN" altLang="en-US" sz="1400" b="1" dirty="0">
                <a:latin typeface="Times" pitchFamily="2" charset="0"/>
              </a:rPr>
              <a:t>测绘学报</a:t>
            </a:r>
            <a:r>
              <a:rPr lang="en-US" altLang="zh-CN" sz="1400" b="1" dirty="0">
                <a:latin typeface="Times" pitchFamily="2" charset="0"/>
              </a:rPr>
              <a:t>, 2014, 43(11):1139-1143.</a:t>
            </a:r>
          </a:p>
        </p:txBody>
      </p:sp>
    </p:spTree>
    <p:extLst>
      <p:ext uri="{BB962C8B-B14F-4D97-AF65-F5344CB8AC3E}">
        <p14:creationId xmlns:p14="http://schemas.microsoft.com/office/powerpoint/2010/main" val="275657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7AACE21-B353-8645-93E2-FA2F56A6770C}"/>
              </a:ext>
            </a:extLst>
          </p:cNvPr>
          <p:cNvSpPr/>
          <p:nvPr/>
        </p:nvSpPr>
        <p:spPr>
          <a:xfrm>
            <a:off x="256853" y="290625"/>
            <a:ext cx="457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" pitchFamily="2" charset="0"/>
              </a:rPr>
              <a:t>PROBLEM</a:t>
            </a:r>
            <a:r>
              <a:rPr lang="zh-CN" altLang="en-US" sz="2400" b="1" dirty="0">
                <a:latin typeface="Times" pitchFamily="2" charset="0"/>
              </a:rPr>
              <a:t> </a:t>
            </a:r>
            <a:r>
              <a:rPr lang="en-US" altLang="zh-CN" sz="2400" b="1" dirty="0">
                <a:latin typeface="Times" pitchFamily="2" charset="0"/>
              </a:rPr>
              <a:t>FORMULATION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41D0F5-6EFF-594E-B90E-B9EBC0CA1D42}"/>
              </a:ext>
            </a:extLst>
          </p:cNvPr>
          <p:cNvSpPr/>
          <p:nvPr/>
        </p:nvSpPr>
        <p:spPr>
          <a:xfrm>
            <a:off x="256853" y="793380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latin typeface="TimesNewRomanPS"/>
              </a:rPr>
              <a:t>Data Fusion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B342467-4B24-704F-A355-C404729DEECF}"/>
                  </a:ext>
                </a:extLst>
              </p:cNvPr>
              <p:cNvSpPr/>
              <p:nvPr/>
            </p:nvSpPr>
            <p:spPr>
              <a:xfrm>
                <a:off x="256852" y="1203802"/>
                <a:ext cx="11630347" cy="3693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Times" pitchFamily="2" charset="0"/>
                  </a:rPr>
                  <a:t>Data fusion can be divided into three categories: </a:t>
                </a:r>
                <a:r>
                  <a:rPr lang="en-US" altLang="zh-CN" b="1" dirty="0">
                    <a:solidFill>
                      <a:srgbClr val="C00000"/>
                    </a:solidFill>
                    <a:latin typeface="Times" pitchFamily="2" charset="0"/>
                  </a:rPr>
                  <a:t>data-level fusion</a:t>
                </a:r>
                <a:r>
                  <a:rPr lang="en-US" altLang="zh-CN" b="1" dirty="0">
                    <a:latin typeface="Times" pitchFamily="2" charset="0"/>
                  </a:rPr>
                  <a:t>, feature-level fusion and decision-level fusion. 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Times" pitchFamily="2" charset="0"/>
                  </a:rPr>
                  <a:t>directly fuse the data collected by Kinect to </a:t>
                </a:r>
                <a:r>
                  <a:rPr lang="en-US" altLang="zh-CN" b="1" dirty="0">
                    <a:solidFill>
                      <a:srgbClr val="C00000"/>
                    </a:solidFill>
                    <a:latin typeface="Times" pitchFamily="2" charset="0"/>
                  </a:rPr>
                  <a:t>obtain more accurate and reliable results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altLang="zh-CN" b="1" dirty="0">
                  <a:latin typeface="Times" pitchFamily="2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Times" pitchFamily="2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i="1" dirty="0">
                    <a:solidFill>
                      <a:srgbClr val="C00000"/>
                    </a:solidFill>
                    <a:latin typeface="TimesNewRomanPS"/>
                  </a:rPr>
                  <a:t> </a:t>
                </a:r>
                <a:r>
                  <a:rPr lang="en-US" altLang="zh-CN" b="1" dirty="0">
                    <a:solidFill>
                      <a:srgbClr val="C00000"/>
                    </a:solidFill>
                    <a:latin typeface="Times" pitchFamily="2" charset="0"/>
                  </a:rPr>
                  <a:t>denote the coordinate of body joints detected by each Kinect </a:t>
                </a:r>
                <a:r>
                  <a:rPr lang="en-US" altLang="zh-CN" b="1" dirty="0">
                    <a:latin typeface="Times" pitchFamily="2" charset="0"/>
                  </a:rPr>
                  <a:t>at the same time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  <a:latin typeface="Times" pitchFamily="2" charset="0"/>
                  </a:rPr>
                  <a:t> </a:t>
                </a:r>
                <a:r>
                  <a:rPr lang="en-US" altLang="zh-CN" b="1" dirty="0">
                    <a:solidFill>
                      <a:srgbClr val="C00000"/>
                    </a:solidFill>
                    <a:latin typeface="Times" pitchFamily="2" charset="0"/>
                  </a:rPr>
                  <a:t>is the corresponding weight</a:t>
                </a:r>
                <a:r>
                  <a:rPr lang="en-US" altLang="zh-CN" b="1" dirty="0">
                    <a:latin typeface="Times" pitchFamily="2" charset="0"/>
                  </a:rPr>
                  <a:t>. Let </a:t>
                </a:r>
                <a:r>
                  <a:rPr lang="en-US" altLang="zh-CN" b="1" i="1" dirty="0">
                    <a:latin typeface="TimesNewRomanPS"/>
                  </a:rPr>
                  <a:t>P </a:t>
                </a:r>
                <a:r>
                  <a:rPr lang="en-US" altLang="zh-CN" b="1" dirty="0">
                    <a:latin typeface="Times" pitchFamily="2" charset="0"/>
                  </a:rPr>
                  <a:t>be the true value of the measurement result. </a:t>
                </a:r>
                <a:endParaRPr lang="en-US" altLang="zh-CN" b="1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altLang="zh-CN" b="1" dirty="0">
                  <a:latin typeface="Times" pitchFamily="2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Times" pitchFamily="2" charset="0"/>
                  </a:rPr>
                  <a:t>For the measured values of Kinect sensors, they have </a:t>
                </a:r>
                <a:r>
                  <a:rPr lang="en-US" altLang="zh-CN" b="1" dirty="0">
                    <a:solidFill>
                      <a:srgbClr val="C00000"/>
                    </a:solidFill>
                    <a:latin typeface="Times" pitchFamily="2" charset="0"/>
                  </a:rPr>
                  <a:t>statistical independence from each other </a:t>
                </a:r>
                <a:r>
                  <a:rPr lang="en-US" altLang="zh-CN" b="1" dirty="0">
                    <a:latin typeface="Times" pitchFamily="2" charset="0"/>
                  </a:rPr>
                  <a:t>and each of them is an unbiased estimate of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altLang="zh-CN" b="1" dirty="0">
                    <a:latin typeface="Times" pitchFamily="2" charset="0"/>
                  </a:rPr>
                  <a:t>.</a:t>
                </a:r>
              </a:p>
              <a:p>
                <a:pPr algn="just"/>
                <a:endParaRPr lang="en-US" altLang="zh-CN" b="1" dirty="0">
                  <a:latin typeface="Times" pitchFamily="2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Times" pitchFamily="2" charset="0"/>
                  </a:rPr>
                  <a:t>Thus, the fusion result,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acc>
                  </m:oMath>
                </a14:m>
                <a:r>
                  <a:rPr lang="en-US" altLang="zh-CN" b="1" dirty="0">
                    <a:latin typeface="Times" pitchFamily="2" charset="0"/>
                  </a:rPr>
                  <a:t>, is given by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altLang="zh-CN" b="1" dirty="0">
                  <a:latin typeface="Times" pitchFamily="2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altLang="zh-CN" b="1" dirty="0">
                  <a:latin typeface="Times" pitchFamily="2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altLang="zh-CN" b="1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B342467-4B24-704F-A355-C404729DEE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2" y="1203802"/>
                <a:ext cx="11630347" cy="3693319"/>
              </a:xfrm>
              <a:prstGeom prst="rect">
                <a:avLst/>
              </a:prstGeom>
              <a:blipFill>
                <a:blip r:embed="rId2"/>
                <a:stretch>
                  <a:fillRect l="-328" t="-687" r="-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E6C430D5-3C02-2F49-9E7E-75F0CEF379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58" b="58913"/>
          <a:stretch/>
        </p:blipFill>
        <p:spPr>
          <a:xfrm>
            <a:off x="5146902" y="3429000"/>
            <a:ext cx="1292399" cy="7768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697FE16-04BC-1243-ABE1-3E4241C322D8}"/>
                  </a:ext>
                </a:extLst>
              </p:cNvPr>
              <p:cNvSpPr/>
              <p:nvPr/>
            </p:nvSpPr>
            <p:spPr>
              <a:xfrm>
                <a:off x="607814" y="4831273"/>
                <a:ext cx="10713085" cy="929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latin typeface="Times" pitchFamily="2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b="1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b="1" i="1" dirty="0">
                    <a:solidFill>
                      <a:srgbClr val="C00000"/>
                    </a:solidFill>
                    <a:latin typeface="TimesNewRomanPS"/>
                  </a:rPr>
                  <a:t> </a:t>
                </a:r>
                <a:r>
                  <a:rPr lang="en-US" altLang="zh-CN" b="1" dirty="0">
                    <a:solidFill>
                      <a:srgbClr val="C00000"/>
                    </a:solidFill>
                    <a:latin typeface="Times" pitchFamily="2" charset="0"/>
                  </a:rPr>
                  <a:t>is the number of Kinect sensors</a:t>
                </a:r>
                <a:r>
                  <a:rPr lang="en-US" altLang="zh-CN" b="1" dirty="0">
                    <a:latin typeface="Times" pitchFamily="2" charset="0"/>
                  </a:rPr>
                  <a:t> which is 5 in this paper.</a:t>
                </a:r>
              </a:p>
              <a:p>
                <a:r>
                  <a:rPr lang="en-US" altLang="zh-CN" b="1" dirty="0">
                    <a:latin typeface="Times" pitchFamily="2" charset="0"/>
                  </a:rPr>
                  <a:t> </a:t>
                </a:r>
              </a:p>
              <a:p>
                <a:r>
                  <a:rPr lang="en-US" altLang="zh-CN" b="1" dirty="0">
                    <a:latin typeface="Times" pitchFamily="2" charset="0"/>
                  </a:rPr>
                  <a:t>The total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800" b="1" dirty="0">
                    <a:latin typeface="TimesNewRomanPS"/>
                  </a:rPr>
                  <a:t> </a:t>
                </a:r>
                <a:r>
                  <a:rPr lang="en-US" altLang="zh-CN" b="1" dirty="0">
                    <a:latin typeface="Times" pitchFamily="2" charset="0"/>
                  </a:rPr>
                  <a:t>is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697FE16-04BC-1243-ABE1-3E4241C322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14" y="4831273"/>
                <a:ext cx="10713085" cy="929550"/>
              </a:xfrm>
              <a:prstGeom prst="rect">
                <a:avLst/>
              </a:prstGeom>
              <a:blipFill>
                <a:blip r:embed="rId4"/>
                <a:stretch>
                  <a:fillRect l="-593" t="-2740" b="-9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 descr="图片包含 游戏机&#10;&#10;描述已自动生成">
            <a:extLst>
              <a:ext uri="{FF2B5EF4-FFF2-40B4-BE49-F238E27FC236}">
                <a16:creationId xmlns:a16="http://schemas.microsoft.com/office/drawing/2014/main" id="{9E4F69F0-1F29-8940-99F1-0FDD0DCB2DD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9"/>
          <a:stretch/>
        </p:blipFill>
        <p:spPr>
          <a:xfrm>
            <a:off x="2635307" y="5727576"/>
            <a:ext cx="6873436" cy="97660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8FC441B-C4CF-C449-BB49-0B7EA98B8343}"/>
              </a:ext>
            </a:extLst>
          </p:cNvPr>
          <p:cNvSpPr/>
          <p:nvPr/>
        </p:nvSpPr>
        <p:spPr>
          <a:xfrm>
            <a:off x="7753349" y="3213100"/>
            <a:ext cx="41338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SimSun" panose="02010600030101010101" pitchFamily="2" charset="-122"/>
                <a:ea typeface="SimSun" panose="02010600030101010101" pitchFamily="2" charset="-122"/>
              </a:rPr>
              <a:t>无偏估计的意义是：在多次重复下，它们的平均数接近所估计的参数真值。无偏估计常被应用于测验分数统计中。</a:t>
            </a:r>
          </a:p>
        </p:txBody>
      </p:sp>
      <p:pic>
        <p:nvPicPr>
          <p:cNvPr id="11" name="图片 10" descr="图片包含 游戏机&#10;&#10;描述已自动生成">
            <a:extLst>
              <a:ext uri="{FF2B5EF4-FFF2-40B4-BE49-F238E27FC236}">
                <a16:creationId xmlns:a16="http://schemas.microsoft.com/office/drawing/2014/main" id="{F30274D3-E0B3-4E4C-B680-83C02D84FF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0" t="62347" r="23458"/>
          <a:stretch/>
        </p:blipFill>
        <p:spPr>
          <a:xfrm>
            <a:off x="5231924" y="4130978"/>
            <a:ext cx="1122353" cy="70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4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3B20E91-E4AC-7440-86DC-0AE16A68A74A}"/>
              </a:ext>
            </a:extLst>
          </p:cNvPr>
          <p:cNvSpPr/>
          <p:nvPr/>
        </p:nvSpPr>
        <p:spPr>
          <a:xfrm>
            <a:off x="256853" y="22271"/>
            <a:ext cx="457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" pitchFamily="2" charset="0"/>
              </a:rPr>
              <a:t>PROBLEM</a:t>
            </a:r>
            <a:r>
              <a:rPr lang="zh-CN" altLang="en-US" sz="2400" b="1" dirty="0">
                <a:latin typeface="Times" pitchFamily="2" charset="0"/>
              </a:rPr>
              <a:t> </a:t>
            </a:r>
            <a:r>
              <a:rPr lang="en-US" altLang="zh-CN" sz="2400" b="1" dirty="0">
                <a:latin typeface="Times" pitchFamily="2" charset="0"/>
              </a:rPr>
              <a:t>FORMULATION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2D2860-067F-714F-AA05-9B198C04F79B}"/>
              </a:ext>
            </a:extLst>
          </p:cNvPr>
          <p:cNvSpPr/>
          <p:nvPr/>
        </p:nvSpPr>
        <p:spPr>
          <a:xfrm>
            <a:off x="256853" y="525026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latin typeface="TimesNewRomanPS"/>
              </a:rPr>
              <a:t>Data Fusion</a:t>
            </a:r>
          </a:p>
        </p:txBody>
      </p:sp>
      <p:pic>
        <p:nvPicPr>
          <p:cNvPr id="4" name="图片 3" descr="图片包含 游戏机&#10;&#10;描述已自动生成">
            <a:extLst>
              <a:ext uri="{FF2B5EF4-FFF2-40B4-BE49-F238E27FC236}">
                <a16:creationId xmlns:a16="http://schemas.microsoft.com/office/drawing/2014/main" id="{B0991E55-E03B-FD4D-B9D1-36FF73B61A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0"/>
          <a:stretch/>
        </p:blipFill>
        <p:spPr>
          <a:xfrm>
            <a:off x="2660382" y="709692"/>
            <a:ext cx="6871233" cy="9766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A9576A7-8728-A94E-A972-8CE046379768}"/>
                  </a:ext>
                </a:extLst>
              </p:cNvPr>
              <p:cNvSpPr/>
              <p:nvPr/>
            </p:nvSpPr>
            <p:spPr>
              <a:xfrm>
                <a:off x="256853" y="1686298"/>
                <a:ext cx="1137193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latin typeface="Times" pitchFamily="2" charset="0"/>
                  </a:rPr>
                  <a:t>where </a:t>
                </a:r>
                <a:r>
                  <a:rPr lang="en-US" altLang="zh-CN" b="1" i="1" dirty="0">
                    <a:latin typeface="TimesNewRomanPS"/>
                  </a:rPr>
                  <a:t>E(P) </a:t>
                </a:r>
                <a:r>
                  <a:rPr lang="en-US" altLang="zh-CN" b="1" dirty="0">
                    <a:latin typeface="Times" pitchFamily="2" charset="0"/>
                  </a:rPr>
                  <a:t>is the expectation of the variable </a:t>
                </a:r>
                <a:r>
                  <a:rPr lang="en-US" altLang="zh-CN" b="1" i="1" dirty="0">
                    <a:latin typeface="TimesNewRomanPS"/>
                  </a:rPr>
                  <a:t>P. </a:t>
                </a:r>
                <a:r>
                  <a:rPr lang="en-US" altLang="zh-CN" b="1" dirty="0">
                    <a:latin typeface="Times" pitchFamily="2" charset="0"/>
                  </a:rPr>
                  <a:t>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rgbClr val="C00000"/>
                    </a:solidFill>
                    <a:latin typeface="Times" pitchFamily="2" charset="0"/>
                  </a:rPr>
                  <a:t> is an unbiased estimate of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altLang="zh-CN" b="1" dirty="0">
                    <a:latin typeface="Times" pitchFamily="2" charset="0"/>
                  </a:rPr>
                  <a:t>, it is easy to figure out </a:t>
                </a:r>
              </a:p>
              <a:p>
                <a:endParaRPr lang="en-US" altLang="zh-CN" b="1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A9576A7-8728-A94E-A972-8CE0463797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3" y="1686298"/>
                <a:ext cx="11371930" cy="646331"/>
              </a:xfrm>
              <a:prstGeom prst="rect">
                <a:avLst/>
              </a:prstGeom>
              <a:blipFill>
                <a:blip r:embed="rId3"/>
                <a:stretch>
                  <a:fillRect l="-447" t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图片包含 游戏机, 钟表&#10;&#10;描述已自动生成">
            <a:extLst>
              <a:ext uri="{FF2B5EF4-FFF2-40B4-BE49-F238E27FC236}">
                <a16:creationId xmlns:a16="http://schemas.microsoft.com/office/drawing/2014/main" id="{FB01BFBE-A25B-E841-8CCE-672889AD47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5984" b="228"/>
          <a:stretch/>
        </p:blipFill>
        <p:spPr>
          <a:xfrm>
            <a:off x="5098983" y="2200593"/>
            <a:ext cx="1994033" cy="36933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A6CE6AB-57A9-BD43-80C0-66CBCA6C547F}"/>
              </a:ext>
            </a:extLst>
          </p:cNvPr>
          <p:cNvSpPr/>
          <p:nvPr/>
        </p:nvSpPr>
        <p:spPr>
          <a:xfrm>
            <a:off x="256853" y="2616600"/>
            <a:ext cx="36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" pitchFamily="2" charset="0"/>
              </a:rPr>
              <a:t>Thus, the total variance is given by </a:t>
            </a:r>
            <a:endParaRPr lang="en-US" altLang="zh-CN" b="1" dirty="0"/>
          </a:p>
        </p:txBody>
      </p:sp>
      <p:pic>
        <p:nvPicPr>
          <p:cNvPr id="10" name="图片 9" descr="图片包含 游戏机, 钟表&#10;&#10;描述已自动生成">
            <a:extLst>
              <a:ext uri="{FF2B5EF4-FFF2-40B4-BE49-F238E27FC236}">
                <a16:creationId xmlns:a16="http://schemas.microsoft.com/office/drawing/2014/main" id="{B7E2E4DA-9548-6349-9DCF-E3F084B5D9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0"/>
          <a:stretch/>
        </p:blipFill>
        <p:spPr>
          <a:xfrm>
            <a:off x="4439941" y="2912215"/>
            <a:ext cx="3005753" cy="66403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228D9EA-CCB0-7740-B1C0-F1E44EA87552}"/>
              </a:ext>
            </a:extLst>
          </p:cNvPr>
          <p:cNvSpPr/>
          <p:nvPr/>
        </p:nvSpPr>
        <p:spPr>
          <a:xfrm>
            <a:off x="256853" y="3613765"/>
            <a:ext cx="11689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" pitchFamily="2" charset="0"/>
              </a:rPr>
              <a:t>It is easy to see that the total variance is a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multivariate quadratic function </a:t>
            </a:r>
            <a:r>
              <a:rPr lang="en-US" altLang="zh-CN" b="1" dirty="0">
                <a:latin typeface="Times" pitchFamily="2" charset="0"/>
              </a:rPr>
              <a:t>of the weighting factor and has a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minimum value</a:t>
            </a:r>
            <a:r>
              <a:rPr lang="en-US" altLang="zh-CN" b="1" dirty="0">
                <a:latin typeface="Times" pitchFamily="2" charset="0"/>
              </a:rPr>
              <a:t>. </a:t>
            </a:r>
            <a:endParaRPr lang="en-US" altLang="zh-CN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7FED52D-EA78-6744-AA1E-FD1C6A4C6623}"/>
              </a:ext>
            </a:extLst>
          </p:cNvPr>
          <p:cNvSpPr/>
          <p:nvPr/>
        </p:nvSpPr>
        <p:spPr>
          <a:xfrm>
            <a:off x="256853" y="4426264"/>
            <a:ext cx="11689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latin typeface="Times" pitchFamily="2" charset="0"/>
              </a:rPr>
              <a:t>According to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the extremum theory of multivariate functions</a:t>
            </a:r>
            <a:r>
              <a:rPr lang="en-US" altLang="zh-CN" b="1" dirty="0">
                <a:latin typeface="Times" pitchFamily="2" charset="0"/>
              </a:rPr>
              <a:t>, the minimum of the total variance and the optimal weighting factor can be obtained as </a:t>
            </a:r>
            <a:endParaRPr lang="en-US" altLang="zh-CN" b="1" dirty="0"/>
          </a:p>
        </p:txBody>
      </p:sp>
      <p:pic>
        <p:nvPicPr>
          <p:cNvPr id="14" name="图片 13" descr="图片包含 物体, 游戏机&#10;&#10;描述已自动生成">
            <a:extLst>
              <a:ext uri="{FF2B5EF4-FFF2-40B4-BE49-F238E27FC236}">
                <a16:creationId xmlns:a16="http://schemas.microsoft.com/office/drawing/2014/main" id="{6403EE2F-CCB3-E840-88A3-A88363D0C2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516" y="5278860"/>
            <a:ext cx="3151513" cy="974104"/>
          </a:xfrm>
          <a:prstGeom prst="rect">
            <a:avLst/>
          </a:prstGeom>
        </p:spPr>
      </p:pic>
      <p:pic>
        <p:nvPicPr>
          <p:cNvPr id="16" name="图片 15" descr="图片包含 游戏机&#10;&#10;描述已自动生成">
            <a:extLst>
              <a:ext uri="{FF2B5EF4-FFF2-40B4-BE49-F238E27FC236}">
                <a16:creationId xmlns:a16="http://schemas.microsoft.com/office/drawing/2014/main" id="{538AF79E-7970-BC40-8DAE-DEA5376B8A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676" y="5309891"/>
            <a:ext cx="3680454" cy="913397"/>
          </a:xfrm>
          <a:prstGeom prst="rect">
            <a:avLst/>
          </a:prstGeom>
        </p:spPr>
      </p:pic>
      <p:pic>
        <p:nvPicPr>
          <p:cNvPr id="18" name="图片 17" descr="手机屏幕截图&#10;&#10;描述已自动生成">
            <a:extLst>
              <a:ext uri="{FF2B5EF4-FFF2-40B4-BE49-F238E27FC236}">
                <a16:creationId xmlns:a16="http://schemas.microsoft.com/office/drawing/2014/main" id="{3F87DB33-F717-024E-BC0F-89F9EBBF7C4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50"/>
          <a:stretch/>
        </p:blipFill>
        <p:spPr>
          <a:xfrm>
            <a:off x="6743004" y="4887929"/>
            <a:ext cx="4095219" cy="14544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E7C9808-048C-4D47-8B1F-74D7C366EA8D}"/>
                  </a:ext>
                </a:extLst>
              </p:cNvPr>
              <p:cNvSpPr/>
              <p:nvPr/>
            </p:nvSpPr>
            <p:spPr>
              <a:xfrm>
                <a:off x="6824868" y="6271357"/>
                <a:ext cx="512196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" pitchFamily="2" charset="0"/>
                  </a:rPr>
                  <a:t>It is obvious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" pitchFamily="2" charset="0"/>
                  </a:rPr>
                  <a:t> </a:t>
                </a:r>
                <a:r>
                  <a:rPr lang="en-US" altLang="zh-CN" dirty="0">
                    <a:latin typeface="Times" pitchFamily="2" charset="0"/>
                  </a:rPr>
                  <a:t>is less than the variance of any Kinect sensor. 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E7C9808-048C-4D47-8B1F-74D7C366E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868" y="6271357"/>
                <a:ext cx="5121967" cy="646331"/>
              </a:xfrm>
              <a:prstGeom prst="rect">
                <a:avLst/>
              </a:prstGeom>
              <a:blipFill>
                <a:blip r:embed="rId9"/>
                <a:stretch>
                  <a:fillRect l="-993" t="-1961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09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3B20E91-E4AC-7440-86DC-0AE16A68A74A}"/>
              </a:ext>
            </a:extLst>
          </p:cNvPr>
          <p:cNvSpPr/>
          <p:nvPr/>
        </p:nvSpPr>
        <p:spPr>
          <a:xfrm>
            <a:off x="256853" y="22271"/>
            <a:ext cx="457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" pitchFamily="2" charset="0"/>
              </a:rPr>
              <a:t>PROBLEM</a:t>
            </a:r>
            <a:r>
              <a:rPr lang="zh-CN" altLang="en-US" sz="2400" b="1" dirty="0">
                <a:latin typeface="Times" pitchFamily="2" charset="0"/>
              </a:rPr>
              <a:t> </a:t>
            </a:r>
            <a:r>
              <a:rPr lang="en-US" altLang="zh-CN" sz="2400" b="1" dirty="0">
                <a:latin typeface="Times" pitchFamily="2" charset="0"/>
              </a:rPr>
              <a:t>FORMULATION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2D2860-067F-714F-AA05-9B198C04F79B}"/>
              </a:ext>
            </a:extLst>
          </p:cNvPr>
          <p:cNvSpPr/>
          <p:nvPr/>
        </p:nvSpPr>
        <p:spPr>
          <a:xfrm>
            <a:off x="256853" y="525026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latin typeface="TimesNewRomanPS"/>
              </a:rPr>
              <a:t>Data Fusion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C751A5-EF98-9A46-90EB-015163B74B77}"/>
              </a:ext>
            </a:extLst>
          </p:cNvPr>
          <p:cNvSpPr/>
          <p:nvPr/>
        </p:nvSpPr>
        <p:spPr>
          <a:xfrm>
            <a:off x="256853" y="1088572"/>
            <a:ext cx="11575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" pitchFamily="2" charset="0"/>
              </a:rPr>
              <a:t>To find the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optimal weighting factor</a:t>
            </a:r>
            <a:r>
              <a:rPr lang="en-US" altLang="zh-CN" b="1" dirty="0">
                <a:latin typeface="Times" pitchFamily="2" charset="0"/>
              </a:rPr>
              <a:t>, we need to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figure out the variance of each Kinect</a:t>
            </a:r>
            <a:r>
              <a:rPr lang="en-US" altLang="zh-CN" b="1" dirty="0">
                <a:latin typeface="Times" pitchFamily="2" charset="0"/>
              </a:rPr>
              <a:t>. </a:t>
            </a:r>
            <a:endParaRPr lang="en-US" altLang="zh-C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22C002E-F437-7049-A80A-81F40FDAA3D4}"/>
                  </a:ext>
                </a:extLst>
              </p:cNvPr>
              <p:cNvSpPr/>
              <p:nvPr/>
            </p:nvSpPr>
            <p:spPr>
              <a:xfrm>
                <a:off x="256853" y="1498995"/>
                <a:ext cx="11706547" cy="9496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latin typeface="Times" pitchFamily="2" charset="0"/>
                  </a:rPr>
                  <a:t>For </a:t>
                </a:r>
                <a:r>
                  <a:rPr lang="en-US" altLang="zh-CN" b="1" dirty="0">
                    <a:solidFill>
                      <a:srgbClr val="C00000"/>
                    </a:solidFill>
                    <a:latin typeface="Times" pitchFamily="2" charset="0"/>
                  </a:rPr>
                  <a:t>the measured values of any two independent Kinect</a:t>
                </a:r>
                <a:r>
                  <a:rPr lang="en-US" altLang="zh-CN" b="1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Times" pitchFamily="2" charset="0"/>
                  </a:rPr>
                  <a:t> </a:t>
                </a:r>
                <a:r>
                  <a:rPr lang="en-US" altLang="zh-CN" b="1" dirty="0">
                    <a:latin typeface="Times" pitchFamily="2" charset="0"/>
                  </a:rPr>
                  <a:t>and</a:t>
                </a:r>
                <a:r>
                  <a:rPr lang="zh-CN" altLang="en-US" b="1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Times" pitchFamily="2" charset="0"/>
                  </a:rPr>
                  <a:t>, let their measurement errors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>
                    <a:latin typeface="Times" pitchFamily="2" charset="0"/>
                  </a:rPr>
                  <a:t>and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b="1" dirty="0"/>
                  <a:t>.</a:t>
                </a:r>
              </a:p>
              <a:p>
                <a:endParaRPr lang="en-US" altLang="zh-CN" b="1" dirty="0"/>
              </a:p>
              <a:p>
                <a:endParaRPr lang="en-US" altLang="zh-CN" b="1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22C002E-F437-7049-A80A-81F40FDAA3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3" y="1498995"/>
                <a:ext cx="11706547" cy="949619"/>
              </a:xfrm>
              <a:prstGeom prst="rect">
                <a:avLst/>
              </a:prstGeom>
              <a:blipFill>
                <a:blip r:embed="rId2"/>
                <a:stretch>
                  <a:fillRect l="-434" t="-40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 descr="图片包含 游戏机, 桌子&#10;&#10;描述已自动生成">
            <a:extLst>
              <a:ext uri="{FF2B5EF4-FFF2-40B4-BE49-F238E27FC236}">
                <a16:creationId xmlns:a16="http://schemas.microsoft.com/office/drawing/2014/main" id="{82EE57C2-4BAD-F647-AA31-CBA35D2A3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615" y="1956305"/>
            <a:ext cx="1358900" cy="5334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9018DA4-0309-3042-81F2-009AB805C2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438" y="1973804"/>
            <a:ext cx="1524000" cy="533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CD15C50-8BC2-914D-9482-B8068203CEDE}"/>
                  </a:ext>
                </a:extLst>
              </p:cNvPr>
              <p:cNvSpPr/>
              <p:nvPr/>
            </p:nvSpPr>
            <p:spPr>
              <a:xfrm>
                <a:off x="256853" y="2568893"/>
                <a:ext cx="10922776" cy="3956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latin typeface="Times" pitchFamily="2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>
                    <a:latin typeface="Times" pitchFamily="2" charset="0"/>
                  </a:rPr>
                  <a:t>and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Times" pitchFamily="2" charset="0"/>
                  </a:rPr>
                  <a:t> </a:t>
                </a:r>
                <a:r>
                  <a:rPr lang="en-US" altLang="zh-CN" b="1" dirty="0">
                    <a:latin typeface="Times" pitchFamily="2" charset="0"/>
                  </a:rPr>
                  <a:t>are stationary noise with zero mean value. Thus, </a:t>
                </a:r>
                <a:r>
                  <a:rPr lang="en-US" altLang="zh-CN" b="1" dirty="0">
                    <a:solidFill>
                      <a:srgbClr val="C00000"/>
                    </a:solidFill>
                    <a:latin typeface="Times" pitchFamily="2" charset="0"/>
                  </a:rPr>
                  <a:t>the variance of Kinect-</a:t>
                </a:r>
                <a:r>
                  <a:rPr lang="en-US" altLang="zh-CN" b="1" i="1" dirty="0">
                    <a:solidFill>
                      <a:srgbClr val="C00000"/>
                    </a:solidFill>
                    <a:latin typeface="TimesNewRomanPS"/>
                  </a:rPr>
                  <a:t>i </a:t>
                </a:r>
                <a:r>
                  <a:rPr lang="en-US" altLang="zh-CN" b="1" dirty="0">
                    <a:latin typeface="Times" pitchFamily="2" charset="0"/>
                  </a:rPr>
                  <a:t>is 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CD15C50-8BC2-914D-9482-B8068203C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3" y="2568893"/>
                <a:ext cx="10922776" cy="395621"/>
              </a:xfrm>
              <a:prstGeom prst="rect">
                <a:avLst/>
              </a:prstGeom>
              <a:blipFill>
                <a:blip r:embed="rId5"/>
                <a:stretch>
                  <a:fillRect l="-465" t="-6452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>
            <a:extLst>
              <a:ext uri="{FF2B5EF4-FFF2-40B4-BE49-F238E27FC236}">
                <a16:creationId xmlns:a16="http://schemas.microsoft.com/office/drawing/2014/main" id="{A75A7F2D-02DB-5D40-96A3-D74DEAEEB3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850" y="2989273"/>
            <a:ext cx="1384300" cy="533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A579661-3B6A-C34C-A58B-5258DA8840D0}"/>
                  </a:ext>
                </a:extLst>
              </p:cNvPr>
              <p:cNvSpPr/>
              <p:nvPr/>
            </p:nvSpPr>
            <p:spPr>
              <a:xfrm>
                <a:off x="256853" y="3598262"/>
                <a:ext cx="11227576" cy="8880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latin typeface="Times" pitchFamily="2" charset="0"/>
                  </a:rPr>
                  <a:t>We</a:t>
                </a:r>
                <a:r>
                  <a:rPr lang="zh-CN" altLang="en-US" b="1" dirty="0">
                    <a:latin typeface="Times" pitchFamily="2" charset="0"/>
                  </a:rPr>
                  <a:t> </a:t>
                </a:r>
                <a:r>
                  <a:rPr lang="en-US" altLang="zh-CN" b="1" dirty="0">
                    <a:latin typeface="Times" pitchFamily="2" charset="0"/>
                  </a:rPr>
                  <a:t>define </a:t>
                </a:r>
                <a:r>
                  <a:rPr lang="en-US" altLang="zh-CN" b="1" dirty="0">
                    <a:solidFill>
                      <a:srgbClr val="C00000"/>
                    </a:solidFill>
                    <a:latin typeface="Times" pitchFamily="2" charset="0"/>
                  </a:rPr>
                  <a:t>the correlation factors </a:t>
                </a:r>
                <a:r>
                  <a:rPr lang="en-US" altLang="zh-CN" b="1" dirty="0">
                    <a:latin typeface="Times" pitchFamily="2" charset="0"/>
                  </a:rPr>
                  <a:t>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Times" pitchFamily="2" charset="0"/>
                  </a:rPr>
                  <a:t> </a:t>
                </a:r>
                <a:r>
                  <a:rPr lang="en-US" altLang="zh-CN" b="1" dirty="0">
                    <a:latin typeface="Times" pitchFamily="2" charset="0"/>
                  </a:rPr>
                  <a:t>and</a:t>
                </a:r>
                <a:r>
                  <a:rPr lang="zh-CN" altLang="en-US" b="1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Times" pitchFamily="2" charset="0"/>
                  </a:rPr>
                  <a:t>,</a:t>
                </a:r>
                <a:r>
                  <a:rPr lang="zh-CN" altLang="en-US" b="1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Times" pitchFamily="2" charset="0"/>
                  </a:rPr>
                  <a:t> </a:t>
                </a:r>
                <a:r>
                  <a:rPr lang="en-US" altLang="zh-CN" b="1" dirty="0">
                    <a:latin typeface="Times" pitchFamily="2" charset="0"/>
                  </a:rPr>
                  <a:t>as</a:t>
                </a:r>
                <a:r>
                  <a:rPr lang="zh-CN" altLang="en-US" b="1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1" dirty="0">
                    <a:latin typeface="Times" pitchFamily="2" charset="0"/>
                  </a:rPr>
                  <a:t>, the </a:t>
                </a:r>
                <a:r>
                  <a:rPr lang="en-US" altLang="zh-CN" b="1" dirty="0">
                    <a:solidFill>
                      <a:srgbClr val="C00000"/>
                    </a:solidFill>
                    <a:latin typeface="Times" pitchFamily="2" charset="0"/>
                  </a:rPr>
                  <a:t>autocorrelation factor </a:t>
                </a:r>
                <a:r>
                  <a:rPr lang="en-US" altLang="zh-CN" b="1" dirty="0">
                    <a:latin typeface="Times" pitchFamily="2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Times" pitchFamily="2" charset="0"/>
                  </a:rPr>
                  <a:t>, as</a:t>
                </a:r>
                <a:r>
                  <a:rPr lang="zh-CN" altLang="en-US" b="1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1" dirty="0">
                    <a:latin typeface="Times" pitchFamily="2" charset="0"/>
                  </a:rPr>
                  <a:t>.</a:t>
                </a:r>
                <a:r>
                  <a:rPr lang="zh-CN" altLang="en-US" sz="3200" b="1" dirty="0">
                    <a:latin typeface="SymbolMT"/>
                  </a:rPr>
                  <a:t>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A579661-3B6A-C34C-A58B-5258DA8840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3" y="3598262"/>
                <a:ext cx="11227576" cy="888064"/>
              </a:xfrm>
              <a:prstGeom prst="rect">
                <a:avLst/>
              </a:prstGeom>
              <a:blipFill>
                <a:blip r:embed="rId7"/>
                <a:stretch>
                  <a:fillRect l="-452" t="-1429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29910EF-EC39-3B49-A55A-9EB30C96EE62}"/>
                  </a:ext>
                </a:extLst>
              </p:cNvPr>
              <p:cNvSpPr/>
              <p:nvPr/>
            </p:nvSpPr>
            <p:spPr>
              <a:xfrm>
                <a:off x="256852" y="4672321"/>
                <a:ext cx="11009861" cy="3956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latin typeface="Times" pitchFamily="2" charset="0"/>
                  </a:rPr>
                  <a:t>Since</a:t>
                </a:r>
                <a:r>
                  <a:rPr lang="zh-CN" altLang="en-US" b="1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Times" pitchFamily="2" charset="0"/>
                  </a:rPr>
                  <a:t>,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Times" pitchFamily="2" charset="0"/>
                  </a:rPr>
                  <a:t> </a:t>
                </a:r>
                <a:r>
                  <a:rPr lang="en-US" altLang="zh-CN" b="1" dirty="0">
                    <a:latin typeface="Times" pitchFamily="2" charset="0"/>
                  </a:rPr>
                  <a:t>and</a:t>
                </a:r>
                <a:r>
                  <a:rPr lang="zh-CN" altLang="en-US" b="1" dirty="0">
                    <a:latin typeface="Times" pitchFamily="2" charset="0"/>
                  </a:rPr>
                  <a:t> </a:t>
                </a:r>
                <a:r>
                  <a:rPr lang="en-US" altLang="zh-CN" b="1" i="1" dirty="0">
                    <a:latin typeface="Times" pitchFamily="2" charset="0"/>
                  </a:rPr>
                  <a:t>P</a:t>
                </a:r>
                <a:r>
                  <a:rPr lang="zh-CN" altLang="en-US" b="1" i="1" dirty="0">
                    <a:latin typeface="Times" pitchFamily="2" charset="0"/>
                  </a:rPr>
                  <a:t> </a:t>
                </a:r>
                <a:r>
                  <a:rPr lang="en-US" altLang="zh-CN" b="1" dirty="0">
                    <a:latin typeface="Times" pitchFamily="2" charset="0"/>
                  </a:rPr>
                  <a:t>are </a:t>
                </a:r>
                <a:r>
                  <a:rPr lang="en-US" altLang="zh-CN" b="1" dirty="0">
                    <a:solidFill>
                      <a:srgbClr val="C00000"/>
                    </a:solidFill>
                    <a:latin typeface="Times" pitchFamily="2" charset="0"/>
                  </a:rPr>
                  <a:t>uncorrelated variables</a:t>
                </a:r>
                <a:r>
                  <a:rPr lang="en-US" altLang="zh-CN" b="1" dirty="0">
                    <a:latin typeface="Times" pitchFamily="2" charset="0"/>
                  </a:rPr>
                  <a:t>, we can find 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29910EF-EC39-3B49-A55A-9EB30C96EE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2" y="4672321"/>
                <a:ext cx="11009861" cy="395621"/>
              </a:xfrm>
              <a:prstGeom prst="rect">
                <a:avLst/>
              </a:prstGeom>
              <a:blipFill>
                <a:blip r:embed="rId8"/>
                <a:stretch>
                  <a:fillRect l="-461" t="-3226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图片 27">
            <a:extLst>
              <a:ext uri="{FF2B5EF4-FFF2-40B4-BE49-F238E27FC236}">
                <a16:creationId xmlns:a16="http://schemas.microsoft.com/office/drawing/2014/main" id="{D321E087-BA59-4045-BB02-CC86DAD352F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5" r="11233" b="61865"/>
          <a:stretch/>
        </p:blipFill>
        <p:spPr>
          <a:xfrm>
            <a:off x="435429" y="5528834"/>
            <a:ext cx="2449286" cy="62960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9C727D11-99DB-D941-B8ED-9B5890E1C85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3" t="65968" b="2386"/>
          <a:stretch/>
        </p:blipFill>
        <p:spPr>
          <a:xfrm>
            <a:off x="3009382" y="5582403"/>
            <a:ext cx="2976466" cy="5224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6F9AC31-6430-1A4D-9F35-760FC3DCB113}"/>
                  </a:ext>
                </a:extLst>
              </p:cNvPr>
              <p:cNvSpPr/>
              <p:nvPr/>
            </p:nvSpPr>
            <p:spPr>
              <a:xfrm>
                <a:off x="7513138" y="4682355"/>
                <a:ext cx="3471092" cy="389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</a:t>
                </a: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6F9AC31-6430-1A4D-9F35-760FC3DCB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138" y="4682355"/>
                <a:ext cx="3471092" cy="389274"/>
              </a:xfrm>
              <a:prstGeom prst="rect">
                <a:avLst/>
              </a:prstGeom>
              <a:blipFill>
                <a:blip r:embed="rId10"/>
                <a:stretch>
                  <a:fillRect l="-1465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图片 31">
            <a:extLst>
              <a:ext uri="{FF2B5EF4-FFF2-40B4-BE49-F238E27FC236}">
                <a16:creationId xmlns:a16="http://schemas.microsoft.com/office/drawing/2014/main" id="{76B84836-903A-574F-B41A-8116CB68D8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686" y="5365336"/>
            <a:ext cx="2362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2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DE30C0-57B9-6640-B5D7-93AA53413463}"/>
              </a:ext>
            </a:extLst>
          </p:cNvPr>
          <p:cNvSpPr/>
          <p:nvPr/>
        </p:nvSpPr>
        <p:spPr>
          <a:xfrm>
            <a:off x="256853" y="22271"/>
            <a:ext cx="457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" pitchFamily="2" charset="0"/>
              </a:rPr>
              <a:t>PROBLEM</a:t>
            </a:r>
            <a:r>
              <a:rPr lang="zh-CN" altLang="en-US" sz="2400" b="1" dirty="0">
                <a:latin typeface="Times" pitchFamily="2" charset="0"/>
              </a:rPr>
              <a:t> </a:t>
            </a:r>
            <a:r>
              <a:rPr lang="en-US" altLang="zh-CN" sz="2400" b="1" dirty="0">
                <a:latin typeface="Times" pitchFamily="2" charset="0"/>
              </a:rPr>
              <a:t>FORMULATION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7B5FEC-C106-944A-AB7E-6A3DA398AAE2}"/>
              </a:ext>
            </a:extLst>
          </p:cNvPr>
          <p:cNvSpPr/>
          <p:nvPr/>
        </p:nvSpPr>
        <p:spPr>
          <a:xfrm>
            <a:off x="256853" y="525026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latin typeface="TimesNewRomanPS"/>
              </a:rPr>
              <a:t>Data Fusion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6A80894-263C-754B-942D-AF122E8E1E58}"/>
                  </a:ext>
                </a:extLst>
              </p:cNvPr>
              <p:cNvSpPr/>
              <p:nvPr/>
            </p:nvSpPr>
            <p:spPr>
              <a:xfrm>
                <a:off x="256853" y="1088572"/>
                <a:ext cx="11575918" cy="3956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𝒊𝒊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Times" pitchFamily="2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Times" pitchFamily="2" charset="0"/>
                  </a:rPr>
                  <a:t> can be obtained </a:t>
                </a:r>
                <a:r>
                  <a:rPr lang="en-US" altLang="zh-CN" b="1" dirty="0">
                    <a:solidFill>
                      <a:srgbClr val="C00000"/>
                    </a:solidFill>
                    <a:latin typeface="Times" pitchFamily="2" charset="0"/>
                  </a:rPr>
                  <a:t>by estimating their time domain values</a:t>
                </a:r>
                <a:r>
                  <a:rPr lang="en-US" altLang="zh-CN" b="1" dirty="0">
                    <a:latin typeface="Times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6A80894-263C-754B-942D-AF122E8E1E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3" y="1088572"/>
                <a:ext cx="11575918" cy="395621"/>
              </a:xfrm>
              <a:prstGeom prst="rect">
                <a:avLst/>
              </a:prstGeom>
              <a:blipFill>
                <a:blip r:embed="rId2"/>
                <a:stretch>
                  <a:fillRect t="-3226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 descr="图片包含 游戏机, 钟表&#10;&#10;描述已自动生成">
            <a:extLst>
              <a:ext uri="{FF2B5EF4-FFF2-40B4-BE49-F238E27FC236}">
                <a16:creationId xmlns:a16="http://schemas.microsoft.com/office/drawing/2014/main" id="{842BEC6E-74D8-5B40-8600-A89670458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225" y="1767221"/>
            <a:ext cx="2881183" cy="1037772"/>
          </a:xfrm>
          <a:prstGeom prst="rect">
            <a:avLst/>
          </a:prstGeom>
        </p:spPr>
      </p:pic>
      <p:pic>
        <p:nvPicPr>
          <p:cNvPr id="11" name="图片 10" descr="图片包含 游戏机&#10;&#10;描述已自动生成">
            <a:extLst>
              <a:ext uri="{FF2B5EF4-FFF2-40B4-BE49-F238E27FC236}">
                <a16:creationId xmlns:a16="http://schemas.microsoft.com/office/drawing/2014/main" id="{4444431F-695B-A44F-8011-FB81102BE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26" y="1625707"/>
            <a:ext cx="2819400" cy="1320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13C77A4-3344-D749-AD6B-8E23B26A0776}"/>
                  </a:ext>
                </a:extLst>
              </p:cNvPr>
              <p:cNvSpPr/>
              <p:nvPr/>
            </p:nvSpPr>
            <p:spPr>
              <a:xfrm>
                <a:off x="256853" y="2946507"/>
                <a:ext cx="5737533" cy="4006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tabLst>
                    <a:tab pos="4621213" algn="l"/>
                  </a:tabLst>
                </a:pPr>
                <a:r>
                  <a:rPr lang="en-US" altLang="zh-CN" b="1" dirty="0">
                    <a:latin typeface="Times" pitchFamily="2" charset="0"/>
                  </a:rPr>
                  <a:t>We take the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r>
                  <a:rPr lang="en-US" altLang="zh-CN" b="1" dirty="0">
                    <a:latin typeface="Times" pitchFamily="2" charset="0"/>
                  </a:rPr>
                  <a:t>,</a:t>
                </a:r>
                <a:r>
                  <a:rPr lang="zh-CN" altLang="en-US" b="1" dirty="0">
                    <a:solidFill>
                      <a:srgbClr val="C00000"/>
                    </a:solidFill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  <a:latin typeface="Times" pitchFamily="2" charset="0"/>
                  </a:rPr>
                  <a:t> </a:t>
                </a:r>
                <a:r>
                  <a:rPr lang="en-US" altLang="zh-CN" b="1" dirty="0">
                    <a:solidFill>
                      <a:srgbClr val="C00000"/>
                    </a:solidFill>
                    <a:latin typeface="Times" pitchFamily="2" charset="0"/>
                  </a:rPr>
                  <a:t>as an estimate of</a:t>
                </a:r>
                <a:r>
                  <a:rPr lang="zh-CN" altLang="en-US" b="1" dirty="0">
                    <a:solidFill>
                      <a:srgbClr val="C00000"/>
                    </a:solidFill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altLang="zh-CN" b="1" dirty="0"/>
                  <a:t>.</a:t>
                </a: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13C77A4-3344-D749-AD6B-8E23B26A0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3" y="2946507"/>
                <a:ext cx="5737533" cy="400687"/>
              </a:xfrm>
              <a:prstGeom prst="rect">
                <a:avLst/>
              </a:prstGeom>
              <a:blipFill>
                <a:blip r:embed="rId5"/>
                <a:stretch>
                  <a:fillRect l="-887" t="-3125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 descr="图片包含 游戏机, 物体&#10;&#10;描述已自动生成">
            <a:extLst>
              <a:ext uri="{FF2B5EF4-FFF2-40B4-BE49-F238E27FC236}">
                <a16:creationId xmlns:a16="http://schemas.microsoft.com/office/drawing/2014/main" id="{E37A5F7C-B3D7-4C46-BE23-8270D87D4A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3488708"/>
            <a:ext cx="2933700" cy="1028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7590506-157A-B242-A594-CCF47FDE152C}"/>
                  </a:ext>
                </a:extLst>
              </p:cNvPr>
              <p:cNvSpPr/>
              <p:nvPr/>
            </p:nvSpPr>
            <p:spPr>
              <a:xfrm>
                <a:off x="256852" y="4627856"/>
                <a:ext cx="11356027" cy="3956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latin typeface="Times" pitchFamily="2" charset="0"/>
                  </a:rPr>
                  <a:t>Thus, we </a:t>
                </a:r>
                <a:r>
                  <a:rPr lang="en-US" altLang="zh-CN" b="1" dirty="0">
                    <a:solidFill>
                      <a:srgbClr val="C00000"/>
                    </a:solidFill>
                    <a:latin typeface="Times" pitchFamily="2" charset="0"/>
                  </a:rPr>
                  <a:t>get an estimate of the variance of each Kinect </a:t>
                </a:r>
                <a:r>
                  <a:rPr lang="en-US" altLang="zh-CN" b="1" dirty="0">
                    <a:latin typeface="Times" pitchFamily="2" charset="0"/>
                  </a:rPr>
                  <a:t>using</a:t>
                </a:r>
                <a:r>
                  <a:rPr lang="zh-CN" altLang="en-US" b="1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>
                    <a:latin typeface="Times" pitchFamily="2" charset="0"/>
                  </a:rPr>
                  <a:t>and</a:t>
                </a:r>
                <a:r>
                  <a:rPr lang="zh-CN" altLang="en-US" b="1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Times" pitchFamily="2" charset="0"/>
                  </a:rPr>
                  <a:t>. 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7590506-157A-B242-A594-CCF47FDE15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2" y="4627856"/>
                <a:ext cx="11356027" cy="395621"/>
              </a:xfrm>
              <a:prstGeom prst="rect">
                <a:avLst/>
              </a:prstGeom>
              <a:blipFill>
                <a:blip r:embed="rId7"/>
                <a:stretch>
                  <a:fillRect l="-447" t="-3226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6792F491-0B85-ED48-B569-9F5B611600A1}"/>
              </a:ext>
            </a:extLst>
          </p:cNvPr>
          <p:cNvSpPr/>
          <p:nvPr/>
        </p:nvSpPr>
        <p:spPr>
          <a:xfrm>
            <a:off x="256852" y="5133925"/>
            <a:ext cx="9270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" pitchFamily="2" charset="0"/>
              </a:rPr>
              <a:t>Sequentially, we can figure out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the weight of each Kinect </a:t>
            </a:r>
            <a:r>
              <a:rPr lang="en-US" altLang="zh-CN" b="1" dirty="0">
                <a:latin typeface="Times" pitchFamily="2" charset="0"/>
              </a:rPr>
              <a:t>and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the fusion result</a:t>
            </a:r>
            <a:r>
              <a:rPr lang="en-US" altLang="zh-CN" b="1" dirty="0">
                <a:latin typeface="Times" pitchFamily="2" charset="0"/>
              </a:rPr>
              <a:t>. </a:t>
            </a:r>
            <a:endParaRPr lang="en-US" altLang="zh-CN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72B14C4-8126-934E-AF18-E7F1427BB952}"/>
              </a:ext>
            </a:extLst>
          </p:cNvPr>
          <p:cNvSpPr/>
          <p:nvPr/>
        </p:nvSpPr>
        <p:spPr>
          <a:xfrm>
            <a:off x="256852" y="5628113"/>
            <a:ext cx="11460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" pitchFamily="2" charset="0"/>
              </a:rPr>
              <a:t>Different Kinect sensors can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adjust the weight distribution according to the measured values at different moments</a:t>
            </a:r>
            <a:r>
              <a:rPr lang="en-US" altLang="zh-CN" b="1" dirty="0">
                <a:latin typeface="Times" pitchFamily="2" charset="0"/>
              </a:rPr>
              <a:t>. </a:t>
            </a:r>
            <a:endParaRPr lang="en-US" altLang="zh-CN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B6B3072-7B69-6D43-8DB4-B29D4926C4E4}"/>
              </a:ext>
            </a:extLst>
          </p:cNvPr>
          <p:cNvSpPr/>
          <p:nvPr/>
        </p:nvSpPr>
        <p:spPr>
          <a:xfrm>
            <a:off x="256852" y="6119473"/>
            <a:ext cx="6069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" pitchFamily="2" charset="0"/>
              </a:rPr>
              <a:t>The fusion results have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linear unbiased minimum variance</a:t>
            </a:r>
            <a:r>
              <a:rPr lang="en-US" altLang="zh-CN" b="1" dirty="0">
                <a:latin typeface="Times" pitchFamily="2" charset="0"/>
              </a:rPr>
              <a:t>. 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283094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9921</TotalTime>
  <Words>1396</Words>
  <Application>Microsoft Macintosh PowerPoint</Application>
  <PresentationFormat>宽屏</PresentationFormat>
  <Paragraphs>106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等线</vt:lpstr>
      <vt:lpstr>等线 Light</vt:lpstr>
      <vt:lpstr>SimSun</vt:lpstr>
      <vt:lpstr>SymbolMT</vt:lpstr>
      <vt:lpstr>TimesNewRoman</vt:lpstr>
      <vt:lpstr>TimesNewRomanPS</vt:lpstr>
      <vt:lpstr>Arial</vt:lpstr>
      <vt:lpstr>Cambria Math</vt:lpstr>
      <vt:lpstr>Times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奔</dc:creator>
  <cp:lastModifiedBy>胡 奔</cp:lastModifiedBy>
  <cp:revision>1257</cp:revision>
  <dcterms:created xsi:type="dcterms:W3CDTF">2020-07-19T08:22:21Z</dcterms:created>
  <dcterms:modified xsi:type="dcterms:W3CDTF">2020-09-20T06:33:31Z</dcterms:modified>
</cp:coreProperties>
</file>