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4" r:id="rId5"/>
    <p:sldId id="277" r:id="rId6"/>
    <p:sldId id="278" r:id="rId7"/>
    <p:sldId id="272" r:id="rId8"/>
    <p:sldId id="282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96327"/>
  </p:normalViewPr>
  <p:slideViewPr>
    <p:cSldViewPr snapToGrid="0">
      <p:cViewPr varScale="1">
        <p:scale>
          <a:sx n="119" d="100"/>
          <a:sy n="119" d="100"/>
        </p:scale>
        <p:origin x="7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FC1A-4C33-D849-8E57-DCE9A0E547FD}" type="datetimeFigureOut">
              <a:rPr kumimoji="1" lang="zh-CN" altLang="en-US" smtClean="0"/>
              <a:t>2020/11/20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50E7-CCD5-424E-93BB-486317E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7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4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33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3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9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36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64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050E7-CCD5-424E-93BB-486317E41E3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12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48F3A-6D8A-4AFA-A8E4-592D43D10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AAB88-AEA8-4FC0-A3EA-DB536577D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C1FE2-A88A-40CE-B63F-AE2C909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0C0B5-ECA1-41BE-9054-ABC93954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4780F-65CD-424E-AE8C-C41105D3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A09C-B799-44D4-BB26-CE6DC96F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D8A94-51FA-4E63-B797-247246C2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0529-2BE1-4A3F-9197-7CF1F6E9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813AD-5255-49F2-9DF1-3BA5A4CD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A091-0E2D-4027-AD1B-3195E2B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3C0D3-3652-4799-AC7E-69F3A500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638AA-BCF8-4441-8203-BD63A726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4E804-2040-46B1-A62B-483D7954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C8309-F64B-44B8-B634-A33CFBC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2953E-4CF8-4C85-AA80-E3ACF7B7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44CC-6349-497F-858F-5CB3FF9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5A4BF-8E35-4037-8EF1-D25494E8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98487-60BE-4F0B-8CE1-BF576B2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5AE4-589D-47EE-B78D-B4D3C417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8A3A3-C407-4AF5-94BA-44FDFCBE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0F64D-9EF0-4EBB-B82A-8C9017DA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A62AA-9938-49D4-B085-DB6D9E59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D9DD-A7A4-4340-93BD-FFD49D1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5CA01-9C6C-4958-B490-0E7DB1E1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12951-711B-4556-AF85-CA8D2288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993D2-89D1-4FB3-B50B-7B4BB7FE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3BFC1-5F52-4DFD-B168-286A28DA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3605F-79B9-4630-9131-BEA1C94BC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84D19-21EB-43EA-B531-4F40E657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DA45C-9E83-4909-96B5-14F93DCF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D4F62-A9D7-4DAB-8E5B-059B3B3F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34AB0-3C23-431C-8889-455CD1D8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1B540-9238-47B8-BD1B-8D446904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AB72A-9271-48A5-B86C-D96E4B7E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6E1DC-D724-4BF0-AC44-E2FB1B44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1A06A-5648-4263-8270-A30D1CC66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AA0D25-793E-4B76-AD15-6A4363A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C8EF54-667C-4D57-B364-C8954FC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43D02-216B-457E-803D-804A05DF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391E-E03D-40D9-B36A-723D6E0C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44778-1D0D-487D-A091-8CD95D42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A0814-CE44-4880-B2A5-7AE013EA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1B77C-BDC1-4BE4-87BD-6707E237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37A6BB-2383-4203-A7C1-741AA07B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0896B-CD78-4096-9197-EB4D4A6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8A0A99-47AC-4C01-8F6D-CADB4AE3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7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D9F1A-278E-4BC3-A905-434BC765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7D86-E573-4FF7-B149-59FE5F04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63009-47D2-4573-9E23-378056A5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9B68F-7E56-44B9-BA5D-2C573D23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FA89-4824-42E2-B2C2-946D7E4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06F78-33E4-45DC-8EA6-3E0698A4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8AB43-CF5D-4E66-A797-609B8867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EC080-4D5B-4926-BCEB-762086F8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2F5AE-EEB7-4AFB-AB72-207AE298D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B8E0A-06CC-4428-8B0F-74BFC16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8F1E-5D98-4B08-8674-D3552251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33301-DED9-4B30-B69C-EED0607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437A5A-8783-4702-A997-9FE5756C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5C1EA-88AD-49E5-A4A6-B22BC477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39B4-FC30-42D5-8690-CCD325BD3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03EC-4B2C-4193-B351-F9628BA0BC9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D6D4-5E18-4A25-8E0C-F8220553C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ECFEF-970B-48F9-8FB6-88B1635A6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87E5-3703-4738-85D4-FC0D46BF1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EFCFB1-5B55-DB41-B3DE-A69F82670727}"/>
              </a:ext>
            </a:extLst>
          </p:cNvPr>
          <p:cNvSpPr txBox="1"/>
          <p:nvPr/>
        </p:nvSpPr>
        <p:spPr>
          <a:xfrm>
            <a:off x="623541" y="1797035"/>
            <a:ext cx="1094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Kinect-based virtual rehabilitation and evaluation system for upper limb disorders: A case study </a:t>
            </a:r>
            <a:endParaRPr lang="en-US" altLang="zh-CN" sz="9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37D0F8-8B5A-2F4C-BA1B-FD827748FE58}"/>
              </a:ext>
            </a:extLst>
          </p:cNvPr>
          <p:cNvSpPr/>
          <p:nvPr/>
        </p:nvSpPr>
        <p:spPr>
          <a:xfrm>
            <a:off x="453207" y="3530600"/>
            <a:ext cx="112855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W.L. 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Y.Z. Zheng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Y.P. Su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X.L. Li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of Pattern Recognition and Intelligent Systems, Key Laboratory of Industrial Computer Control Engineering of Hebei Province, Department of Automation, Institute of Electrical Engineering, Yanshan University, Qinghuangdao, Hebei, China</a:t>
            </a:r>
            <a:b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Qinhuangdao First People’s Hospital, Qinhuangdao, Hebei, China</a:t>
            </a:r>
            <a:b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Key Laboratory of Cognitive Neuroscience and Learning, Beijing Normal University, Beijing, China 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A957BF-B166-F945-BE10-2A279946E94A}"/>
              </a:ext>
            </a:extLst>
          </p:cNvPr>
          <p:cNvSpPr/>
          <p:nvPr/>
        </p:nvSpPr>
        <p:spPr>
          <a:xfrm>
            <a:off x="3696142" y="5325720"/>
            <a:ext cx="4799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《Journal of Back and Musculoskeletal Rehabilitation 》Q2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4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8CCBF5-D758-0645-9761-9B3B7384559B}"/>
              </a:ext>
            </a:extLst>
          </p:cNvPr>
          <p:cNvSpPr txBox="1"/>
          <p:nvPr/>
        </p:nvSpPr>
        <p:spPr>
          <a:xfrm>
            <a:off x="282103" y="233463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2DFC5D-2EE1-AD49-85B9-7DF7FEB84AE5}"/>
              </a:ext>
            </a:extLst>
          </p:cNvPr>
          <p:cNvSpPr/>
          <p:nvPr/>
        </p:nvSpPr>
        <p:spPr>
          <a:xfrm>
            <a:off x="331998" y="813597"/>
            <a:ext cx="117066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evaluation result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questionnaire about the system</a:t>
            </a:r>
          </a:p>
        </p:txBody>
      </p:sp>
      <p:pic>
        <p:nvPicPr>
          <p:cNvPr id="5" name="图片 4" descr="图形用户界面, 直方图&#10;&#10;描述已自动生成">
            <a:extLst>
              <a:ext uri="{FF2B5EF4-FFF2-40B4-BE49-F238E27FC236}">
                <a16:creationId xmlns:a16="http://schemas.microsoft.com/office/drawing/2014/main" id="{E74B0D0C-2BD9-B14F-9BC1-4C9D4730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7" y="1265450"/>
            <a:ext cx="4991100" cy="2789611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50C0AB85-9E6B-E548-99B8-C00B90543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5" y="1265450"/>
            <a:ext cx="3929452" cy="2789611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6D50975C-5134-EE43-B670-11A866BD4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94" y="4840829"/>
            <a:ext cx="4382212" cy="19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E2353A-FCB6-8742-A23A-F1C89E60388B}"/>
              </a:ext>
            </a:extLst>
          </p:cNvPr>
          <p:cNvSpPr txBox="1"/>
          <p:nvPr/>
        </p:nvSpPr>
        <p:spPr>
          <a:xfrm>
            <a:off x="282103" y="23346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343BF7-A58C-8C48-9588-9520A650E389}"/>
              </a:ext>
            </a:extLst>
          </p:cNvPr>
          <p:cNvSpPr/>
          <p:nvPr/>
        </p:nvSpPr>
        <p:spPr>
          <a:xfrm>
            <a:off x="331998" y="748282"/>
            <a:ext cx="117066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study was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feasibility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Kine-VRES system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use of an upper limb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goal-oriented movements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evaluation result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that the training tasks designed in the system were able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the coordinate capacities and motor performances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patients with ataxia.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measured quantitative outcomes, the participant feedback provided by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questionnaire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indicated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selected interaction mode and virtual tasks were appropriate for two patients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finding was that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level of the virtual task had some influence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training effect and quality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important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virtual task and interaction mode are appropriate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specific patient during each rehabilitation section.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other studies that have been based on the use of the Kinect for rehabilitation,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our system is that it proposes quantitative evaluation results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help patients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perform self-assessments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richer virtual tasks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developed to meet the needs and interests of different patients.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additional research with different individuals is still needed to demonstrate the efficacy of the developed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version of the system only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wrist, elbow, and shoulder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future studies should integrate these foci with hand training, and more subjects should be selected to participate in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16217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AE639A-E389-9D4B-9065-E92B087739B5}"/>
              </a:ext>
            </a:extLst>
          </p:cNvPr>
          <p:cNvSpPr txBox="1"/>
          <p:nvPr/>
        </p:nvSpPr>
        <p:spPr>
          <a:xfrm>
            <a:off x="282103" y="233463"/>
            <a:ext cx="222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61378-67E7-B345-8C2D-3B3F94519888}"/>
              </a:ext>
            </a:extLst>
          </p:cNvPr>
          <p:cNvSpPr/>
          <p:nvPr/>
        </p:nvSpPr>
        <p:spPr>
          <a:xfrm>
            <a:off x="282102" y="970853"/>
            <a:ext cx="114786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limb disorder (ULD) is 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umbrella term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describe a variety of related injuries to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muscles, nerves, tendons and other soft body tissues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finger, hand, wrist, arm, shoulder and spine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of stroke survivors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affected by an upper extremity disorder </a:t>
            </a: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 of all acute injuries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in emergency rooms involve an upper extremity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of our daily life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the function of our upper limbs </a:t>
            </a:r>
          </a:p>
          <a:p>
            <a:pPr algn="just"/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ULDs seriously affect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health and the quality of life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affected patients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a heavy burden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patient’s family and society.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rehabilitation of ULDs is thus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issue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clinics.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Intense training involving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movements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(peripheral limb manipulation and occupational therapy),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repetitive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and task-orientated activities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form an essential component of programmes that seek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neural organization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recovery of functional movement skills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rehabilitation costs are too high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patients, and patients are also often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very active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tedious training patterns. </a:t>
            </a: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A1860B-E475-6B43-96C1-9C42F8734165}"/>
              </a:ext>
            </a:extLst>
          </p:cNvPr>
          <p:cNvSpPr txBox="1"/>
          <p:nvPr/>
        </p:nvSpPr>
        <p:spPr>
          <a:xfrm>
            <a:off x="282103" y="233463"/>
            <a:ext cx="222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07759D-9B1C-4B4C-B577-B52F4B0A8D8A}"/>
              </a:ext>
            </a:extLst>
          </p:cNvPr>
          <p:cNvSpPr/>
          <p:nvPr/>
        </p:nvSpPr>
        <p:spPr>
          <a:xfrm>
            <a:off x="282102" y="970853"/>
            <a:ext cx="117066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is an effective training tool that can provide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feedback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sensory information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and entertaining training environment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environments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duplicated.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these features help patients increase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duration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rehabilitation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VR-based neural rehabilitation systems have been developed for upper-limb dysfunction since the late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glove, motion-capture devices, a robot, or haptic devices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(expensive/inconvenient/uncomfortable)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or industry camera,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sensor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the Kinect sensor has been used as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alternative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motion capture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tracking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this device has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potential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rehabilitation.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Full-body human 3D motion capture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facial recognition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software development kit (SDK)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key problems, including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interaction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game development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 training and evaluation methods for patients with different types of disorders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still require further research.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Kinect-based virtual rehabilitation and evaluation system (Kine-VRES) was developed to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coordination, control, and speed in the use of the shoulder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grasping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ataxic patients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underwent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weeks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Kine-VRES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92F46C-3CED-1342-85A0-C3A03B415C09}"/>
              </a:ext>
            </a:extLst>
          </p:cNvPr>
          <p:cNvSpPr txBox="1"/>
          <p:nvPr/>
        </p:nvSpPr>
        <p:spPr>
          <a:xfrm>
            <a:off x="282103" y="233463"/>
            <a:ext cx="666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neural rehabilitation system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0B8076-E5A2-2146-9D43-7B7705D2B920}"/>
              </a:ext>
            </a:extLst>
          </p:cNvPr>
          <p:cNvSpPr/>
          <p:nvPr/>
        </p:nvSpPr>
        <p:spPr>
          <a:xfrm>
            <a:off x="282103" y="4463354"/>
            <a:ext cx="11706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(PC):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processing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19-in liquid crystal display (LCD):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audio and visual feedback streams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Kinect sensor: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record the video, depth map, and skeleton data of the patient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 evaluation report that includes a velocity profile and the jerk-based measures of movement smoothness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table: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easily adjusted for the correct fit whether the training occurs when the patient is standing, sitting or lying down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3022909-800F-E543-92BA-52CE4BB2F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035218"/>
            <a:ext cx="7023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92F46C-3CED-1342-85A0-C3A03B415C09}"/>
              </a:ext>
            </a:extLst>
          </p:cNvPr>
          <p:cNvSpPr txBox="1"/>
          <p:nvPr/>
        </p:nvSpPr>
        <p:spPr>
          <a:xfrm>
            <a:off x="282103" y="233463"/>
            <a:ext cx="666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neural rehabilitation system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0B8076-E5A2-2146-9D43-7B7705D2B920}"/>
              </a:ext>
            </a:extLst>
          </p:cNvPr>
          <p:cNvSpPr/>
          <p:nvPr/>
        </p:nvSpPr>
        <p:spPr>
          <a:xfrm>
            <a:off x="282103" y="4463354"/>
            <a:ext cx="11706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architecture: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Virtools 5.0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module: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several interactive modes and a customized method of assisting the patient in making decisions related to the interactive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module: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series of virtual tasks that correspond to the specific interaction mode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module: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therapist or patient can evaluate the effectiveness of the rehabilitation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3022909-800F-E543-92BA-52CE4BB2F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0" b="11196"/>
          <a:stretch/>
        </p:blipFill>
        <p:spPr>
          <a:xfrm>
            <a:off x="275773" y="1350965"/>
            <a:ext cx="3417260" cy="2619260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3556B7B6-3F6A-0F4F-89BD-EF3FBB7E85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/>
          <a:stretch/>
        </p:blipFill>
        <p:spPr>
          <a:xfrm>
            <a:off x="3846286" y="1474906"/>
            <a:ext cx="8055430" cy="24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92F46C-3CED-1342-85A0-C3A03B415C09}"/>
              </a:ext>
            </a:extLst>
          </p:cNvPr>
          <p:cNvSpPr txBox="1"/>
          <p:nvPr/>
        </p:nvSpPr>
        <p:spPr>
          <a:xfrm>
            <a:off x="282103" y="233463"/>
            <a:ext cx="592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virtual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B8076-E5A2-2146-9D43-7B7705D2B920}"/>
                  </a:ext>
                </a:extLst>
              </p:cNvPr>
              <p:cNvSpPr/>
              <p:nvPr/>
            </p:nvSpPr>
            <p:spPr>
              <a:xfrm>
                <a:off x="353709" y="921868"/>
                <a:ext cx="11706698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position of a joint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current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velocity components of a joint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current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velocity of a joint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current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joints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B8076-E5A2-2146-9D43-7B7705D2B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9" y="921868"/>
                <a:ext cx="11706698" cy="5078313"/>
              </a:xfrm>
              <a:prstGeom prst="rect">
                <a:avLst/>
              </a:prstGeom>
              <a:blipFill>
                <a:blip r:embed="rId3"/>
                <a:stretch>
                  <a:fillRect l="-325" t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33150A42-5CF4-BB4D-A38E-F79AD6EB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28" y="1321969"/>
            <a:ext cx="1618343" cy="286001"/>
          </a:xfrm>
          <a:prstGeom prst="rect">
            <a:avLst/>
          </a:prstGeom>
        </p:spPr>
      </p:pic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EDF5FFB1-2FFF-BA49-9F5E-FDCF962A1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2129483"/>
            <a:ext cx="2301875" cy="1415980"/>
          </a:xfrm>
          <a:prstGeom prst="rect">
            <a:avLst/>
          </a:prstGeom>
        </p:spPr>
      </p:pic>
      <p:pic>
        <p:nvPicPr>
          <p:cNvPr id="11" name="图片 10" descr="图片包含 图示&#10;&#10;描述已自动生成">
            <a:extLst>
              <a:ext uri="{FF2B5EF4-FFF2-40B4-BE49-F238E27FC236}">
                <a16:creationId xmlns:a16="http://schemas.microsoft.com/office/drawing/2014/main" id="{81F75B9E-C505-0544-993D-557F05B67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9" y="4066976"/>
            <a:ext cx="2566502" cy="995320"/>
          </a:xfrm>
          <a:prstGeom prst="rect">
            <a:avLst/>
          </a:prstGeom>
        </p:spPr>
      </p:pic>
      <p:pic>
        <p:nvPicPr>
          <p:cNvPr id="13" name="图片 12" descr="文本, 信件&#10;&#10;描述已自动生成">
            <a:extLst>
              <a:ext uri="{FF2B5EF4-FFF2-40B4-BE49-F238E27FC236}">
                <a16:creationId xmlns:a16="http://schemas.microsoft.com/office/drawing/2014/main" id="{5FAC0CBF-45A2-4643-A5E2-DB3A9877A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64" y="5517158"/>
            <a:ext cx="2125272" cy="12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127926-E9E8-2D41-975D-D67572FC9185}"/>
              </a:ext>
            </a:extLst>
          </p:cNvPr>
          <p:cNvSpPr txBox="1"/>
          <p:nvPr/>
        </p:nvSpPr>
        <p:spPr>
          <a:xfrm>
            <a:off x="282103" y="233463"/>
            <a:ext cx="592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virtual environment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8504AA-1B8E-9246-B8D0-671A188D2397}"/>
              </a:ext>
            </a:extLst>
          </p:cNvPr>
          <p:cNvSpPr/>
          <p:nvPr/>
        </p:nvSpPr>
        <p:spPr>
          <a:xfrm>
            <a:off x="331998" y="813597"/>
            <a:ext cx="11706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virtual environment in two ways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kinematic parameters are directly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to the motion parameters of the virtual object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kinematic parameters are used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identify the upper limb movements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our system, and the identified movements are then used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the virtual object motion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A7C78-93A2-6D4D-99AF-C581D55224FD}"/>
              </a:ext>
            </a:extLst>
          </p:cNvPr>
          <p:cNvSpPr txBox="1"/>
          <p:nvPr/>
        </p:nvSpPr>
        <p:spPr>
          <a:xfrm>
            <a:off x="353709" y="2325627"/>
            <a:ext cx="500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tasks and feedback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541EC-8DB4-3E40-8DD5-8CA36A8B7324}"/>
              </a:ext>
            </a:extLst>
          </p:cNvPr>
          <p:cNvSpPr/>
          <p:nvPr/>
        </p:nvSpPr>
        <p:spPr>
          <a:xfrm>
            <a:off x="331998" y="2935119"/>
            <a:ext cx="11706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suggestions of therapists and the main principles of training, the rehabilitation games should have the ability to increase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muscle strength of treatment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the appropriate, personalized practice paradigm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is added into the designed games,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difficulty levels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varying from simple to complex, are available.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DFE62-9B5E-8340-A664-065EF2CC9ED3}"/>
              </a:ext>
            </a:extLst>
          </p:cNvPr>
          <p:cNvSpPr txBox="1"/>
          <p:nvPr/>
        </p:nvSpPr>
        <p:spPr>
          <a:xfrm>
            <a:off x="10373710" y="4493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 descr="图片包含 桌子, 木, 电视, 板子&#10;&#10;描述已自动生成">
            <a:extLst>
              <a:ext uri="{FF2B5EF4-FFF2-40B4-BE49-F238E27FC236}">
                <a16:creationId xmlns:a16="http://schemas.microsoft.com/office/drawing/2014/main" id="{E82990D3-4406-0F47-AB8E-ED7B5BBA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85" y="4619380"/>
            <a:ext cx="7518829" cy="21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0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127926-E9E8-2D41-975D-D67572FC9185}"/>
              </a:ext>
            </a:extLst>
          </p:cNvPr>
          <p:cNvSpPr txBox="1"/>
          <p:nvPr/>
        </p:nvSpPr>
        <p:spPr>
          <a:xfrm>
            <a:off x="282103" y="233463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8504AA-1B8E-9246-B8D0-671A188D2397}"/>
              </a:ext>
            </a:extLst>
          </p:cNvPr>
          <p:cNvSpPr/>
          <p:nvPr/>
        </p:nvSpPr>
        <p:spPr>
          <a:xfrm>
            <a:off x="331998" y="813597"/>
            <a:ext cx="117066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functions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provided in the evaluation module of the Kine-VRES system. These functions are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evaluation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short questionnaire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quantitative evaluation indexes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rehabilitation of patients with ataxia are estimated based on the following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jerks in the proposed system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squared jerk (ISJ)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absolute jerk (IAJ)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jerk (MSJ)</a:t>
            </a:r>
          </a:p>
          <a:p>
            <a:pPr lvl="1" algn="just"/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DFE62-9B5E-8340-A664-065EF2CC9ED3}"/>
              </a:ext>
            </a:extLst>
          </p:cNvPr>
          <p:cNvSpPr txBox="1"/>
          <p:nvPr/>
        </p:nvSpPr>
        <p:spPr>
          <a:xfrm>
            <a:off x="10373710" y="4493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1568D97F-4E8F-434F-87A8-58DD40ABF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42" y="2523115"/>
            <a:ext cx="1864024" cy="616007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4FC35B8-2FE5-D545-B9EC-4C90429CB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1815871" y="3196036"/>
            <a:ext cx="3184566" cy="1180652"/>
          </a:xfrm>
          <a:prstGeom prst="rect">
            <a:avLst/>
          </a:prstGeo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F42E1AD6-45E9-904F-94BC-42F2609BE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88" y="4848640"/>
            <a:ext cx="1669731" cy="550461"/>
          </a:xfrm>
          <a:prstGeom prst="rect">
            <a:avLst/>
          </a:prstGeom>
        </p:spPr>
      </p:pic>
      <p:pic>
        <p:nvPicPr>
          <p:cNvPr id="15" name="图片 14" descr="图片包含 游戏机, 物体, 钟表&#10;&#10;描述已自动生成">
            <a:extLst>
              <a:ext uri="{FF2B5EF4-FFF2-40B4-BE49-F238E27FC236}">
                <a16:creationId xmlns:a16="http://schemas.microsoft.com/office/drawing/2014/main" id="{ACE3C0A1-C2AC-F24E-BF60-585FBD737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29" y="5947465"/>
            <a:ext cx="2427148" cy="5825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94B33EE-F1AA-BB42-860D-0D16DD97D257}"/>
              </a:ext>
            </a:extLst>
          </p:cNvPr>
          <p:cNvSpPr/>
          <p:nvPr/>
        </p:nvSpPr>
        <p:spPr>
          <a:xfrm>
            <a:off x="6429162" y="2188510"/>
            <a:ext cx="5762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jerk (RMSJ)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jerk normalized by peak speed(MSJP)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 descr="图片包含 游戏机, 物体, 钟表&#10;&#10;描述已自动生成">
            <a:extLst>
              <a:ext uri="{FF2B5EF4-FFF2-40B4-BE49-F238E27FC236}">
                <a16:creationId xmlns:a16="http://schemas.microsoft.com/office/drawing/2014/main" id="{A8753914-24DA-5D4D-BAA5-3853DF71B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82" y="2585888"/>
            <a:ext cx="2573648" cy="587611"/>
          </a:xfrm>
          <a:prstGeom prst="rect">
            <a:avLst/>
          </a:prstGeom>
        </p:spPr>
      </p:pic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EDF02667-4498-3B49-9538-EA03E5F4E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41" y="3736674"/>
            <a:ext cx="3046791" cy="102241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EA404A1-5129-254D-A60E-80CE6A7759A4}"/>
              </a:ext>
            </a:extLst>
          </p:cNvPr>
          <p:cNvSpPr/>
          <p:nvPr/>
        </p:nvSpPr>
        <p:spPr>
          <a:xfrm>
            <a:off x="6429162" y="4907025"/>
            <a:ext cx="59036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 questionnaire includes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items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enjoyment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whether the difficulty of the virtual task is suitable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interaction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whether playing the game is effective rehabilitation</a:t>
            </a:r>
          </a:p>
          <a:p>
            <a:pPr marL="342900" indent="-342900">
              <a:buAutoNum type="alphaLcParenBoth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of being in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70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127926-E9E8-2D41-975D-D67572FC9185}"/>
              </a:ext>
            </a:extLst>
          </p:cNvPr>
          <p:cNvSpPr txBox="1"/>
          <p:nvPr/>
        </p:nvSpPr>
        <p:spPr>
          <a:xfrm>
            <a:off x="282103" y="233463"/>
            <a:ext cx="217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8504AA-1B8E-9246-B8D0-671A188D2397}"/>
              </a:ext>
            </a:extLst>
          </p:cNvPr>
          <p:cNvSpPr/>
          <p:nvPr/>
        </p:nvSpPr>
        <p:spPr>
          <a:xfrm>
            <a:off x="331998" y="813597"/>
            <a:ext cx="117066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rehabilitation center of the Qinhuangdao First People’s Hospital.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male subjects with ataxia caused by stroke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A: 48 years old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B: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years old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participants presented with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inability to smoothly reach a target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both had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the coordination of their upper limbs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over a year.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shoulder flexion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shoulder horizontal abduction movement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his left shoulder(G 1, 2)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B: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flexion/extension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shoulder internal/external rotation movement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his right arm. (G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hour/ day, 5 days/week, 3 weeks.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therapist was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some instructions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and end of this training program.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participants were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finger-to-finger movement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at the beginning of the rehabilitation session, and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coordinates of the wrist were simultaneously recorded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the rehabilitation training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selected virtual tasks and interact mode.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last day,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were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the finger-to-finger tests again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record the 3D coordinates of the wrist.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training period,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exercise database was filled,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smoothness measures of the movements during the finger-to-finger tests were calculated to evaluate the effects of the rehabilitation.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1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10462</TotalTime>
  <Words>1513</Words>
  <Application>Microsoft Macintosh PowerPoint</Application>
  <PresentationFormat>宽屏</PresentationFormat>
  <Paragraphs>162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962</cp:revision>
  <dcterms:created xsi:type="dcterms:W3CDTF">2020-10-16T05:13:37Z</dcterms:created>
  <dcterms:modified xsi:type="dcterms:W3CDTF">2020-11-20T09:28:50Z</dcterms:modified>
</cp:coreProperties>
</file>