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69" r:id="rId4"/>
    <p:sldId id="265" r:id="rId5"/>
    <p:sldId id="268" r:id="rId6"/>
    <p:sldId id="270" r:id="rId7"/>
    <p:sldId id="278" r:id="rId8"/>
    <p:sldId id="273" r:id="rId9"/>
    <p:sldId id="274" r:id="rId10"/>
    <p:sldId id="275" r:id="rId11"/>
    <p:sldId id="276" r:id="rId12"/>
    <p:sldId id="277" r:id="rId13"/>
    <p:sldId id="272" r:id="rId14"/>
    <p:sldId id="267" r:id="rId15"/>
    <p:sldId id="279" r:id="rId16"/>
    <p:sldId id="28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7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63D"/>
    <a:srgbClr val="FF3B3B"/>
    <a:srgbClr val="FFFF99"/>
    <a:srgbClr val="FF0000"/>
    <a:srgbClr val="FF0066"/>
    <a:srgbClr val="CCCCFF"/>
    <a:srgbClr val="3A2EDA"/>
    <a:srgbClr val="ED7D31"/>
    <a:srgbClr val="E7C537"/>
    <a:srgbClr val="F1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>
      <p:cViewPr varScale="1">
        <p:scale>
          <a:sx n="89" d="100"/>
          <a:sy n="89" d="100"/>
        </p:scale>
        <p:origin x="926" y="67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656693"/>
            <a:ext cx="9156700" cy="620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9342"/>
            <a:ext cx="9156700" cy="598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16">
            <a:extLst>
              <a:ext uri="{FF2B5EF4-FFF2-40B4-BE49-F238E27FC236}">
                <a16:creationId xmlns:a16="http://schemas.microsoft.com/office/drawing/2014/main" xmlns="" id="{EBD9B39C-978A-42C7-AF7F-B5BBCC232A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15" y="6417332"/>
            <a:ext cx="1972985" cy="29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843696"/>
            <a:ext cx="91567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  <p:pic>
        <p:nvPicPr>
          <p:cNvPr id="10" name="그림 16">
            <a:extLst>
              <a:ext uri="{FF2B5EF4-FFF2-40B4-BE49-F238E27FC236}">
                <a16:creationId xmlns:a16="http://schemas.microsoft.com/office/drawing/2014/main" xmlns="" id="{82507C95-C9F1-4435-99F0-F35D16F922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566782"/>
            <a:ext cx="1972985" cy="29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KiHyeonYun/-Sred-CapstoneDesign.git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99592" y="944724"/>
            <a:ext cx="6848583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2800" b="1" dirty="0" err="1"/>
              <a:t>딥러닝을</a:t>
            </a:r>
            <a:r>
              <a:rPr lang="ko-KR" altLang="en-US" sz="2800" b="1" dirty="0"/>
              <a:t> 이용한</a:t>
            </a:r>
            <a:endParaRPr lang="en-US" altLang="ko-KR" sz="2800" b="1" dirty="0"/>
          </a:p>
          <a:p>
            <a:r>
              <a:rPr lang="ko-KR" altLang="en-US" sz="2800" b="1" dirty="0"/>
              <a:t>언어장애 음성변환기</a:t>
            </a:r>
            <a:endParaRPr lang="en-US" altLang="ko-KR" sz="2800" b="1" dirty="0"/>
          </a:p>
          <a:p>
            <a:endParaRPr lang="en-US" altLang="ko-KR" sz="105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Speech Interpreter for Speech disabled using Deep Leaning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B2A94F9-5678-4E47-AEB8-FD1D526D22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07804" y="5948266"/>
            <a:ext cx="4925849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2014150023	</a:t>
            </a:r>
            <a:r>
              <a:rPr kumimoji="0"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윤기현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         </a:t>
            </a:r>
            <a:r>
              <a:rPr kumimoji="0"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지도교수 전광일</a:t>
            </a:r>
            <a:endParaRPr kumimoji="0"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2014150041	</a:t>
            </a:r>
            <a:r>
              <a:rPr kumimoji="0"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허진혁</a:t>
            </a:r>
            <a:r>
              <a:rPr kumimoji="0"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	   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지도교수 </a:t>
            </a:r>
            <a:r>
              <a:rPr kumimoji="0"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전광일 </a:t>
            </a:r>
            <a:endParaRPr kumimoji="0"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2014154010	</a:t>
            </a:r>
            <a:r>
              <a:rPr kumimoji="0"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김종우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지도교수 </a:t>
            </a:r>
            <a:r>
              <a:rPr kumimoji="0"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전광일</a:t>
            </a:r>
            <a:endParaRPr kumimoji="0"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9E6017-DD9B-438E-943B-4A46EB8ABB80}"/>
              </a:ext>
            </a:extLst>
          </p:cNvPr>
          <p:cNvSpPr txBox="1"/>
          <p:nvPr/>
        </p:nvSpPr>
        <p:spPr>
          <a:xfrm>
            <a:off x="431540" y="5585720"/>
            <a:ext cx="1519991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Team.  </a:t>
            </a:r>
            <a:r>
              <a:rPr lang="en-US" altLang="ko-KR" sz="2000" spc="-50" dirty="0" err="1">
                <a:solidFill>
                  <a:srgbClr val="FF3B3B"/>
                </a:solidFill>
                <a:latin typeface="+mn-ea"/>
              </a:rPr>
              <a:t>SRed</a:t>
            </a:r>
            <a:endParaRPr lang="en-US" altLang="ko-KR" sz="2000" spc="-50" dirty="0">
              <a:solidFill>
                <a:srgbClr val="FF3B3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992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41C03B-9461-460E-86EE-5B3E7B4CD6C9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업무 분담</a:t>
            </a:r>
            <a:endParaRPr lang="en-US" altLang="ko-KR" sz="3200" b="1" spc="-50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D1E6BED-9B8A-45FA-A66A-474E7BA62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39607"/>
              </p:ext>
            </p:extLst>
          </p:nvPr>
        </p:nvGraphicFramePr>
        <p:xfrm>
          <a:off x="1006487" y="1269009"/>
          <a:ext cx="7273925" cy="5040311"/>
        </p:xfrm>
        <a:graphic>
          <a:graphicData uri="http://schemas.openxmlformats.org/drawingml/2006/table">
            <a:tbl>
              <a:tblPr firstRow="1" bandRow="1"/>
              <a:tblGrid>
                <a:gridCol w="13683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85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85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91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윤기현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김종우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허진혁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78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자료수집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Learning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Learning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Learning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78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알고리즘 설계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알고리즘 설계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알고리즘 설계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음향모델 분석 설계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378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알고리즘 구현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알고리즘 구현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알고리즘 구현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음향모델 구현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378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음성인식 및 출력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(App)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음성 변환기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정확성 테스트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48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41C03B-9461-460E-86EE-5B3E7B4CD6C9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종합설계 수행일정</a:t>
            </a:r>
            <a:endParaRPr lang="en-US" altLang="ko-KR" sz="3200" b="1" spc="-50" dirty="0">
              <a:latin typeface="+mn-ea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xmlns="" id="{4B9BA1FC-2F54-498C-B0FD-634EEBB5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340867"/>
            <a:ext cx="7899246" cy="489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7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41C03B-9461-460E-86EE-5B3E7B4CD6C9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latin typeface="+mn-ea"/>
              </a:rPr>
              <a:t>GITHUB</a:t>
            </a:r>
          </a:p>
        </p:txBody>
      </p:sp>
      <p:sp>
        <p:nvSpPr>
          <p:cNvPr id="4" name="직사각형 2">
            <a:extLst>
              <a:ext uri="{FF2B5EF4-FFF2-40B4-BE49-F238E27FC236}">
                <a16:creationId xmlns:a16="http://schemas.microsoft.com/office/drawing/2014/main" xmlns="" id="{1BBB682E-7650-4C13-8DEC-C1B6C5DC5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0768"/>
            <a:ext cx="7200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https://github.com/KiHyeonYun/-Sred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-</a:t>
            </a:r>
            <a:r>
              <a:rPr lang="ko-KR" altLang="en-US" sz="2000" b="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CapstoneDesign.git</a:t>
            </a:r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3">
            <a:extLst>
              <a:ext uri="{FF2B5EF4-FFF2-40B4-BE49-F238E27FC236}">
                <a16:creationId xmlns:a16="http://schemas.microsoft.com/office/drawing/2014/main" xmlns="" id="{29CABCCD-CB49-4E12-B04A-20F0FE28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4" y="1880828"/>
            <a:ext cx="6724576" cy="449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19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6E15BCB-B925-43B5-8720-8FD796445648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필요기술 및 참고 문헌</a:t>
            </a:r>
            <a:endParaRPr lang="en-US" altLang="ko-KR" sz="3200" b="1" spc="-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37F01E-A0A7-4274-866B-AD636707A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872716"/>
            <a:ext cx="8568444" cy="598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ASR</a:t>
            </a:r>
            <a:r>
              <a:rPr kumimoji="1"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 개발 도구</a:t>
            </a:r>
            <a:endParaRPr kumimoji="1" lang="en-US" altLang="ko-KR" sz="16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prstClr val="black"/>
                </a:solidFill>
                <a:latin typeface="Bauhaus 93" panose="04030905020B02020C02" pitchFamily="82" charset="0"/>
              </a:rPr>
              <a:t>•  </a:t>
            </a:r>
            <a:r>
              <a:rPr kumimoji="1" lang="en-US" altLang="ko-KR" sz="16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Kaldi Toolkit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6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주요</a:t>
            </a:r>
            <a:r>
              <a:rPr kumimoji="1"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딥러닝</a:t>
            </a:r>
            <a:r>
              <a:rPr kumimoji="1"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 알고리즘</a:t>
            </a:r>
            <a:r>
              <a:rPr kumimoji="1"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및 기술</a:t>
            </a:r>
            <a:endParaRPr kumimoji="1" lang="en-US" altLang="ko-KR" sz="16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kumimoji="1"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prstClr val="black"/>
                </a:solidFill>
                <a:latin typeface="Bauhaus 93" panose="04030905020B02020C02" pitchFamily="82" charset="0"/>
              </a:rPr>
              <a:t>• 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TDNN 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US" altLang="ko-KR" sz="1400" b="0" dirty="0">
                <a:solidFill>
                  <a:srgbClr val="000000"/>
                </a:solidFill>
                <a:latin typeface="+mn-lt"/>
              </a:rPr>
              <a:t>Time delay neural network</a:t>
            </a:r>
            <a:endParaRPr kumimoji="1" lang="en-US" altLang="ko-KR" sz="1400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buNone/>
            </a:pPr>
            <a:r>
              <a:rPr kumimoji="1"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prstClr val="black"/>
                </a:solidFill>
                <a:latin typeface="Bauhaus 93" panose="04030905020B02020C02" pitchFamily="82" charset="0"/>
              </a:rPr>
              <a:t>•  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</a:rPr>
              <a:t>LSTM - </a:t>
            </a:r>
            <a:r>
              <a:rPr lang="en-US" altLang="ko-KR" sz="1400" b="0" dirty="0">
                <a:solidFill>
                  <a:srgbClr val="000000"/>
                </a:solidFill>
                <a:latin typeface="+mn-lt"/>
              </a:rPr>
              <a:t>Long short-term memory</a:t>
            </a:r>
            <a:endParaRPr kumimoji="1" lang="en-US" altLang="ko-KR" sz="1400" b="0" dirty="0">
              <a:solidFill>
                <a:schemeClr val="tx1"/>
              </a:solidFill>
              <a:latin typeface="+mn-lt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prstClr val="black"/>
                </a:solidFill>
                <a:latin typeface="Bauhaus 93" panose="04030905020B02020C02" pitchFamily="82" charset="0"/>
              </a:rPr>
              <a:t>• 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Transfer Learning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One-Shot Learning</a:t>
            </a:r>
            <a:endParaRPr kumimoji="1" lang="en-US" altLang="ko-KR" sz="16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6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참고문헌</a:t>
            </a:r>
            <a:endParaRPr kumimoji="1" lang="en-US" altLang="ko-KR" sz="16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https://hunkim.github.io/ml/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</a:rPr>
              <a:t>http://tcpschool.com/</a:t>
            </a:r>
            <a:br>
              <a:rPr kumimoji="1" lang="en-US" altLang="ko-KR" sz="1400" b="0" dirty="0">
                <a:solidFill>
                  <a:schemeClr val="tx1"/>
                </a:solidFill>
                <a:latin typeface="+mn-lt"/>
              </a:rPr>
            </a:b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</a:t>
            </a:r>
            <a:r>
              <a:rPr kumimoji="1" lang="en-US" altLang="ko-KR" sz="1400" b="0" dirty="0">
                <a:solidFill>
                  <a:prstClr val="black"/>
                </a:solidFill>
                <a:latin typeface="+mn-lt"/>
                <a:ea typeface="HY견고딕" panose="02030600000101010101" pitchFamily="18" charset="-127"/>
              </a:rPr>
              <a:t>http://kaldi-asr.org/</a:t>
            </a:r>
          </a:p>
          <a:p>
            <a:pPr>
              <a:lnSpc>
                <a:spcPct val="150000"/>
              </a:lnSpc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Traffic prediction models : MLP, CNN, RNN, and LSTM – Kim.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Taewoo</a:t>
            </a:r>
            <a:endParaRPr lang="en-US" altLang="ko-KR" sz="1400" b="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</a:t>
            </a:r>
            <a:r>
              <a:rPr kumimoji="1" lang="ko-KR" altLang="en-US" sz="1400" b="0" dirty="0">
                <a:solidFill>
                  <a:prstClr val="black"/>
                </a:solidFill>
                <a:latin typeface="+mn-ea"/>
              </a:rPr>
              <a:t>시각 및 언어장애인을 위한 음성합성 기술의 현황 </a:t>
            </a:r>
            <a:r>
              <a:rPr kumimoji="1" lang="en-US" altLang="ko-KR" sz="1400" b="0" dirty="0">
                <a:solidFill>
                  <a:prstClr val="black"/>
                </a:solidFill>
                <a:latin typeface="+mn-ea"/>
              </a:rPr>
              <a:t>– </a:t>
            </a:r>
            <a:r>
              <a:rPr kumimoji="1" lang="ko-KR" altLang="en-US" sz="1400" b="0" dirty="0">
                <a:solidFill>
                  <a:prstClr val="black"/>
                </a:solidFill>
                <a:latin typeface="+mn-ea"/>
              </a:rPr>
              <a:t>이종석</a:t>
            </a:r>
            <a:r>
              <a:rPr kumimoji="1" lang="en-US" altLang="ko-KR" sz="1400" b="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400" b="0" dirty="0" err="1">
                <a:solidFill>
                  <a:prstClr val="black"/>
                </a:solidFill>
                <a:latin typeface="+mn-ea"/>
              </a:rPr>
              <a:t>박기태</a:t>
            </a:r>
            <a:r>
              <a:rPr kumimoji="1" lang="en-US" altLang="ko-KR" sz="1400" b="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400" b="0" dirty="0">
                <a:solidFill>
                  <a:prstClr val="black"/>
                </a:solidFill>
                <a:latin typeface="+mn-ea"/>
              </a:rPr>
              <a:t>이준우</a:t>
            </a:r>
            <a:endParaRPr kumimoji="1" lang="en-US" altLang="ko-KR" sz="1400" b="0" dirty="0">
              <a:solidFill>
                <a:schemeClr val="tx1"/>
              </a:solidFill>
              <a:latin typeface="+mn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</a:t>
            </a:r>
            <a:r>
              <a:rPr kumimoji="1" lang="en-US" altLang="ko-KR" sz="1400" b="0" dirty="0">
                <a:solidFill>
                  <a:prstClr val="black"/>
                </a:solidFill>
                <a:latin typeface="+mn-ea"/>
              </a:rPr>
              <a:t>AI</a:t>
            </a:r>
            <a:r>
              <a:rPr kumimoji="1" lang="ko-KR" altLang="en-US" sz="1400" b="0" dirty="0">
                <a:solidFill>
                  <a:prstClr val="black"/>
                </a:solidFill>
                <a:latin typeface="+mn-ea"/>
              </a:rPr>
              <a:t>를</a:t>
            </a:r>
            <a:r>
              <a:rPr kumimoji="1" lang="en-US" altLang="ko-KR" sz="1400" b="0" dirty="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1400" b="0" dirty="0">
                <a:solidFill>
                  <a:prstClr val="black"/>
                </a:solidFill>
                <a:latin typeface="+mn-ea"/>
              </a:rPr>
              <a:t>활용한 음성인식 기법 및 개인비서 서비스 기술 분석 </a:t>
            </a:r>
            <a:r>
              <a:rPr kumimoji="1" lang="en-US" altLang="ko-KR" sz="1400" b="0" dirty="0">
                <a:solidFill>
                  <a:prstClr val="black"/>
                </a:solidFill>
                <a:latin typeface="+mn-ea"/>
              </a:rPr>
              <a:t>– </a:t>
            </a:r>
            <a:r>
              <a:rPr kumimoji="1" lang="ko-KR" altLang="en-US" sz="1400" b="0" dirty="0">
                <a:solidFill>
                  <a:prstClr val="black"/>
                </a:solidFill>
                <a:latin typeface="+mn-ea"/>
              </a:rPr>
              <a:t>김동주</a:t>
            </a:r>
            <a:r>
              <a:rPr kumimoji="1" lang="en-US" altLang="ko-KR" sz="1400" b="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400" b="0" dirty="0" err="1">
                <a:solidFill>
                  <a:prstClr val="black"/>
                </a:solidFill>
                <a:latin typeface="+mn-ea"/>
              </a:rPr>
              <a:t>이가람</a:t>
            </a:r>
            <a:r>
              <a:rPr kumimoji="1" lang="en-US" altLang="ko-KR" sz="1400" b="0" dirty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400" b="0" dirty="0" err="1">
                <a:solidFill>
                  <a:prstClr val="black"/>
                </a:solidFill>
                <a:latin typeface="+mn-ea"/>
              </a:rPr>
              <a:t>김호원</a:t>
            </a:r>
            <a:endParaRPr kumimoji="1" lang="ko-KR" altLang="en-US" sz="1400" b="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86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1786" y="2185857"/>
            <a:ext cx="3560428" cy="9475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5200" b="1" spc="-300" dirty="0">
                <a:latin typeface="+mn-ea"/>
              </a:rPr>
              <a:t>Q &amp; A</a:t>
            </a:r>
            <a:endParaRPr lang="ko-KR" altLang="en-US" sz="5200" b="1" spc="-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55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D12862-CDFB-47A7-B9A3-C314C620A8CA}"/>
              </a:ext>
            </a:extLst>
          </p:cNvPr>
          <p:cNvSpPr txBox="1">
            <a:spLocks/>
          </p:cNvSpPr>
          <p:nvPr/>
        </p:nvSpPr>
        <p:spPr>
          <a:xfrm>
            <a:off x="295200" y="254688"/>
            <a:ext cx="8575200" cy="654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forward LSTM / backward LSTM </a:t>
            </a:r>
            <a:r>
              <a:rPr lang="ko-KR" altLang="en-US" sz="2800"/>
              <a:t>구조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73348E-5041-4932-8BE5-041D55A34903}"/>
              </a:ext>
            </a:extLst>
          </p:cNvPr>
          <p:cNvSpPr txBox="1"/>
          <p:nvPr/>
        </p:nvSpPr>
        <p:spPr>
          <a:xfrm>
            <a:off x="467544" y="980728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ㅇ</a:t>
            </a:r>
            <a:r>
              <a:rPr lang="en-US" altLang="ko-KR" sz="1600" b="1"/>
              <a:t> bi-directional LSTM </a:t>
            </a:r>
            <a:r>
              <a:rPr lang="ko-KR" altLang="en-US" sz="1600" b="1"/>
              <a:t>이라고도 함</a:t>
            </a:r>
            <a:endParaRPr lang="en-US" altLang="ko-KR" sz="16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B61CA8-4784-4156-A815-4ED95924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5"/>
            <a:ext cx="5052908" cy="347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1716D328-0E5B-4346-9DFB-82CA2FEE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589240"/>
            <a:ext cx="2648498" cy="89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C711660-AE3F-4F78-B1F0-159B96003FAD}"/>
              </a:ext>
            </a:extLst>
          </p:cNvPr>
          <p:cNvSpPr/>
          <p:nvPr/>
        </p:nvSpPr>
        <p:spPr>
          <a:xfrm>
            <a:off x="4122520" y="1700808"/>
            <a:ext cx="2465703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성          탄         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6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4537" y="1173717"/>
            <a:ext cx="2160000" cy="43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7942" y="1173717"/>
            <a:ext cx="2160000" cy="43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03" y="1173717"/>
            <a:ext cx="972108" cy="4067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사용자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70" y="1502468"/>
            <a:ext cx="972108" cy="503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가입화면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487" y="2528900"/>
            <a:ext cx="972108" cy="16691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변환기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483" y="1173717"/>
            <a:ext cx="972108" cy="43918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DB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804" y="2502200"/>
            <a:ext cx="1082040" cy="6629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</a:rPr>
              <a:t>사용화면</a:t>
            </a:r>
            <a:endParaRPr lang="en-US" altLang="ko-KR" sz="1400" kern="0" dirty="0" smtClean="0">
              <a:solidFill>
                <a:srgbClr val="000000"/>
              </a:solidFill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</a:t>
            </a:r>
            <a:r>
              <a:rPr kumimoji="1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메인화면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)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70" y="3698958"/>
            <a:ext cx="972108" cy="503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학습화면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70" y="4774867"/>
            <a:ext cx="972108" cy="5039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TTS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666485" y="1464379"/>
            <a:ext cx="1008112" cy="58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 생성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193678" y="4736778"/>
            <a:ext cx="1008112" cy="58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112320" y="4736778"/>
            <a:ext cx="1008112" cy="58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음성변환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430911" y="1592796"/>
            <a:ext cx="1410977" cy="10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430911" y="1844824"/>
            <a:ext cx="14109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3" idx="1"/>
          </p:cNvCxnSpPr>
          <p:nvPr/>
        </p:nvCxnSpPr>
        <p:spPr>
          <a:xfrm>
            <a:off x="1430911" y="2833656"/>
            <a:ext cx="1376893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1430911" y="3825044"/>
            <a:ext cx="141097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440197" y="4073940"/>
            <a:ext cx="141097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18" idx="0"/>
          </p:cNvCxnSpPr>
          <p:nvPr/>
        </p:nvCxnSpPr>
        <p:spPr>
          <a:xfrm flipH="1">
            <a:off x="5616376" y="4198045"/>
            <a:ext cx="348354" cy="53873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7" idx="0"/>
          </p:cNvCxnSpPr>
          <p:nvPr/>
        </p:nvCxnSpPr>
        <p:spPr>
          <a:xfrm>
            <a:off x="6360378" y="4193797"/>
            <a:ext cx="337356" cy="5429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3"/>
          </p:cNvCxnSpPr>
          <p:nvPr/>
        </p:nvCxnSpPr>
        <p:spPr>
          <a:xfrm>
            <a:off x="3889844" y="2833657"/>
            <a:ext cx="1794643" cy="108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3"/>
          </p:cNvCxnSpPr>
          <p:nvPr/>
        </p:nvCxnSpPr>
        <p:spPr>
          <a:xfrm>
            <a:off x="3834878" y="3950946"/>
            <a:ext cx="1857294" cy="68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" idx="3"/>
            <a:endCxn id="16" idx="2"/>
          </p:cNvCxnSpPr>
          <p:nvPr/>
        </p:nvCxnSpPr>
        <p:spPr>
          <a:xfrm>
            <a:off x="3834878" y="1754456"/>
            <a:ext cx="18316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6" idx="6"/>
          </p:cNvCxnSpPr>
          <p:nvPr/>
        </p:nvCxnSpPr>
        <p:spPr>
          <a:xfrm flipV="1">
            <a:off x="6674597" y="1751434"/>
            <a:ext cx="1151888" cy="30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638593" y="2996952"/>
            <a:ext cx="118789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9" idx="1"/>
            <a:endCxn id="5" idx="3"/>
          </p:cNvCxnSpPr>
          <p:nvPr/>
        </p:nvCxnSpPr>
        <p:spPr>
          <a:xfrm flipH="1" flipV="1">
            <a:off x="6656595" y="3363473"/>
            <a:ext cx="1151888" cy="61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7" idx="6"/>
          </p:cNvCxnSpPr>
          <p:nvPr/>
        </p:nvCxnSpPr>
        <p:spPr>
          <a:xfrm>
            <a:off x="7201790" y="5026855"/>
            <a:ext cx="62469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8" idx="2"/>
            <a:endCxn id="15" idx="3"/>
          </p:cNvCxnSpPr>
          <p:nvPr/>
        </p:nvCxnSpPr>
        <p:spPr>
          <a:xfrm flipH="1">
            <a:off x="3834878" y="5026855"/>
            <a:ext cx="127744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5" idx="2"/>
            <a:endCxn id="59" idx="0"/>
          </p:cNvCxnSpPr>
          <p:nvPr/>
        </p:nvCxnSpPr>
        <p:spPr>
          <a:xfrm>
            <a:off x="3348824" y="5278843"/>
            <a:ext cx="0" cy="6079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844768" y="5886789"/>
            <a:ext cx="1008112" cy="58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013867" y="870826"/>
            <a:ext cx="62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92172" y="873907"/>
            <a:ext cx="95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30622" y="2619345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실행</a:t>
            </a:r>
            <a:endParaRPr lang="ko-KR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331640" y="1897922"/>
            <a:ext cx="162018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사용자 정보 입력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1530622" y="3627457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읽기용 텍스트 출력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6900402" y="4833156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모델 갱신</a:t>
            </a:r>
            <a:endParaRPr lang="ko-KR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1530622" y="4131513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음성</a:t>
            </a:r>
            <a:endParaRPr lang="ko-KR" altLang="en-US" sz="1050" dirty="0"/>
          </a:p>
        </p:txBody>
      </p:sp>
      <p:cxnSp>
        <p:nvCxnSpPr>
          <p:cNvPr id="69" name="직선 화살표 연결선 68"/>
          <p:cNvCxnSpPr>
            <a:stCxn id="13" idx="2"/>
            <a:endCxn id="14" idx="0"/>
          </p:cNvCxnSpPr>
          <p:nvPr/>
        </p:nvCxnSpPr>
        <p:spPr>
          <a:xfrm>
            <a:off x="3348824" y="3165113"/>
            <a:ext cx="0" cy="53384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167844" y="3339425"/>
            <a:ext cx="14023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학습 버튼 클릭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4141164" y="1575229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사용자 정</a:t>
            </a:r>
            <a:r>
              <a:rPr lang="ko-KR" altLang="en-US" sz="1050" dirty="0" smtClean="0"/>
              <a:t>보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6538773" y="1557865"/>
            <a:ext cx="140722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개인 모델 저장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6631276" y="2803383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사용자 정보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6425772" y="3429000"/>
            <a:ext cx="163322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개인 모델로 교체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4141164" y="2652654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사용자 정보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음성</a:t>
            </a:r>
            <a:endParaRPr lang="ko-KR" altLang="en-US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3925848" y="4851593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변환된 텍스트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530622" y="1376772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최초 실행</a:t>
            </a:r>
            <a:endParaRPr lang="ko-KR" alt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4141164" y="4023329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/>
              <a:t>사용자 정보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음성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988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610692" y="872716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3400" b="1" spc="-50" dirty="0">
                <a:latin typeface="+mn-ea"/>
              </a:rPr>
              <a:t>CONTENTS</a:t>
            </a:r>
            <a:endParaRPr lang="ko-KR" altLang="en-US" sz="3400" spc="-50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0692" y="1464900"/>
            <a:ext cx="2698433" cy="1014504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차  </a:t>
            </a:r>
            <a:r>
              <a:rPr lang="ko-KR" altLang="en-US" sz="2000" b="1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례</a:t>
            </a:r>
            <a:endParaRPr lang="en-US" altLang="ko-KR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129456" y="1691335"/>
            <a:ext cx="3971527" cy="400110"/>
            <a:chOff x="3604338" y="2948357"/>
            <a:chExt cx="3971527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3986076" y="2948357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시스템 수행 시나리오</a:t>
              </a:r>
              <a:endParaRPr lang="en-US" altLang="ko-KR" sz="2000" spc="-50" dirty="0">
                <a:latin typeface="+mn-ea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/>
            <a:srcRect t="4228" b="82415"/>
            <a:stretch/>
          </p:blipFill>
          <p:spPr>
            <a:xfrm>
              <a:off x="3604338" y="3004298"/>
              <a:ext cx="548688" cy="290692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5129456" y="2144729"/>
            <a:ext cx="3971527" cy="400110"/>
            <a:chOff x="3604338" y="3356730"/>
            <a:chExt cx="3971527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3986076" y="3356730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종합설계 개요</a:t>
              </a:r>
              <a:endParaRPr lang="en-US" altLang="ko-KR" sz="2000" spc="-50" dirty="0">
                <a:latin typeface="+mn-ea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" cstate="print"/>
            <a:srcRect t="22231" b="64441"/>
            <a:stretch/>
          </p:blipFill>
          <p:spPr>
            <a:xfrm>
              <a:off x="3604338" y="3396092"/>
              <a:ext cx="548688" cy="290083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5129456" y="2598123"/>
            <a:ext cx="3971527" cy="400110"/>
            <a:chOff x="3604338" y="3765103"/>
            <a:chExt cx="3971527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3986076" y="3765103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관련 연구 및 사례</a:t>
              </a:r>
              <a:endParaRPr lang="en-US" altLang="ko-KR" sz="2000" spc="-50" dirty="0">
                <a:latin typeface="+mn-ea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2" cstate="print"/>
            <a:srcRect t="41247" b="45332"/>
            <a:stretch/>
          </p:blipFill>
          <p:spPr>
            <a:xfrm>
              <a:off x="3604338" y="3810001"/>
              <a:ext cx="548688" cy="292100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5129456" y="3051517"/>
            <a:ext cx="3971527" cy="400110"/>
            <a:chOff x="3604338" y="4173476"/>
            <a:chExt cx="3971527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3986076" y="4173476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시스템 구성도</a:t>
              </a:r>
              <a:endParaRPr lang="en-US" altLang="ko-KR" sz="2000" spc="-50" dirty="0">
                <a:latin typeface="+mn-ea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2" cstate="print"/>
            <a:srcRect t="60357" b="25183"/>
            <a:stretch/>
          </p:blipFill>
          <p:spPr>
            <a:xfrm>
              <a:off x="3604338" y="4225927"/>
              <a:ext cx="548688" cy="314711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5129456" y="3504911"/>
            <a:ext cx="3971527" cy="400110"/>
            <a:chOff x="3604338" y="4581849"/>
            <a:chExt cx="3971527" cy="400110"/>
          </a:xfrm>
        </p:grpSpPr>
        <p:sp>
          <p:nvSpPr>
            <p:cNvPr id="43" name="TextBox 42"/>
            <p:cNvSpPr txBox="1"/>
            <p:nvPr/>
          </p:nvSpPr>
          <p:spPr>
            <a:xfrm>
              <a:off x="3986076" y="4581849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개발 환경 및 개발 방법</a:t>
              </a:r>
              <a:endParaRPr lang="en-US" altLang="ko-KR" sz="2000" spc="-50" dirty="0">
                <a:latin typeface="+mn-ea"/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 cstate="print"/>
            <a:srcRect t="79176" b="7404"/>
            <a:stretch/>
          </p:blipFill>
          <p:spPr>
            <a:xfrm>
              <a:off x="3604338" y="4635500"/>
              <a:ext cx="548688" cy="2921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0DA3FA19-2AFB-45CE-864A-6E255F8C6124}"/>
              </a:ext>
            </a:extLst>
          </p:cNvPr>
          <p:cNvGrpSpPr/>
          <p:nvPr/>
        </p:nvGrpSpPr>
        <p:grpSpPr>
          <a:xfrm>
            <a:off x="5129456" y="3958305"/>
            <a:ext cx="3956202" cy="400110"/>
            <a:chOff x="5129456" y="4576356"/>
            <a:chExt cx="3956202" cy="40011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9BBBC846-8CF8-477C-AF8C-2CF063BDC870}"/>
                </a:ext>
              </a:extLst>
            </p:cNvPr>
            <p:cNvGrpSpPr/>
            <p:nvPr/>
          </p:nvGrpSpPr>
          <p:grpSpPr>
            <a:xfrm>
              <a:off x="5129456" y="4630361"/>
              <a:ext cx="548688" cy="292100"/>
              <a:chOff x="5278328" y="760636"/>
              <a:chExt cx="548688" cy="292100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xmlns="" id="{D7F19931-801B-464D-B848-B64FC7AAE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9176" b="7404"/>
              <a:stretch/>
            </p:blipFill>
            <p:spPr>
              <a:xfrm>
                <a:off x="5278328" y="760636"/>
                <a:ext cx="548688" cy="29210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122AB45C-843B-4FE5-8854-D18061184992}"/>
                  </a:ext>
                </a:extLst>
              </p:cNvPr>
              <p:cNvSpPr txBox="1"/>
              <p:nvPr/>
            </p:nvSpPr>
            <p:spPr>
              <a:xfrm>
                <a:off x="5446817" y="795580"/>
                <a:ext cx="203220" cy="226281"/>
              </a:xfrm>
              <a:prstGeom prst="rect">
                <a:avLst/>
              </a:prstGeom>
              <a:solidFill>
                <a:srgbClr val="D38BA5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Ⅵ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7FD1949-821E-4A49-9DAA-9DEA63C89510}"/>
                </a:ext>
              </a:extLst>
            </p:cNvPr>
            <p:cNvSpPr txBox="1"/>
            <p:nvPr/>
          </p:nvSpPr>
          <p:spPr>
            <a:xfrm>
              <a:off x="5495869" y="4576356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업무 분담</a:t>
              </a:r>
              <a:endParaRPr lang="en-US" altLang="ko-KR" sz="2000" spc="-50" dirty="0">
                <a:latin typeface="+mn-ea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410B367-EAF9-46AD-93EE-58D54672B9D3}"/>
              </a:ext>
            </a:extLst>
          </p:cNvPr>
          <p:cNvGrpSpPr/>
          <p:nvPr/>
        </p:nvGrpSpPr>
        <p:grpSpPr>
          <a:xfrm>
            <a:off x="5129456" y="4411699"/>
            <a:ext cx="3954080" cy="400110"/>
            <a:chOff x="5129456" y="4949644"/>
            <a:chExt cx="3954080" cy="40011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32BC922F-ACEF-4398-82E8-1950E14195B1}"/>
                </a:ext>
              </a:extLst>
            </p:cNvPr>
            <p:cNvGrpSpPr/>
            <p:nvPr/>
          </p:nvGrpSpPr>
          <p:grpSpPr>
            <a:xfrm>
              <a:off x="5129456" y="5003649"/>
              <a:ext cx="548688" cy="292100"/>
              <a:chOff x="5278328" y="760636"/>
              <a:chExt cx="548688" cy="29210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2005381A-E81D-49AA-B0A8-54439DC31E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9176" b="7404"/>
              <a:stretch/>
            </p:blipFill>
            <p:spPr>
              <a:xfrm>
                <a:off x="5278328" y="760636"/>
                <a:ext cx="548688" cy="2921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755EA8EC-5CF5-4638-816D-4896AE805F6F}"/>
                  </a:ext>
                </a:extLst>
              </p:cNvPr>
              <p:cNvSpPr txBox="1"/>
              <p:nvPr/>
            </p:nvSpPr>
            <p:spPr>
              <a:xfrm>
                <a:off x="5446817" y="795580"/>
                <a:ext cx="203220" cy="226281"/>
              </a:xfrm>
              <a:prstGeom prst="rect">
                <a:avLst/>
              </a:prstGeom>
              <a:solidFill>
                <a:srgbClr val="D38BA5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Ⅶ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7AC40DAB-DD12-404C-B730-7CD90A3E57CC}"/>
                </a:ext>
              </a:extLst>
            </p:cNvPr>
            <p:cNvSpPr txBox="1"/>
            <p:nvPr/>
          </p:nvSpPr>
          <p:spPr>
            <a:xfrm>
              <a:off x="5493747" y="4949644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종합설계 수행일정</a:t>
              </a:r>
              <a:endParaRPr lang="en-US" altLang="ko-KR" sz="2000" spc="-50" dirty="0">
                <a:latin typeface="+mn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F3B11D2-14C4-49E3-ABAE-000A8D2225EF}"/>
              </a:ext>
            </a:extLst>
          </p:cNvPr>
          <p:cNvGrpSpPr/>
          <p:nvPr/>
        </p:nvGrpSpPr>
        <p:grpSpPr>
          <a:xfrm>
            <a:off x="5129456" y="4865094"/>
            <a:ext cx="3954080" cy="400110"/>
            <a:chOff x="5129456" y="5322931"/>
            <a:chExt cx="3954080" cy="40011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28BD149-3A05-429D-82CD-B9E887807EA7}"/>
                </a:ext>
              </a:extLst>
            </p:cNvPr>
            <p:cNvGrpSpPr/>
            <p:nvPr/>
          </p:nvGrpSpPr>
          <p:grpSpPr>
            <a:xfrm>
              <a:off x="5129456" y="5376936"/>
              <a:ext cx="548688" cy="292100"/>
              <a:chOff x="5278328" y="760636"/>
              <a:chExt cx="548688" cy="292100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xmlns="" id="{65E35554-A7FF-4304-AA70-CEF2CA2B71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9176" b="7404"/>
              <a:stretch/>
            </p:blipFill>
            <p:spPr>
              <a:xfrm>
                <a:off x="5278328" y="760636"/>
                <a:ext cx="548688" cy="2921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736E350D-9FDB-4E61-B4CB-F83CC994BDFC}"/>
                  </a:ext>
                </a:extLst>
              </p:cNvPr>
              <p:cNvSpPr txBox="1"/>
              <p:nvPr/>
            </p:nvSpPr>
            <p:spPr>
              <a:xfrm>
                <a:off x="5446817" y="795580"/>
                <a:ext cx="203220" cy="226281"/>
              </a:xfrm>
              <a:prstGeom prst="rect">
                <a:avLst/>
              </a:prstGeom>
              <a:solidFill>
                <a:srgbClr val="D38BA5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Ⅷ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7DEE081F-F5A7-4B9A-B0D3-869831E0B220}"/>
                </a:ext>
              </a:extLst>
            </p:cNvPr>
            <p:cNvSpPr txBox="1"/>
            <p:nvPr/>
          </p:nvSpPr>
          <p:spPr>
            <a:xfrm>
              <a:off x="5493747" y="532293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필요기술 및 참고문헌</a:t>
              </a:r>
              <a:endParaRPr lang="en-US" altLang="ko-KR" sz="2000" spc="-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83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AEF2C48-3AAD-456C-8032-5FE8E3056DA6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시스템 수행 시나리오</a:t>
            </a:r>
            <a:endParaRPr lang="en-US" altLang="ko-KR" sz="3200" b="1" spc="-50" dirty="0"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FEE469D-CA08-4037-905E-858D7C3F4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5" y="1268760"/>
            <a:ext cx="6992989" cy="4943733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64113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종합설계 개요</a:t>
            </a:r>
            <a:endParaRPr lang="en-US" altLang="ko-KR" sz="3200" b="1" spc="-50" dirty="0">
              <a:latin typeface="+mn-ea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xmlns="" id="{1024420E-7650-4E58-AAB4-1C3B32866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809898"/>
            <a:ext cx="8568444" cy="578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  연구 개발 배경</a:t>
            </a:r>
            <a:endParaRPr kumimoji="1" lang="en-US" altLang="ko-KR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AI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스피커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스마트폰 등 음성인식 기술 발전으로 생활의 편의성 증대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음성 인식 기술로부터 소외되는 언어장애인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이미 해외에서는 언어장애인을 위한 음성인식 시스템 개발 중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</a:rPr>
              <a:t>  연구 개발 목표</a:t>
            </a:r>
            <a:endParaRPr kumimoji="1" lang="en-US" altLang="ko-KR" sz="16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딥러닝을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이용해 언어장애가 있는 사람도 사용할 수 있는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음성인식 변환기 제작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실제 사용을 위한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App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제작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  연구 개발 효과</a:t>
            </a: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언어장애인도 음성인식 기술 이용 가능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딥러닝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이해 및 학습 효과</a:t>
            </a:r>
          </a:p>
        </p:txBody>
      </p:sp>
    </p:spTree>
    <p:extLst>
      <p:ext uri="{BB962C8B-B14F-4D97-AF65-F5344CB8AC3E}">
        <p14:creationId xmlns:p14="http://schemas.microsoft.com/office/powerpoint/2010/main" val="345740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13" name="Freeform 62">
            <a:extLst>
              <a:ext uri="{FF2B5EF4-FFF2-40B4-BE49-F238E27FC236}">
                <a16:creationId xmlns:a16="http://schemas.microsoft.com/office/drawing/2014/main" xmlns="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그림 8">
            <a:extLst>
              <a:ext uri="{FF2B5EF4-FFF2-40B4-BE49-F238E27FC236}">
                <a16:creationId xmlns:a16="http://schemas.microsoft.com/office/drawing/2014/main" xmlns="" id="{0AE394D8-6AF2-4249-BA9D-A2D523F48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844824"/>
            <a:ext cx="2268860" cy="17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xmlns="" id="{FA2E25D1-CFDF-4E0A-9C2A-6A842B2D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337" y="951755"/>
            <a:ext cx="4291059" cy="29271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+mn-lt"/>
              </a:rPr>
              <a:t>Voiceitt</a:t>
            </a:r>
            <a:r>
              <a:rPr lang="en-US" altLang="ko-KR" sz="2000" dirty="0">
                <a:solidFill>
                  <a:srgbClr val="000000"/>
                </a:solidFill>
                <a:latin typeface="+mn-lt"/>
              </a:rPr>
              <a:t> - </a:t>
            </a:r>
            <a:r>
              <a:rPr lang="en-US" altLang="ko-KR" sz="2000" dirty="0" err="1">
                <a:solidFill>
                  <a:srgbClr val="000000"/>
                </a:solidFill>
                <a:latin typeface="+mn-lt"/>
              </a:rPr>
              <a:t>Talkitt</a:t>
            </a:r>
            <a:endParaRPr lang="en-US" altLang="ko-KR" sz="1500" dirty="0">
              <a:solidFill>
                <a:srgbClr val="000000"/>
              </a:solidFill>
              <a:latin typeface="+mn-lt"/>
            </a:endParaRP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1500" b="0" dirty="0">
                <a:solidFill>
                  <a:srgbClr val="000000"/>
                </a:solidFill>
                <a:latin typeface="+mn-lt"/>
              </a:rPr>
              <a:t>언어장애인을 위한 음성인식 기술 앱</a:t>
            </a:r>
            <a:r>
              <a:rPr lang="en-US" altLang="ko-KR" sz="1500" b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ko-KR" altLang="en-US" sz="1500" b="0" dirty="0">
                <a:solidFill>
                  <a:srgbClr val="000000"/>
                </a:solidFill>
                <a:latin typeface="+mn-lt"/>
              </a:rPr>
              <a:t>베타</a:t>
            </a:r>
            <a:r>
              <a:rPr lang="en-US" altLang="ko-KR" sz="1500" b="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1500" b="0" dirty="0">
                <a:solidFill>
                  <a:srgbClr val="000000"/>
                </a:solidFill>
                <a:latin typeface="+mn-lt"/>
              </a:rPr>
              <a:t>영어</a:t>
            </a:r>
            <a:r>
              <a:rPr lang="en-US" altLang="ko-KR" sz="15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sz="1500" b="0" dirty="0">
                <a:solidFill>
                  <a:srgbClr val="000000"/>
                </a:solidFill>
                <a:latin typeface="+mn-lt"/>
              </a:rPr>
              <a:t>스페인어 등 지원</a:t>
            </a: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1500" b="0" dirty="0">
                <a:solidFill>
                  <a:srgbClr val="000000"/>
                </a:solidFill>
                <a:latin typeface="+mn-lt"/>
              </a:rPr>
              <a:t>개인화 과정에 오랜 학습시간 필요</a:t>
            </a: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차별점</a:t>
            </a:r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ko-KR" sz="1500" b="0" dirty="0">
                <a:solidFill>
                  <a:srgbClr val="000000"/>
                </a:solidFill>
                <a:latin typeface="+mn-lt"/>
              </a:rPr>
              <a:t>One-shot learning</a:t>
            </a:r>
            <a:r>
              <a:rPr lang="ko-KR" altLang="en-US" sz="1500" b="0" dirty="0">
                <a:solidFill>
                  <a:srgbClr val="000000"/>
                </a:solidFill>
                <a:latin typeface="+mn-lt"/>
              </a:rPr>
              <a:t>을</a:t>
            </a:r>
            <a:r>
              <a:rPr lang="en-US" altLang="ko-KR" sz="15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ko-KR" altLang="en-US" sz="1500" b="0" dirty="0">
                <a:solidFill>
                  <a:srgbClr val="000000"/>
                </a:solidFill>
                <a:latin typeface="+mn-lt"/>
              </a:rPr>
              <a:t>통해</a:t>
            </a: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altLang="ko-KR" sz="1500" b="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ko-KR" altLang="en-US" sz="1500" b="0" dirty="0">
                <a:solidFill>
                  <a:srgbClr val="000000"/>
                </a:solidFill>
                <a:latin typeface="+mn-lt"/>
              </a:rPr>
              <a:t>적은 학습으로도 사용할 수 있게 제작</a:t>
            </a: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en-US" altLang="ko-KR" sz="15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관련 연구 및 사례</a:t>
            </a:r>
            <a:endParaRPr lang="en-US" altLang="ko-KR" sz="3200" b="1" spc="-50" dirty="0">
              <a:latin typeface="+mn-ea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xmlns="" id="{25F7D1FB-9026-45B6-B183-4F87C63A0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337" y="3880340"/>
            <a:ext cx="4291059" cy="2710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en-US" altLang="ko-KR" sz="2000" dirty="0">
              <a:solidFill>
                <a:srgbClr val="000000"/>
              </a:solidFill>
              <a:latin typeface="+mn-lt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+mn-lt"/>
              </a:rPr>
              <a:t>Woori Narre(</a:t>
            </a:r>
            <a:r>
              <a:rPr lang="ko-KR" altLang="en-US" sz="2000" dirty="0" err="1">
                <a:solidFill>
                  <a:srgbClr val="000000"/>
                </a:solidFill>
                <a:latin typeface="+mn-lt"/>
              </a:rPr>
              <a:t>우리나래</a:t>
            </a:r>
            <a:r>
              <a:rPr lang="en-US" altLang="ko-KR" sz="20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en-US" altLang="ko-KR" sz="1500" dirty="0">
              <a:solidFill>
                <a:srgbClr val="000000"/>
              </a:solidFill>
              <a:latin typeface="+mn-lt"/>
            </a:endParaRP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1500" b="0" dirty="0">
                <a:solidFill>
                  <a:srgbClr val="000000"/>
                </a:solidFill>
                <a:latin typeface="+mn-lt"/>
              </a:rPr>
              <a:t>작년 시행된 졸업 작품</a:t>
            </a: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ko-KR" sz="1500" b="0" dirty="0">
                <a:solidFill>
                  <a:srgbClr val="000000"/>
                </a:solidFill>
                <a:latin typeface="+mn-lt"/>
              </a:rPr>
              <a:t>STT</a:t>
            </a:r>
            <a:r>
              <a:rPr lang="ko-KR" altLang="en-US" sz="1500" b="0" dirty="0">
                <a:solidFill>
                  <a:srgbClr val="000000"/>
                </a:solidFill>
                <a:latin typeface="+mn-lt"/>
              </a:rPr>
              <a:t>를 이용해 입력한 샘플과 매칭하는 방식</a:t>
            </a: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ko-KR" altLang="en-US" sz="1600" dirty="0" err="1">
                <a:solidFill>
                  <a:srgbClr val="000000"/>
                </a:solidFill>
              </a:rPr>
              <a:t>차별점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ko-KR" sz="1500" b="0" dirty="0">
                <a:solidFill>
                  <a:srgbClr val="000000"/>
                </a:solidFill>
                <a:latin typeface="+mn-lt"/>
              </a:rPr>
              <a:t>STT</a:t>
            </a:r>
            <a:r>
              <a:rPr lang="ko-KR" altLang="en-US" sz="1500" b="0" dirty="0">
                <a:solidFill>
                  <a:srgbClr val="000000"/>
                </a:solidFill>
                <a:latin typeface="+mn-lt"/>
              </a:rPr>
              <a:t>를 통해 저장된 샘플 외에는 인식 불가</a:t>
            </a: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  <a:p>
            <a:pPr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en-US" altLang="ko-KR" sz="15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30" name="Picture 6" descr="ìëë¡ì´ë png í¬ëªì ëí ì´ë¯¸ì§ ê²ìê²°ê³¼">
            <a:extLst>
              <a:ext uri="{FF2B5EF4-FFF2-40B4-BE49-F238E27FC236}">
                <a16:creationId xmlns:a16="http://schemas.microsoft.com/office/drawing/2014/main" xmlns="" id="{AF5BD72B-1E70-4B4E-B2DA-52F259AC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95" y="4356812"/>
            <a:ext cx="1263500" cy="155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FE05CB6-8814-4E90-8643-C24A6ACDD07D}"/>
              </a:ext>
            </a:extLst>
          </p:cNvPr>
          <p:cNvSpPr/>
          <p:nvPr/>
        </p:nvSpPr>
        <p:spPr>
          <a:xfrm>
            <a:off x="1547664" y="50242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우리나래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34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2D432B-D3CF-42B5-81B6-46FD268CAAD6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시스템 구성도</a:t>
            </a:r>
            <a:endParaRPr lang="en-US" altLang="ko-KR" sz="3200" b="1" spc="-50" dirty="0">
              <a:latin typeface="+mn-ea"/>
            </a:endParaRPr>
          </a:p>
        </p:txBody>
      </p:sp>
      <p:grpSp>
        <p:nvGrpSpPr>
          <p:cNvPr id="2063" name="그룹 2062">
            <a:extLst>
              <a:ext uri="{FF2B5EF4-FFF2-40B4-BE49-F238E27FC236}">
                <a16:creationId xmlns:a16="http://schemas.microsoft.com/office/drawing/2014/main" xmlns="" id="{5AB8853A-1142-480F-9E26-BBDF701CBB07}"/>
              </a:ext>
            </a:extLst>
          </p:cNvPr>
          <p:cNvGrpSpPr/>
          <p:nvPr/>
        </p:nvGrpSpPr>
        <p:grpSpPr>
          <a:xfrm>
            <a:off x="2807804" y="1664804"/>
            <a:ext cx="5534637" cy="4844327"/>
            <a:chOff x="1963869" y="1546078"/>
            <a:chExt cx="6084226" cy="496537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801D2D59-6092-4854-89FC-B7CD761755B7}"/>
                </a:ext>
              </a:extLst>
            </p:cNvPr>
            <p:cNvSpPr/>
            <p:nvPr/>
          </p:nvSpPr>
          <p:spPr>
            <a:xfrm>
              <a:off x="5228350" y="1608027"/>
              <a:ext cx="2819745" cy="361431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꺾인 연결선 22">
              <a:extLst>
                <a:ext uri="{FF2B5EF4-FFF2-40B4-BE49-F238E27FC236}">
                  <a16:creationId xmlns:a16="http://schemas.microsoft.com/office/drawing/2014/main" xmlns="" id="{3C56FD09-F670-4644-A27E-2B9DBD3C2885}"/>
                </a:ext>
              </a:extLst>
            </p:cNvPr>
            <p:cNvCxnSpPr>
              <a:cxnSpLocks noChangeShapeType="1"/>
              <a:stCxn id="66" idx="3"/>
              <a:endCxn id="66" idx="0"/>
            </p:cNvCxnSpPr>
            <p:nvPr/>
          </p:nvCxnSpPr>
          <p:spPr bwMode="auto">
            <a:xfrm flipH="1" flipV="1">
              <a:off x="6691213" y="2264577"/>
              <a:ext cx="711690" cy="461691"/>
            </a:xfrm>
            <a:prstGeom prst="bentConnector4">
              <a:avLst>
                <a:gd name="adj1" fmla="val -32121"/>
                <a:gd name="adj2" fmla="val 149514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922F361E-DA3B-482B-978D-5E4F5885537A}"/>
                </a:ext>
              </a:extLst>
            </p:cNvPr>
            <p:cNvGrpSpPr/>
            <p:nvPr/>
          </p:nvGrpSpPr>
          <p:grpSpPr>
            <a:xfrm>
              <a:off x="1963869" y="1621843"/>
              <a:ext cx="2312253" cy="3614316"/>
              <a:chOff x="5480963" y="1587909"/>
              <a:chExt cx="2112789" cy="3682181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48054151-878D-4034-A79E-3C64A5A0C753}"/>
                  </a:ext>
                </a:extLst>
              </p:cNvPr>
              <p:cNvGrpSpPr/>
              <p:nvPr/>
            </p:nvGrpSpPr>
            <p:grpSpPr>
              <a:xfrm rot="5400000">
                <a:off x="4696267" y="2372605"/>
                <a:ext cx="3682181" cy="2112789"/>
                <a:chOff x="6489702" y="1420408"/>
                <a:chExt cx="4788532" cy="2510225"/>
              </a:xfrm>
            </p:grpSpPr>
            <p:pic>
              <p:nvPicPr>
                <p:cNvPr id="2050" name="Picture 2" descr="smart phone iconì ëí ì´ë¯¸ì§ ê²ìê²°ê³¼">
                  <a:extLst>
                    <a:ext uri="{FF2B5EF4-FFF2-40B4-BE49-F238E27FC236}">
                      <a16:creationId xmlns:a16="http://schemas.microsoft.com/office/drawing/2014/main" xmlns="" id="{6CCEA92C-9883-4D60-8D5C-A691E2919C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642" t="877" r="24885" b="934"/>
                <a:stretch/>
              </p:blipFill>
              <p:spPr bwMode="auto">
                <a:xfrm rot="16200000">
                  <a:off x="7628855" y="281255"/>
                  <a:ext cx="2510225" cy="47885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xmlns="" id="{47CB0C8E-505C-4735-9DE0-A9347B9946A4}"/>
                    </a:ext>
                  </a:extLst>
                </p:cNvPr>
                <p:cNvSpPr/>
                <p:nvPr/>
              </p:nvSpPr>
              <p:spPr bwMode="auto">
                <a:xfrm>
                  <a:off x="6952410" y="1589103"/>
                  <a:ext cx="3740269" cy="215682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Y견고딕" pitchFamily="18" charset="-127"/>
                    <a:ea typeface="HY견고딕" pitchFamily="18" charset="-127"/>
                    <a:cs typeface="+mn-cs"/>
                  </a:endParaRPr>
                </a:p>
              </p:txBody>
            </p:sp>
          </p:grpSp>
          <p:sp>
            <p:nvSpPr>
              <p:cNvPr id="62" name="모서리가 둥근 직사각형 11">
                <a:extLst>
                  <a:ext uri="{FF2B5EF4-FFF2-40B4-BE49-F238E27FC236}">
                    <a16:creationId xmlns:a16="http://schemas.microsoft.com/office/drawing/2014/main" xmlns="" id="{CE0E1749-03EE-4B7F-9C44-959C4F64C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156" y="3886625"/>
                <a:ext cx="1222276" cy="80169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TTS</a:t>
                </a:r>
                <a:endParaRPr kumimoji="1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  <p:sp>
            <p:nvSpPr>
              <p:cNvPr id="50" name="모서리가 둥근 직사각형 2">
                <a:extLst>
                  <a:ext uri="{FF2B5EF4-FFF2-40B4-BE49-F238E27FC236}">
                    <a16:creationId xmlns:a16="http://schemas.microsoft.com/office/drawing/2014/main" xmlns="" id="{2257D3FE-7E5D-4660-A30A-033753569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3142" y="2099146"/>
                <a:ext cx="1164295" cy="94071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kern="0" dirty="0">
                    <a:solidFill>
                      <a:srgbClr val="000000"/>
                    </a:solidFill>
                  </a:rPr>
                  <a:t>MIC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RC</a:t>
                </a:r>
                <a:endParaRPr kumimoji="1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B06D5743-9E85-4699-AD8B-BA4B435A3587}"/>
                </a:ext>
              </a:extLst>
            </p:cNvPr>
            <p:cNvGrpSpPr/>
            <p:nvPr/>
          </p:nvGrpSpPr>
          <p:grpSpPr>
            <a:xfrm>
              <a:off x="5979524" y="1546078"/>
              <a:ext cx="1423380" cy="3234609"/>
              <a:chOff x="2760205" y="2225984"/>
              <a:chExt cx="1540498" cy="328049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E6B2FEA5-DFEB-47BE-84FF-28D0587E3A44}"/>
                  </a:ext>
                </a:extLst>
              </p:cNvPr>
              <p:cNvGrpSpPr/>
              <p:nvPr/>
            </p:nvGrpSpPr>
            <p:grpSpPr>
              <a:xfrm>
                <a:off x="2760205" y="2954674"/>
                <a:ext cx="1540498" cy="2551802"/>
                <a:chOff x="3000303" y="3133389"/>
                <a:chExt cx="1540498" cy="2551802"/>
              </a:xfrm>
            </p:grpSpPr>
            <p:sp>
              <p:nvSpPr>
                <p:cNvPr id="66" name="모서리가 둥근 직사각형 4">
                  <a:extLst>
                    <a:ext uri="{FF2B5EF4-FFF2-40B4-BE49-F238E27FC236}">
                      <a16:creationId xmlns:a16="http://schemas.microsoft.com/office/drawing/2014/main" xmlns="" id="{E334A115-1228-459E-822D-E7EEAD902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303" y="3133389"/>
                  <a:ext cx="1540498" cy="93647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>
                  <a:noFill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lIns="0" tIns="0" rIns="0" bIns="0" anchor="ctr"/>
                <a:lstStyle>
                  <a:lvl1pPr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1pPr>
                  <a:lvl2pPr marL="742950" indent="-28575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2pPr>
                  <a:lvl3pPr marL="11430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3pPr>
                  <a:lvl4pPr marL="16002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4pPr>
                  <a:lvl5pPr marL="20574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9pPr>
                </a:lstStyle>
                <a:p>
                  <a:pPr lvl="0" algn="ctr" fontAlgn="base" latinLnBrk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ko-KR" kern="0" dirty="0">
                      <a:solidFill>
                        <a:schemeClr val="tx1"/>
                      </a:solidFill>
                    </a:rPr>
                    <a:t>Speech</a:t>
                  </a:r>
                </a:p>
                <a:p>
                  <a:pPr lvl="0" algn="ctr" fontAlgn="base" latinLnBrk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ko-KR" kern="0" dirty="0">
                      <a:solidFill>
                        <a:schemeClr val="tx1"/>
                      </a:solidFill>
                    </a:rPr>
                    <a:t>Interpreter</a:t>
                  </a:r>
                </a:p>
              </p:txBody>
            </p:sp>
            <p:sp>
              <p:nvSpPr>
                <p:cNvPr id="28" name="모서리가 둥근 직사각형 4">
                  <a:extLst>
                    <a:ext uri="{FF2B5EF4-FFF2-40B4-BE49-F238E27FC236}">
                      <a16:creationId xmlns:a16="http://schemas.microsoft.com/office/drawing/2014/main" xmlns="" id="{73B40AF1-C11E-4954-BDF7-C52294E56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4402" y="4743345"/>
                  <a:ext cx="1352302" cy="941846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FFFFFF">
                        <a:shade val="51000"/>
                        <a:satMod val="130000"/>
                      </a:srgbClr>
                    </a:gs>
                    <a:gs pos="80000">
                      <a:srgbClr val="FFFFFF">
                        <a:shade val="93000"/>
                        <a:satMod val="130000"/>
                      </a:srgbClr>
                    </a:gs>
                    <a:gs pos="100000">
                      <a:srgbClr val="FFFFFF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lIns="0" tIns="0" rIns="0" bIns="0" anchor="ctr"/>
                <a:lstStyle>
                  <a:lvl1pPr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1pPr>
                  <a:lvl2pPr marL="742950" indent="-28575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2pPr>
                  <a:lvl3pPr marL="11430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3pPr>
                  <a:lvl4pPr marL="16002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4pPr>
                  <a:lvl5pPr marL="2057400" indent="-228600"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2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defRPr>
                  </a:lvl9pPr>
                </a:lstStyle>
                <a:p>
                  <a:pPr lvl="0" algn="ctr" fontAlgn="base" latinLnBrk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ko-KR" kern="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DataBase</a:t>
                  </a:r>
                  <a:endParaRPr lang="en-US" altLang="ko-KR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1AD4CC2-C3D1-4240-8654-9325B96F255E}"/>
                  </a:ext>
                </a:extLst>
              </p:cNvPr>
              <p:cNvSpPr txBox="1"/>
              <p:nvPr/>
            </p:nvSpPr>
            <p:spPr>
              <a:xfrm>
                <a:off x="2918173" y="2225984"/>
                <a:ext cx="1209850" cy="468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Server</a:t>
                </a:r>
                <a:endPara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4" name="모서리가 둥근 직사각형 11">
              <a:extLst>
                <a:ext uri="{FF2B5EF4-FFF2-40B4-BE49-F238E27FC236}">
                  <a16:creationId xmlns:a16="http://schemas.microsoft.com/office/drawing/2014/main" xmlns="" id="{C5F9B540-C186-490C-8586-D4E909262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945" y="5746445"/>
              <a:ext cx="1815341" cy="76501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kern="0" dirty="0">
                  <a:solidFill>
                    <a:srgbClr val="57AD27">
                      <a:lumMod val="75000"/>
                    </a:srgbClr>
                  </a:solidFill>
                </a:rPr>
                <a:t>“</a:t>
              </a:r>
              <a:r>
                <a:rPr lang="ko-KR" altLang="en-US" kern="0" dirty="0">
                  <a:solidFill>
                    <a:srgbClr val="57AD27">
                      <a:lumMod val="75000"/>
                    </a:srgbClr>
                  </a:solidFill>
                </a:rPr>
                <a:t>거실 불 켜</a:t>
              </a:r>
              <a:r>
                <a:rPr lang="en-US" altLang="ko-KR" kern="0" dirty="0">
                  <a:solidFill>
                    <a:srgbClr val="57AD27">
                      <a:lumMod val="75000"/>
                    </a:srgbClr>
                  </a:solidFill>
                </a:rPr>
                <a:t>”</a:t>
              </a:r>
              <a:endParaRPr lang="ko-KR" altLang="en-US" kern="0" dirty="0">
                <a:solidFill>
                  <a:srgbClr val="57AD27">
                    <a:lumMod val="75000"/>
                  </a:srgbClr>
                </a:solidFill>
              </a:endParaRPr>
            </a:p>
          </p:txBody>
        </p:sp>
        <p:cxnSp>
          <p:nvCxnSpPr>
            <p:cNvPr id="40" name="직선 화살표 연결선 24">
              <a:extLst>
                <a:ext uri="{FF2B5EF4-FFF2-40B4-BE49-F238E27FC236}">
                  <a16:creationId xmlns:a16="http://schemas.microsoft.com/office/drawing/2014/main" xmlns="" id="{BDAF0CD8-BCE9-4C2E-A9CC-ADA53B3AB5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87672" y="2394863"/>
              <a:ext cx="2228948" cy="229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4" name="직선 화살표 연결선 24">
              <a:extLst>
                <a:ext uri="{FF2B5EF4-FFF2-40B4-BE49-F238E27FC236}">
                  <a16:creationId xmlns:a16="http://schemas.microsoft.com/office/drawing/2014/main" xmlns="" id="{3E53877F-CA82-4404-8F27-C18ACCF50A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24538" y="3195648"/>
              <a:ext cx="0" cy="66828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headEnd type="triangle"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1" name="직선 화살표 연결선 24">
              <a:extLst>
                <a:ext uri="{FF2B5EF4-FFF2-40B4-BE49-F238E27FC236}">
                  <a16:creationId xmlns:a16="http://schemas.microsoft.com/office/drawing/2014/main" xmlns="" id="{15089CB4-BE45-4DE0-B38C-EDF7ADBDFC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87672" y="2763343"/>
              <a:ext cx="2228948" cy="557"/>
            </a:xfrm>
            <a:prstGeom prst="straightConnector1">
              <a:avLst/>
            </a:prstGeom>
            <a:noFill/>
            <a:ln w="38100" cap="flat" cmpd="sng" algn="ctr">
              <a:solidFill>
                <a:srgbClr val="3A2EDA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2" name="직선 화살표 연결선 24">
              <a:extLst>
                <a:ext uri="{FF2B5EF4-FFF2-40B4-BE49-F238E27FC236}">
                  <a16:creationId xmlns:a16="http://schemas.microsoft.com/office/drawing/2014/main" xmlns="" id="{FFE59A3A-23C0-4F43-9C8F-B8A90728D6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7085" y="3190513"/>
              <a:ext cx="0" cy="668280"/>
            </a:xfrm>
            <a:prstGeom prst="straightConnector1">
              <a:avLst/>
            </a:prstGeom>
            <a:noFill/>
            <a:ln w="38100" cap="flat" cmpd="sng" algn="ctr">
              <a:solidFill>
                <a:srgbClr val="3A2EDA"/>
              </a:solidFill>
              <a:prstDash val="solid"/>
              <a:headEnd type="triangle"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3" name="직선 화살표 연결선 24">
              <a:extLst>
                <a:ext uri="{FF2B5EF4-FFF2-40B4-BE49-F238E27FC236}">
                  <a16:creationId xmlns:a16="http://schemas.microsoft.com/office/drawing/2014/main" xmlns="" id="{BD760E6A-226B-4F40-A599-D82B234C61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787666" y="3159478"/>
              <a:ext cx="2191859" cy="1089733"/>
            </a:xfrm>
            <a:prstGeom prst="straightConnector1">
              <a:avLst/>
            </a:prstGeom>
            <a:noFill/>
            <a:ln w="38100" cap="flat" cmpd="sng" algn="ctr">
              <a:solidFill>
                <a:srgbClr val="3A2EDA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78" name="직선 화살표 연결선 24">
              <a:extLst>
                <a:ext uri="{FF2B5EF4-FFF2-40B4-BE49-F238E27FC236}">
                  <a16:creationId xmlns:a16="http://schemas.microsoft.com/office/drawing/2014/main" xmlns="" id="{2E629BBA-E1FE-4ADD-A3DE-C8D8E6669C52}"/>
                </a:ext>
              </a:extLst>
            </p:cNvPr>
            <p:cNvCxnSpPr>
              <a:cxnSpLocks noChangeShapeType="1"/>
              <a:stCxn id="62" idx="2"/>
              <a:endCxn id="34" idx="0"/>
            </p:cNvCxnSpPr>
            <p:nvPr/>
          </p:nvCxnSpPr>
          <p:spPr bwMode="auto">
            <a:xfrm flipH="1">
              <a:off x="3107616" y="4665113"/>
              <a:ext cx="11216" cy="1081332"/>
            </a:xfrm>
            <a:prstGeom prst="straightConnector1">
              <a:avLst/>
            </a:prstGeom>
            <a:noFill/>
            <a:ln w="38100" cap="flat" cmpd="sng" algn="ctr">
              <a:solidFill>
                <a:srgbClr val="3A2EDA"/>
              </a:solidFill>
              <a:prstDash val="solid"/>
              <a:headEnd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2A2EA30-32AD-4A22-9605-4BD46252323F}"/>
              </a:ext>
            </a:extLst>
          </p:cNvPr>
          <p:cNvGrpSpPr/>
          <p:nvPr/>
        </p:nvGrpSpPr>
        <p:grpSpPr>
          <a:xfrm>
            <a:off x="206356" y="2379851"/>
            <a:ext cx="2014537" cy="2216987"/>
            <a:chOff x="-2994830" y="3041590"/>
            <a:chExt cx="2014537" cy="2216987"/>
          </a:xfrm>
        </p:grpSpPr>
        <p:sp>
          <p:nvSpPr>
            <p:cNvPr id="54" name="타원형 설명선 19">
              <a:extLst>
                <a:ext uri="{FF2B5EF4-FFF2-40B4-BE49-F238E27FC236}">
                  <a16:creationId xmlns:a16="http://schemas.microsoft.com/office/drawing/2014/main" xmlns="" id="{56978339-EF7D-4048-988E-B73C00602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08819" y="3041590"/>
              <a:ext cx="1616726" cy="569913"/>
            </a:xfrm>
            <a:prstGeom prst="wedgeEllipseCallout">
              <a:avLst>
                <a:gd name="adj1" fmla="val -20833"/>
                <a:gd name="adj2" fmla="val 62500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55" name="TextBox 20">
              <a:extLst>
                <a:ext uri="{FF2B5EF4-FFF2-40B4-BE49-F238E27FC236}">
                  <a16:creationId xmlns:a16="http://schemas.microsoft.com/office/drawing/2014/main" xmlns="" id="{8A3EAFDD-28C7-47B1-AAAA-FD982A2F5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994830" y="3127155"/>
              <a:ext cx="201453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600" b="0" dirty="0">
                  <a:solidFill>
                    <a:srgbClr val="33CC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“</a:t>
              </a:r>
              <a:r>
                <a:rPr kumimoji="1" lang="ko-KR" altLang="en-US" sz="1600" b="0" dirty="0" err="1">
                  <a:solidFill>
                    <a:srgbClr val="33CC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거시부켜</a:t>
              </a:r>
              <a:r>
                <a:rPr kumimoji="1" lang="en-US" altLang="ko-KR" sz="1600" b="0" dirty="0">
                  <a:solidFill>
                    <a:srgbClr val="33CC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”</a:t>
              </a:r>
              <a:endParaRPr kumimoji="1" lang="ko-KR" altLang="en-US" sz="1600" b="0" dirty="0">
                <a:solidFill>
                  <a:srgbClr val="33CC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60" name="그래픽 4" descr="휠체어에 앉은 사람">
              <a:extLst>
                <a:ext uri="{FF2B5EF4-FFF2-40B4-BE49-F238E27FC236}">
                  <a16:creationId xmlns:a16="http://schemas.microsoft.com/office/drawing/2014/main" xmlns="" id="{4CD8FDC4-7FBA-4AEF-9D76-F4FF5590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46920" y="3519429"/>
              <a:ext cx="1739148" cy="1739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10">
              <a:extLst>
                <a:ext uri="{FF2B5EF4-FFF2-40B4-BE49-F238E27FC236}">
                  <a16:creationId xmlns:a16="http://schemas.microsoft.com/office/drawing/2014/main" xmlns="" id="{69CB1539-BEB3-4BED-A958-362B2C93F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06318" y="4615868"/>
              <a:ext cx="69691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600" b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User</a:t>
              </a:r>
              <a:endParaRPr kumimoji="1" lang="ko-KR" altLang="en-US" sz="16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70" name="직선 화살표 연결선 24">
            <a:extLst>
              <a:ext uri="{FF2B5EF4-FFF2-40B4-BE49-F238E27FC236}">
                <a16:creationId xmlns:a16="http://schemas.microsoft.com/office/drawing/2014/main" xmlns="" id="{AB75834D-FB0C-4363-893A-64A96F544E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46534" y="2456892"/>
            <a:ext cx="1220765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8" name="직선 화살표 연결선 24">
            <a:extLst>
              <a:ext uri="{FF2B5EF4-FFF2-40B4-BE49-F238E27FC236}">
                <a16:creationId xmlns:a16="http://schemas.microsoft.com/office/drawing/2014/main" xmlns="" id="{5B3AD1D6-C131-4663-A10A-E8D04879A3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51720" y="2879358"/>
            <a:ext cx="1220765" cy="9582"/>
          </a:xfrm>
          <a:prstGeom prst="straightConnector1">
            <a:avLst/>
          </a:prstGeom>
          <a:noFill/>
          <a:ln w="38100" cap="flat" cmpd="sng" algn="ctr">
            <a:solidFill>
              <a:srgbClr val="3A2EDA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064" name="TextBox 2063">
            <a:extLst>
              <a:ext uri="{FF2B5EF4-FFF2-40B4-BE49-F238E27FC236}">
                <a16:creationId xmlns:a16="http://schemas.microsoft.com/office/drawing/2014/main" xmlns="" id="{097DA28D-11D4-4D10-A9D5-7F0E43A9E0E7}"/>
              </a:ext>
            </a:extLst>
          </p:cNvPr>
          <p:cNvSpPr txBox="1"/>
          <p:nvPr/>
        </p:nvSpPr>
        <p:spPr>
          <a:xfrm>
            <a:off x="2406337" y="2157639"/>
            <a:ext cx="3294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7D31"/>
                </a:solidFill>
                <a:latin typeface="+mj-ea"/>
              </a:rPr>
              <a:t>①</a:t>
            </a:r>
            <a:endParaRPr lang="ko-KR" altLang="en-US" sz="1600" b="1" dirty="0">
              <a:solidFill>
                <a:srgbClr val="ED7D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77F36499-B8DB-44D5-B3DE-BEA228E1B481}"/>
              </a:ext>
            </a:extLst>
          </p:cNvPr>
          <p:cNvSpPr/>
          <p:nvPr/>
        </p:nvSpPr>
        <p:spPr>
          <a:xfrm>
            <a:off x="7946846" y="225475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ED7D31"/>
                </a:solidFill>
                <a:latin typeface="맑은 고딕" panose="020B0503020000020004" pitchFamily="50" charset="-127"/>
              </a:rPr>
              <a:t>④</a:t>
            </a:r>
            <a:endParaRPr lang="ko-KR" altLang="en-US" b="1" dirty="0">
              <a:solidFill>
                <a:srgbClr val="ED7D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DC6BBD06-6FEB-41B7-A825-E3E34E3E5AFB}"/>
              </a:ext>
            </a:extLst>
          </p:cNvPr>
          <p:cNvSpPr/>
          <p:nvPr/>
        </p:nvSpPr>
        <p:spPr>
          <a:xfrm>
            <a:off x="6690212" y="339945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ED7D31"/>
                </a:solidFill>
                <a:latin typeface="맑은 고딕" panose="020B0503020000020004" pitchFamily="50" charset="-127"/>
              </a:rPr>
              <a:t>③</a:t>
            </a:r>
            <a:endParaRPr lang="ko-KR" altLang="en-US" b="1" dirty="0">
              <a:solidFill>
                <a:srgbClr val="ED7D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xmlns="" id="{F49FCAA1-B42C-4CFF-B153-061B70B3BDF7}"/>
              </a:ext>
            </a:extLst>
          </p:cNvPr>
          <p:cNvSpPr/>
          <p:nvPr/>
        </p:nvSpPr>
        <p:spPr>
          <a:xfrm>
            <a:off x="5170434" y="2154342"/>
            <a:ext cx="415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ED7D31"/>
                </a:solidFill>
                <a:latin typeface="+mj-ea"/>
              </a:rPr>
              <a:t>②</a:t>
            </a:r>
            <a:endParaRPr lang="ko-KR" altLang="en-US" sz="1600" dirty="0"/>
          </a:p>
        </p:txBody>
      </p:sp>
      <p:sp>
        <p:nvSpPr>
          <p:cNvPr id="2068" name="직사각형 2067">
            <a:extLst>
              <a:ext uri="{FF2B5EF4-FFF2-40B4-BE49-F238E27FC236}">
                <a16:creationId xmlns:a16="http://schemas.microsoft.com/office/drawing/2014/main" xmlns="" id="{D854A003-A780-4FEB-B962-57C41D659938}"/>
              </a:ext>
            </a:extLst>
          </p:cNvPr>
          <p:cNvSpPr/>
          <p:nvPr/>
        </p:nvSpPr>
        <p:spPr>
          <a:xfrm>
            <a:off x="2396641" y="283433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3A2EDA"/>
                </a:solidFill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2069" name="직사각형 2068">
            <a:extLst>
              <a:ext uri="{FF2B5EF4-FFF2-40B4-BE49-F238E27FC236}">
                <a16:creationId xmlns:a16="http://schemas.microsoft.com/office/drawing/2014/main" xmlns="" id="{526513EC-3AE1-40CF-8347-EBA77E3FD84F}"/>
              </a:ext>
            </a:extLst>
          </p:cNvPr>
          <p:cNvSpPr/>
          <p:nvPr/>
        </p:nvSpPr>
        <p:spPr>
          <a:xfrm>
            <a:off x="5183258" y="278048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3A2EDA"/>
                </a:solidFill>
                <a:latin typeface="+mj-ea"/>
              </a:rPr>
              <a:t>②</a:t>
            </a:r>
            <a:endParaRPr lang="ko-KR" altLang="en-US" sz="1600" dirty="0"/>
          </a:p>
        </p:txBody>
      </p:sp>
      <p:sp>
        <p:nvSpPr>
          <p:cNvPr id="2071" name="직사각형 2070">
            <a:extLst>
              <a:ext uri="{FF2B5EF4-FFF2-40B4-BE49-F238E27FC236}">
                <a16:creationId xmlns:a16="http://schemas.microsoft.com/office/drawing/2014/main" xmlns="" id="{72A9A792-D20D-47C4-B249-2C2A7BECB554}"/>
              </a:ext>
            </a:extLst>
          </p:cNvPr>
          <p:cNvSpPr/>
          <p:nvPr/>
        </p:nvSpPr>
        <p:spPr>
          <a:xfrm>
            <a:off x="7206658" y="339819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3A2EDA"/>
                </a:solidFill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2073" name="직사각형 2072">
            <a:extLst>
              <a:ext uri="{FF2B5EF4-FFF2-40B4-BE49-F238E27FC236}">
                <a16:creationId xmlns:a16="http://schemas.microsoft.com/office/drawing/2014/main" xmlns="" id="{685C69FB-DE73-437C-9E24-290B6196DDF5}"/>
              </a:ext>
            </a:extLst>
          </p:cNvPr>
          <p:cNvSpPr/>
          <p:nvPr/>
        </p:nvSpPr>
        <p:spPr>
          <a:xfrm>
            <a:off x="5190655" y="377905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3A2EDA"/>
                </a:solidFill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2075" name="직사각형 2074">
            <a:extLst>
              <a:ext uri="{FF2B5EF4-FFF2-40B4-BE49-F238E27FC236}">
                <a16:creationId xmlns:a16="http://schemas.microsoft.com/office/drawing/2014/main" xmlns="" id="{81806EF9-DD85-4DF9-AC67-2C401C5BC57B}"/>
              </a:ext>
            </a:extLst>
          </p:cNvPr>
          <p:cNvSpPr/>
          <p:nvPr/>
        </p:nvSpPr>
        <p:spPr>
          <a:xfrm>
            <a:off x="3804048" y="522799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3A2EDA"/>
                </a:solidFill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xmlns="" id="{760E22A0-03E7-4818-9316-3E0B6D40CEFB}"/>
              </a:ext>
            </a:extLst>
          </p:cNvPr>
          <p:cNvSpPr txBox="1"/>
          <p:nvPr/>
        </p:nvSpPr>
        <p:spPr>
          <a:xfrm>
            <a:off x="206356" y="5762770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ED7D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ㅡ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Learning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err="1">
                <a:solidFill>
                  <a:srgbClr val="3A2ED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ㅡ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7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2D432B-D3CF-42B5-81B6-46FD268CAAD6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시스템 구성도</a:t>
            </a:r>
            <a:endParaRPr lang="en-US" altLang="ko-KR" sz="3200" b="1" spc="-50" dirty="0">
              <a:latin typeface="+mn-ea"/>
            </a:endParaRPr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824" y="2612061"/>
            <a:ext cx="1797682" cy="72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Trained Forward </a:t>
            </a:r>
            <a:r>
              <a:rPr kumimoji="1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LSTM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550" y="2601028"/>
            <a:ext cx="1789794" cy="72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Trained Backward </a:t>
            </a:r>
            <a:r>
              <a:rPr kumimoji="1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LSTM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099" y="2601028"/>
            <a:ext cx="1338345" cy="72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0000"/>
                </a:solidFill>
              </a:rPr>
              <a:t>Extract</a:t>
            </a:r>
            <a:br>
              <a:rPr lang="en-US" altLang="ko-KR" sz="1400" kern="0" dirty="0">
                <a:solidFill>
                  <a:srgbClr val="000000"/>
                </a:solidFill>
              </a:rPr>
            </a:br>
            <a:r>
              <a:rPr lang="en-US" altLang="ko-KR" sz="1400" kern="0" dirty="0">
                <a:solidFill>
                  <a:srgbClr val="000000"/>
                </a:solidFill>
              </a:rPr>
              <a:t>Feature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113" y="3861208"/>
            <a:ext cx="1797682" cy="72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LSTM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550" y="3861208"/>
            <a:ext cx="1338345" cy="72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0000"/>
                </a:solidFill>
              </a:rPr>
              <a:t>Extract</a:t>
            </a:r>
            <a:br>
              <a:rPr lang="en-US" altLang="ko-KR" sz="1400" kern="0" dirty="0">
                <a:solidFill>
                  <a:srgbClr val="000000"/>
                </a:solidFill>
              </a:rPr>
            </a:br>
            <a:r>
              <a:rPr lang="en-US" altLang="ko-KR" sz="1400" kern="0" dirty="0">
                <a:solidFill>
                  <a:srgbClr val="000000"/>
                </a:solidFill>
              </a:rPr>
              <a:t>Feature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xmlns="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581" y="3861208"/>
            <a:ext cx="1338345" cy="72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Speech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Classification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cxnSp>
        <p:nvCxnSpPr>
          <p:cNvPr id="35" name="직선 화살표 연결선 34"/>
          <p:cNvCxnSpPr>
            <a:endCxn id="36" idx="0"/>
          </p:cNvCxnSpPr>
          <p:nvPr/>
        </p:nvCxnSpPr>
        <p:spPr>
          <a:xfrm>
            <a:off x="7519083" y="4581208"/>
            <a:ext cx="0" cy="7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00981" y="5302949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kumimoji="1" lang="ko-KR" altLang="en-US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거실 불 켜</a:t>
            </a:r>
            <a:r>
              <a:rPr kumimoji="1" lang="en-US" altLang="ko-KR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</a:p>
          <a:p>
            <a:pPr algn="ctr"/>
            <a:r>
              <a:rPr kumimoji="1" lang="en-US" altLang="ko-KR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(Text)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660896" y="2348960"/>
            <a:ext cx="1116124" cy="1224136"/>
            <a:chOff x="215516" y="1988840"/>
            <a:chExt cx="1116124" cy="1224136"/>
          </a:xfrm>
        </p:grpSpPr>
        <p:sp>
          <p:nvSpPr>
            <p:cNvPr id="39" name="직사각형 38"/>
            <p:cNvSpPr/>
            <p:nvPr/>
          </p:nvSpPr>
          <p:spPr>
            <a:xfrm>
              <a:off x="215516" y="2143889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“</a:t>
              </a:r>
              <a:r>
                <a:rPr kumimoji="1" lang="ko-KR" altLang="en-US" sz="1200" kern="0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거시부켜</a:t>
              </a:r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”</a:t>
              </a:r>
              <a:endParaRPr lang="ko-KR" altLang="en-US" sz="12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23644" y="2312876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“</a:t>
              </a:r>
              <a:r>
                <a:rPr kumimoji="1" lang="ko-KR" altLang="en-US" sz="1200" kern="0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거시부켜</a:t>
              </a:r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”</a:t>
              </a:r>
              <a:endParaRPr lang="ko-KR" altLang="en-US" sz="12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5516" y="2467925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“</a:t>
              </a:r>
              <a:r>
                <a:rPr kumimoji="1" lang="ko-KR" altLang="en-US" sz="1200" kern="0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거시부켜</a:t>
              </a:r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”</a:t>
              </a:r>
              <a:endParaRPr lang="ko-KR" altLang="en-US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5516" y="2611941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“</a:t>
              </a:r>
              <a:r>
                <a:rPr kumimoji="1" lang="ko-KR" altLang="en-US" sz="1200" kern="0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거시부켜</a:t>
              </a:r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”</a:t>
              </a:r>
              <a:endParaRPr lang="ko-KR" altLang="en-US" sz="12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5516" y="2780928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“</a:t>
              </a:r>
              <a:r>
                <a:rPr kumimoji="1" lang="ko-KR" altLang="en-US" sz="1200" kern="0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거시부켜</a:t>
              </a:r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”</a:t>
              </a:r>
              <a:endParaRPr lang="ko-KR" altLang="en-US" sz="12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15516" y="2935977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“</a:t>
              </a:r>
              <a:r>
                <a:rPr kumimoji="1" lang="ko-KR" altLang="en-US" sz="1200" kern="0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거시부켜</a:t>
              </a:r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”</a:t>
              </a:r>
              <a:endParaRPr lang="ko-KR" altLang="en-US" sz="12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15516" y="1988840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“</a:t>
              </a:r>
              <a:r>
                <a:rPr kumimoji="1" lang="ko-KR" altLang="en-US" sz="1200" kern="0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거시부켜</a:t>
              </a:r>
              <a:r>
                <a:rPr kumimoji="1" lang="en-US" altLang="ko-KR" sz="1200" kern="0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”</a:t>
              </a:r>
              <a:endParaRPr lang="ko-KR" altLang="en-US" sz="1200" dirty="0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800781" y="2672996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kern="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Learnig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5623" y="4051931"/>
            <a:ext cx="12147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kumimoji="1" lang="ko-KR" altLang="en-US" sz="1600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거시부켜</a:t>
            </a:r>
            <a:r>
              <a:rPr kumimoji="1" lang="en-US" altLang="ko-KR" sz="16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sz="1600" dirty="0"/>
          </a:p>
        </p:txBody>
      </p:sp>
      <p:sp>
        <p:nvSpPr>
          <p:cNvPr id="81" name="직사각형 80"/>
          <p:cNvSpPr/>
          <p:nvPr/>
        </p:nvSpPr>
        <p:spPr>
          <a:xfrm>
            <a:off x="1876249" y="3933136"/>
            <a:ext cx="665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kern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Using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83" name="왼쪽 중괄호 82"/>
          <p:cNvSpPr/>
          <p:nvPr/>
        </p:nvSpPr>
        <p:spPr>
          <a:xfrm rot="5400000">
            <a:off x="5272503" y="-390444"/>
            <a:ext cx="288034" cy="555081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919307" y="1916912"/>
            <a:ext cx="30149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Speech Deep Learning</a:t>
            </a:r>
            <a:endParaRPr lang="ko-KR" altLang="en-US" sz="14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2" name="직선 화살표 연결선 24">
            <a:extLst>
              <a:ext uri="{FF2B5EF4-FFF2-40B4-BE49-F238E27FC236}">
                <a16:creationId xmlns:a16="http://schemas.microsoft.com/office/drawing/2014/main" xmlns="" id="{6640CC04-14F6-4DF2-91F0-577FCBB927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91680" y="2972061"/>
            <a:ext cx="922144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직선 화살표 연결선 24">
            <a:extLst>
              <a:ext uri="{FF2B5EF4-FFF2-40B4-BE49-F238E27FC236}">
                <a16:creationId xmlns:a16="http://schemas.microsoft.com/office/drawing/2014/main" xmlns="" id="{62945EDE-552E-4271-9F60-256CAC92D2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8795" y="2960987"/>
            <a:ext cx="332716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직선 화살표 연결선 24">
            <a:extLst>
              <a:ext uri="{FF2B5EF4-FFF2-40B4-BE49-F238E27FC236}">
                <a16:creationId xmlns:a16="http://schemas.microsoft.com/office/drawing/2014/main" xmlns="" id="{EF9A639D-44A4-4FBD-9AF4-349757FD28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42344" y="2949995"/>
            <a:ext cx="332716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직선 화살표 연결선 24">
            <a:extLst>
              <a:ext uri="{FF2B5EF4-FFF2-40B4-BE49-F238E27FC236}">
                <a16:creationId xmlns:a16="http://schemas.microsoft.com/office/drawing/2014/main" xmlns="" id="{45E3F51E-59A7-4075-BE16-C6601132B312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 flipH="1">
            <a:off x="7522754" y="3321028"/>
            <a:ext cx="2518" cy="54018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직선 화살표 연결선 24">
            <a:extLst>
              <a:ext uri="{FF2B5EF4-FFF2-40B4-BE49-F238E27FC236}">
                <a16:creationId xmlns:a16="http://schemas.microsoft.com/office/drawing/2014/main" xmlns="" id="{090577A5-F779-4F90-AE26-B707EE2F232E}"/>
              </a:ext>
            </a:extLst>
          </p:cNvPr>
          <p:cNvCxnSpPr>
            <a:cxnSpLocks noChangeShapeType="1"/>
            <a:stCxn id="77" idx="3"/>
            <a:endCxn id="29" idx="1"/>
          </p:cNvCxnSpPr>
          <p:nvPr/>
        </p:nvCxnSpPr>
        <p:spPr bwMode="auto">
          <a:xfrm>
            <a:off x="1830420" y="4221208"/>
            <a:ext cx="810693" cy="0"/>
          </a:xfrm>
          <a:prstGeom prst="straightConnector1">
            <a:avLst/>
          </a:prstGeom>
          <a:noFill/>
          <a:ln w="38100" cap="flat" cmpd="sng" algn="ctr">
            <a:solidFill>
              <a:srgbClr val="3A2EDA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6" name="직선 화살표 연결선 24">
            <a:extLst>
              <a:ext uri="{FF2B5EF4-FFF2-40B4-BE49-F238E27FC236}">
                <a16:creationId xmlns:a16="http://schemas.microsoft.com/office/drawing/2014/main" xmlns="" id="{0FEC8A27-835C-495F-9D39-EA81F4245E4C}"/>
              </a:ext>
            </a:extLst>
          </p:cNvPr>
          <p:cNvCxnSpPr>
            <a:cxnSpLocks noChangeShapeType="1"/>
            <a:endCxn id="30" idx="1"/>
          </p:cNvCxnSpPr>
          <p:nvPr/>
        </p:nvCxnSpPr>
        <p:spPr bwMode="auto">
          <a:xfrm flipV="1">
            <a:off x="4438795" y="4221208"/>
            <a:ext cx="313755" cy="290"/>
          </a:xfrm>
          <a:prstGeom prst="straightConnector1">
            <a:avLst/>
          </a:prstGeom>
          <a:noFill/>
          <a:ln w="38100" cap="flat" cmpd="sng" algn="ctr">
            <a:solidFill>
              <a:srgbClr val="3A2EDA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8" name="직선 화살표 연결선 24">
            <a:extLst>
              <a:ext uri="{FF2B5EF4-FFF2-40B4-BE49-F238E27FC236}">
                <a16:creationId xmlns:a16="http://schemas.microsoft.com/office/drawing/2014/main" xmlns="" id="{1DD79E18-57BA-4581-AFE0-28DD2406C5ED}"/>
              </a:ext>
            </a:extLst>
          </p:cNvPr>
          <p:cNvCxnSpPr>
            <a:cxnSpLocks noChangeShapeType="1"/>
            <a:endCxn id="31" idx="1"/>
          </p:cNvCxnSpPr>
          <p:nvPr/>
        </p:nvCxnSpPr>
        <p:spPr bwMode="auto">
          <a:xfrm flipV="1">
            <a:off x="6106190" y="4221208"/>
            <a:ext cx="747391" cy="290"/>
          </a:xfrm>
          <a:prstGeom prst="straightConnector1">
            <a:avLst/>
          </a:prstGeom>
          <a:noFill/>
          <a:ln w="38100" cap="flat" cmpd="sng" algn="ctr">
            <a:solidFill>
              <a:srgbClr val="3A2EDA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0" name="직선 화살표 연결선 24">
            <a:extLst>
              <a:ext uri="{FF2B5EF4-FFF2-40B4-BE49-F238E27FC236}">
                <a16:creationId xmlns:a16="http://schemas.microsoft.com/office/drawing/2014/main" xmlns="" id="{DAABEC8F-A620-43BD-8330-77EB9BADEABF}"/>
              </a:ext>
            </a:extLst>
          </p:cNvPr>
          <p:cNvCxnSpPr>
            <a:cxnSpLocks noChangeShapeType="1"/>
            <a:stCxn id="31" idx="2"/>
            <a:endCxn id="36" idx="0"/>
          </p:cNvCxnSpPr>
          <p:nvPr/>
        </p:nvCxnSpPr>
        <p:spPr bwMode="auto">
          <a:xfrm flipH="1">
            <a:off x="7519083" y="4581208"/>
            <a:ext cx="3671" cy="72174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913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6F636C-AE9B-4802-A223-759D8F58E031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50" dirty="0">
                <a:latin typeface="+mn-ea"/>
              </a:rPr>
              <a:t>개발 환경</a:t>
            </a:r>
            <a:endParaRPr lang="en-US" altLang="ko-KR" sz="3200" b="1" spc="-50" dirty="0">
              <a:latin typeface="+mn-ea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xmlns="" id="{1F64F94A-8296-4FFA-BB2A-9FC685C67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821" y="902099"/>
            <a:ext cx="3600450" cy="40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600" b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11495" y="948299"/>
            <a:ext cx="6181488" cy="1112549"/>
            <a:chOff x="778332" y="3049063"/>
            <a:chExt cx="6181488" cy="1112549"/>
          </a:xfrm>
        </p:grpSpPr>
        <p:pic>
          <p:nvPicPr>
            <p:cNvPr id="13" name="그림 3">
              <a:extLst>
                <a:ext uri="{FF2B5EF4-FFF2-40B4-BE49-F238E27FC236}">
                  <a16:creationId xmlns:a16="http://schemas.microsoft.com/office/drawing/2014/main" xmlns="" id="{7D89ED44-9012-407C-8B32-09429CBF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32" y="3277179"/>
              <a:ext cx="700058" cy="7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xmlns="" id="{34A74E1F-5FBB-4134-A28B-28EF23EFA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3359882"/>
              <a:ext cx="3151188" cy="404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600" b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xmlns="" id="{AE45AFE5-08C2-4F73-8BD0-422DD7BF0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382" y="3049063"/>
              <a:ext cx="4897438" cy="1112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Android Studio</a:t>
              </a:r>
              <a:endParaRPr kumimoji="1"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JAVA 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언어를 이용한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APP 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개발</a:t>
              </a:r>
              <a:endPara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target API 24 (Nougat)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62496" y="5592815"/>
            <a:ext cx="6407650" cy="1112549"/>
            <a:chOff x="900447" y="4546439"/>
            <a:chExt cx="6407650" cy="1112549"/>
          </a:xfrm>
        </p:grpSpPr>
        <p:pic>
          <p:nvPicPr>
            <p:cNvPr id="12" name="그림 1">
              <a:extLst>
                <a:ext uri="{FF2B5EF4-FFF2-40B4-BE49-F238E27FC236}">
                  <a16:creationId xmlns:a16="http://schemas.microsoft.com/office/drawing/2014/main" xmlns="" id="{8C7B1686-D7A0-43E8-8D3D-2F49D7F4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47" y="4762625"/>
              <a:ext cx="735620" cy="735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xmlns="" id="{4B2AD75B-944D-45B1-8672-0A1E53F3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022" y="4546439"/>
              <a:ext cx="5172075" cy="1112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PyCharm</a:t>
              </a:r>
              <a:endParaRPr kumimoji="1"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Python 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언어를 이용해 </a:t>
              </a:r>
              <a:r>
                <a:rPr kumimoji="1" lang="ko-KR" altLang="en-US" sz="1400" b="0" dirty="0" err="1">
                  <a:solidFill>
                    <a:schemeClr val="tx1"/>
                  </a:solidFill>
                  <a:latin typeface="맑은 고딕" panose="020B0503020000020004" pitchFamily="50" charset="-127"/>
                </a:rPr>
                <a:t>딥러닝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알고리즘 구현</a:t>
              </a:r>
              <a:endPara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Python 3.6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95537" y="3977444"/>
            <a:ext cx="6874610" cy="1539788"/>
            <a:chOff x="407604" y="1169132"/>
            <a:chExt cx="6874610" cy="1539788"/>
          </a:xfrm>
        </p:grpSpPr>
        <p:sp>
          <p:nvSpPr>
            <p:cNvPr id="15" name="TextBox 7">
              <a:extLst>
                <a:ext uri="{FF2B5EF4-FFF2-40B4-BE49-F238E27FC236}">
                  <a16:creationId xmlns:a16="http://schemas.microsoft.com/office/drawing/2014/main" xmlns="" id="{3B93C672-1964-44FB-B916-00191A92C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1169132"/>
              <a:ext cx="3600450" cy="404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600" b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xmlns="" id="{F5DEAE88-A100-4D63-8C41-885A27079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139" y="1783485"/>
              <a:ext cx="5172075" cy="789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Firebase</a:t>
              </a:r>
              <a:endParaRPr kumimoji="1"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사용자 데이터 저장을 위한 데이터베이스</a:t>
              </a:r>
              <a:endPara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04" y="1559939"/>
              <a:ext cx="1531974" cy="1148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2DA2A63-636C-4785-9238-AABFFE21BD08}"/>
              </a:ext>
            </a:extLst>
          </p:cNvPr>
          <p:cNvGrpSpPr/>
          <p:nvPr/>
        </p:nvGrpSpPr>
        <p:grpSpPr>
          <a:xfrm>
            <a:off x="534558" y="2100427"/>
            <a:ext cx="6458425" cy="1112549"/>
            <a:chOff x="534558" y="2006726"/>
            <a:chExt cx="6458425" cy="1112549"/>
          </a:xfrm>
        </p:grpSpPr>
        <p:pic>
          <p:nvPicPr>
            <p:cNvPr id="3074" name="Picture 2" descr="kaldiì ëí ì´ë¯¸ì§ ê²ìê²°ê³¼">
              <a:extLst>
                <a:ext uri="{FF2B5EF4-FFF2-40B4-BE49-F238E27FC236}">
                  <a16:creationId xmlns:a16="http://schemas.microsoft.com/office/drawing/2014/main" xmlns="" id="{A6524A2B-E5F1-4203-AFC1-23CBFFC7D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58" y="2382492"/>
              <a:ext cx="1361412" cy="32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CDF14440-2D63-4105-A065-334C6831B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545" y="2006726"/>
              <a:ext cx="4897438" cy="1112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Kaldi ASR</a:t>
              </a:r>
              <a:endParaRPr kumimoji="1"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음성인식 모델 개발을 위한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Toolkit</a:t>
              </a: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Zeroth project 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음성인식 모델 사용</a:t>
              </a:r>
              <a:endPara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6434525-F3E7-4B04-B232-B1F681464543}"/>
              </a:ext>
            </a:extLst>
          </p:cNvPr>
          <p:cNvGrpSpPr/>
          <p:nvPr/>
        </p:nvGrpSpPr>
        <p:grpSpPr>
          <a:xfrm>
            <a:off x="862496" y="3288559"/>
            <a:ext cx="6130487" cy="1112549"/>
            <a:chOff x="862496" y="3198290"/>
            <a:chExt cx="6130487" cy="1112549"/>
          </a:xfrm>
        </p:grpSpPr>
        <p:pic>
          <p:nvPicPr>
            <p:cNvPr id="7" name="Picture 2" descr="ubuntuì ëí ì´ë¯¸ì§ ê²ìê²°ê³¼">
              <a:extLst>
                <a:ext uri="{FF2B5EF4-FFF2-40B4-BE49-F238E27FC236}">
                  <a16:creationId xmlns:a16="http://schemas.microsoft.com/office/drawing/2014/main" xmlns="" id="{A50551C2-FFEB-4CB8-8D70-A702A84DE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496" y="3414439"/>
              <a:ext cx="649164" cy="64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xmlns="" id="{B4155449-AF0B-44B2-9C24-E75C92CCB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545" y="3198290"/>
              <a:ext cx="4897438" cy="1112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Linux Ubuntu</a:t>
              </a:r>
              <a:endParaRPr kumimoji="1"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Kaldi 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기반 음성인식 모델 개발 환경</a:t>
              </a:r>
              <a:endPara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Ubuntu 16.04 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5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41C03B-9461-460E-86EE-5B3E7B4CD6C9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개발 방법</a:t>
            </a:r>
            <a:endParaRPr lang="en-US" altLang="ko-KR" sz="3200" b="1" spc="-50" dirty="0">
              <a:latin typeface="+mn-ea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xmlns="" id="{A2ACDBA4-B5CF-466C-9B83-B2743A5C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872716"/>
            <a:ext cx="8604448" cy="598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Application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Android Studio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환경에서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Android App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개발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마이크와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Recorder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클래스로 음성 데이터 저장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서버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변환기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와 데이터 송수신 기능 구현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TTS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로 변환된 음성 출력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6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Speech Interpreter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Kaldi ASR toolkit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을 기반으로 제작</a:t>
            </a:r>
            <a:endParaRPr kumimoji="1" lang="en-US" altLang="ko-KR" sz="12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음성인식을 위한 </a:t>
            </a:r>
            <a:r>
              <a:rPr kumimoji="1" lang="en-US" altLang="ko-KR" sz="1400" b="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LSTM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기법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기존의 음성인식 모델 재사용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(Transfer Learning)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  - TDNN+LSTM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및  </a:t>
            </a:r>
            <a:r>
              <a:rPr kumimoji="1" lang="en-US" altLang="ko-KR" sz="1400" b="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KoNLPy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의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MeCab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사용한 기존 모델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적은 데이터로도 학습 후 사용 가능하게 구현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(One-Shot Learning)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6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Data Base</a:t>
            </a:r>
            <a:endParaRPr kumimoji="1" lang="en-US" altLang="ko-KR" sz="16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사용자 개인화를 위한 데이터와 음성인식 모델 저장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594</Words>
  <Application>Microsoft Office PowerPoint</Application>
  <PresentationFormat>화면 슬라이드 쇼(4:3)</PresentationFormat>
  <Paragraphs>210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HY견고딕</vt:lpstr>
      <vt:lpstr>맑은 고딕</vt:lpstr>
      <vt:lpstr>Arial</vt:lpstr>
      <vt:lpstr>Bauhaus 93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YunKi Hyeon</dc:creator>
  <cp:lastModifiedBy>허 진혁</cp:lastModifiedBy>
  <cp:revision>69</cp:revision>
  <dcterms:created xsi:type="dcterms:W3CDTF">2018-12-13T08:09:07Z</dcterms:created>
  <dcterms:modified xsi:type="dcterms:W3CDTF">2019-01-02T03:56:15Z</dcterms:modified>
</cp:coreProperties>
</file>