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1" r:id="rId2"/>
    <p:sldId id="273" r:id="rId3"/>
    <p:sldId id="305" r:id="rId4"/>
    <p:sldId id="276" r:id="rId5"/>
    <p:sldId id="281" r:id="rId6"/>
    <p:sldId id="282" r:id="rId7"/>
    <p:sldId id="290" r:id="rId8"/>
    <p:sldId id="309" r:id="rId9"/>
    <p:sldId id="324" r:id="rId10"/>
    <p:sldId id="313" r:id="rId11"/>
    <p:sldId id="321" r:id="rId12"/>
    <p:sldId id="299" r:id="rId13"/>
    <p:sldId id="339" r:id="rId14"/>
    <p:sldId id="286" r:id="rId15"/>
    <p:sldId id="288" r:id="rId16"/>
    <p:sldId id="295" r:id="rId17"/>
    <p:sldId id="294" r:id="rId18"/>
    <p:sldId id="27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r_Jong_Moon" initials="H" lastIdx="0" clrIdx="0">
    <p:extLst>
      <p:ext uri="{19B8F6BF-5375-455C-9EA6-DF929625EA0E}">
        <p15:presenceInfo xmlns:p15="http://schemas.microsoft.com/office/powerpoint/2012/main" userId="Hur_Jong_Mo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69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4660" autoAdjust="0"/>
  </p:normalViewPr>
  <p:slideViewPr>
    <p:cSldViewPr>
      <p:cViewPr varScale="1">
        <p:scale>
          <a:sx n="76" d="100"/>
          <a:sy n="76" d="100"/>
        </p:scale>
        <p:origin x="7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F4B81-7125-4274-B09F-E157E8D76D79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984E0-79FC-4FB6-91F3-08D8058095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83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984E0-79FC-4FB6-91F3-08D8058095D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565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984E0-79FC-4FB6-91F3-08D8058095D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416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984E0-79FC-4FB6-91F3-08D8058095D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32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984E0-79FC-4FB6-91F3-08D8058095D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3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984E0-79FC-4FB6-91F3-08D8058095D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121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984E0-79FC-4FB6-91F3-08D8058095D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46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984E0-79FC-4FB6-91F3-08D8058095D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96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984E0-79FC-4FB6-91F3-08D8058095D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06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984E0-79FC-4FB6-91F3-08D8058095D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68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984E0-79FC-4FB6-91F3-08D8058095D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15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984E0-79FC-4FB6-91F3-08D8058095D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015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984E0-79FC-4FB6-91F3-08D8058095D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4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B0B4-8D1F-441E-91AE-BC3183A66A2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4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01B0-4403-4216-BE15-906D61CAA26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5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0D29-00F4-4808-8FF8-CD906807182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1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25D5-B624-4E68-A92B-662CFA983E7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2845-70C2-4912-8CCB-8BCF767BFBB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74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28AC-54AB-4C78-832D-DB459A7C74E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59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2C76-845D-4734-9460-0B62ED1D56E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9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FD37-9069-439E-944E-5E4CEEA72E2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18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94F6-71EF-4239-8971-BE17B24C32D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02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1A0F-804A-4DFE-AF66-60E3E513A5C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9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C8F7-9145-4C04-B4BB-C76902EB3F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8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CB1B8-313A-4CEA-96A3-89021EC0998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9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8.png"/><Relationship Id="rId9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keras.io/" TargetMode="External"/><Relationship Id="rId3" Type="http://schemas.openxmlformats.org/officeDocument/2006/relationships/hyperlink" Target="https://azure.microsoft.com/ko-kr/try/cognitive-services/?api=emotion-api" TargetMode="External"/><Relationship Id="rId7" Type="http://schemas.openxmlformats.org/officeDocument/2006/relationships/hyperlink" Target="https://medium.com/applied-data-science/alphago-zero-explained-in-one-diagram-365f5abf67e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user/hunkims/featured" TargetMode="External"/><Relationship Id="rId5" Type="http://schemas.openxmlformats.org/officeDocument/2006/relationships/hyperlink" Target="https://docs.microsoft.com/ko-kr/azure/cognitive-services/Computer-vision/vision-api-how-to-topics/howtoanalyzevideo_vision" TargetMode="External"/><Relationship Id="rId10" Type="http://schemas.openxmlformats.org/officeDocument/2006/relationships/hyperlink" Target="https://www.testyourpoker.com/" TargetMode="External"/><Relationship Id="rId4" Type="http://schemas.openxmlformats.org/officeDocument/2006/relationships/hyperlink" Target="https://docs.microsoft.com/ko-kr/azure/cognitive-services/face/quickstarts/python" TargetMode="External"/><Relationship Id="rId9" Type="http://schemas.openxmlformats.org/officeDocument/2006/relationships/hyperlink" Target="http://www.thepokerbank.com/strategy/other/winrate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styourpoker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82330" y="2391404"/>
            <a:ext cx="2577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포커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AI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시뮬레이터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92782" y="2094024"/>
            <a:ext cx="16823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100" b="1" dirty="0">
                <a:solidFill>
                  <a:prstClr val="white">
                    <a:lumMod val="6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Poker AI simulator</a:t>
            </a:r>
            <a:endParaRPr lang="ko-KR" altLang="en-US" sz="1100" b="1" dirty="0">
              <a:solidFill>
                <a:prstClr val="white">
                  <a:lumMod val="6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211960" y="3429000"/>
            <a:ext cx="1647930" cy="164793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직사각형 3"/>
          <p:cNvSpPr/>
          <p:nvPr/>
        </p:nvSpPr>
        <p:spPr>
          <a:xfrm>
            <a:off x="5035925" y="3429000"/>
            <a:ext cx="4108075" cy="16479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타원 10"/>
          <p:cNvSpPr/>
          <p:nvPr/>
        </p:nvSpPr>
        <p:spPr>
          <a:xfrm rot="5400000">
            <a:off x="2887558" y="3438222"/>
            <a:ext cx="1647930" cy="1647930"/>
          </a:xfrm>
          <a:prstGeom prst="ellipse">
            <a:avLst/>
          </a:prstGeom>
          <a:solidFill>
            <a:srgbClr val="F69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" name="직사각형 11"/>
          <p:cNvSpPr/>
          <p:nvPr/>
        </p:nvSpPr>
        <p:spPr>
          <a:xfrm rot="10800000">
            <a:off x="-1" y="3438222"/>
            <a:ext cx="3711523" cy="1647930"/>
          </a:xfrm>
          <a:prstGeom prst="rect">
            <a:avLst/>
          </a:prstGeom>
          <a:solidFill>
            <a:srgbClr val="F69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4F0548-4A62-40AE-AAE7-0CA9DBBD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67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C182C67-1AC2-4484-B74E-DC989E659467}"/>
              </a:ext>
            </a:extLst>
          </p:cNvPr>
          <p:cNvSpPr/>
          <p:nvPr/>
        </p:nvSpPr>
        <p:spPr>
          <a:xfrm>
            <a:off x="3626683" y="652626"/>
            <a:ext cx="1890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개발 방법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(1/2)</a:t>
            </a:r>
            <a:endParaRPr lang="ko-KR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44A8D12D-946E-444F-ABC1-CD371994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318CD1-2DE6-4083-B413-D94883DB3F29}"/>
              </a:ext>
            </a:extLst>
          </p:cNvPr>
          <p:cNvSpPr txBox="1"/>
          <p:nvPr/>
        </p:nvSpPr>
        <p:spPr>
          <a:xfrm>
            <a:off x="1619672" y="2043569"/>
            <a:ext cx="8712968" cy="2609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Eclipse Oxygen</a:t>
            </a:r>
            <a:r>
              <a:rPr lang="ko-KR" altLang="en-US" sz="1400" b="1" dirty="0"/>
              <a:t>을 이용하여 </a:t>
            </a:r>
            <a:r>
              <a:rPr lang="en-US" altLang="ko-KR" sz="1400" b="1" dirty="0"/>
              <a:t>Python</a:t>
            </a:r>
            <a:r>
              <a:rPr lang="ko-KR" altLang="en-US" sz="1400" b="1" dirty="0"/>
              <a:t>으로 작성</a:t>
            </a:r>
            <a:endParaRPr lang="en-US" altLang="ko-KR" sz="1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/>
              <a:t>머신러닝</a:t>
            </a:r>
            <a:r>
              <a:rPr lang="ko-KR" altLang="en-US" sz="1400" b="1" dirty="0"/>
              <a:t> 라이브러리로 </a:t>
            </a:r>
            <a:r>
              <a:rPr lang="en-US" altLang="ko-KR" sz="1400" b="1" dirty="0" err="1"/>
              <a:t>Tensorflow</a:t>
            </a:r>
            <a:r>
              <a:rPr lang="ko-KR" altLang="en-US" sz="1400" b="1" dirty="0"/>
              <a:t>와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Keras</a:t>
            </a:r>
            <a:r>
              <a:rPr lang="ko-KR" altLang="en-US" sz="1400" b="1" dirty="0"/>
              <a:t> 사용</a:t>
            </a:r>
            <a:endParaRPr lang="en-US" altLang="ko-KR" sz="1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Neural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Network</a:t>
            </a:r>
            <a:r>
              <a:rPr lang="ko-KR" altLang="en-US" sz="1400" b="1" dirty="0"/>
              <a:t>는 멀티 쓰레드를 이용해 학습 속도가 높은 </a:t>
            </a:r>
            <a:r>
              <a:rPr lang="en-US" altLang="ko-KR" sz="1400" b="1" dirty="0"/>
              <a:t>A3C</a:t>
            </a:r>
            <a:r>
              <a:rPr lang="ko-KR" altLang="en-US" sz="1400" b="1" dirty="0"/>
              <a:t>사용</a:t>
            </a:r>
            <a:endParaRPr lang="en-US" altLang="ko-KR" sz="1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Optimizer</a:t>
            </a:r>
            <a:r>
              <a:rPr lang="ko-KR" altLang="en-US" sz="1400" b="1" dirty="0"/>
              <a:t>는 </a:t>
            </a:r>
            <a:r>
              <a:rPr lang="en-US" altLang="ko-KR" sz="1400" b="1" dirty="0" err="1"/>
              <a:t>RMSprop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Adam</a:t>
            </a:r>
            <a:r>
              <a:rPr lang="ko-KR" altLang="en-US" sz="1400" b="1" dirty="0"/>
              <a:t>등 각각 만들어진 </a:t>
            </a:r>
            <a:r>
              <a:rPr lang="en-US" altLang="ko-KR" sz="1400" b="1" dirty="0"/>
              <a:t>AI</a:t>
            </a:r>
            <a:r>
              <a:rPr lang="ko-KR" altLang="en-US" sz="1400" b="1" dirty="0"/>
              <a:t>를 경쟁시켜 선택</a:t>
            </a:r>
            <a:endParaRPr lang="en-US" altLang="ko-KR" sz="1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Neural Network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Layer </a:t>
            </a:r>
            <a:r>
              <a:rPr lang="ko-KR" altLang="en-US" sz="1400" b="1" dirty="0"/>
              <a:t>수와 </a:t>
            </a:r>
            <a:r>
              <a:rPr lang="en-US" altLang="ko-KR" sz="1400" b="1" dirty="0"/>
              <a:t>Node </a:t>
            </a:r>
            <a:r>
              <a:rPr lang="ko-KR" altLang="en-US" sz="1400" b="1" dirty="0"/>
              <a:t>수도 각각 </a:t>
            </a:r>
            <a:r>
              <a:rPr lang="en-US" altLang="ko-KR" sz="1400" b="1" dirty="0"/>
              <a:t>AI</a:t>
            </a:r>
            <a:r>
              <a:rPr lang="ko-KR" altLang="en-US" sz="1400" b="1" dirty="0"/>
              <a:t>를 경쟁시켜 선택</a:t>
            </a:r>
            <a:endParaRPr lang="en-US" altLang="ko-KR" sz="1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학습이 완료된 </a:t>
            </a:r>
            <a:r>
              <a:rPr lang="en-US" altLang="ko-KR" sz="1400" b="1" dirty="0"/>
              <a:t>AI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hdf5</a:t>
            </a:r>
            <a:r>
              <a:rPr lang="ko-KR" altLang="en-US" sz="1400" b="1" dirty="0"/>
              <a:t>파일로 저장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92E51-9C20-4FD8-8F8D-6ABE2711B714}"/>
              </a:ext>
            </a:extLst>
          </p:cNvPr>
          <p:cNvSpPr txBox="1"/>
          <p:nvPr/>
        </p:nvSpPr>
        <p:spPr>
          <a:xfrm>
            <a:off x="1370719" y="167423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AI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9051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C182C67-1AC2-4484-B74E-DC989E659467}"/>
              </a:ext>
            </a:extLst>
          </p:cNvPr>
          <p:cNvSpPr/>
          <p:nvPr/>
        </p:nvSpPr>
        <p:spPr>
          <a:xfrm>
            <a:off x="3626683" y="652626"/>
            <a:ext cx="1890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개발 방법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(2/2)</a:t>
            </a:r>
            <a:endParaRPr lang="ko-KR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44A8D12D-946E-444F-ABC1-CD371994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AF98F-88EB-4460-ADA8-055B25C4BFF3}"/>
              </a:ext>
            </a:extLst>
          </p:cNvPr>
          <p:cNvSpPr txBox="1"/>
          <p:nvPr/>
        </p:nvSpPr>
        <p:spPr>
          <a:xfrm>
            <a:off x="611560" y="14127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감정 인식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94CBE-0B3E-42B4-983C-452F1B3199F9}"/>
              </a:ext>
            </a:extLst>
          </p:cNvPr>
          <p:cNvSpPr txBox="1"/>
          <p:nvPr/>
        </p:nvSpPr>
        <p:spPr>
          <a:xfrm>
            <a:off x="614963" y="530294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GUI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09ED3E-8A60-4160-9462-9CE18012A87B}"/>
              </a:ext>
            </a:extLst>
          </p:cNvPr>
          <p:cNvSpPr txBox="1"/>
          <p:nvPr/>
        </p:nvSpPr>
        <p:spPr>
          <a:xfrm>
            <a:off x="827584" y="5672281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PYQT5</a:t>
            </a:r>
            <a:r>
              <a:rPr lang="ko-KR" altLang="en-US" sz="1200" b="1" dirty="0"/>
              <a:t>를 사용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96EDE-16A4-4411-81F4-48161385FBDE}"/>
              </a:ext>
            </a:extLst>
          </p:cNvPr>
          <p:cNvSpPr txBox="1"/>
          <p:nvPr/>
        </p:nvSpPr>
        <p:spPr>
          <a:xfrm>
            <a:off x="827584" y="1782108"/>
            <a:ext cx="8712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Python</a:t>
            </a:r>
            <a:r>
              <a:rPr lang="ko-KR" altLang="en-US" sz="1200" b="1" dirty="0"/>
              <a:t>으로 작성</a:t>
            </a:r>
            <a:endParaRPr lang="en-US" altLang="ko-KR" sz="12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Deep residual network</a:t>
            </a:r>
            <a:r>
              <a:rPr lang="ko-KR" altLang="en-US" sz="1200" b="1" dirty="0"/>
              <a:t>으로 </a:t>
            </a:r>
            <a:r>
              <a:rPr lang="ko-KR" altLang="en-US" sz="1200" b="1" dirty="0" err="1"/>
              <a:t>머신러닝이</a:t>
            </a:r>
            <a:r>
              <a:rPr lang="ko-KR" altLang="en-US" sz="1200" b="1" dirty="0"/>
              <a:t> 진행된 </a:t>
            </a:r>
            <a:r>
              <a:rPr lang="en-US" altLang="ko-KR" sz="1200" b="1" dirty="0"/>
              <a:t>Azure</a:t>
            </a:r>
            <a:r>
              <a:rPr lang="ko-KR" altLang="en-US" sz="1200" b="1" dirty="0"/>
              <a:t>의 </a:t>
            </a:r>
            <a:r>
              <a:rPr lang="en-US" altLang="ko-KR" sz="1200" b="1" dirty="0"/>
              <a:t>Face, emotion, video indexer </a:t>
            </a:r>
            <a:r>
              <a:rPr lang="ko-KR" altLang="en-US" sz="1200" b="1" dirty="0"/>
              <a:t>사용</a:t>
            </a:r>
            <a:endParaRPr lang="en-US" altLang="ko-KR" sz="12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ea typeface="+mj-ea"/>
              </a:rPr>
              <a:t>Httplib</a:t>
            </a:r>
            <a:r>
              <a:rPr lang="en-US" altLang="ko-KR" sz="1200" b="1" dirty="0">
                <a:ea typeface="+mj-ea"/>
              </a:rPr>
              <a:t>, </a:t>
            </a:r>
            <a:r>
              <a:rPr lang="en-US" altLang="ko-KR" sz="1200" b="1" dirty="0" err="1">
                <a:ea typeface="+mj-ea"/>
              </a:rPr>
              <a:t>urllib</a:t>
            </a:r>
            <a:r>
              <a:rPr lang="en-US" altLang="ko-KR" sz="1200" b="1" dirty="0">
                <a:ea typeface="+mj-ea"/>
              </a:rPr>
              <a:t>, base64, </a:t>
            </a:r>
            <a:r>
              <a:rPr lang="en-US" altLang="ko-KR" sz="1200" b="1" dirty="0" err="1">
                <a:ea typeface="+mj-ea"/>
              </a:rPr>
              <a:t>json</a:t>
            </a:r>
            <a:r>
              <a:rPr lang="en-US" altLang="ko-KR" sz="1200" b="1" dirty="0">
                <a:ea typeface="+mj-ea"/>
              </a:rPr>
              <a:t> </a:t>
            </a:r>
            <a:r>
              <a:rPr lang="ko-KR" altLang="en-US" sz="1200" b="1" dirty="0">
                <a:ea typeface="+mj-ea"/>
              </a:rPr>
              <a:t>참조</a:t>
            </a:r>
            <a:endParaRPr lang="en-US" altLang="ko-KR" sz="1200" b="1" dirty="0"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API </a:t>
            </a:r>
            <a:r>
              <a:rPr lang="ko-KR" altLang="en-US" sz="1200" b="1" dirty="0"/>
              <a:t>호출과 프레임 포착을 동시에 하기 위해 무한 루프로 </a:t>
            </a:r>
            <a:r>
              <a:rPr lang="en-US" altLang="ko-KR" sz="1200" b="1" dirty="0"/>
              <a:t>Frame</a:t>
            </a:r>
            <a:r>
              <a:rPr lang="ko-KR" altLang="en-US" sz="1200" b="1" dirty="0"/>
              <a:t>을 저장</a:t>
            </a:r>
            <a:endParaRPr lang="en-US" altLang="ko-KR" sz="12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작업을 대기열에 넣어 분석 결과를 사용하는 생산자와 대기열에서 작업을 가져오는 스레드를 작성</a:t>
            </a:r>
            <a:endParaRPr lang="en-US" altLang="ko-KR" sz="12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Header</a:t>
            </a:r>
            <a:r>
              <a:rPr lang="ko-KR" altLang="en-US" sz="1200" b="1" dirty="0"/>
              <a:t>에서는 </a:t>
            </a:r>
            <a:r>
              <a:rPr lang="en-US" altLang="ko-KR" sz="1200" b="1" dirty="0"/>
              <a:t>content-type</a:t>
            </a:r>
            <a:r>
              <a:rPr lang="ko-KR" altLang="en-US" sz="1200" b="1" dirty="0"/>
              <a:t>을 설정하고 </a:t>
            </a:r>
            <a:r>
              <a:rPr lang="en-US" altLang="ko-KR" sz="1200" b="1" dirty="0" err="1"/>
              <a:t>api</a:t>
            </a:r>
            <a:r>
              <a:rPr lang="ko-KR" altLang="en-US" sz="1200" b="1" dirty="0"/>
              <a:t>키를 인증</a:t>
            </a:r>
            <a:endParaRPr lang="en-US" altLang="ko-KR" sz="12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Param</a:t>
            </a:r>
            <a:r>
              <a:rPr lang="ko-KR" altLang="en-US" sz="1200" b="1" dirty="0"/>
              <a:t>에 </a:t>
            </a:r>
            <a:r>
              <a:rPr lang="en-US" altLang="ko-KR" sz="1200" b="1" dirty="0" err="1"/>
              <a:t>returnFaceId</a:t>
            </a:r>
            <a:r>
              <a:rPr lang="ko-KR" altLang="en-US" sz="1200" b="1" dirty="0"/>
              <a:t>를</a:t>
            </a:r>
            <a:r>
              <a:rPr lang="en-US" altLang="ko-KR" sz="1200" b="1" dirty="0"/>
              <a:t> true, </a:t>
            </a:r>
            <a:r>
              <a:rPr lang="en-US" altLang="ko-KR" sz="1200" b="1" dirty="0" err="1"/>
              <a:t>returnFaceLandmarks</a:t>
            </a:r>
            <a:r>
              <a:rPr lang="ko-KR" altLang="en-US" sz="1200" b="1" dirty="0"/>
              <a:t>를</a:t>
            </a:r>
            <a:r>
              <a:rPr lang="en-US" altLang="ko-KR" sz="1200" b="1" dirty="0"/>
              <a:t> false, </a:t>
            </a:r>
            <a:r>
              <a:rPr lang="en-US" altLang="ko-KR" sz="1200" b="1" dirty="0" err="1"/>
              <a:t>returnFaceAttributes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emotion</a:t>
            </a:r>
            <a:r>
              <a:rPr lang="ko-KR" altLang="en-US" sz="1200" b="1" dirty="0"/>
              <a:t> 설정</a:t>
            </a:r>
            <a:endParaRPr lang="en-US" altLang="ko-KR" sz="12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Body</a:t>
            </a:r>
            <a:r>
              <a:rPr lang="ko-KR" altLang="en-US" sz="1200" b="1" dirty="0"/>
              <a:t>에선 </a:t>
            </a:r>
            <a:r>
              <a:rPr lang="en-US" altLang="ko-KR" sz="1200" b="1" dirty="0" err="1"/>
              <a:t>param,body,header</a:t>
            </a:r>
            <a:r>
              <a:rPr lang="ko-KR" altLang="en-US" sz="1200" b="1" dirty="0"/>
              <a:t>의 값을 </a:t>
            </a:r>
            <a:r>
              <a:rPr lang="en-US" altLang="ko-KR" sz="1200" b="1" dirty="0"/>
              <a:t>azure</a:t>
            </a:r>
            <a:r>
              <a:rPr lang="ko-KR" altLang="en-US" sz="1200" b="1" dirty="0"/>
              <a:t>에 </a:t>
            </a:r>
            <a:r>
              <a:rPr lang="en-US" altLang="ko-KR" sz="1200" b="1" dirty="0"/>
              <a:t>POST </a:t>
            </a:r>
            <a:r>
              <a:rPr lang="ko-KR" altLang="en-US" sz="1200" b="1" dirty="0"/>
              <a:t>형식으로 전송하고 분석한 </a:t>
            </a:r>
            <a:r>
              <a:rPr lang="en-US" altLang="ko-KR" sz="1200" b="1" dirty="0"/>
              <a:t>data</a:t>
            </a:r>
            <a:r>
              <a:rPr lang="ko-KR" altLang="en-US" sz="1200" b="1" dirty="0"/>
              <a:t>를 요청</a:t>
            </a:r>
            <a:endParaRPr lang="en-US" altLang="ko-KR" sz="12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요청한 </a:t>
            </a:r>
            <a:r>
              <a:rPr lang="en-US" altLang="ko-KR" sz="1200" b="1" dirty="0"/>
              <a:t>data</a:t>
            </a:r>
            <a:r>
              <a:rPr lang="ko-KR" altLang="en-US" sz="1200" b="1" dirty="0"/>
              <a:t>들은 </a:t>
            </a:r>
            <a:r>
              <a:rPr lang="en-US" altLang="ko-KR" sz="1200" b="1" dirty="0"/>
              <a:t>8</a:t>
            </a:r>
            <a:r>
              <a:rPr lang="ko-KR" altLang="en-US" sz="1200" b="1" dirty="0"/>
              <a:t>가지 형태의 감정으로 분석되어 </a:t>
            </a:r>
            <a:r>
              <a:rPr lang="en-US" altLang="ko-KR" sz="1200" b="1" dirty="0"/>
              <a:t>JSON</a:t>
            </a:r>
            <a:r>
              <a:rPr lang="ko-KR" altLang="en-US" sz="1200" b="1" dirty="0"/>
              <a:t>형태로 반환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1477007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C7227D4-F7D0-4328-A6EC-35D369B353CD}"/>
              </a:ext>
            </a:extLst>
          </p:cNvPr>
          <p:cNvSpPr/>
          <p:nvPr/>
        </p:nvSpPr>
        <p:spPr>
          <a:xfrm>
            <a:off x="3777593" y="695526"/>
            <a:ext cx="15888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개발환경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E8E978-A910-40AC-A5A0-7A966E285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96" y="4945758"/>
            <a:ext cx="2418207" cy="7435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258D1F8-CDD0-4605-BCE0-A9E8215D99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46" y="2454609"/>
            <a:ext cx="2682022" cy="7583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F50C4E-9E65-4E16-9243-26BCF5BD48E1}"/>
              </a:ext>
            </a:extLst>
          </p:cNvPr>
          <p:cNvSpPr txBox="1"/>
          <p:nvPr/>
        </p:nvSpPr>
        <p:spPr>
          <a:xfrm>
            <a:off x="3985589" y="1960820"/>
            <a:ext cx="123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개발</a:t>
            </a:r>
            <a:r>
              <a:rPr lang="en-US" altLang="ko-KR" b="1" dirty="0"/>
              <a:t> </a:t>
            </a:r>
            <a:r>
              <a:rPr lang="ko-KR" altLang="en-US" b="1" dirty="0"/>
              <a:t>언어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A4428E-FE10-4536-8A68-CF3B82F337DE}"/>
              </a:ext>
            </a:extLst>
          </p:cNvPr>
          <p:cNvSpPr/>
          <p:nvPr/>
        </p:nvSpPr>
        <p:spPr>
          <a:xfrm>
            <a:off x="3275856" y="1844824"/>
            <a:ext cx="2661254" cy="21836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7D53F0-80BE-4040-B6E7-E44A9A4672CA}"/>
              </a:ext>
            </a:extLst>
          </p:cNvPr>
          <p:cNvSpPr/>
          <p:nvPr/>
        </p:nvSpPr>
        <p:spPr>
          <a:xfrm>
            <a:off x="3275856" y="4269648"/>
            <a:ext cx="2661254" cy="21836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70229E-5FC2-4F8D-9CC2-A89E2A0F0D52}"/>
              </a:ext>
            </a:extLst>
          </p:cNvPr>
          <p:cNvSpPr txBox="1"/>
          <p:nvPr/>
        </p:nvSpPr>
        <p:spPr>
          <a:xfrm>
            <a:off x="4001852" y="4404372"/>
            <a:ext cx="123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운영체제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6281F7-CC53-4077-9264-865C3B659287}"/>
              </a:ext>
            </a:extLst>
          </p:cNvPr>
          <p:cNvSpPr/>
          <p:nvPr/>
        </p:nvSpPr>
        <p:spPr>
          <a:xfrm>
            <a:off x="6159218" y="1844822"/>
            <a:ext cx="2661254" cy="46085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4B1A2C-7626-42F0-9AE4-05BC70F71A59}"/>
              </a:ext>
            </a:extLst>
          </p:cNvPr>
          <p:cNvSpPr txBox="1"/>
          <p:nvPr/>
        </p:nvSpPr>
        <p:spPr>
          <a:xfrm>
            <a:off x="6945130" y="1955375"/>
            <a:ext cx="123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외부 장비</a:t>
            </a:r>
          </a:p>
        </p:txBody>
      </p:sp>
      <p:pic>
        <p:nvPicPr>
          <p:cNvPr id="22" name="그래픽 21" descr="웹 캠">
            <a:extLst>
              <a:ext uri="{FF2B5EF4-FFF2-40B4-BE49-F238E27FC236}">
                <a16:creationId xmlns:a16="http://schemas.microsoft.com/office/drawing/2014/main" id="{35B3258C-0319-4CE2-BBC5-D85AAF8526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73431" y="2469463"/>
            <a:ext cx="1582725" cy="67150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D30BEF1-EEB3-40E9-A5CE-B14522CFF60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/>
          <a:stretch>
            <a:fillRect/>
          </a:stretch>
        </p:blipFill>
        <p:spPr>
          <a:xfrm>
            <a:off x="6948264" y="3445024"/>
            <a:ext cx="1188132" cy="1136104"/>
          </a:xfrm>
          <a:prstGeom prst="rect">
            <a:avLst/>
          </a:prstGeom>
          <a:effectLst>
            <a:softEdge rad="63500"/>
          </a:effectLst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38508D8B-093C-49F9-8CC9-0600D8CCA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82624"/>
              </p:ext>
            </p:extLst>
          </p:nvPr>
        </p:nvGraphicFramePr>
        <p:xfrm>
          <a:off x="6300192" y="4664215"/>
          <a:ext cx="2362640" cy="1681109"/>
        </p:xfrm>
        <a:graphic>
          <a:graphicData uri="http://schemas.openxmlformats.org/drawingml/2006/table">
            <a:tbl>
              <a:tblPr firstRow="1" bandRow="1"/>
              <a:tblGrid>
                <a:gridCol w="1275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539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Videotelephony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115393" marR="115393" marT="57697" marB="5769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640 * 480 p</a:t>
                      </a:r>
                    </a:p>
                  </a:txBody>
                  <a:tcPr marL="115393" marR="115393" marT="57697" marB="5769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28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Video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Recoding</a:t>
                      </a:r>
                    </a:p>
                  </a:txBody>
                  <a:tcPr marL="115393" marR="115393" marT="57697" marB="5769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1024 * 768 p</a:t>
                      </a:r>
                    </a:p>
                  </a:txBody>
                  <a:tcPr marL="115393" marR="115393" marT="57697" marB="5769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28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Picture Element</a:t>
                      </a:r>
                    </a:p>
                  </a:txBody>
                  <a:tcPr marL="115393" marR="115393" marT="57697" marB="5769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 million p</a:t>
                      </a:r>
                    </a:p>
                  </a:txBody>
                  <a:tcPr marL="115393" marR="115393" marT="57697" marB="5769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28FF815-8448-4030-B6BF-2B96DA9A6973}"/>
              </a:ext>
            </a:extLst>
          </p:cNvPr>
          <p:cNvCxnSpPr>
            <a:cxnSpLocks/>
          </p:cNvCxnSpPr>
          <p:nvPr/>
        </p:nvCxnSpPr>
        <p:spPr>
          <a:xfrm>
            <a:off x="6228184" y="3212976"/>
            <a:ext cx="252028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28FF815-8448-4030-B6BF-2B96DA9A6973}"/>
              </a:ext>
            </a:extLst>
          </p:cNvPr>
          <p:cNvCxnSpPr>
            <a:cxnSpLocks/>
          </p:cNvCxnSpPr>
          <p:nvPr/>
        </p:nvCxnSpPr>
        <p:spPr>
          <a:xfrm>
            <a:off x="6228184" y="2420888"/>
            <a:ext cx="252028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28FF815-8448-4030-B6BF-2B96DA9A6973}"/>
              </a:ext>
            </a:extLst>
          </p:cNvPr>
          <p:cNvCxnSpPr>
            <a:cxnSpLocks/>
          </p:cNvCxnSpPr>
          <p:nvPr/>
        </p:nvCxnSpPr>
        <p:spPr>
          <a:xfrm>
            <a:off x="3344822" y="5689270"/>
            <a:ext cx="252028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28FF815-8448-4030-B6BF-2B96DA9A6973}"/>
              </a:ext>
            </a:extLst>
          </p:cNvPr>
          <p:cNvCxnSpPr>
            <a:cxnSpLocks/>
          </p:cNvCxnSpPr>
          <p:nvPr/>
        </p:nvCxnSpPr>
        <p:spPr>
          <a:xfrm>
            <a:off x="3344822" y="4897182"/>
            <a:ext cx="252028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28FF815-8448-4030-B6BF-2B96DA9A6973}"/>
              </a:ext>
            </a:extLst>
          </p:cNvPr>
          <p:cNvCxnSpPr>
            <a:cxnSpLocks/>
          </p:cNvCxnSpPr>
          <p:nvPr/>
        </p:nvCxnSpPr>
        <p:spPr>
          <a:xfrm>
            <a:off x="3347864" y="3212976"/>
            <a:ext cx="252028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28FF815-8448-4030-B6BF-2B96DA9A6973}"/>
              </a:ext>
            </a:extLst>
          </p:cNvPr>
          <p:cNvCxnSpPr>
            <a:cxnSpLocks/>
          </p:cNvCxnSpPr>
          <p:nvPr/>
        </p:nvCxnSpPr>
        <p:spPr>
          <a:xfrm>
            <a:off x="3347864" y="2420888"/>
            <a:ext cx="252028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91880" y="3414989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Python 3.6.3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560846" y="6184034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491880" y="5891283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Windows 10 64bit</a:t>
            </a:r>
            <a:endParaRPr lang="ko-KR" altLang="en-US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103254-A325-4A53-8D6B-FEC31AC4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A108712-0934-49A6-BAD7-7A10CD179169}"/>
              </a:ext>
            </a:extLst>
          </p:cNvPr>
          <p:cNvSpPr/>
          <p:nvPr/>
        </p:nvSpPr>
        <p:spPr>
          <a:xfrm>
            <a:off x="398578" y="1844822"/>
            <a:ext cx="2661254" cy="4032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F36498-AE64-48C1-AA91-7948D09B04F6}"/>
              </a:ext>
            </a:extLst>
          </p:cNvPr>
          <p:cNvSpPr txBox="1"/>
          <p:nvPr/>
        </p:nvSpPr>
        <p:spPr>
          <a:xfrm>
            <a:off x="1124574" y="1960819"/>
            <a:ext cx="123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개발 도구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254A3A8-8E8F-4215-A6A1-71228B64A280}"/>
              </a:ext>
            </a:extLst>
          </p:cNvPr>
          <p:cNvCxnSpPr>
            <a:cxnSpLocks/>
          </p:cNvCxnSpPr>
          <p:nvPr/>
        </p:nvCxnSpPr>
        <p:spPr>
          <a:xfrm>
            <a:off x="467544" y="3212976"/>
            <a:ext cx="252028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479AEB2-C0BF-4DDE-B89B-82CE74A0C9D9}"/>
              </a:ext>
            </a:extLst>
          </p:cNvPr>
          <p:cNvCxnSpPr>
            <a:cxnSpLocks/>
          </p:cNvCxnSpPr>
          <p:nvPr/>
        </p:nvCxnSpPr>
        <p:spPr>
          <a:xfrm>
            <a:off x="467544" y="2420888"/>
            <a:ext cx="252028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8A554E2-3EBB-42C5-AEDC-6B7FEFCD2FBC}"/>
              </a:ext>
            </a:extLst>
          </p:cNvPr>
          <p:cNvSpPr txBox="1"/>
          <p:nvPr/>
        </p:nvSpPr>
        <p:spPr>
          <a:xfrm>
            <a:off x="683568" y="37170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2780C46-C4BD-4DF5-8591-DCAD87680D1E}"/>
              </a:ext>
            </a:extLst>
          </p:cNvPr>
          <p:cNvSpPr/>
          <p:nvPr/>
        </p:nvSpPr>
        <p:spPr>
          <a:xfrm>
            <a:off x="610554" y="3433646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Eclipse Oxygen</a:t>
            </a:r>
            <a:endParaRPr lang="ko-KR" altLang="en-US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CDB3B0A-59D9-4A85-816E-375F92996D2C}"/>
              </a:ext>
            </a:extLst>
          </p:cNvPr>
          <p:cNvSpPr/>
          <p:nvPr/>
        </p:nvSpPr>
        <p:spPr>
          <a:xfrm>
            <a:off x="526597" y="5224554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Visual Studio 2015</a:t>
            </a:r>
            <a:endParaRPr lang="ko-KR" altLang="en-US" b="1" dirty="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5657BC4C-8EA7-43FA-B8FE-50162A1D21B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4" y="2593294"/>
            <a:ext cx="2068260" cy="486041"/>
          </a:xfrm>
          <a:prstGeom prst="rect">
            <a:avLst/>
          </a:prstGeom>
        </p:spPr>
      </p:pic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78746E1-EC47-4C7E-8538-BD0568EF1468}"/>
              </a:ext>
            </a:extLst>
          </p:cNvPr>
          <p:cNvCxnSpPr>
            <a:cxnSpLocks/>
          </p:cNvCxnSpPr>
          <p:nvPr/>
        </p:nvCxnSpPr>
        <p:spPr>
          <a:xfrm>
            <a:off x="466538" y="4941168"/>
            <a:ext cx="252028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FDDFE0C-7FBC-4C34-9DA9-C4F51007DD66}"/>
              </a:ext>
            </a:extLst>
          </p:cNvPr>
          <p:cNvCxnSpPr>
            <a:cxnSpLocks/>
          </p:cNvCxnSpPr>
          <p:nvPr/>
        </p:nvCxnSpPr>
        <p:spPr>
          <a:xfrm>
            <a:off x="466538" y="4149080"/>
            <a:ext cx="252028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8450CD25-A2F3-46D6-A286-4BD2B3DA6F9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3" y="4384177"/>
            <a:ext cx="2280713" cy="39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7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C7227D4-F7D0-4328-A6EC-35D369B353CD}"/>
              </a:ext>
            </a:extLst>
          </p:cNvPr>
          <p:cNvSpPr/>
          <p:nvPr/>
        </p:nvSpPr>
        <p:spPr>
          <a:xfrm>
            <a:off x="3598732" y="692696"/>
            <a:ext cx="19465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개발 현황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EF9A06-204A-498D-889D-A02CDFA97DEA}"/>
              </a:ext>
            </a:extLst>
          </p:cNvPr>
          <p:cNvSpPr txBox="1"/>
          <p:nvPr/>
        </p:nvSpPr>
        <p:spPr>
          <a:xfrm>
            <a:off x="971600" y="177281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개발 완료한 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44950-62E7-4CCD-9A0F-630F3ED245B7}"/>
              </a:ext>
            </a:extLst>
          </p:cNvPr>
          <p:cNvSpPr txBox="1"/>
          <p:nvPr/>
        </p:nvSpPr>
        <p:spPr>
          <a:xfrm>
            <a:off x="1259632" y="2172926"/>
            <a:ext cx="8928992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/>
              <a:t>얼굴인식 및 감정분석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/>
              <a:t>머신 러닝 알고리즘 및 최소한의 판단 알고리즘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/>
              <a:t>게임이 가능할 정도의 최소한의 </a:t>
            </a:r>
            <a:r>
              <a:rPr lang="en-US" altLang="ko-KR" sz="1600" dirty="0"/>
              <a:t>UI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66084E-285E-4D98-88F7-1B0EB6CC3BA6}"/>
              </a:ext>
            </a:extLst>
          </p:cNvPr>
          <p:cNvSpPr txBox="1"/>
          <p:nvPr/>
        </p:nvSpPr>
        <p:spPr>
          <a:xfrm>
            <a:off x="971600" y="353238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개발할 기능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E89040-952D-4100-B47D-287683F0698C}"/>
              </a:ext>
            </a:extLst>
          </p:cNvPr>
          <p:cNvSpPr txBox="1"/>
          <p:nvPr/>
        </p:nvSpPr>
        <p:spPr>
          <a:xfrm>
            <a:off x="1259632" y="3932496"/>
            <a:ext cx="8928992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/>
              <a:t>더 나은 판단 알고리즘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/>
              <a:t>UI </a:t>
            </a:r>
            <a:r>
              <a:rPr lang="ko-KR" altLang="en-US" sz="1600" dirty="0"/>
              <a:t>애니메이션</a:t>
            </a: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4ED3B6-4316-4795-80BB-FEF4E7AB2946}"/>
              </a:ext>
            </a:extLst>
          </p:cNvPr>
          <p:cNvSpPr txBox="1"/>
          <p:nvPr/>
        </p:nvSpPr>
        <p:spPr>
          <a:xfrm>
            <a:off x="1259632" y="5445224"/>
            <a:ext cx="892899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48738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C7227D4-F7D0-4328-A6EC-35D369B353CD}"/>
              </a:ext>
            </a:extLst>
          </p:cNvPr>
          <p:cNvSpPr/>
          <p:nvPr/>
        </p:nvSpPr>
        <p:spPr>
          <a:xfrm>
            <a:off x="3868801" y="695526"/>
            <a:ext cx="1406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업무 분담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7ECF246-AD3D-4787-A472-20521B729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29542"/>
              </p:ext>
            </p:extLst>
          </p:nvPr>
        </p:nvGraphicFramePr>
        <p:xfrm>
          <a:off x="1124255" y="1412776"/>
          <a:ext cx="6895488" cy="489654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90832">
                  <a:extLst>
                    <a:ext uri="{9D8B030D-6E8A-4147-A177-3AD203B41FA5}">
                      <a16:colId xmlns:a16="http://schemas.microsoft.com/office/drawing/2014/main" val="1231652241"/>
                    </a:ext>
                  </a:extLst>
                </a:gridCol>
                <a:gridCol w="1696725">
                  <a:extLst>
                    <a:ext uri="{9D8B030D-6E8A-4147-A177-3AD203B41FA5}">
                      <a16:colId xmlns:a16="http://schemas.microsoft.com/office/drawing/2014/main" val="3595632916"/>
                    </a:ext>
                  </a:extLst>
                </a:gridCol>
                <a:gridCol w="2022595">
                  <a:extLst>
                    <a:ext uri="{9D8B030D-6E8A-4147-A177-3AD203B41FA5}">
                      <a16:colId xmlns:a16="http://schemas.microsoft.com/office/drawing/2014/main" val="1660386439"/>
                    </a:ext>
                  </a:extLst>
                </a:gridCol>
                <a:gridCol w="2185336">
                  <a:extLst>
                    <a:ext uri="{9D8B030D-6E8A-4147-A177-3AD203B41FA5}">
                      <a16:colId xmlns:a16="http://schemas.microsoft.com/office/drawing/2014/main" val="2563333764"/>
                    </a:ext>
                  </a:extLst>
                </a:gridCol>
              </a:tblGrid>
              <a:tr h="44741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500" b="1" dirty="0">
                        <a:solidFill>
                          <a:schemeClr val="tx1"/>
                        </a:solidFill>
                        <a:ea typeface="Noto Sans CJK KR Bold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  <a:ea typeface="Noto Sans CJK KR Bold"/>
                        </a:rPr>
                        <a:t>허종문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a typeface="Noto Sans CJK KR Bold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조재희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원재연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5333"/>
                  </a:ext>
                </a:extLst>
              </a:tr>
              <a:tr h="110279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 dirty="0">
                          <a:ea typeface="Noto Sans CJK KR Bold"/>
                        </a:rPr>
                        <a:t>자료수집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ea typeface="Noto Sans CJK KR Bold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  <a:defRPr lang="ko-KR" altLang="en-US"/>
                      </a:pPr>
                      <a:r>
                        <a:rPr lang="ko-KR" altLang="en-US" sz="1300" b="1" dirty="0">
                          <a:solidFill>
                            <a:schemeClr val="dk1"/>
                          </a:solidFill>
                          <a:ea typeface="Noto Sans CJK KR Bold"/>
                        </a:rPr>
                        <a:t>포커 </a:t>
                      </a:r>
                      <a:r>
                        <a:rPr lang="en-US" altLang="ko-KR" sz="1300" b="1" dirty="0">
                          <a:solidFill>
                            <a:schemeClr val="dk1"/>
                          </a:solidFill>
                          <a:ea typeface="Noto Sans CJK KR Bold"/>
                        </a:rPr>
                        <a:t>AI</a:t>
                      </a:r>
                      <a:r>
                        <a:rPr lang="ko-KR" altLang="en-US" sz="1300" b="1" dirty="0">
                          <a:solidFill>
                            <a:schemeClr val="dk1"/>
                          </a:solidFill>
                          <a:ea typeface="Noto Sans CJK KR Bold"/>
                        </a:rPr>
                        <a:t>에 대해 조사</a:t>
                      </a:r>
                      <a:endParaRPr lang="en-US" altLang="ko-KR" sz="1300" b="1" dirty="0">
                        <a:solidFill>
                          <a:schemeClr val="dk1"/>
                        </a:solidFill>
                        <a:ea typeface="Noto Sans CJK KR Bold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 dirty="0">
                          <a:ea typeface="Noto Sans CJK KR Bold"/>
                        </a:rPr>
                        <a:t>사람의 얼굴에서 표정을 추출 조사</a:t>
                      </a:r>
                      <a:endParaRPr lang="en-US" altLang="ko-KR" sz="1300" b="1" dirty="0">
                        <a:ea typeface="Noto Sans CJK KR Bold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 dirty="0">
                          <a:ea typeface="Noto Sans CJK KR Bold"/>
                        </a:rPr>
                        <a:t>사람의 얼굴에서 표정을 추출 조사</a:t>
                      </a:r>
                      <a:endParaRPr lang="en-US" altLang="ko-KR" sz="1300" b="1" dirty="0">
                        <a:ea typeface="Noto Sans CJK KR Bold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46961"/>
                  </a:ext>
                </a:extLst>
              </a:tr>
              <a:tr h="1140754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ea typeface="Noto Sans CJK KR Bold"/>
                        </a:rPr>
                        <a:t>설  계</a:t>
                      </a:r>
                      <a:endParaRPr lang="ko-KR" altLang="en-US" sz="1300" b="1">
                        <a:solidFill>
                          <a:schemeClr val="tx1"/>
                        </a:solidFill>
                        <a:ea typeface="Noto Sans CJK KR Bold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포커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AI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구조 설계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포커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AI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와 표정 연동 방식 설계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표정 추출 구조 설계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ea typeface="Noto Sans CJK KR Bold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포커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AI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와 표정 연동 방식 설계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ea typeface="Noto Sans CJK KR Bold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표정 추출 구조 설계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ea typeface="Noto Sans CJK KR Bold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포커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AI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와 표정 연동 방식 설계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ea typeface="Noto Sans CJK KR Bold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05667"/>
                  </a:ext>
                </a:extLst>
              </a:tr>
              <a:tr h="110279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ea typeface="Noto Sans CJK KR Bold"/>
                        </a:rPr>
                        <a:t>구  현</a:t>
                      </a:r>
                      <a:endParaRPr lang="ko-KR" altLang="en-US" sz="1300" b="1">
                        <a:solidFill>
                          <a:schemeClr val="tx1"/>
                        </a:solidFill>
                        <a:ea typeface="Noto Sans CJK KR Bold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포커 머신 러닝을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ea typeface="Noto Sans CJK KR Bold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위한 코드 및 동작 구현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표정 추출을 위한 코드 및 동작 구현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ea typeface="Noto Sans CJK KR Bold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en-US" altLang="ko-KR" sz="1300" b="1" dirty="0">
                        <a:solidFill>
                          <a:schemeClr val="tx1"/>
                        </a:solidFill>
                        <a:ea typeface="Noto Sans CJK KR Bold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표정 추출을 위한 코드 및 동작 구현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ea typeface="Noto Sans CJK KR Bold"/>
                      </a:endParaRPr>
                    </a:p>
                    <a:p>
                      <a:pPr algn="ctr">
                        <a:defRPr lang="ko-KR" altLang="en-US"/>
                      </a:pPr>
                      <a:endParaRPr lang="en-US" altLang="ko-KR" sz="1300" b="1" dirty="0">
                        <a:solidFill>
                          <a:schemeClr val="tx1"/>
                        </a:solidFill>
                        <a:ea typeface="Noto Sans CJK KR Bold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502839"/>
                  </a:ext>
                </a:extLst>
              </a:tr>
              <a:tr h="110279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ea typeface="Noto Sans CJK KR Bold"/>
                        </a:rPr>
                        <a:t>테스트</a:t>
                      </a:r>
                      <a:endParaRPr lang="ko-KR" altLang="en-US" sz="1300" b="1">
                        <a:solidFill>
                          <a:schemeClr val="tx1"/>
                        </a:solidFill>
                        <a:ea typeface="Noto Sans CJK KR Bold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AI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와 세븐 포커 진행하여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ea typeface="Noto Sans CJK KR Bold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ea typeface="Noto Sans CJK KR Bold"/>
                        </a:rPr>
                        <a:t>목표로 한 결과에 근접하나 테스트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2296771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6744435-8812-4B77-AB31-7D8A60F2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477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C7227D4-F7D0-4328-A6EC-35D369B353CD}"/>
              </a:ext>
            </a:extLst>
          </p:cNvPr>
          <p:cNvSpPr/>
          <p:nvPr/>
        </p:nvSpPr>
        <p:spPr>
          <a:xfrm>
            <a:off x="3868801" y="695526"/>
            <a:ext cx="1406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개발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C2A82CD-913D-4BB7-92DE-16A69CCCF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084293"/>
              </p:ext>
            </p:extLst>
          </p:nvPr>
        </p:nvGraphicFramePr>
        <p:xfrm>
          <a:off x="716839" y="1484784"/>
          <a:ext cx="7710320" cy="50329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3515239391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5089877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21582127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426957068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1752011091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165445340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3346233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784181048"/>
                    </a:ext>
                  </a:extLst>
                </a:gridCol>
                <a:gridCol w="401508">
                  <a:extLst>
                    <a:ext uri="{9D8B030D-6E8A-4147-A177-3AD203B41FA5}">
                      <a16:colId xmlns:a16="http://schemas.microsoft.com/office/drawing/2014/main" val="1162119460"/>
                    </a:ext>
                  </a:extLst>
                </a:gridCol>
              </a:tblGrid>
              <a:tr h="53583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1" dirty="0"/>
                        <a:t>항목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1"/>
                        <a:t>추진 사항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 dirty="0"/>
                        <a:t>1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 dirty="0"/>
                        <a:t>2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 dirty="0"/>
                        <a:t>3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 dirty="0"/>
                        <a:t>4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 dirty="0"/>
                        <a:t>5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 dirty="0"/>
                        <a:t>6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 dirty="0"/>
                        <a:t>7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548883"/>
                  </a:ext>
                </a:extLst>
              </a:tr>
              <a:tr h="49550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300" b="1" dirty="0"/>
                        <a:t>자료 수집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 b="1" dirty="0"/>
                        <a:t>- 구현할 기능에 맞는 자료 조사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088459"/>
                  </a:ext>
                </a:extLst>
              </a:tr>
              <a:tr h="76439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300" b="1" dirty="0"/>
                        <a:t>시스템 설계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  <a:defRPr lang="ko-KR" altLang="en-US"/>
                      </a:pPr>
                      <a:r>
                        <a:rPr lang="en-US" altLang="ko-KR" sz="1300" b="1" dirty="0"/>
                        <a:t>- </a:t>
                      </a:r>
                      <a:r>
                        <a:rPr lang="ko-KR" altLang="en-US" sz="1300" b="1" dirty="0"/>
                        <a:t>포커 </a:t>
                      </a:r>
                      <a:r>
                        <a:rPr lang="en-US" altLang="ko-KR" sz="1300" b="1" dirty="0"/>
                        <a:t>AI </a:t>
                      </a:r>
                      <a:r>
                        <a:rPr lang="ko-KR" altLang="en-US" sz="1300" b="1" dirty="0"/>
                        <a:t>설계 및 사용할 함수 선택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693278"/>
                  </a:ext>
                </a:extLst>
              </a:tr>
              <a:tr h="130060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300" b="1"/>
                        <a:t>구현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Char char="-"/>
                        <a:defRPr lang="ko-KR" altLang="en-US"/>
                      </a:pPr>
                      <a:r>
                        <a:rPr lang="ko-KR" altLang="en-US" sz="1300" b="1" dirty="0"/>
                        <a:t> 포커 </a:t>
                      </a:r>
                      <a:r>
                        <a:rPr lang="en-US" altLang="ko-KR" sz="1300" b="1" dirty="0"/>
                        <a:t>AI </a:t>
                      </a:r>
                      <a:r>
                        <a:rPr lang="ko-KR" altLang="en-US" sz="1300" b="1" dirty="0"/>
                        <a:t>구현 및 </a:t>
                      </a:r>
                      <a:r>
                        <a:rPr lang="ko-KR" altLang="en-US" sz="1300" b="1" dirty="0" err="1"/>
                        <a:t>머신러닝</a:t>
                      </a:r>
                      <a:r>
                        <a:rPr lang="ko-KR" altLang="en-US" sz="1300" b="1" dirty="0"/>
                        <a:t> 진행</a:t>
                      </a:r>
                      <a:endParaRPr lang="en-US" altLang="ko-KR" sz="1300" b="1" dirty="0"/>
                    </a:p>
                    <a:p>
                      <a:pPr algn="l" latinLnBrk="1">
                        <a:buChar char="-"/>
                        <a:defRPr lang="ko-KR" altLang="en-US"/>
                      </a:pPr>
                      <a:endParaRPr lang="en-US" altLang="ko-KR" sz="1300" b="1" dirty="0"/>
                    </a:p>
                    <a:p>
                      <a:pPr algn="l" latinLnBrk="1">
                        <a:buChar char="-"/>
                        <a:defRPr lang="ko-KR" altLang="en-US"/>
                      </a:pPr>
                      <a:r>
                        <a:rPr lang="en-US" altLang="ko-KR" sz="1300" b="1" dirty="0"/>
                        <a:t> </a:t>
                      </a:r>
                      <a:r>
                        <a:rPr lang="ko-KR" altLang="en-US" sz="1300" b="1" dirty="0"/>
                        <a:t>사람 얼굴에서 표정 추출 코딩 및 구현</a:t>
                      </a:r>
                      <a:endParaRPr lang="en-US" altLang="ko-KR" sz="1300" b="1" dirty="0"/>
                    </a:p>
                    <a:p>
                      <a:pPr algn="l" latinLnBrk="1">
                        <a:buChar char="-"/>
                        <a:defRPr lang="ko-KR" altLang="en-US"/>
                      </a:pPr>
                      <a:endParaRPr lang="en-US" altLang="ko-KR" sz="1300" b="1" dirty="0"/>
                    </a:p>
                    <a:p>
                      <a:pPr algn="l" latinLnBrk="1">
                        <a:buChar char="-"/>
                        <a:defRPr lang="ko-KR" altLang="en-US"/>
                      </a:pPr>
                      <a:r>
                        <a:rPr lang="en-US" altLang="ko-KR" sz="1300" b="1" dirty="0"/>
                        <a:t> </a:t>
                      </a:r>
                      <a:r>
                        <a:rPr lang="ko-KR" altLang="en-US" sz="1300" b="1" dirty="0"/>
                        <a:t>시스템 통합</a:t>
                      </a:r>
                      <a:endParaRPr lang="en-US" altLang="ko-KR" sz="13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051878"/>
                  </a:ext>
                </a:extLst>
              </a:tr>
              <a:tr h="92907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300" b="1" dirty="0"/>
                        <a:t>데모 및 수정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Char char="-"/>
                        <a:defRPr lang="ko-KR" altLang="en-US"/>
                      </a:pPr>
                      <a:r>
                        <a:rPr lang="en-US" altLang="ko-KR" sz="1300" b="1" dirty="0"/>
                        <a:t> </a:t>
                      </a:r>
                      <a:r>
                        <a:rPr lang="ko-KR" altLang="en-US" sz="1300" b="1" dirty="0"/>
                        <a:t>데모 기능 테스트</a:t>
                      </a:r>
                    </a:p>
                    <a:p>
                      <a:pPr algn="l" latinLnBrk="1">
                        <a:buChar char="-"/>
                        <a:defRPr lang="ko-KR" altLang="en-US"/>
                      </a:pPr>
                      <a:endParaRPr lang="en-US" altLang="ko-KR" sz="1300" b="1" dirty="0"/>
                    </a:p>
                    <a:p>
                      <a:pPr algn="l" latinLnBrk="1">
                        <a:buChar char="-"/>
                        <a:defRPr lang="ko-KR" altLang="en-US"/>
                      </a:pPr>
                      <a:r>
                        <a:rPr lang="ko-KR" altLang="en-US" sz="1300" b="1" dirty="0"/>
                        <a:t> 버그 및 오류 수정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836375"/>
                  </a:ext>
                </a:extLst>
              </a:tr>
              <a:tr h="100751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300" b="1" dirty="0"/>
                        <a:t>최종 보고서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Char char="-"/>
                        <a:defRPr lang="ko-KR" altLang="en-US"/>
                      </a:pPr>
                      <a:r>
                        <a:rPr lang="en-US" altLang="ko-KR" sz="1300" b="1" dirty="0"/>
                        <a:t> </a:t>
                      </a:r>
                      <a:r>
                        <a:rPr lang="ko-KR" altLang="en-US" sz="1300" b="1" dirty="0"/>
                        <a:t>졸업작품 최종 보고서 작성</a:t>
                      </a:r>
                      <a:endParaRPr lang="en-US" altLang="ko-KR" sz="1300" b="1" dirty="0"/>
                    </a:p>
                    <a:p>
                      <a:pPr algn="l" latinLnBrk="1">
                        <a:buChar char="-"/>
                        <a:defRPr lang="ko-KR" altLang="en-US"/>
                      </a:pPr>
                      <a:endParaRPr lang="en-US" altLang="ko-KR" sz="1300" b="1" dirty="0"/>
                    </a:p>
                    <a:p>
                      <a:pPr algn="l" latinLnBrk="1">
                        <a:buChar char="-"/>
                        <a:defRPr lang="ko-KR" altLang="en-US"/>
                      </a:pPr>
                      <a:r>
                        <a:rPr lang="ko-KR" altLang="en-US" sz="1300" b="1" dirty="0"/>
                        <a:t> 최종 점검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b="1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393824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9CD48E-5791-465F-AD3F-8144581A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70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C7227D4-F7D0-4328-A6EC-35D369B353CD}"/>
              </a:ext>
            </a:extLst>
          </p:cNvPr>
          <p:cNvSpPr/>
          <p:nvPr/>
        </p:nvSpPr>
        <p:spPr>
          <a:xfrm>
            <a:off x="4067943" y="718951"/>
            <a:ext cx="1008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Github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E8C8B0-B7B3-4C23-86B4-DD00A7FE55DC}"/>
              </a:ext>
            </a:extLst>
          </p:cNvPr>
          <p:cNvSpPr/>
          <p:nvPr/>
        </p:nvSpPr>
        <p:spPr>
          <a:xfrm>
            <a:off x="1727683" y="1412776"/>
            <a:ext cx="56886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https://github.com/hurjm/Seven-Poker-AI.git 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AFB4A04-6D1C-4F68-A7AC-38758AC7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040569-8196-45E2-AF6F-48F1A8DF1141}"/>
              </a:ext>
            </a:extLst>
          </p:cNvPr>
          <p:cNvSpPr txBox="1"/>
          <p:nvPr/>
        </p:nvSpPr>
        <p:spPr>
          <a:xfrm>
            <a:off x="1835696" y="1812886"/>
            <a:ext cx="5040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허종문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hurjm</a:t>
            </a:r>
            <a:endParaRPr lang="en-US" altLang="ko-KR" sz="1400" dirty="0"/>
          </a:p>
          <a:p>
            <a:r>
              <a:rPr lang="ko-KR" altLang="en-US" sz="1400" dirty="0" err="1"/>
              <a:t>원재연</a:t>
            </a:r>
            <a:r>
              <a:rPr lang="ko-KR" altLang="en-US" sz="1400" dirty="0"/>
              <a:t> </a:t>
            </a:r>
            <a:r>
              <a:rPr lang="en-US" altLang="ko-KR" sz="1400" dirty="0"/>
              <a:t>: Iliwodus12</a:t>
            </a:r>
          </a:p>
          <a:p>
            <a:r>
              <a:rPr lang="ko-KR" altLang="en-US" sz="1400" dirty="0"/>
              <a:t>조재희 </a:t>
            </a:r>
            <a:r>
              <a:rPr lang="en-US" altLang="ko-KR" sz="1400" dirty="0"/>
              <a:t>: Jehee1204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686854-9E28-4FEC-A73A-FE63F61B2E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9" y="2492896"/>
            <a:ext cx="7125279" cy="391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83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C7227D4-F7D0-4328-A6EC-35D369B353CD}"/>
              </a:ext>
            </a:extLst>
          </p:cNvPr>
          <p:cNvSpPr/>
          <p:nvPr/>
        </p:nvSpPr>
        <p:spPr>
          <a:xfrm>
            <a:off x="3139920" y="695526"/>
            <a:ext cx="2864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필요 기술 및 참고 문헌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BCA429-1D1F-436A-AFF2-884B3C322519}"/>
              </a:ext>
            </a:extLst>
          </p:cNvPr>
          <p:cNvSpPr/>
          <p:nvPr/>
        </p:nvSpPr>
        <p:spPr>
          <a:xfrm>
            <a:off x="1403648" y="1268760"/>
            <a:ext cx="316835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Microsoft Azure </a:t>
            </a:r>
            <a:r>
              <a:rPr lang="en-US" altLang="ko-KR" sz="15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Api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관련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198163-9CDF-4453-92AE-9DE5C0C7FD3B}"/>
              </a:ext>
            </a:extLst>
          </p:cNvPr>
          <p:cNvSpPr/>
          <p:nvPr/>
        </p:nvSpPr>
        <p:spPr>
          <a:xfrm>
            <a:off x="1829994" y="1658378"/>
            <a:ext cx="62703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  <a:hlinkClick r:id="rId3"/>
              </a:rPr>
              <a:t>https://azure.microsoft.com/ko-kr/try/cognitive-services/?api=emotion-api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  <a:hlinkClick r:id="rId4"/>
              </a:rPr>
              <a:t>https://docs.microsoft.com/ko-kr/azure/cognitive-services/face/quickstarts/python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  <a:hlinkClick r:id="rId5"/>
              </a:rPr>
              <a:t>https://docs.microsoft.com/ko-kr/azure/cognitive-services/Computer-vision/vision-api-how-to-topics/howtoanalyzevideo_vision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B23CD1-EA13-4F12-8596-DC2C8515539E}"/>
              </a:ext>
            </a:extLst>
          </p:cNvPr>
          <p:cNvSpPr/>
          <p:nvPr/>
        </p:nvSpPr>
        <p:spPr>
          <a:xfrm>
            <a:off x="1403648" y="2720287"/>
            <a:ext cx="47525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Neural Network 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관련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0B1616-B580-469E-ACA5-D5C3B4A5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5DAC63-A80A-45AC-A627-6AC9B8C8A213}"/>
              </a:ext>
            </a:extLst>
          </p:cNvPr>
          <p:cNvSpPr/>
          <p:nvPr/>
        </p:nvSpPr>
        <p:spPr>
          <a:xfrm>
            <a:off x="1829995" y="2985261"/>
            <a:ext cx="576064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머신러닝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 강의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  <a:hlinkClick r:id="rId6"/>
            </a:endParaRP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  <a:hlinkClick r:id="rId6"/>
              </a:rPr>
              <a:t>https://www.youtube.com/user/hunkims/featured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ko-KR" altLang="en-US" sz="1200" b="1" dirty="0" err="1">
                <a:latin typeface="Noto Sans CJK KR Bold" pitchFamily="34" charset="-127"/>
                <a:ea typeface="Noto Sans CJK KR Bold" pitchFamily="34" charset="-127"/>
              </a:rPr>
              <a:t>파이썬과</a:t>
            </a:r>
            <a:r>
              <a:rPr lang="ko-KR" altLang="en-US" sz="1200" b="1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200" b="1" dirty="0" err="1">
                <a:latin typeface="Noto Sans CJK KR Bold" pitchFamily="34" charset="-127"/>
                <a:ea typeface="Noto Sans CJK KR Bold" pitchFamily="34" charset="-127"/>
              </a:rPr>
              <a:t>케라스로</a:t>
            </a:r>
            <a:r>
              <a:rPr lang="ko-KR" altLang="en-US" sz="1200" b="1" dirty="0">
                <a:latin typeface="Noto Sans CJK KR Bold" pitchFamily="34" charset="-127"/>
                <a:ea typeface="Noto Sans CJK KR Bold" pitchFamily="34" charset="-127"/>
              </a:rPr>
              <a:t> 배우는 강화학습</a:t>
            </a:r>
            <a:endParaRPr lang="en-US" altLang="ko-KR" sz="1200" b="1" dirty="0"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ko-KR" altLang="en-US" sz="1200" b="1" dirty="0">
                <a:latin typeface="Noto Sans CJK KR Bold" pitchFamily="34" charset="-127"/>
                <a:ea typeface="Noto Sans CJK KR Bold" pitchFamily="34" charset="-127"/>
              </a:rPr>
              <a:t>저자 </a:t>
            </a:r>
            <a:r>
              <a:rPr lang="en-US" altLang="ko-KR" sz="1200" b="1" dirty="0">
                <a:latin typeface="Noto Sans CJK KR Bold" pitchFamily="34" charset="-127"/>
                <a:ea typeface="Noto Sans CJK KR Bold" pitchFamily="34" charset="-127"/>
              </a:rPr>
              <a:t>:</a:t>
            </a:r>
            <a:r>
              <a:rPr lang="ko-KR" altLang="en-US" sz="1200" b="1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200" b="1" dirty="0" err="1">
                <a:latin typeface="Noto Sans CJK KR Bold" pitchFamily="34" charset="-127"/>
                <a:ea typeface="Noto Sans CJK KR Bold" pitchFamily="34" charset="-127"/>
              </a:rPr>
              <a:t>이웅원</a:t>
            </a:r>
            <a:r>
              <a:rPr lang="ko-KR" altLang="en-US" sz="1200" b="1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200" b="1" dirty="0" err="1">
                <a:latin typeface="Noto Sans CJK KR Bold" pitchFamily="34" charset="-127"/>
                <a:ea typeface="Noto Sans CJK KR Bold" pitchFamily="34" charset="-127"/>
              </a:rPr>
              <a:t>양혁렬</a:t>
            </a:r>
            <a:r>
              <a:rPr lang="ko-KR" altLang="en-US" sz="1200" b="1" dirty="0">
                <a:latin typeface="Noto Sans CJK KR Bold" pitchFamily="34" charset="-127"/>
                <a:ea typeface="Noto Sans CJK KR Bold" pitchFamily="34" charset="-127"/>
              </a:rPr>
              <a:t> 김건우 </a:t>
            </a:r>
            <a:r>
              <a:rPr lang="ko-KR" altLang="en-US" sz="1200" b="1" dirty="0" err="1">
                <a:latin typeface="Noto Sans CJK KR Bold" pitchFamily="34" charset="-127"/>
                <a:ea typeface="Noto Sans CJK KR Bold" pitchFamily="34" charset="-127"/>
              </a:rPr>
              <a:t>이영무</a:t>
            </a:r>
            <a:r>
              <a:rPr lang="ko-KR" altLang="en-US" sz="1200" b="1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200" b="1" dirty="0" err="1">
                <a:latin typeface="Noto Sans CJK KR Bold" pitchFamily="34" charset="-127"/>
                <a:ea typeface="Noto Sans CJK KR Bold" pitchFamily="34" charset="-127"/>
              </a:rPr>
              <a:t>이의령</a:t>
            </a:r>
            <a:r>
              <a:rPr lang="ko-KR" altLang="en-US" sz="1200" b="1" dirty="0">
                <a:latin typeface="Noto Sans CJK KR Bold" pitchFamily="34" charset="-127"/>
                <a:ea typeface="Noto Sans CJK KR Bold" pitchFamily="34" charset="-127"/>
              </a:rPr>
              <a:t> 출판 위키 </a:t>
            </a:r>
            <a:r>
              <a:rPr lang="ko-KR" altLang="en-US" sz="1200" b="1" dirty="0" err="1">
                <a:latin typeface="Noto Sans CJK KR Bold" pitchFamily="34" charset="-127"/>
                <a:ea typeface="Noto Sans CJK KR Bold" pitchFamily="34" charset="-127"/>
              </a:rPr>
              <a:t>북스</a:t>
            </a:r>
            <a:endParaRPr lang="en-US" altLang="ko-KR" sz="1200" b="1" dirty="0">
              <a:latin typeface="Noto Sans CJK KR Bold" pitchFamily="34" charset="-127"/>
              <a:ea typeface="Noto Sans CJK KR Bold" pitchFamily="34" charset="-127"/>
            </a:endParaRPr>
          </a:p>
          <a:p>
            <a:endParaRPr lang="en-US" altLang="ko-KR" sz="1400" b="1" dirty="0"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AI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학습 방법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  <a:hlinkClick r:id="rId7"/>
              </a:rPr>
              <a:t>https://medium.com/applied-data-science/alphago-zero-explained-in-one-diagram-365f5abf67e0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Keras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 Document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  <a:hlinkClick r:id="rId8"/>
              </a:rPr>
              <a:t>https://keras.io/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endParaRPr lang="ko-KR" altLang="en-US" sz="15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endParaRPr lang="ko-KR" altLang="en-US" sz="15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9C06E1-83A5-460A-96F3-8ABBE6CAD20B}"/>
              </a:ext>
            </a:extLst>
          </p:cNvPr>
          <p:cNvSpPr/>
          <p:nvPr/>
        </p:nvSpPr>
        <p:spPr>
          <a:xfrm>
            <a:off x="1403648" y="5348252"/>
            <a:ext cx="47525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포커 관련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D83E49-E6F3-4EB4-8146-2DC29B2980AE}"/>
              </a:ext>
            </a:extLst>
          </p:cNvPr>
          <p:cNvSpPr/>
          <p:nvPr/>
        </p:nvSpPr>
        <p:spPr>
          <a:xfrm>
            <a:off x="1829995" y="5734199"/>
            <a:ext cx="576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  <a:hlinkClick r:id="rId9"/>
              </a:rPr>
              <a:t>http://www.thepokerbank.com/strategy/other/winrate/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hlinkClick r:id="rId10"/>
              </a:rPr>
              <a:t>https://www.testyourpoker.com/</a:t>
            </a:r>
            <a:endParaRPr lang="en-US" altLang="ko-KR" sz="1200" dirty="0">
              <a:latin typeface="맑은 고딕" panose="020B0503020000020004" pitchFamily="50" charset="-127"/>
            </a:endParaRPr>
          </a:p>
          <a:p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5858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897232" y="2246028"/>
            <a:ext cx="10839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Q&amp;A</a:t>
            </a:r>
            <a:endParaRPr lang="ko-KR" altLang="en-US" sz="30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85585" y="1844824"/>
            <a:ext cx="7072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1100" b="1" dirty="0">
                <a:solidFill>
                  <a:prstClr val="white">
                    <a:lumMod val="6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마 무 리</a:t>
            </a:r>
          </a:p>
        </p:txBody>
      </p:sp>
      <p:sp>
        <p:nvSpPr>
          <p:cNvPr id="3" name="타원 2"/>
          <p:cNvSpPr/>
          <p:nvPr/>
        </p:nvSpPr>
        <p:spPr>
          <a:xfrm>
            <a:off x="4211960" y="3429000"/>
            <a:ext cx="1647930" cy="164793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35925" y="3429000"/>
            <a:ext cx="4108075" cy="16479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 rot="5400000">
            <a:off x="2887558" y="3438222"/>
            <a:ext cx="1647930" cy="1647930"/>
          </a:xfrm>
          <a:prstGeom prst="ellipse">
            <a:avLst/>
          </a:prstGeom>
          <a:solidFill>
            <a:srgbClr val="F69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>
            <a:off x="-1" y="3438222"/>
            <a:ext cx="3711523" cy="1647930"/>
          </a:xfrm>
          <a:prstGeom prst="rect">
            <a:avLst/>
          </a:prstGeom>
          <a:solidFill>
            <a:srgbClr val="F69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F47B24-565B-4B52-AB20-E75348DB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11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타원 50">
            <a:extLst>
              <a:ext uri="{FF2B5EF4-FFF2-40B4-BE49-F238E27FC236}">
                <a16:creationId xmlns:a16="http://schemas.microsoft.com/office/drawing/2014/main" id="{FF0A3977-C10C-4DCB-9E1B-837FD929A7E6}"/>
              </a:ext>
            </a:extLst>
          </p:cNvPr>
          <p:cNvSpPr/>
          <p:nvPr/>
        </p:nvSpPr>
        <p:spPr>
          <a:xfrm>
            <a:off x="6869176" y="2588042"/>
            <a:ext cx="291490" cy="280961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6540" y="1202437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팀원 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08692" y="906723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1100" b="1" dirty="0">
                <a:solidFill>
                  <a:prstClr val="white">
                    <a:lumMod val="6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본 문 내 용 들 어 가 기</a:t>
            </a:r>
          </a:p>
        </p:txBody>
      </p:sp>
      <p:sp>
        <p:nvSpPr>
          <p:cNvPr id="15" name="타원 14"/>
          <p:cNvSpPr/>
          <p:nvPr/>
        </p:nvSpPr>
        <p:spPr>
          <a:xfrm>
            <a:off x="1904247" y="2505870"/>
            <a:ext cx="291490" cy="280961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961351" y="2558849"/>
            <a:ext cx="177281" cy="17087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620146" y="2208399"/>
            <a:ext cx="291490" cy="28096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677250" y="2261378"/>
            <a:ext cx="177281" cy="17087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153278" y="2881121"/>
            <a:ext cx="291490" cy="280961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210382" y="2934100"/>
            <a:ext cx="177281" cy="17087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926281" y="2636629"/>
            <a:ext cx="177281" cy="17087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2195736" y="2311621"/>
            <a:ext cx="1424409" cy="29747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9" idx="6"/>
            <a:endCxn id="23" idx="1"/>
          </p:cNvCxnSpPr>
          <p:nvPr/>
        </p:nvCxnSpPr>
        <p:spPr>
          <a:xfrm>
            <a:off x="3911636" y="2348880"/>
            <a:ext cx="1284330" cy="57338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5444767" y="2692662"/>
            <a:ext cx="1424409" cy="29747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515548" y="4135923"/>
            <a:ext cx="1666215" cy="1666215"/>
          </a:xfrm>
          <a:prstGeom prst="ellipse">
            <a:avLst/>
          </a:prstGeom>
          <a:solidFill>
            <a:srgbClr val="F69F4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6" name="타원 35"/>
          <p:cNvSpPr/>
          <p:nvPr/>
        </p:nvSpPr>
        <p:spPr>
          <a:xfrm>
            <a:off x="1763688" y="4406150"/>
            <a:ext cx="1169933" cy="11699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7" name="직사각형 36"/>
          <p:cNvSpPr/>
          <p:nvPr/>
        </p:nvSpPr>
        <p:spPr>
          <a:xfrm>
            <a:off x="1824378" y="4662680"/>
            <a:ext cx="10021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100" b="1" dirty="0">
                <a:solidFill>
                  <a:prstClr val="white">
                    <a:lumMod val="6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2012154048</a:t>
            </a:r>
            <a:endParaRPr lang="ko-KR" altLang="en-US" sz="1100" b="1" dirty="0">
              <a:solidFill>
                <a:prstClr val="white">
                  <a:lumMod val="6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83075" y="4922594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허종문</a:t>
            </a:r>
            <a:endParaRPr lang="ko-KR" altLang="en-US" sz="13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941022" y="4135923"/>
            <a:ext cx="1666215" cy="16662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0" name="타원 39"/>
          <p:cNvSpPr/>
          <p:nvPr/>
        </p:nvSpPr>
        <p:spPr>
          <a:xfrm>
            <a:off x="3189162" y="4406150"/>
            <a:ext cx="1169933" cy="11699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1" name="직사각형 40"/>
          <p:cNvSpPr/>
          <p:nvPr/>
        </p:nvSpPr>
        <p:spPr>
          <a:xfrm>
            <a:off x="3249852" y="4662680"/>
            <a:ext cx="10021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100" b="1" dirty="0">
                <a:solidFill>
                  <a:prstClr val="white">
                    <a:lumMod val="6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2015156023</a:t>
            </a:r>
            <a:endParaRPr lang="ko-KR" altLang="en-US" sz="1100" b="1" dirty="0">
              <a:solidFill>
                <a:prstClr val="white">
                  <a:lumMod val="6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08551" y="4922594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원재연</a:t>
            </a:r>
          </a:p>
        </p:txBody>
      </p:sp>
      <p:sp>
        <p:nvSpPr>
          <p:cNvPr id="43" name="타원 42"/>
          <p:cNvSpPr/>
          <p:nvPr/>
        </p:nvSpPr>
        <p:spPr>
          <a:xfrm>
            <a:off x="4366496" y="4135923"/>
            <a:ext cx="1666215" cy="1666215"/>
          </a:xfrm>
          <a:prstGeom prst="ellipse">
            <a:avLst/>
          </a:prstGeom>
          <a:solidFill>
            <a:schemeClr val="accent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4" name="타원 43"/>
          <p:cNvSpPr/>
          <p:nvPr/>
        </p:nvSpPr>
        <p:spPr>
          <a:xfrm>
            <a:off x="4614636" y="4406150"/>
            <a:ext cx="1169933" cy="11699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직사각형 44"/>
          <p:cNvSpPr/>
          <p:nvPr/>
        </p:nvSpPr>
        <p:spPr>
          <a:xfrm>
            <a:off x="4675326" y="4662680"/>
            <a:ext cx="10021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100" b="1" dirty="0">
                <a:solidFill>
                  <a:prstClr val="white">
                    <a:lumMod val="6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2013154039</a:t>
            </a:r>
            <a:endParaRPr lang="ko-KR" altLang="en-US" sz="1100" b="1" dirty="0">
              <a:solidFill>
                <a:prstClr val="white">
                  <a:lumMod val="6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834027" y="4922594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조재희</a:t>
            </a:r>
          </a:p>
        </p:txBody>
      </p:sp>
      <p:sp>
        <p:nvSpPr>
          <p:cNvPr id="47" name="타원 46"/>
          <p:cNvSpPr/>
          <p:nvPr/>
        </p:nvSpPr>
        <p:spPr>
          <a:xfrm>
            <a:off x="5788148" y="4135923"/>
            <a:ext cx="1666215" cy="16662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8" name="타원 47"/>
          <p:cNvSpPr/>
          <p:nvPr/>
        </p:nvSpPr>
        <p:spPr>
          <a:xfrm>
            <a:off x="6036288" y="4406150"/>
            <a:ext cx="1169933" cy="11699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C60680-BC52-4C51-AA2C-6E513B10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79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090390" y="161220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목차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79942" y="2708920"/>
            <a:ext cx="2090367" cy="27363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79942" y="2708920"/>
            <a:ext cx="2090367" cy="79208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79942" y="3212976"/>
            <a:ext cx="2090367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8" name="이등변 삼각형 17"/>
          <p:cNvSpPr/>
          <p:nvPr/>
        </p:nvSpPr>
        <p:spPr>
          <a:xfrm>
            <a:off x="2018744" y="2600908"/>
            <a:ext cx="303103" cy="21602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1331641" y="2951075"/>
            <a:ext cx="2016224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개요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331641" y="3649314"/>
            <a:ext cx="20162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Noto Sans CJK KR Bold" pitchFamily="34" charset="-127"/>
                <a:ea typeface="Noto Sans CJK KR Bold" pitchFamily="34" charset="-127"/>
              </a:rPr>
              <a:t>개발 배경</a:t>
            </a:r>
            <a:endParaRPr lang="en-US" altLang="ko-KR" sz="1100" b="1" dirty="0"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Noto Sans CJK KR Bold" pitchFamily="34" charset="-127"/>
                <a:ea typeface="Noto Sans CJK KR Bold" pitchFamily="34" charset="-127"/>
              </a:rPr>
              <a:t>개발 내용</a:t>
            </a:r>
            <a:endParaRPr lang="en-US" altLang="ko-KR" sz="1100" b="1" dirty="0"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Noto Sans CJK KR Bold" pitchFamily="34" charset="-127"/>
                <a:ea typeface="Noto Sans CJK KR Bold" pitchFamily="34" charset="-127"/>
              </a:rPr>
              <a:t>목표</a:t>
            </a:r>
            <a:endParaRPr lang="en-US" altLang="ko-KR" sz="1100" b="1" dirty="0"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Noto Sans CJK KR Bold" pitchFamily="34" charset="-127"/>
                <a:ea typeface="Noto Sans CJK KR Bold" pitchFamily="34" charset="-127"/>
              </a:rPr>
              <a:t>관련 연구 및 사례</a:t>
            </a:r>
            <a:endParaRPr lang="en-US" altLang="ko-KR" sz="1100" b="1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02035" y="2717304"/>
            <a:ext cx="2090367" cy="27363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02035" y="2717304"/>
            <a:ext cx="2090367" cy="79208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02035" y="3221360"/>
            <a:ext cx="2090367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이등변 삼각형 23"/>
          <p:cNvSpPr/>
          <p:nvPr/>
        </p:nvSpPr>
        <p:spPr>
          <a:xfrm>
            <a:off x="4240837" y="2609292"/>
            <a:ext cx="303103" cy="21602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5" name="직사각형 24"/>
          <p:cNvSpPr/>
          <p:nvPr/>
        </p:nvSpPr>
        <p:spPr>
          <a:xfrm>
            <a:off x="3502035" y="2933328"/>
            <a:ext cx="2080212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시스템 구조 및 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개발 방법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563888" y="3651866"/>
            <a:ext cx="1944216" cy="1837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Noto Sans CJK KR Bold" pitchFamily="34" charset="-127"/>
                <a:ea typeface="Noto Sans CJK KR Bold" pitchFamily="34" charset="-127"/>
              </a:rPr>
              <a:t>시스템 수행 시나리오</a:t>
            </a:r>
            <a:endParaRPr lang="en-US" altLang="ko-KR" sz="1100" b="1" dirty="0"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Noto Sans CJK KR Bold" pitchFamily="34" charset="-127"/>
                <a:ea typeface="Noto Sans CJK KR Bold" pitchFamily="34" charset="-127"/>
              </a:rPr>
              <a:t>시스템 구성도</a:t>
            </a:r>
            <a:endParaRPr lang="en-US" altLang="ko-KR" sz="1100" b="1" dirty="0"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Noto Sans CJK KR Bold" pitchFamily="34" charset="-127"/>
                <a:ea typeface="Noto Sans CJK KR Bold" pitchFamily="34" charset="-127"/>
              </a:rPr>
              <a:t>개발 방법</a:t>
            </a:r>
            <a:endParaRPr lang="en-US" altLang="ko-KR" sz="1100" b="1" dirty="0"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Noto Sans CJK KR Bold" pitchFamily="34" charset="-127"/>
                <a:ea typeface="Noto Sans CJK KR Bold" pitchFamily="34" charset="-127"/>
              </a:rPr>
              <a:t>개발 환경</a:t>
            </a:r>
            <a:endParaRPr lang="en-US" altLang="ko-KR" sz="1100" b="1" dirty="0"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100" b="1" dirty="0"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chemeClr val="bg1">
                  <a:lumMod val="6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chemeClr val="bg1">
                  <a:lumMod val="6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24128" y="2951074"/>
            <a:ext cx="20882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---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3" name="모서리가 둥근 직사각형 20">
            <a:extLst>
              <a:ext uri="{FF2B5EF4-FFF2-40B4-BE49-F238E27FC236}">
                <a16:creationId xmlns:a16="http://schemas.microsoft.com/office/drawing/2014/main" id="{5574E421-EC89-4CF3-B3A0-92B57C46EAAB}"/>
              </a:ext>
            </a:extLst>
          </p:cNvPr>
          <p:cNvSpPr/>
          <p:nvPr/>
        </p:nvSpPr>
        <p:spPr>
          <a:xfrm>
            <a:off x="5724128" y="2708920"/>
            <a:ext cx="2090367" cy="27363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4" name="모서리가 둥근 직사각형 21">
            <a:extLst>
              <a:ext uri="{FF2B5EF4-FFF2-40B4-BE49-F238E27FC236}">
                <a16:creationId xmlns:a16="http://schemas.microsoft.com/office/drawing/2014/main" id="{E8731B3B-0401-4CC3-9568-072ABDC5EC48}"/>
              </a:ext>
            </a:extLst>
          </p:cNvPr>
          <p:cNvSpPr/>
          <p:nvPr/>
        </p:nvSpPr>
        <p:spPr>
          <a:xfrm>
            <a:off x="5724128" y="2708920"/>
            <a:ext cx="2090367" cy="79208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C34F9F-6278-4CDF-A956-8784A97212D8}"/>
              </a:ext>
            </a:extLst>
          </p:cNvPr>
          <p:cNvSpPr/>
          <p:nvPr/>
        </p:nvSpPr>
        <p:spPr>
          <a:xfrm>
            <a:off x="5724128" y="3212976"/>
            <a:ext cx="2090367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B4053C8E-5E18-42CE-BCDF-DDCD9DB417CB}"/>
              </a:ext>
            </a:extLst>
          </p:cNvPr>
          <p:cNvSpPr/>
          <p:nvPr/>
        </p:nvSpPr>
        <p:spPr>
          <a:xfrm>
            <a:off x="6462930" y="2600908"/>
            <a:ext cx="303103" cy="21602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856C7B2-E404-438D-8842-51FE4260C414}"/>
              </a:ext>
            </a:extLst>
          </p:cNvPr>
          <p:cNvSpPr/>
          <p:nvPr/>
        </p:nvSpPr>
        <p:spPr>
          <a:xfrm>
            <a:off x="5734282" y="2951075"/>
            <a:ext cx="2088232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개발 업무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64EBC55-5FF5-4317-A1CD-7C2887629071}"/>
              </a:ext>
            </a:extLst>
          </p:cNvPr>
          <p:cNvSpPr/>
          <p:nvPr/>
        </p:nvSpPr>
        <p:spPr>
          <a:xfrm>
            <a:off x="5806290" y="3649315"/>
            <a:ext cx="1944215" cy="132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Noto Sans CJK KR Bold" pitchFamily="34" charset="-127"/>
                <a:ea typeface="Noto Sans CJK KR Bold" pitchFamily="34" charset="-127"/>
              </a:rPr>
              <a:t>개발 현황</a:t>
            </a:r>
            <a:endParaRPr lang="en-US" altLang="ko-KR" sz="1100" b="1"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>
                <a:latin typeface="Noto Sans CJK KR Bold" pitchFamily="34" charset="-127"/>
                <a:ea typeface="Noto Sans CJK KR Bold" pitchFamily="34" charset="-127"/>
              </a:rPr>
              <a:t>업무 </a:t>
            </a:r>
            <a:r>
              <a:rPr lang="ko-KR" altLang="en-US" sz="1100" b="1" dirty="0">
                <a:latin typeface="Noto Sans CJK KR Bold" pitchFamily="34" charset="-127"/>
                <a:ea typeface="Noto Sans CJK KR Bold" pitchFamily="34" charset="-127"/>
              </a:rPr>
              <a:t>분담</a:t>
            </a:r>
            <a:endParaRPr lang="en-US" altLang="ko-KR" sz="1100" b="1" dirty="0"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Noto Sans CJK KR Bold" pitchFamily="34" charset="-127"/>
                <a:ea typeface="Noto Sans CJK KR Bold" pitchFamily="34" charset="-127"/>
              </a:rPr>
              <a:t>개발 일정</a:t>
            </a:r>
            <a:endParaRPr lang="en-US" altLang="ko-KR" sz="1100" b="1" dirty="0"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 err="1">
                <a:latin typeface="Noto Sans CJK KR Bold" pitchFamily="34" charset="-127"/>
                <a:ea typeface="Noto Sans CJK KR Bold" pitchFamily="34" charset="-127"/>
              </a:rPr>
              <a:t>Github</a:t>
            </a:r>
            <a:endParaRPr lang="en-US" altLang="ko-KR" sz="1100" b="1" dirty="0"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Noto Sans CJK KR Bold" pitchFamily="34" charset="-127"/>
                <a:ea typeface="Noto Sans CJK KR Bold" pitchFamily="34" charset="-127"/>
              </a:rPr>
              <a:t>참고 문헌</a:t>
            </a:r>
            <a:endParaRPr lang="en-US" altLang="ko-KR" sz="1100" b="1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3568B2D-ED0C-4D65-8AAF-CA669B6C5C20}"/>
              </a:ext>
            </a:extLst>
          </p:cNvPr>
          <p:cNvSpPr/>
          <p:nvPr/>
        </p:nvSpPr>
        <p:spPr>
          <a:xfrm>
            <a:off x="5796136" y="3649314"/>
            <a:ext cx="194421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chemeClr val="bg1">
                  <a:lumMod val="6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chemeClr val="bg1">
                  <a:lumMod val="6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C6D097-B29D-46ED-BA73-EC3D41E3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42856" y="6356350"/>
            <a:ext cx="2133600" cy="365125"/>
          </a:xfrm>
        </p:spPr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54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16813" y="698321"/>
            <a:ext cx="13103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개발배경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ECDE29-1A7F-4159-857B-677CB6C0F9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708920"/>
            <a:ext cx="3974669" cy="360715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27B060-C592-4BA4-A959-1160CEC0447F}"/>
              </a:ext>
            </a:extLst>
          </p:cNvPr>
          <p:cNvSpPr/>
          <p:nvPr/>
        </p:nvSpPr>
        <p:spPr>
          <a:xfrm>
            <a:off x="1227556" y="5194522"/>
            <a:ext cx="31160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딥 러닝을 통한 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/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머신 러닝의 발전으로 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/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인한 주목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C4A641-3FE6-4695-8526-2D334CAE2704}"/>
              </a:ext>
            </a:extLst>
          </p:cNvPr>
          <p:cNvSpPr/>
          <p:nvPr/>
        </p:nvSpPr>
        <p:spPr>
          <a:xfrm>
            <a:off x="5092339" y="1906677"/>
            <a:ext cx="31160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딥 러닝에 대한 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/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사람들의 관심 증대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B451FE-1324-4F8A-A7CF-A097A45C7E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46731"/>
            <a:ext cx="4133345" cy="3700787"/>
          </a:xfrm>
          <a:prstGeom prst="rect">
            <a:avLst/>
          </a:prstGeom>
          <a:effectLst>
            <a:softEdge rad="152400"/>
          </a:effec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1DB57D8-5CD9-4139-8BE5-7DAA47D3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48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54FA3F-C9BD-45AF-93A6-28A917A26797}"/>
              </a:ext>
            </a:extLst>
          </p:cNvPr>
          <p:cNvSpPr/>
          <p:nvPr/>
        </p:nvSpPr>
        <p:spPr>
          <a:xfrm>
            <a:off x="3916813" y="698321"/>
            <a:ext cx="13103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개발내용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334DA4E-27F4-4587-9EE9-308B49C859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09" y="1340768"/>
            <a:ext cx="7628628" cy="3304026"/>
          </a:xfrm>
          <a:prstGeom prst="rect">
            <a:avLst/>
          </a:prstGeom>
          <a:effectLst>
            <a:softEdge rad="15240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71708FE-2AEA-496D-BC88-E432027A9384}"/>
              </a:ext>
            </a:extLst>
          </p:cNvPr>
          <p:cNvSpPr txBox="1"/>
          <p:nvPr/>
        </p:nvSpPr>
        <p:spPr>
          <a:xfrm>
            <a:off x="973710" y="5013176"/>
            <a:ext cx="7628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ea typeface="Noto Sans CJK KR Bold"/>
              </a:rPr>
              <a:t>머신러닝</a:t>
            </a:r>
            <a:r>
              <a:rPr lang="en-US" altLang="ko-KR" sz="2000" b="1" dirty="0">
                <a:ea typeface="Noto Sans CJK KR Bold"/>
              </a:rPr>
              <a:t>(Machine Learning)</a:t>
            </a:r>
            <a:r>
              <a:rPr lang="ko-KR" altLang="en-US" sz="2000" b="1" dirty="0">
                <a:ea typeface="Noto Sans CJK KR Bold"/>
              </a:rPr>
              <a:t>을 이용한 </a:t>
            </a:r>
            <a:r>
              <a:rPr lang="en-US" altLang="ko-KR" sz="2000" b="1" dirty="0">
                <a:ea typeface="Noto Sans CJK KR Bold"/>
              </a:rPr>
              <a:t>AI</a:t>
            </a:r>
            <a:r>
              <a:rPr lang="ko-KR" altLang="en-US" sz="2000" b="1" dirty="0">
                <a:ea typeface="Noto Sans CJK KR Bold"/>
              </a:rPr>
              <a:t>와 </a:t>
            </a:r>
            <a:r>
              <a:rPr lang="en-US" altLang="ko-KR" sz="2000" b="1" dirty="0">
                <a:ea typeface="Noto Sans CJK KR Bold"/>
              </a:rPr>
              <a:t>1 </a:t>
            </a:r>
            <a:r>
              <a:rPr lang="ko-KR" altLang="en-US" sz="2000" b="1" dirty="0">
                <a:ea typeface="Noto Sans CJK KR Bold"/>
              </a:rPr>
              <a:t>대 </a:t>
            </a:r>
            <a:r>
              <a:rPr lang="en-US" altLang="ko-KR" sz="2000" b="1" dirty="0">
                <a:ea typeface="Noto Sans CJK KR Bold"/>
              </a:rPr>
              <a:t>1 </a:t>
            </a:r>
            <a:r>
              <a:rPr lang="ko-KR" altLang="en-US" sz="2000" b="1" dirty="0">
                <a:ea typeface="Noto Sans CJK KR Bold"/>
              </a:rPr>
              <a:t>세븐 포커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AED0F5-0F4C-46FB-9BD5-B44D7F9C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1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4">
            <a:extLst>
              <a:ext uri="{FF2B5EF4-FFF2-40B4-BE49-F238E27FC236}">
                <a16:creationId xmlns:a16="http://schemas.microsoft.com/office/drawing/2014/main" id="{7079D3A9-33EA-4A07-B6F8-9D29EF23B623}"/>
              </a:ext>
            </a:extLst>
          </p:cNvPr>
          <p:cNvSpPr/>
          <p:nvPr/>
        </p:nvSpPr>
        <p:spPr>
          <a:xfrm>
            <a:off x="4863949" y="1412776"/>
            <a:ext cx="2803674" cy="33304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모서리가 둥근 직사각형 15">
            <a:extLst>
              <a:ext uri="{FF2B5EF4-FFF2-40B4-BE49-F238E27FC236}">
                <a16:creationId xmlns:a16="http://schemas.microsoft.com/office/drawing/2014/main" id="{A1B00993-0C1A-4D55-8E28-DD0E0A713F82}"/>
              </a:ext>
            </a:extLst>
          </p:cNvPr>
          <p:cNvSpPr/>
          <p:nvPr/>
        </p:nvSpPr>
        <p:spPr>
          <a:xfrm>
            <a:off x="4863949" y="3648560"/>
            <a:ext cx="2803674" cy="1110163"/>
          </a:xfrm>
          <a:prstGeom prst="roundRect">
            <a:avLst/>
          </a:prstGeom>
          <a:solidFill>
            <a:srgbClr val="F69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7227D4-F7D0-4328-A6EC-35D369B353CD}"/>
              </a:ext>
            </a:extLst>
          </p:cNvPr>
          <p:cNvSpPr/>
          <p:nvPr/>
        </p:nvSpPr>
        <p:spPr>
          <a:xfrm>
            <a:off x="4208043" y="695526"/>
            <a:ext cx="7279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목표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805536-475C-4914-9810-0E9617D74515}"/>
              </a:ext>
            </a:extLst>
          </p:cNvPr>
          <p:cNvSpPr txBox="1"/>
          <p:nvPr/>
        </p:nvSpPr>
        <p:spPr>
          <a:xfrm>
            <a:off x="5004048" y="1556792"/>
            <a:ext cx="26606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ea typeface="Noto Sans CJK KR Bold"/>
              </a:rPr>
              <a:t>seed money * 10 every</a:t>
            </a:r>
            <a:r>
              <a:rPr lang="ko-KR" altLang="en-US" sz="1500" b="1" dirty="0">
                <a:ea typeface="Noto Sans CJK KR Bold"/>
              </a:rPr>
              <a:t> </a:t>
            </a:r>
            <a:r>
              <a:rPr lang="en-US" altLang="ko-KR" sz="1500" b="1" dirty="0">
                <a:ea typeface="Noto Sans CJK KR Bold"/>
              </a:rPr>
              <a:t>100hands or more</a:t>
            </a:r>
          </a:p>
          <a:p>
            <a:endParaRPr lang="en-US" altLang="ko-KR" sz="1500" b="1" dirty="0">
              <a:ea typeface="Noto Sans CJK KR Bold"/>
            </a:endParaRPr>
          </a:p>
          <a:p>
            <a:r>
              <a:rPr lang="ko-KR" altLang="en-US" sz="1400" b="1" dirty="0">
                <a:ea typeface="Noto Sans CJK KR Bold"/>
              </a:rPr>
              <a:t>본 프로그램의 </a:t>
            </a:r>
            <a:r>
              <a:rPr lang="en-US" altLang="ko-KR" sz="1400" b="1" dirty="0">
                <a:ea typeface="Noto Sans CJK KR Bold"/>
              </a:rPr>
              <a:t>seed money</a:t>
            </a:r>
            <a:r>
              <a:rPr lang="ko-KR" altLang="en-US" sz="1400" b="1" dirty="0">
                <a:ea typeface="Noto Sans CJK KR Bold"/>
              </a:rPr>
              <a:t>는 </a:t>
            </a:r>
            <a:r>
              <a:rPr lang="en-US" altLang="ko-KR" sz="1400" b="1" dirty="0">
                <a:ea typeface="Noto Sans CJK KR Bold"/>
              </a:rPr>
              <a:t>2000</a:t>
            </a:r>
            <a:r>
              <a:rPr lang="ko-KR" altLang="en-US" sz="1400" b="1" dirty="0">
                <a:ea typeface="Noto Sans CJK KR Bold"/>
              </a:rPr>
              <a:t>₩</a:t>
            </a:r>
            <a:endParaRPr lang="en-US" altLang="ko-KR" sz="1500" b="1" dirty="0">
              <a:ea typeface="Noto Sans CJK KR Bold"/>
            </a:endParaRPr>
          </a:p>
          <a:p>
            <a:endParaRPr lang="en-US" altLang="ko-KR" sz="1400" b="1" dirty="0">
              <a:ea typeface="Noto Sans CJK KR Bold"/>
            </a:endParaRPr>
          </a:p>
          <a:p>
            <a:r>
              <a:rPr lang="en-US" altLang="ko-KR" sz="1500" b="1" u="sng" dirty="0">
                <a:ea typeface="Noto Sans CJK KR Bold"/>
              </a:rPr>
              <a:t> </a:t>
            </a:r>
            <a:r>
              <a:rPr lang="ko-KR" altLang="en-US" sz="1500" b="1" u="sng" dirty="0">
                <a:ea typeface="Noto Sans CJK KR Bold"/>
              </a:rPr>
              <a:t>일반인들과 대결하여 </a:t>
            </a:r>
            <a:r>
              <a:rPr lang="en-US" altLang="ko-KR" sz="1500" b="1" u="sng" dirty="0">
                <a:ea typeface="Noto Sans CJK KR Bold"/>
              </a:rPr>
              <a:t>earning 20000</a:t>
            </a:r>
            <a:r>
              <a:rPr lang="ko-KR" altLang="en-US" sz="1500" b="1" u="sng" dirty="0">
                <a:ea typeface="Noto Sans CJK KR Bold"/>
              </a:rPr>
              <a:t>₩ </a:t>
            </a:r>
            <a:r>
              <a:rPr lang="en-US" altLang="ko-KR" sz="1500" b="1" u="sng" dirty="0">
                <a:ea typeface="Noto Sans CJK KR Bold"/>
              </a:rPr>
              <a:t>every 100hands or more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2C58A3CB-777E-4DB9-8174-5CCB7A29BA7E}"/>
              </a:ext>
            </a:extLst>
          </p:cNvPr>
          <p:cNvSpPr/>
          <p:nvPr/>
        </p:nvSpPr>
        <p:spPr>
          <a:xfrm>
            <a:off x="1268511" y="1413382"/>
            <a:ext cx="2803674" cy="33304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7137010-8D7D-4794-BE80-3992F88AAA0F}"/>
              </a:ext>
            </a:extLst>
          </p:cNvPr>
          <p:cNvSpPr/>
          <p:nvPr/>
        </p:nvSpPr>
        <p:spPr>
          <a:xfrm>
            <a:off x="1268511" y="3649166"/>
            <a:ext cx="2803674" cy="1110163"/>
          </a:xfrm>
          <a:prstGeom prst="roundRect">
            <a:avLst/>
          </a:prstGeom>
          <a:solidFill>
            <a:srgbClr val="F69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E55C24-2308-4DC8-AD37-5A0502416536}"/>
              </a:ext>
            </a:extLst>
          </p:cNvPr>
          <p:cNvSpPr/>
          <p:nvPr/>
        </p:nvSpPr>
        <p:spPr>
          <a:xfrm>
            <a:off x="1403648" y="1556792"/>
            <a:ext cx="26642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 err="1">
                <a:ea typeface="Noto Sans CJK KR Bold"/>
              </a:rPr>
              <a:t>홀덤의</a:t>
            </a:r>
            <a:r>
              <a:rPr lang="ko-KR" altLang="en-US" sz="1500" b="1" dirty="0">
                <a:ea typeface="Noto Sans CJK KR Bold"/>
              </a:rPr>
              <a:t> 경우</a:t>
            </a:r>
            <a:r>
              <a:rPr lang="en-US" altLang="ko-KR" sz="1500" b="1" dirty="0">
                <a:ea typeface="Noto Sans CJK KR Bold"/>
              </a:rPr>
              <a:t> </a:t>
            </a:r>
          </a:p>
          <a:p>
            <a:r>
              <a:rPr lang="en-US" altLang="ko-KR" sz="1500" b="1" dirty="0">
                <a:ea typeface="Noto Sans CJK KR Bold"/>
              </a:rPr>
              <a:t>+10 bb/100 is immense </a:t>
            </a:r>
          </a:p>
          <a:p>
            <a:endParaRPr lang="en-US" altLang="ko-KR" sz="1500" b="1" dirty="0">
              <a:ea typeface="Noto Sans CJK KR Bold"/>
            </a:endParaRPr>
          </a:p>
          <a:p>
            <a:r>
              <a:rPr lang="en-US" altLang="ko-KR" sz="1500" b="1" dirty="0">
                <a:ea typeface="Noto Sans CJK KR Bold"/>
              </a:rPr>
              <a:t> ex) bb</a:t>
            </a:r>
            <a:r>
              <a:rPr lang="ko-KR" altLang="en-US" sz="1500" b="1" dirty="0">
                <a:ea typeface="Noto Sans CJK KR Bold"/>
              </a:rPr>
              <a:t> </a:t>
            </a:r>
            <a:r>
              <a:rPr lang="en-US" altLang="ko-KR" sz="1500" b="1" dirty="0">
                <a:ea typeface="Noto Sans CJK KR Bold"/>
              </a:rPr>
              <a:t>=</a:t>
            </a:r>
            <a:r>
              <a:rPr lang="ko-KR" altLang="en-US" sz="1500" b="1" dirty="0">
                <a:ea typeface="Noto Sans CJK KR Bold"/>
              </a:rPr>
              <a:t> </a:t>
            </a:r>
            <a:r>
              <a:rPr lang="en-US" altLang="ko-KR" sz="1500" b="1" dirty="0">
                <a:ea typeface="Noto Sans CJK KR Bold"/>
              </a:rPr>
              <a:t>100$,</a:t>
            </a:r>
          </a:p>
          <a:p>
            <a:r>
              <a:rPr lang="en-US" altLang="ko-KR" sz="1500" b="1" dirty="0">
                <a:ea typeface="Noto Sans CJK KR Bold"/>
              </a:rPr>
              <a:t>10</a:t>
            </a:r>
            <a:r>
              <a:rPr lang="ko-KR" altLang="en-US" sz="1500" b="1" dirty="0">
                <a:ea typeface="Noto Sans CJK KR Bold"/>
              </a:rPr>
              <a:t> </a:t>
            </a:r>
            <a:r>
              <a:rPr lang="en-US" altLang="ko-KR" sz="1500" b="1" dirty="0">
                <a:ea typeface="Noto Sans CJK KR Bold"/>
              </a:rPr>
              <a:t>bb/100</a:t>
            </a:r>
            <a:r>
              <a:rPr lang="ko-KR" altLang="en-US" sz="1500" b="1" dirty="0">
                <a:ea typeface="Noto Sans CJK KR Bold"/>
              </a:rPr>
              <a:t> </a:t>
            </a:r>
            <a:r>
              <a:rPr lang="en-US" altLang="ko-KR" sz="1500" b="1" dirty="0">
                <a:ea typeface="Noto Sans CJK KR Bold"/>
              </a:rPr>
              <a:t>=</a:t>
            </a:r>
            <a:r>
              <a:rPr lang="ko-KR" altLang="en-US" sz="1500" b="1" dirty="0">
                <a:ea typeface="Noto Sans CJK KR Bold"/>
              </a:rPr>
              <a:t> </a:t>
            </a:r>
            <a:r>
              <a:rPr lang="en-US" altLang="ko-KR" sz="1500" b="1" dirty="0">
                <a:ea typeface="Noto Sans CJK KR Bold"/>
              </a:rPr>
              <a:t>earning</a:t>
            </a:r>
            <a:r>
              <a:rPr lang="ko-KR" altLang="en-US" sz="1500" b="1" dirty="0">
                <a:ea typeface="Noto Sans CJK KR Bold"/>
              </a:rPr>
              <a:t> </a:t>
            </a:r>
            <a:r>
              <a:rPr lang="en-US" altLang="ko-KR" sz="1500" b="1" dirty="0">
                <a:ea typeface="Noto Sans CJK KR Bold"/>
              </a:rPr>
              <a:t>1000$</a:t>
            </a:r>
            <a:r>
              <a:rPr lang="ko-KR" altLang="en-US" sz="1500" b="1" dirty="0">
                <a:ea typeface="Noto Sans CJK KR Bold"/>
              </a:rPr>
              <a:t> </a:t>
            </a:r>
            <a:r>
              <a:rPr lang="en-US" altLang="ko-KR" sz="1500" b="1" dirty="0">
                <a:ea typeface="Noto Sans CJK KR Bold"/>
              </a:rPr>
              <a:t>every 100hands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DFB0B1-CDEB-4F72-B93E-ADE51E21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470495-4389-4D06-BFB2-843428908E5C}"/>
              </a:ext>
            </a:extLst>
          </p:cNvPr>
          <p:cNvSpPr txBox="1"/>
          <p:nvPr/>
        </p:nvSpPr>
        <p:spPr>
          <a:xfrm>
            <a:off x="1187624" y="5108800"/>
            <a:ext cx="6768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일반인이란 </a:t>
            </a:r>
            <a:r>
              <a:rPr lang="en-US" altLang="ko-KR" sz="1600" dirty="0">
                <a:latin typeface="맑은 고딕" panose="020B0503020000020004" pitchFamily="50" charset="-127"/>
                <a:hlinkClick r:id="rId3"/>
              </a:rPr>
              <a:t>https://www.testyourpoker.com/</a:t>
            </a:r>
            <a:r>
              <a:rPr lang="ko-KR" altLang="en-US" sz="1600" dirty="0">
                <a:latin typeface="맑은 고딕" panose="020B0503020000020004" pitchFamily="50" charset="-127"/>
              </a:rPr>
              <a:t>에서 </a:t>
            </a:r>
            <a:r>
              <a:rPr lang="en-US" altLang="ko-KR" sz="1600" dirty="0">
                <a:latin typeface="맑은 고딕" panose="020B0503020000020004" pitchFamily="50" charset="-127"/>
              </a:rPr>
              <a:t>90</a:t>
            </a:r>
            <a:r>
              <a:rPr lang="ko-KR" altLang="en-US" sz="1600" dirty="0">
                <a:latin typeface="맑은 고딕" panose="020B0503020000020004" pitchFamily="50" charset="-127"/>
              </a:rPr>
              <a:t>점 </a:t>
            </a:r>
            <a:r>
              <a:rPr lang="ko-KR" altLang="en-US" sz="1600" dirty="0" err="1">
                <a:latin typeface="맑은 고딕" panose="020B0503020000020004" pitchFamily="50" charset="-127"/>
              </a:rPr>
              <a:t>이상받은</a:t>
            </a:r>
            <a:r>
              <a:rPr lang="ko-KR" altLang="en-US" sz="1600" dirty="0">
                <a:latin typeface="맑은 고딕" panose="020B0503020000020004" pitchFamily="50" charset="-127"/>
              </a:rPr>
              <a:t> 사람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6946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54FA3F-C9BD-45AF-93A6-28A917A26797}"/>
              </a:ext>
            </a:extLst>
          </p:cNvPr>
          <p:cNvSpPr/>
          <p:nvPr/>
        </p:nvSpPr>
        <p:spPr>
          <a:xfrm>
            <a:off x="3452318" y="698321"/>
            <a:ext cx="22393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000" b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관련 연구 및 사례</a:t>
            </a:r>
            <a:endParaRPr lang="ko-KR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2C54346-4539-489A-AC16-D4359AE92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73989"/>
              </p:ext>
            </p:extLst>
          </p:nvPr>
        </p:nvGraphicFramePr>
        <p:xfrm>
          <a:off x="672650" y="1678887"/>
          <a:ext cx="7798698" cy="3703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596">
                  <a:extLst>
                    <a:ext uri="{9D8B030D-6E8A-4147-A177-3AD203B41FA5}">
                      <a16:colId xmlns:a16="http://schemas.microsoft.com/office/drawing/2014/main" val="1742555335"/>
                    </a:ext>
                  </a:extLst>
                </a:gridCol>
                <a:gridCol w="5423069">
                  <a:extLst>
                    <a:ext uri="{9D8B030D-6E8A-4147-A177-3AD203B41FA5}">
                      <a16:colId xmlns:a16="http://schemas.microsoft.com/office/drawing/2014/main" val="1505566171"/>
                    </a:ext>
                  </a:extLst>
                </a:gridCol>
                <a:gridCol w="1170033">
                  <a:extLst>
                    <a:ext uri="{9D8B030D-6E8A-4147-A177-3AD203B41FA5}">
                      <a16:colId xmlns:a16="http://schemas.microsoft.com/office/drawing/2014/main" val="187290762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ea typeface="Noto Sans CJK KR Bold"/>
                        </a:rPr>
                        <a:t>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ea typeface="Noto Sans CJK KR Bold"/>
                        </a:rPr>
                        <a:t>내용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ea typeface="Noto Sans CJK KR Bold"/>
                        </a:rPr>
                        <a:t>성능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20170"/>
                  </a:ext>
                </a:extLst>
              </a:tr>
              <a:tr h="770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ea typeface="Noto Sans CJK KR Bold"/>
                        </a:rPr>
                        <a:t>Claudico</a:t>
                      </a:r>
                      <a:endParaRPr lang="ko-KR" altLang="en-US" sz="1200" b="1" dirty="0">
                        <a:ea typeface="Noto Sans CJK KR Bold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ea typeface="Noto Sans CJK KR Bold"/>
                        </a:rPr>
                        <a:t>카네기 </a:t>
                      </a:r>
                      <a:r>
                        <a:rPr lang="ko-KR" altLang="en-US" sz="1200" b="0" dirty="0" err="1">
                          <a:ea typeface="Noto Sans CJK KR Bold"/>
                        </a:rPr>
                        <a:t>멜론대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 연구진이 개발한 무제한 텍사스 </a:t>
                      </a:r>
                      <a:r>
                        <a:rPr lang="ko-KR" altLang="en-US" sz="1200" b="0" dirty="0" err="1">
                          <a:ea typeface="Noto Sans CJK KR Bold"/>
                        </a:rPr>
                        <a:t>홀덤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 포커 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AI 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프로그램</a:t>
                      </a:r>
                      <a:endParaRPr lang="en-US" altLang="ko-KR" sz="1200" b="0" dirty="0">
                        <a:ea typeface="Noto Sans CJK KR Bold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>
                          <a:ea typeface="Noto Sans CJK KR Bold"/>
                        </a:rPr>
                        <a:t>2015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년 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4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월부터 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5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월까지 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4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명의 프로 도박사들과 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8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만여 게임</a:t>
                      </a:r>
                      <a:endParaRPr lang="ko-KR" altLang="en-US" sz="1200" b="1" i="1" u="none" dirty="0">
                        <a:ea typeface="Noto Sans CJK KR Bold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1" u="none" dirty="0">
                          <a:ea typeface="Noto Sans CJK KR Bold"/>
                        </a:rPr>
                        <a:t>-9.17 bb/100</a:t>
                      </a:r>
                      <a:endParaRPr lang="ko-KR" altLang="en-US" sz="1200" b="1" i="1" u="none" dirty="0">
                        <a:ea typeface="Noto Sans CJK KR Bold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894108"/>
                  </a:ext>
                </a:extLst>
              </a:tr>
              <a:tr h="10890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ea typeface="Noto Sans CJK KR Bold"/>
                        </a:rPr>
                        <a:t>DeepStack</a:t>
                      </a:r>
                      <a:endParaRPr lang="ko-KR" altLang="en-US" sz="1200" b="1" dirty="0">
                        <a:ea typeface="Noto Sans CJK KR Bold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ea typeface="Noto Sans CJK KR Bold"/>
                        </a:rPr>
                        <a:t>캐나다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 </a:t>
                      </a:r>
                      <a:r>
                        <a:rPr lang="ko-KR" altLang="en-US" sz="1200" b="0" dirty="0" err="1">
                          <a:ea typeface="Noto Sans CJK KR Bold"/>
                        </a:rPr>
                        <a:t>앨버타대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, 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체코 프라하 </a:t>
                      </a:r>
                      <a:r>
                        <a:rPr lang="ko-KR" altLang="en-US" sz="1200" b="0" dirty="0" err="1">
                          <a:ea typeface="Noto Sans CJK KR Bold"/>
                        </a:rPr>
                        <a:t>카렐대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, 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체코 공과대 연구진이 개발한 무제한 텍사스 </a:t>
                      </a:r>
                      <a:r>
                        <a:rPr lang="ko-KR" altLang="en-US" sz="1200" b="0" dirty="0" err="1">
                          <a:ea typeface="Noto Sans CJK KR Bold"/>
                        </a:rPr>
                        <a:t>홀덤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 포커 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AI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 프로그램</a:t>
                      </a:r>
                      <a:endParaRPr lang="en-US" altLang="ko-KR" sz="1200" b="0" dirty="0">
                        <a:ea typeface="Noto Sans CJK KR Bold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>
                          <a:ea typeface="Noto Sans CJK KR Bold"/>
                        </a:rPr>
                        <a:t>2016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년 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11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월부터 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12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월까지 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11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명의 프로 도박사들과 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4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만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4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천여 게임</a:t>
                      </a:r>
                      <a:endParaRPr lang="ko-KR" altLang="en-US" sz="1200" b="1" i="1" dirty="0">
                        <a:ea typeface="Noto Sans CJK KR Bold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1" dirty="0">
                          <a:ea typeface="Noto Sans CJK KR Bold"/>
                        </a:rPr>
                        <a:t>49 bb/100</a:t>
                      </a:r>
                      <a:endParaRPr lang="ko-KR" altLang="en-US" sz="1200" b="1" i="1" dirty="0">
                        <a:ea typeface="Noto Sans CJK KR Bold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46114"/>
                  </a:ext>
                </a:extLst>
              </a:tr>
              <a:tr h="487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ea typeface="Noto Sans CJK KR Bold"/>
                        </a:rPr>
                        <a:t>Libratus</a:t>
                      </a:r>
                      <a:endParaRPr lang="ko-KR" altLang="en-US" sz="1200" b="1" dirty="0">
                        <a:ea typeface="Noto Sans CJK KR Bold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ea typeface="Noto Sans CJK KR Bold"/>
                        </a:rPr>
                        <a:t>카네기 </a:t>
                      </a:r>
                      <a:r>
                        <a:rPr lang="ko-KR" altLang="en-US" sz="1200" b="0" dirty="0" err="1">
                          <a:ea typeface="Noto Sans CJK KR Bold"/>
                        </a:rPr>
                        <a:t>멜론대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 연구진이 개발한 무제한 텍사스 </a:t>
                      </a:r>
                      <a:r>
                        <a:rPr lang="ko-KR" altLang="en-US" sz="1200" b="0" dirty="0" err="1">
                          <a:ea typeface="Noto Sans CJK KR Bold"/>
                        </a:rPr>
                        <a:t>홀덤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 포커 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AI 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프로그램</a:t>
                      </a:r>
                      <a:endParaRPr lang="en-US" altLang="ko-KR" sz="1200" b="0" dirty="0">
                        <a:ea typeface="Noto Sans CJK KR Bold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>
                          <a:ea typeface="Noto Sans CJK KR Bold"/>
                        </a:rPr>
                        <a:t>2017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년 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1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월 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4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명의 프로 도박사들과 </a:t>
                      </a:r>
                      <a:r>
                        <a:rPr lang="en-US" altLang="ko-KR" sz="1200" b="0" dirty="0">
                          <a:ea typeface="Noto Sans CJK KR Bold"/>
                        </a:rPr>
                        <a:t>12</a:t>
                      </a:r>
                      <a:r>
                        <a:rPr lang="ko-KR" altLang="en-US" sz="1200" b="0" dirty="0">
                          <a:ea typeface="Noto Sans CJK KR Bold"/>
                        </a:rPr>
                        <a:t>만여 게임</a:t>
                      </a:r>
                      <a:endParaRPr lang="ko-KR" altLang="en-US" sz="1200" b="1" i="1" dirty="0">
                        <a:ea typeface="Noto Sans CJK KR Bold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1" dirty="0">
                          <a:ea typeface="Noto Sans CJK KR Bold"/>
                        </a:rPr>
                        <a:t>14.7 bb/100</a:t>
                      </a:r>
                      <a:endParaRPr lang="ko-KR" altLang="en-US" sz="1200" b="1" i="1" dirty="0">
                        <a:ea typeface="Noto Sans CJK KR Bold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132536"/>
                  </a:ext>
                </a:extLst>
              </a:tr>
              <a:tr h="2462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>
                          <a:ea typeface="Noto Sans CJK KR Bold"/>
                        </a:rPr>
                        <a:t>차별점</a:t>
                      </a:r>
                      <a:endParaRPr lang="ko-KR" altLang="en-US" sz="1200" b="1" dirty="0">
                        <a:ea typeface="Noto Sans CJK KR Bold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err="1">
                          <a:ea typeface="Noto Sans CJK KR Bold"/>
                        </a:rPr>
                        <a:t>홀덤포커가</a:t>
                      </a:r>
                      <a:r>
                        <a:rPr lang="ko-KR" altLang="en-US" sz="1200" b="1" dirty="0">
                          <a:ea typeface="Noto Sans CJK KR Bold"/>
                        </a:rPr>
                        <a:t> 아닌 한국에서 주로 하는 </a:t>
                      </a:r>
                      <a:r>
                        <a:rPr lang="en-US" altLang="ko-KR" sz="1200" b="1" dirty="0">
                          <a:ea typeface="Noto Sans CJK KR Bold"/>
                        </a:rPr>
                        <a:t>7-ordinary-poker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ea typeface="Noto Sans CJK KR Bold"/>
                        </a:rPr>
                        <a:t>사람의 표정을 추가</a:t>
                      </a:r>
                      <a:endParaRPr lang="en-US" altLang="ko-KR" sz="1200" b="1" dirty="0">
                        <a:ea typeface="Noto Sans CJK KR Bold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ea typeface="Noto Sans CJK KR Bold"/>
                        </a:rPr>
                        <a:t>학습과 표정을 분석한 정보를 기반으로 판단</a:t>
                      </a:r>
                      <a:endParaRPr lang="en-US" altLang="ko-KR" sz="1200" b="1" dirty="0">
                        <a:ea typeface="Noto Sans CJK KR Bold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200" b="1" dirty="0">
                        <a:ea typeface="Noto Sans CJK KR Bold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315871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071197-602C-4309-9ACC-57533CD1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654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182C67-1AC2-4484-B74E-DC989E659467}"/>
              </a:ext>
            </a:extLst>
          </p:cNvPr>
          <p:cNvSpPr/>
          <p:nvPr/>
        </p:nvSpPr>
        <p:spPr>
          <a:xfrm>
            <a:off x="2946015" y="631215"/>
            <a:ext cx="3249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시스템 수행 시나리오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(1/2)</a:t>
            </a:r>
            <a:endParaRPr lang="ko-KR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DA4F3E-E52E-4665-87A5-FB790884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767A7C7-00AA-4616-AA24-7A04DA05B62F}"/>
              </a:ext>
            </a:extLst>
          </p:cNvPr>
          <p:cNvSpPr/>
          <p:nvPr/>
        </p:nvSpPr>
        <p:spPr>
          <a:xfrm>
            <a:off x="3344975" y="1196752"/>
            <a:ext cx="24511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포커 게임 수행 시나리오</a:t>
            </a:r>
          </a:p>
        </p:txBody>
      </p:sp>
      <p:pic>
        <p:nvPicPr>
          <p:cNvPr id="29" name="내용 개체 틀 4" descr="웹 캠">
            <a:extLst>
              <a:ext uri="{FF2B5EF4-FFF2-40B4-BE49-F238E27FC236}">
                <a16:creationId xmlns:a16="http://schemas.microsoft.com/office/drawing/2014/main" id="{8DF7D1E0-2DD5-400D-835E-B33768BF8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9597" y="2594234"/>
            <a:ext cx="792088" cy="792088"/>
          </a:xfrm>
          <a:prstGeom prst="rect">
            <a:avLst/>
          </a:prstGeom>
        </p:spPr>
      </p:pic>
      <p:pic>
        <p:nvPicPr>
          <p:cNvPr id="30" name="그래픽 29" descr="컴퓨터">
            <a:extLst>
              <a:ext uri="{FF2B5EF4-FFF2-40B4-BE49-F238E27FC236}">
                <a16:creationId xmlns:a16="http://schemas.microsoft.com/office/drawing/2014/main" id="{BCE01748-4177-4581-B64A-272C2C7AA5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28950" y="3113897"/>
            <a:ext cx="1251607" cy="1251607"/>
          </a:xfrm>
          <a:prstGeom prst="rect">
            <a:avLst/>
          </a:prstGeom>
        </p:spPr>
      </p:pic>
      <p:pic>
        <p:nvPicPr>
          <p:cNvPr id="31" name="그래픽 30" descr="머리와 톱니바퀴">
            <a:extLst>
              <a:ext uri="{FF2B5EF4-FFF2-40B4-BE49-F238E27FC236}">
                <a16:creationId xmlns:a16="http://schemas.microsoft.com/office/drawing/2014/main" id="{F13C1431-6200-4AF6-9CF6-FCDBA760B2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16061" y="2644180"/>
            <a:ext cx="678021" cy="678021"/>
          </a:xfrm>
          <a:prstGeom prst="rect">
            <a:avLst/>
          </a:prstGeom>
        </p:spPr>
      </p:pic>
      <p:pic>
        <p:nvPicPr>
          <p:cNvPr id="33" name="그래픽 32" descr="단색 채워진 활짝 웃는 얼굴">
            <a:extLst>
              <a:ext uri="{FF2B5EF4-FFF2-40B4-BE49-F238E27FC236}">
                <a16:creationId xmlns:a16="http://schemas.microsoft.com/office/drawing/2014/main" id="{1660456B-0BA8-4EC9-AAB9-3667C63D0E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09472" y="3682240"/>
            <a:ext cx="595134" cy="59513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BDF0BD7-F330-4214-BCF2-9E917E06A2B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7" y="3541335"/>
            <a:ext cx="944473" cy="944473"/>
          </a:xfrm>
          <a:prstGeom prst="rect">
            <a:avLst/>
          </a:prstGeom>
        </p:spPr>
      </p:pic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34ACBE2-23D0-44A5-8DC9-887C29E6D91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39484" y="3319953"/>
            <a:ext cx="360040" cy="36453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B84E3051-D0F7-4A82-96A9-C417AB167F72}"/>
              </a:ext>
            </a:extLst>
          </p:cNvPr>
          <p:cNvCxnSpPr>
            <a:cxnSpLocks/>
            <a:stCxn id="33" idx="0"/>
          </p:cNvCxnSpPr>
          <p:nvPr/>
        </p:nvCxnSpPr>
        <p:spPr>
          <a:xfrm rot="16200000" flipV="1">
            <a:off x="1924387" y="3299588"/>
            <a:ext cx="360039" cy="40526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그래픽 43" descr="사용자">
            <a:extLst>
              <a:ext uri="{FF2B5EF4-FFF2-40B4-BE49-F238E27FC236}">
                <a16:creationId xmlns:a16="http://schemas.microsoft.com/office/drawing/2014/main" id="{2379E0F2-DDA8-4FDC-93D1-0381CA4816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74024" y="2851779"/>
            <a:ext cx="914400" cy="9144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668E5E69-DD8C-4632-8CD8-FF04359C988B}"/>
              </a:ext>
            </a:extLst>
          </p:cNvPr>
          <p:cNvSpPr/>
          <p:nvPr/>
        </p:nvSpPr>
        <p:spPr>
          <a:xfrm>
            <a:off x="6356385" y="3386322"/>
            <a:ext cx="11834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ea typeface="Noto Sans CJK KR Bold"/>
              </a:rPr>
              <a:t>1.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ea typeface="Noto Sans CJK KR Bold"/>
              </a:rPr>
              <a:t>포커를 진행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A30F43C-B244-4C5E-B1F6-1B9869CF42A8}"/>
              </a:ext>
            </a:extLst>
          </p:cNvPr>
          <p:cNvSpPr/>
          <p:nvPr/>
        </p:nvSpPr>
        <p:spPr>
          <a:xfrm>
            <a:off x="3594885" y="2851779"/>
            <a:ext cx="10558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4.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결과 전송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63B0584-EA36-4FE9-9E79-E6A594435C35}"/>
              </a:ext>
            </a:extLst>
          </p:cNvPr>
          <p:cNvCxnSpPr>
            <a:cxnSpLocks/>
          </p:cNvCxnSpPr>
          <p:nvPr/>
        </p:nvCxnSpPr>
        <p:spPr>
          <a:xfrm>
            <a:off x="3084747" y="3204526"/>
            <a:ext cx="19890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C29CF39-8CC1-4D08-ABE4-CBD26852544E}"/>
              </a:ext>
            </a:extLst>
          </p:cNvPr>
          <p:cNvCxnSpPr>
            <a:cxnSpLocks/>
          </p:cNvCxnSpPr>
          <p:nvPr/>
        </p:nvCxnSpPr>
        <p:spPr>
          <a:xfrm flipH="1" flipV="1">
            <a:off x="3058833" y="3359132"/>
            <a:ext cx="19890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BF99A82-682A-435B-9974-ED2FBECD4819}"/>
              </a:ext>
            </a:extLst>
          </p:cNvPr>
          <p:cNvSpPr/>
          <p:nvPr/>
        </p:nvSpPr>
        <p:spPr>
          <a:xfrm>
            <a:off x="3570741" y="3427789"/>
            <a:ext cx="10800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2.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정보 전달</a:t>
            </a: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9CC3AF3D-DB5C-4602-856C-428B0E0C947E}"/>
              </a:ext>
            </a:extLst>
          </p:cNvPr>
          <p:cNvCxnSpPr>
            <a:cxnSpLocks/>
          </p:cNvCxnSpPr>
          <p:nvPr/>
        </p:nvCxnSpPr>
        <p:spPr>
          <a:xfrm>
            <a:off x="6493822" y="3322201"/>
            <a:ext cx="980202" cy="2575"/>
          </a:xfrm>
          <a:prstGeom prst="bentConnector3">
            <a:avLst>
              <a:gd name="adj1" fmla="val -135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9B4EF79-7072-4BBD-B0C3-65AD9B972DA9}"/>
              </a:ext>
            </a:extLst>
          </p:cNvPr>
          <p:cNvSpPr/>
          <p:nvPr/>
        </p:nvSpPr>
        <p:spPr>
          <a:xfrm>
            <a:off x="915280" y="2490074"/>
            <a:ext cx="2050309" cy="18754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C1AA943-5E2E-48A1-9F1E-2FB39B086CB2}"/>
              </a:ext>
            </a:extLst>
          </p:cNvPr>
          <p:cNvSpPr/>
          <p:nvPr/>
        </p:nvSpPr>
        <p:spPr>
          <a:xfrm>
            <a:off x="1373842" y="2137312"/>
            <a:ext cx="10558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AI</a:t>
            </a:r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EF94C9E-4BB6-466D-B337-398BBE6D6FE1}"/>
              </a:ext>
            </a:extLst>
          </p:cNvPr>
          <p:cNvSpPr/>
          <p:nvPr/>
        </p:nvSpPr>
        <p:spPr>
          <a:xfrm>
            <a:off x="871460" y="4479503"/>
            <a:ext cx="2187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3.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전달받은 정보를 바탕으로 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/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   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다음 행동 결정</a:t>
            </a:r>
          </a:p>
        </p:txBody>
      </p:sp>
    </p:spTree>
    <p:extLst>
      <p:ext uri="{BB962C8B-B14F-4D97-AF65-F5344CB8AC3E}">
        <p14:creationId xmlns:p14="http://schemas.microsoft.com/office/powerpoint/2010/main" val="15246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C7227D4-F7D0-4328-A6EC-35D369B353CD}"/>
              </a:ext>
            </a:extLst>
          </p:cNvPr>
          <p:cNvSpPr/>
          <p:nvPr/>
        </p:nvSpPr>
        <p:spPr>
          <a:xfrm>
            <a:off x="3673729" y="692696"/>
            <a:ext cx="17965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시스템 구성도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5591931-CB7A-4F2A-8238-AF8BC18A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8224" y="6376243"/>
            <a:ext cx="2133600" cy="365125"/>
          </a:xfrm>
        </p:spPr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970B62-C20B-4C17-849C-211033770D4A}"/>
              </a:ext>
            </a:extLst>
          </p:cNvPr>
          <p:cNvSpPr/>
          <p:nvPr/>
        </p:nvSpPr>
        <p:spPr>
          <a:xfrm>
            <a:off x="1979707" y="1556792"/>
            <a:ext cx="5184576" cy="4392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머리와 톱니바퀴">
            <a:extLst>
              <a:ext uri="{FF2B5EF4-FFF2-40B4-BE49-F238E27FC236}">
                <a16:creationId xmlns:a16="http://schemas.microsoft.com/office/drawing/2014/main" id="{EAC2EB87-81AB-4D19-B8E3-FA375A2209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8370" y="3876957"/>
            <a:ext cx="1510296" cy="1510296"/>
          </a:xfrm>
          <a:prstGeom prst="rect">
            <a:avLst/>
          </a:prstGeom>
        </p:spPr>
      </p:pic>
      <p:pic>
        <p:nvPicPr>
          <p:cNvPr id="6" name="그래픽 5" descr="단색 채워진 활짝 웃는 얼굴">
            <a:extLst>
              <a:ext uri="{FF2B5EF4-FFF2-40B4-BE49-F238E27FC236}">
                <a16:creationId xmlns:a16="http://schemas.microsoft.com/office/drawing/2014/main" id="{748D1EDC-8E83-4F30-99CA-50DAEB4C8D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3913" y="3876957"/>
            <a:ext cx="1510296" cy="15102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8DD408-DB21-4B3D-B452-B058B04E325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5" y="1586131"/>
            <a:ext cx="2490941" cy="2490941"/>
          </a:xfrm>
          <a:prstGeom prst="rect">
            <a:avLst/>
          </a:prstGeom>
        </p:spPr>
      </p:pic>
      <p:pic>
        <p:nvPicPr>
          <p:cNvPr id="4" name="그래픽 3" descr="모니터">
            <a:extLst>
              <a:ext uri="{FF2B5EF4-FFF2-40B4-BE49-F238E27FC236}">
                <a16:creationId xmlns:a16="http://schemas.microsoft.com/office/drawing/2014/main" id="{DE169D45-440F-4CA6-B21E-56F2C2FA8C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33913" y="1961727"/>
            <a:ext cx="1510296" cy="151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FFC81-F646-4383-8B9B-5A7338C0D463}"/>
              </a:ext>
            </a:extLst>
          </p:cNvPr>
          <p:cNvSpPr txBox="1"/>
          <p:nvPr/>
        </p:nvSpPr>
        <p:spPr>
          <a:xfrm>
            <a:off x="2942117" y="3354987"/>
            <a:ext cx="85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Game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0EFAC1-4E68-4C95-BEEB-D8139FF5ECCD}"/>
              </a:ext>
            </a:extLst>
          </p:cNvPr>
          <p:cNvSpPr txBox="1"/>
          <p:nvPr/>
        </p:nvSpPr>
        <p:spPr>
          <a:xfrm>
            <a:off x="5401497" y="3354987"/>
            <a:ext cx="6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GUI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E9C59-D982-4D69-ADF3-E15C8D883B5E}"/>
              </a:ext>
            </a:extLst>
          </p:cNvPr>
          <p:cNvSpPr txBox="1"/>
          <p:nvPr/>
        </p:nvSpPr>
        <p:spPr>
          <a:xfrm>
            <a:off x="3156102" y="5271869"/>
            <a:ext cx="42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AI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8C294-33A7-418A-B0B2-1B8C1DE8EFC7}"/>
              </a:ext>
            </a:extLst>
          </p:cNvPr>
          <p:cNvSpPr txBox="1"/>
          <p:nvPr/>
        </p:nvSpPr>
        <p:spPr>
          <a:xfrm>
            <a:off x="5148064" y="5271869"/>
            <a:ext cx="115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Emotion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EDE91-1394-437E-A792-841D2E4591F8}"/>
              </a:ext>
            </a:extLst>
          </p:cNvPr>
          <p:cNvSpPr/>
          <p:nvPr/>
        </p:nvSpPr>
        <p:spPr>
          <a:xfrm>
            <a:off x="1979707" y="1216799"/>
            <a:ext cx="2238959" cy="339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AI </a:t>
            </a:r>
            <a:r>
              <a:rPr lang="ko-KR" altLang="en-US" dirty="0">
                <a:solidFill>
                  <a:schemeClr val="tx1"/>
                </a:solidFill>
              </a:rPr>
              <a:t>포커 시뮬레이터</a:t>
            </a:r>
          </a:p>
        </p:txBody>
      </p:sp>
    </p:spTree>
    <p:extLst>
      <p:ext uri="{BB962C8B-B14F-4D97-AF65-F5344CB8AC3E}">
        <p14:creationId xmlns:p14="http://schemas.microsoft.com/office/powerpoint/2010/main" val="42363853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10160</TotalTime>
  <Words>913</Words>
  <Application>Microsoft Office PowerPoint</Application>
  <PresentationFormat>화면 슬라이드 쇼(4:3)</PresentationFormat>
  <Paragraphs>238</Paragraphs>
  <Slides>18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Noto Sans CJK KR Bold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왕별의 P  P  T 이야기</dc:title>
  <dc:creator>HOME</dc:creator>
  <cp:lastModifiedBy>Hur_Jong_Moon</cp:lastModifiedBy>
  <cp:revision>684</cp:revision>
  <dcterms:created xsi:type="dcterms:W3CDTF">2016-10-28T15:58:08Z</dcterms:created>
  <dcterms:modified xsi:type="dcterms:W3CDTF">2018-05-13T18:57:32Z</dcterms:modified>
</cp:coreProperties>
</file>