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1" r:id="rId2"/>
    <p:sldId id="273" r:id="rId3"/>
    <p:sldId id="305" r:id="rId4"/>
    <p:sldId id="314" r:id="rId5"/>
    <p:sldId id="276" r:id="rId6"/>
    <p:sldId id="281" r:id="rId7"/>
    <p:sldId id="282" r:id="rId8"/>
    <p:sldId id="290" r:id="rId9"/>
    <p:sldId id="303" r:id="rId10"/>
    <p:sldId id="308" r:id="rId11"/>
    <p:sldId id="309" r:id="rId12"/>
    <p:sldId id="283" r:id="rId13"/>
    <p:sldId id="310" r:id="rId14"/>
    <p:sldId id="312" r:id="rId15"/>
    <p:sldId id="313" r:id="rId16"/>
    <p:sldId id="299" r:id="rId17"/>
    <p:sldId id="286" r:id="rId18"/>
    <p:sldId id="288" r:id="rId19"/>
    <p:sldId id="295" r:id="rId20"/>
    <p:sldId id="294" r:id="rId21"/>
    <p:sldId id="27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r_Jong_Moon" initials="H" lastIdx="0" clrIdx="0">
    <p:extLst>
      <p:ext uri="{19B8F6BF-5375-455C-9EA6-DF929625EA0E}">
        <p15:presenceInfo xmlns:p15="http://schemas.microsoft.com/office/powerpoint/2012/main" userId="Hur_Jong_M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69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3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F4B81-7125-4274-B09F-E157E8D76D79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984E0-79FC-4FB6-91F3-08D805809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3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52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76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9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1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4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16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32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3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6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2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4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9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7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8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0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6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0B4-8D1F-441E-91AE-BC3183A66A2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01B0-4403-4216-BE15-906D61CAA26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0D29-00F4-4808-8FF8-CD906807182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25D5-B624-4E68-A92B-662CFA983E7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2845-70C2-4912-8CCB-8BCF767BFBB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28AC-54AB-4C78-832D-DB459A7C74E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2C76-845D-4734-9460-0B62ED1D56E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FD37-9069-439E-944E-5E4CEEA72E2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4F6-71EF-4239-8971-BE17B24C32D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1A0F-804A-4DFE-AF66-60E3E513A5C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C8F7-9145-4C04-B4BB-C76902EB3F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B1B8-313A-4CEA-96A3-89021EC0998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9.sv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.svg"/><Relationship Id="rId3" Type="http://schemas.openxmlformats.org/officeDocument/2006/relationships/image" Target="../media/image23.png"/><Relationship Id="rId7" Type="http://schemas.openxmlformats.org/officeDocument/2006/relationships/image" Target="../media/image22.svg"/><Relationship Id="rId12" Type="http://schemas.openxmlformats.org/officeDocument/2006/relationships/image" Target="../media/image8.png"/><Relationship Id="rId17" Type="http://schemas.openxmlformats.org/officeDocument/2006/relationships/image" Target="../media/image31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6.svg"/><Relationship Id="rId5" Type="http://schemas.openxmlformats.org/officeDocument/2006/relationships/image" Target="../media/image25.svg"/><Relationship Id="rId15" Type="http://schemas.openxmlformats.org/officeDocument/2006/relationships/image" Target="../media/image29.svg"/><Relationship Id="rId10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3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7.png"/><Relationship Id="rId9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pokerbank.com/strategy/other/winrate/" TargetMode="External"/><Relationship Id="rId3" Type="http://schemas.openxmlformats.org/officeDocument/2006/relationships/hyperlink" Target="https://azure.microsoft.com/ko-kr/try/cognitive-services/?api=emotion-api" TargetMode="External"/><Relationship Id="rId7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applied-data-science/alphago-zero-explained-in-one-diagram-365f5abf67e0" TargetMode="External"/><Relationship Id="rId5" Type="http://schemas.openxmlformats.org/officeDocument/2006/relationships/hyperlink" Target="https://www.youtube.com/user/hunkims/featured" TargetMode="External"/><Relationship Id="rId4" Type="http://schemas.openxmlformats.org/officeDocument/2006/relationships/hyperlink" Target="https://docs.microsoft.com/ko-kr/azure/cognitive-services/face/quickstarts/python" TargetMode="External"/><Relationship Id="rId9" Type="http://schemas.openxmlformats.org/officeDocument/2006/relationships/hyperlink" Target="https://www.testyourpoker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yourpok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82330" y="2391404"/>
            <a:ext cx="2577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포커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AI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시뮬레이터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92782" y="2094024"/>
            <a:ext cx="16823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100" b="1" dirty="0">
                <a:solidFill>
                  <a:prstClr val="white">
                    <a:lumMod val="6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Poker AI simulator</a:t>
            </a:r>
            <a:endParaRPr lang="ko-KR" altLang="en-US" sz="1100" b="1" dirty="0">
              <a:solidFill>
                <a:prstClr val="white">
                  <a:lumMod val="6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211960" y="3429000"/>
            <a:ext cx="1647930" cy="16479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5035925" y="3429000"/>
            <a:ext cx="4108075" cy="16479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타원 10"/>
          <p:cNvSpPr/>
          <p:nvPr/>
        </p:nvSpPr>
        <p:spPr>
          <a:xfrm rot="5400000">
            <a:off x="2887558" y="3438222"/>
            <a:ext cx="1647930" cy="1647930"/>
          </a:xfrm>
          <a:prstGeom prst="ellipse">
            <a:avLst/>
          </a:prstGeom>
          <a:solidFill>
            <a:srgbClr val="F6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/>
          <p:cNvSpPr/>
          <p:nvPr/>
        </p:nvSpPr>
        <p:spPr>
          <a:xfrm rot="10800000">
            <a:off x="-1" y="3438222"/>
            <a:ext cx="3711523" cy="1647930"/>
          </a:xfrm>
          <a:prstGeom prst="rect">
            <a:avLst/>
          </a:prstGeom>
          <a:solidFill>
            <a:srgbClr val="F6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4F0548-4A62-40AE-AAE7-0CA9DBBD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6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182C67-1AC2-4484-B74E-DC989E659467}"/>
              </a:ext>
            </a:extLst>
          </p:cNvPr>
          <p:cNvSpPr/>
          <p:nvPr/>
        </p:nvSpPr>
        <p:spPr>
          <a:xfrm>
            <a:off x="2924636" y="692696"/>
            <a:ext cx="3294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시스템 수행 시나리오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(2/3)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DA4F3E-E52E-4665-87A5-FB790884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767A7C7-00AA-4616-AA24-7A04DA05B62F}"/>
              </a:ext>
            </a:extLst>
          </p:cNvPr>
          <p:cNvSpPr/>
          <p:nvPr/>
        </p:nvSpPr>
        <p:spPr>
          <a:xfrm>
            <a:off x="3426655" y="1196752"/>
            <a:ext cx="2290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AI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학습 수행 시나리오</a:t>
            </a:r>
          </a:p>
        </p:txBody>
      </p:sp>
      <p:pic>
        <p:nvPicPr>
          <p:cNvPr id="5" name="그래픽 4" descr="머리와 톱니바퀴">
            <a:extLst>
              <a:ext uri="{FF2B5EF4-FFF2-40B4-BE49-F238E27FC236}">
                <a16:creationId xmlns:a16="http://schemas.microsoft.com/office/drawing/2014/main" id="{A63CAAD4-0F12-4E1B-9ACE-753C580F8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6931" y="2420888"/>
            <a:ext cx="678021" cy="678021"/>
          </a:xfrm>
          <a:prstGeom prst="rect">
            <a:avLst/>
          </a:prstGeom>
        </p:spPr>
      </p:pic>
      <p:pic>
        <p:nvPicPr>
          <p:cNvPr id="6" name="그래픽 5" descr="머리와 톱니바퀴">
            <a:extLst>
              <a:ext uri="{FF2B5EF4-FFF2-40B4-BE49-F238E27FC236}">
                <a16:creationId xmlns:a16="http://schemas.microsoft.com/office/drawing/2014/main" id="{83117123-9132-4C62-9894-537EA1F6B1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5827" y="2434935"/>
            <a:ext cx="678021" cy="67802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29301D-6393-42CD-8322-0C193BEE3032}"/>
              </a:ext>
            </a:extLst>
          </p:cNvPr>
          <p:cNvSpPr/>
          <p:nvPr/>
        </p:nvSpPr>
        <p:spPr>
          <a:xfrm>
            <a:off x="1038415" y="2204864"/>
            <a:ext cx="3888432" cy="11508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7DE63-A070-4E24-80E6-C8EE9CA73EC5}"/>
              </a:ext>
            </a:extLst>
          </p:cNvPr>
          <p:cNvSpPr txBox="1"/>
          <p:nvPr/>
        </p:nvSpPr>
        <p:spPr>
          <a:xfrm>
            <a:off x="1972930" y="2651291"/>
            <a:ext cx="545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vs</a:t>
            </a:r>
            <a:endParaRPr lang="ko-KR" altLang="en-US" sz="2400" b="1" dirty="0"/>
          </a:p>
        </p:txBody>
      </p:sp>
      <p:pic>
        <p:nvPicPr>
          <p:cNvPr id="15" name="그래픽 14" descr="줄 화살표: 일자형">
            <a:extLst>
              <a:ext uri="{FF2B5EF4-FFF2-40B4-BE49-F238E27FC236}">
                <a16:creationId xmlns:a16="http://schemas.microsoft.com/office/drawing/2014/main" id="{AE3AD53F-7ABE-4070-AE36-3E7C986A0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392037" y="2544267"/>
            <a:ext cx="474607" cy="473322"/>
          </a:xfrm>
          <a:prstGeom prst="rect">
            <a:avLst/>
          </a:prstGeom>
        </p:spPr>
      </p:pic>
      <p:pic>
        <p:nvPicPr>
          <p:cNvPr id="14" name="그래픽 13" descr="데이터베이스">
            <a:extLst>
              <a:ext uri="{FF2B5EF4-FFF2-40B4-BE49-F238E27FC236}">
                <a16:creationId xmlns:a16="http://schemas.microsoft.com/office/drawing/2014/main" id="{04D5CFC3-5124-4BCF-B9CF-4E8F583475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67944" y="2434935"/>
            <a:ext cx="693861" cy="693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F9D319-EC7D-4B80-B8D8-D4E6AF1B03E2}"/>
              </a:ext>
            </a:extLst>
          </p:cNvPr>
          <p:cNvSpPr txBox="1"/>
          <p:nvPr/>
        </p:nvSpPr>
        <p:spPr>
          <a:xfrm>
            <a:off x="891802" y="3452574"/>
            <a:ext cx="4181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/>
              <a:t>1. Best AI</a:t>
            </a:r>
            <a:r>
              <a:rPr lang="ko-KR" altLang="en-US" sz="1200" b="1" dirty="0"/>
              <a:t>를 복제한 자신과 게임하여 </a:t>
            </a:r>
            <a:r>
              <a:rPr lang="en-US" altLang="ko-KR" sz="1200" b="1" dirty="0"/>
              <a:t>Training set</a:t>
            </a:r>
            <a:r>
              <a:rPr lang="ko-KR" altLang="en-US" sz="1200" b="1" dirty="0"/>
              <a:t>을 </a:t>
            </a:r>
            <a:r>
              <a:rPr lang="ko-KR" altLang="en-US" sz="1200" b="1" dirty="0" err="1"/>
              <a:t>만듬</a:t>
            </a:r>
            <a:endParaRPr lang="ko-KR" altLang="en-US" sz="1200" b="1" dirty="0"/>
          </a:p>
        </p:txBody>
      </p:sp>
      <p:pic>
        <p:nvPicPr>
          <p:cNvPr id="19" name="그래픽 18" descr="머리와 톱니바퀴">
            <a:extLst>
              <a:ext uri="{FF2B5EF4-FFF2-40B4-BE49-F238E27FC236}">
                <a16:creationId xmlns:a16="http://schemas.microsoft.com/office/drawing/2014/main" id="{D0A9FFD8-ED8C-4A03-BCFF-AA045D48975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1546" y="2419592"/>
            <a:ext cx="678021" cy="67802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DCFE81-30E6-4D78-B3BD-ABD39501DA7A}"/>
              </a:ext>
            </a:extLst>
          </p:cNvPr>
          <p:cNvSpPr/>
          <p:nvPr/>
        </p:nvSpPr>
        <p:spPr>
          <a:xfrm>
            <a:off x="5615828" y="2203568"/>
            <a:ext cx="2430823" cy="11521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25" name="그래픽 24" descr="데이터베이스">
            <a:extLst>
              <a:ext uri="{FF2B5EF4-FFF2-40B4-BE49-F238E27FC236}">
                <a16:creationId xmlns:a16="http://schemas.microsoft.com/office/drawing/2014/main" id="{DA9AFFB8-A052-49FF-A7C8-7FE805F9D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96123" y="2419592"/>
            <a:ext cx="693861" cy="6938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B62865-1AC4-4801-AEF2-0438E0A92DE7}"/>
              </a:ext>
            </a:extLst>
          </p:cNvPr>
          <p:cNvSpPr txBox="1"/>
          <p:nvPr/>
        </p:nvSpPr>
        <p:spPr>
          <a:xfrm>
            <a:off x="5295256" y="3457141"/>
            <a:ext cx="2949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/>
              <a:t>2. Training set</a:t>
            </a:r>
            <a:r>
              <a:rPr lang="ko-KR" altLang="en-US" sz="1200" b="1" dirty="0"/>
              <a:t>을 </a:t>
            </a:r>
            <a:r>
              <a:rPr lang="en-US" altLang="ko-KR" sz="1200" b="1" dirty="0"/>
              <a:t>Challenger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AI</a:t>
            </a:r>
            <a:r>
              <a:rPr lang="ko-KR" altLang="en-US" sz="1200" b="1" dirty="0"/>
              <a:t>에 학습</a:t>
            </a:r>
          </a:p>
        </p:txBody>
      </p:sp>
      <p:pic>
        <p:nvPicPr>
          <p:cNvPr id="18" name="그래픽 17" descr="추가">
            <a:extLst>
              <a:ext uri="{FF2B5EF4-FFF2-40B4-BE49-F238E27FC236}">
                <a16:creationId xmlns:a16="http://schemas.microsoft.com/office/drawing/2014/main" id="{7C625B3E-688C-4AEB-94CE-2765B6C09F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33598" y="2556043"/>
            <a:ext cx="447177" cy="447177"/>
          </a:xfrm>
          <a:prstGeom prst="rect">
            <a:avLst/>
          </a:prstGeom>
        </p:spPr>
      </p:pic>
      <p:pic>
        <p:nvPicPr>
          <p:cNvPr id="28" name="그래픽 27" descr="머리와 톱니바퀴">
            <a:extLst>
              <a:ext uri="{FF2B5EF4-FFF2-40B4-BE49-F238E27FC236}">
                <a16:creationId xmlns:a16="http://schemas.microsoft.com/office/drawing/2014/main" id="{4A71B04C-EBD3-4240-882E-C127B8A63F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3067" y="4185945"/>
            <a:ext cx="678021" cy="678021"/>
          </a:xfrm>
          <a:prstGeom prst="rect">
            <a:avLst/>
          </a:prstGeom>
        </p:spPr>
      </p:pic>
      <p:pic>
        <p:nvPicPr>
          <p:cNvPr id="29" name="그래픽 28" descr="머리와 톱니바퀴">
            <a:extLst>
              <a:ext uri="{FF2B5EF4-FFF2-40B4-BE49-F238E27FC236}">
                <a16:creationId xmlns:a16="http://schemas.microsoft.com/office/drawing/2014/main" id="{90C3AC01-8BD1-4B5E-B878-CDA4CA5D3B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11963" y="4199992"/>
            <a:ext cx="678021" cy="67802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08C3BF-DD33-4B05-ACB5-6475C62C1341}"/>
              </a:ext>
            </a:extLst>
          </p:cNvPr>
          <p:cNvSpPr/>
          <p:nvPr/>
        </p:nvSpPr>
        <p:spPr>
          <a:xfrm>
            <a:off x="5615828" y="3970058"/>
            <a:ext cx="2430823" cy="11508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B6ADD9-646F-467A-AE63-CBC0E2B9746D}"/>
              </a:ext>
            </a:extLst>
          </p:cNvPr>
          <p:cNvSpPr txBox="1"/>
          <p:nvPr/>
        </p:nvSpPr>
        <p:spPr>
          <a:xfrm>
            <a:off x="6648290" y="4416348"/>
            <a:ext cx="52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vs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84EFD4-D28C-4306-A130-1D8C61FB21C6}"/>
              </a:ext>
            </a:extLst>
          </p:cNvPr>
          <p:cNvSpPr txBox="1"/>
          <p:nvPr/>
        </p:nvSpPr>
        <p:spPr>
          <a:xfrm>
            <a:off x="5511280" y="5206545"/>
            <a:ext cx="2733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/>
              <a:t>3. Best AI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Challenger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AI </a:t>
            </a:r>
            <a:r>
              <a:rPr lang="ko-KR" altLang="en-US" sz="1200" b="1" dirty="0"/>
              <a:t>대결</a:t>
            </a:r>
          </a:p>
        </p:txBody>
      </p:sp>
      <p:pic>
        <p:nvPicPr>
          <p:cNvPr id="35" name="그래픽 34" descr="머리와 톱니바퀴">
            <a:extLst>
              <a:ext uri="{FF2B5EF4-FFF2-40B4-BE49-F238E27FC236}">
                <a16:creationId xmlns:a16="http://schemas.microsoft.com/office/drawing/2014/main" id="{E62B65DE-E909-489A-9376-03935E8074B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6930" y="4198964"/>
            <a:ext cx="678021" cy="678021"/>
          </a:xfrm>
          <a:prstGeom prst="rect">
            <a:avLst/>
          </a:prstGeom>
        </p:spPr>
      </p:pic>
      <p:pic>
        <p:nvPicPr>
          <p:cNvPr id="36" name="그래픽 35" descr="머리와 톱니바퀴">
            <a:extLst>
              <a:ext uri="{FF2B5EF4-FFF2-40B4-BE49-F238E27FC236}">
                <a16:creationId xmlns:a16="http://schemas.microsoft.com/office/drawing/2014/main" id="{688DAC3B-58F9-42EF-97E0-1E9EC7193E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74125" y="4198965"/>
            <a:ext cx="678021" cy="67802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501091-B0A1-4DB5-A867-6CB8F3775452}"/>
              </a:ext>
            </a:extLst>
          </p:cNvPr>
          <p:cNvSpPr/>
          <p:nvPr/>
        </p:nvSpPr>
        <p:spPr>
          <a:xfrm>
            <a:off x="1038415" y="3970058"/>
            <a:ext cx="3888432" cy="11508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9" name="그래픽 38" descr="줄 화살표: 일자형">
            <a:extLst>
              <a:ext uri="{FF2B5EF4-FFF2-40B4-BE49-F238E27FC236}">
                <a16:creationId xmlns:a16="http://schemas.microsoft.com/office/drawing/2014/main" id="{BFF2759E-6042-45BD-87FC-4C2FC1A94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524054" y="4307785"/>
            <a:ext cx="474607" cy="47332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2B8EF55-F886-4E3B-9921-80C2EEA5E96A}"/>
              </a:ext>
            </a:extLst>
          </p:cNvPr>
          <p:cNvSpPr txBox="1"/>
          <p:nvPr/>
        </p:nvSpPr>
        <p:spPr>
          <a:xfrm>
            <a:off x="1007332" y="5199583"/>
            <a:ext cx="353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4. Challenger AI</a:t>
            </a:r>
            <a:r>
              <a:rPr lang="ko-KR" altLang="en-US" sz="1200" b="1" dirty="0"/>
              <a:t>가 </a:t>
            </a:r>
            <a:r>
              <a:rPr lang="en-US" altLang="ko-KR" sz="1200" b="1" dirty="0"/>
              <a:t>10bb/100</a:t>
            </a:r>
            <a:r>
              <a:rPr lang="ko-KR" altLang="en-US" sz="1200" b="1" dirty="0"/>
              <a:t>이상으로 이긴다면                            </a:t>
            </a:r>
            <a:r>
              <a:rPr lang="en-US" altLang="ko-KR" sz="1200" b="1" dirty="0"/>
              <a:t>Challenger AI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Best AI</a:t>
            </a:r>
            <a:r>
              <a:rPr lang="ko-KR" altLang="en-US" sz="1200" b="1" dirty="0"/>
              <a:t>로 교체</a:t>
            </a:r>
          </a:p>
        </p:txBody>
      </p:sp>
      <p:pic>
        <p:nvPicPr>
          <p:cNvPr id="44" name="그래픽 43" descr="머리와 톱니바퀴">
            <a:extLst>
              <a:ext uri="{FF2B5EF4-FFF2-40B4-BE49-F238E27FC236}">
                <a16:creationId xmlns:a16="http://schemas.microsoft.com/office/drawing/2014/main" id="{47F8FB70-DF67-45BC-9F47-1A450C555A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5863" y="4205436"/>
            <a:ext cx="678021" cy="67802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8F20AF5-1969-4708-91F0-7D79E8F90AA4}"/>
              </a:ext>
            </a:extLst>
          </p:cNvPr>
          <p:cNvSpPr txBox="1"/>
          <p:nvPr/>
        </p:nvSpPr>
        <p:spPr>
          <a:xfrm>
            <a:off x="1823179" y="4555162"/>
            <a:ext cx="678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If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win</a:t>
            </a:r>
            <a:endParaRPr lang="ko-KR" altLang="en-US" sz="14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E2C605-8A0A-48D1-BF4C-2CA051A0DFD3}"/>
              </a:ext>
            </a:extLst>
          </p:cNvPr>
          <p:cNvSpPr/>
          <p:nvPr/>
        </p:nvSpPr>
        <p:spPr>
          <a:xfrm>
            <a:off x="829908" y="2002338"/>
            <a:ext cx="7422289" cy="37418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C66D6-7BA3-4C46-9505-C1BE32F42F43}"/>
              </a:ext>
            </a:extLst>
          </p:cNvPr>
          <p:cNvSpPr txBox="1"/>
          <p:nvPr/>
        </p:nvSpPr>
        <p:spPr>
          <a:xfrm>
            <a:off x="829908" y="1535306"/>
            <a:ext cx="21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Self Training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1E6BB8-6FC7-4A53-890B-323256D17CC4}"/>
              </a:ext>
            </a:extLst>
          </p:cNvPr>
          <p:cNvSpPr txBox="1"/>
          <p:nvPr/>
        </p:nvSpPr>
        <p:spPr>
          <a:xfrm>
            <a:off x="891802" y="5794949"/>
            <a:ext cx="7208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200" b="1" dirty="0"/>
              <a:t>100</a:t>
            </a:r>
            <a:r>
              <a:rPr lang="ko-KR" altLang="en-US" sz="1200" b="1" dirty="0"/>
              <a:t>번 연속 </a:t>
            </a:r>
            <a:r>
              <a:rPr lang="en-US" altLang="ko-KR" sz="1200" b="1" dirty="0"/>
              <a:t>Best AI</a:t>
            </a:r>
            <a:r>
              <a:rPr lang="ko-KR" altLang="en-US" sz="1200" b="1" dirty="0"/>
              <a:t>로 유지된 </a:t>
            </a:r>
            <a:r>
              <a:rPr lang="en-US" altLang="ko-KR" sz="1200" b="1" dirty="0"/>
              <a:t>AI</a:t>
            </a:r>
            <a:r>
              <a:rPr lang="ko-KR" altLang="en-US" sz="1200" b="1" dirty="0"/>
              <a:t>가 나올 때까지 </a:t>
            </a:r>
            <a:r>
              <a:rPr lang="en-US" altLang="ko-KR" sz="1200" b="1" dirty="0"/>
              <a:t>1~4</a:t>
            </a:r>
            <a:r>
              <a:rPr lang="ko-KR" altLang="en-US" sz="1200" b="1" dirty="0"/>
              <a:t>를 반복</a:t>
            </a:r>
            <a:endParaRPr lang="en-US" altLang="ko-KR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03E5CD-8B80-40DA-9423-014BA57F391E}"/>
              </a:ext>
            </a:extLst>
          </p:cNvPr>
          <p:cNvSpPr txBox="1"/>
          <p:nvPr/>
        </p:nvSpPr>
        <p:spPr>
          <a:xfrm>
            <a:off x="891802" y="6063679"/>
            <a:ext cx="666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</a:rPr>
              <a:t>※ </a:t>
            </a:r>
            <a:r>
              <a:rPr lang="ko-KR" altLang="en-US" sz="1200" b="1" dirty="0">
                <a:latin typeface="맑은 고딕" panose="020B0503020000020004" pitchFamily="50" charset="-127"/>
              </a:rPr>
              <a:t>첫번째 </a:t>
            </a:r>
            <a:r>
              <a:rPr lang="en-US" altLang="ko-KR" sz="1200" b="1" dirty="0">
                <a:latin typeface="맑은 고딕" panose="020B0503020000020004" pitchFamily="50" charset="-127"/>
              </a:rPr>
              <a:t>Best AI</a:t>
            </a:r>
            <a:r>
              <a:rPr lang="ko-KR" altLang="en-US" sz="1200" b="1" dirty="0">
                <a:latin typeface="맑은 고딕" panose="020B0503020000020004" pitchFamily="50" charset="-127"/>
              </a:rPr>
              <a:t>와 </a:t>
            </a:r>
            <a:r>
              <a:rPr lang="en-US" altLang="ko-KR" sz="1200" b="1" dirty="0">
                <a:latin typeface="맑은 고딕" panose="020B0503020000020004" pitchFamily="50" charset="-127"/>
              </a:rPr>
              <a:t>Challenger AI</a:t>
            </a:r>
            <a:r>
              <a:rPr lang="ko-KR" altLang="en-US" sz="1200" b="1" dirty="0">
                <a:latin typeface="맑은 고딕" panose="020B0503020000020004" pitchFamily="50" charset="-127"/>
              </a:rPr>
              <a:t>는 </a:t>
            </a:r>
            <a:r>
              <a:rPr lang="en-US" altLang="ko-KR" sz="1200" b="1" dirty="0">
                <a:latin typeface="맑은 고딕" panose="020B0503020000020004" pitchFamily="50" charset="-127"/>
              </a:rPr>
              <a:t>100</a:t>
            </a:r>
            <a:r>
              <a:rPr lang="ko-KR" altLang="en-US" sz="1200" b="1" dirty="0">
                <a:latin typeface="맑은 고딕" panose="020B0503020000020004" pitchFamily="50" charset="-127"/>
              </a:rPr>
              <a:t>만판이상 무작위선택으로 학습한 </a:t>
            </a:r>
            <a:r>
              <a:rPr lang="en-US" altLang="ko-KR" sz="1200" b="1" dirty="0">
                <a:latin typeface="맑은 고딕" panose="020B0503020000020004" pitchFamily="50" charset="-127"/>
              </a:rPr>
              <a:t>AI</a:t>
            </a:r>
            <a:r>
              <a:rPr lang="ko-KR" altLang="en-US" sz="1200" b="1" dirty="0">
                <a:latin typeface="맑은 고딕" panose="020B0503020000020004" pitchFamily="50" charset="-127"/>
              </a:rPr>
              <a:t>를 사용</a:t>
            </a:r>
            <a:endParaRPr lang="ko-KR" altLang="en-US" sz="1200" b="1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203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182C67-1AC2-4484-B74E-DC989E659467}"/>
              </a:ext>
            </a:extLst>
          </p:cNvPr>
          <p:cNvSpPr/>
          <p:nvPr/>
        </p:nvSpPr>
        <p:spPr>
          <a:xfrm>
            <a:off x="2924636" y="692696"/>
            <a:ext cx="3294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시스템 수행 시나리오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(3/3)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DA4F3E-E52E-4665-87A5-FB790884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767A7C7-00AA-4616-AA24-7A04DA05B62F}"/>
              </a:ext>
            </a:extLst>
          </p:cNvPr>
          <p:cNvSpPr/>
          <p:nvPr/>
        </p:nvSpPr>
        <p:spPr>
          <a:xfrm>
            <a:off x="3344975" y="1196752"/>
            <a:ext cx="24511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감정 인식 수행 시나리오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C413EE-F961-4831-8FCF-1DAAE0B0B3C7}"/>
              </a:ext>
            </a:extLst>
          </p:cNvPr>
          <p:cNvSpPr/>
          <p:nvPr/>
        </p:nvSpPr>
        <p:spPr>
          <a:xfrm>
            <a:off x="755576" y="1849357"/>
            <a:ext cx="33617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실시간으로 영상의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프레임을 포착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AEF2BA-4838-42E5-86A9-270DCD390E4A}"/>
              </a:ext>
            </a:extLst>
          </p:cNvPr>
          <p:cNvSpPr/>
          <p:nvPr/>
        </p:nvSpPr>
        <p:spPr>
          <a:xfrm>
            <a:off x="6162430" y="3058863"/>
            <a:ext cx="21705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3. 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생산자와 소비자 스레드를 작성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037FEB-C8D9-4D89-B407-AA9F6826A4BD}"/>
              </a:ext>
            </a:extLst>
          </p:cNvPr>
          <p:cNvSpPr/>
          <p:nvPr/>
        </p:nvSpPr>
        <p:spPr>
          <a:xfrm>
            <a:off x="932133" y="3058862"/>
            <a:ext cx="26869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1. API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호출과 프레임 포착을 동시에  진행</a:t>
            </a: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007DFF-7160-4DA8-B7A7-EB0B3A734B45}"/>
              </a:ext>
            </a:extLst>
          </p:cNvPr>
          <p:cNvSpPr/>
          <p:nvPr/>
        </p:nvSpPr>
        <p:spPr>
          <a:xfrm>
            <a:off x="932133" y="3776603"/>
            <a:ext cx="52872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Azure </a:t>
            </a:r>
            <a:r>
              <a:rPr lang="en-US" altLang="ko-KR" sz="15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을 사용하여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프레임에서 사람의 얼굴을 식별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,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분석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55287-DA4B-4325-B5A0-1DCE1C814086}"/>
              </a:ext>
            </a:extLst>
          </p:cNvPr>
          <p:cNvSpPr txBox="1"/>
          <p:nvPr/>
        </p:nvSpPr>
        <p:spPr>
          <a:xfrm>
            <a:off x="8148284" y="5710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C61D6A-9F19-4EC4-A863-1476B82DDCD6}"/>
              </a:ext>
            </a:extLst>
          </p:cNvPr>
          <p:cNvSpPr/>
          <p:nvPr/>
        </p:nvSpPr>
        <p:spPr>
          <a:xfrm>
            <a:off x="1002197" y="5411923"/>
            <a:ext cx="210303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Header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에서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키 인증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Param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에서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return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값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설정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Body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에서 정보를 전송 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419BCB-151B-4DCF-89B8-BCC189F82735}"/>
              </a:ext>
            </a:extLst>
          </p:cNvPr>
          <p:cNvSpPr/>
          <p:nvPr/>
        </p:nvSpPr>
        <p:spPr>
          <a:xfrm>
            <a:off x="3272008" y="4870814"/>
            <a:ext cx="23042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CD7A1D-3C59-490B-917F-CEC70B74D73E}"/>
              </a:ext>
            </a:extLst>
          </p:cNvPr>
          <p:cNvSpPr/>
          <p:nvPr/>
        </p:nvSpPr>
        <p:spPr>
          <a:xfrm>
            <a:off x="3507405" y="5411922"/>
            <a:ext cx="25155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Azure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에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data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를 보내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</a:p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감정을 분석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요청한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data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는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JSON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형태의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값으로 반환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80ECD5-6921-42FC-A4AC-4F523B557732}"/>
              </a:ext>
            </a:extLst>
          </p:cNvPr>
          <p:cNvSpPr/>
          <p:nvPr/>
        </p:nvSpPr>
        <p:spPr>
          <a:xfrm>
            <a:off x="6022908" y="5408567"/>
            <a:ext cx="28339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정한 기준과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JSON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값을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비교하여 포커 진행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CCA36D-4B9E-4E45-9D5D-429E245825F3}"/>
              </a:ext>
            </a:extLst>
          </p:cNvPr>
          <p:cNvSpPr/>
          <p:nvPr/>
        </p:nvSpPr>
        <p:spPr>
          <a:xfrm>
            <a:off x="3688743" y="3058864"/>
            <a:ext cx="21705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2. 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무한 루프를 통해</a:t>
            </a: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Frame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을 저장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36" name="내용 개체 틀 4">
            <a:extLst>
              <a:ext uri="{FF2B5EF4-FFF2-40B4-BE49-F238E27FC236}">
                <a16:creationId xmlns:a16="http://schemas.microsoft.com/office/drawing/2014/main" id="{A5A3EC39-3C43-4B2B-93A2-19F699974F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56" y="2411497"/>
            <a:ext cx="517702" cy="544949"/>
          </a:xfrm>
          <a:prstGeom prst="rect">
            <a:avLst/>
          </a:prstGeom>
        </p:spPr>
      </p:pic>
      <p:pic>
        <p:nvPicPr>
          <p:cNvPr id="37" name="그래픽 36" descr="반복">
            <a:extLst>
              <a:ext uri="{FF2B5EF4-FFF2-40B4-BE49-F238E27FC236}">
                <a16:creationId xmlns:a16="http://schemas.microsoft.com/office/drawing/2014/main" id="{11EEAB44-02C4-433A-8EA1-C4FA20784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549" y="2374695"/>
            <a:ext cx="601216" cy="60121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F399F3-257E-4D55-BDCA-33C33912E75C}"/>
              </a:ext>
            </a:extLst>
          </p:cNvPr>
          <p:cNvSpPr/>
          <p:nvPr/>
        </p:nvSpPr>
        <p:spPr>
          <a:xfrm>
            <a:off x="3818142" y="2518429"/>
            <a:ext cx="9470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while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E7D524-3B2C-48E3-9E0D-1021268035A7}"/>
              </a:ext>
            </a:extLst>
          </p:cNvPr>
          <p:cNvSpPr/>
          <p:nvPr/>
        </p:nvSpPr>
        <p:spPr>
          <a:xfrm>
            <a:off x="5011950" y="2518429"/>
            <a:ext cx="9470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Frame</a:t>
            </a:r>
          </a:p>
        </p:txBody>
      </p:sp>
      <p:pic>
        <p:nvPicPr>
          <p:cNvPr id="41" name="그래픽 40" descr="추가">
            <a:extLst>
              <a:ext uri="{FF2B5EF4-FFF2-40B4-BE49-F238E27FC236}">
                <a16:creationId xmlns:a16="http://schemas.microsoft.com/office/drawing/2014/main" id="{6FEE4B54-7290-4D34-882B-530754FF9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5267" y="2455371"/>
            <a:ext cx="457200" cy="4572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8A415928-CA3E-4DF0-81E8-2F82BF36A99E}"/>
              </a:ext>
            </a:extLst>
          </p:cNvPr>
          <p:cNvSpPr/>
          <p:nvPr/>
        </p:nvSpPr>
        <p:spPr>
          <a:xfrm>
            <a:off x="2520931" y="2512158"/>
            <a:ext cx="9470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Frame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9FFC471-6C6B-4B1E-9BA4-5DF4039D409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69" y="4745483"/>
            <a:ext cx="493680" cy="51899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EF07063-7BDB-4D7C-B1A9-2D93560134E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50" y="4620732"/>
            <a:ext cx="601794" cy="601794"/>
          </a:xfrm>
          <a:prstGeom prst="rect">
            <a:avLst/>
          </a:prstGeom>
        </p:spPr>
      </p:pic>
      <p:pic>
        <p:nvPicPr>
          <p:cNvPr id="58" name="그래픽 57" descr="줄 화살표: 일자형">
            <a:extLst>
              <a:ext uri="{FF2B5EF4-FFF2-40B4-BE49-F238E27FC236}">
                <a16:creationId xmlns:a16="http://schemas.microsoft.com/office/drawing/2014/main" id="{370604D2-01F2-4368-B108-B68B497A23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 flipV="1">
            <a:off x="4488351" y="4764683"/>
            <a:ext cx="499796" cy="499796"/>
          </a:xfrm>
          <a:prstGeom prst="rect">
            <a:avLst/>
          </a:prstGeom>
        </p:spPr>
      </p:pic>
      <p:pic>
        <p:nvPicPr>
          <p:cNvPr id="59" name="그래픽 58" descr="머리와 톱니바퀴">
            <a:extLst>
              <a:ext uri="{FF2B5EF4-FFF2-40B4-BE49-F238E27FC236}">
                <a16:creationId xmlns:a16="http://schemas.microsoft.com/office/drawing/2014/main" id="{1AB4F303-68EB-439B-BDD1-F36C881754D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1879" y="4617238"/>
            <a:ext cx="678021" cy="67802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ECF74EE-A49F-4FB7-8B47-4E6BCD7B90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38" y="4703530"/>
            <a:ext cx="493680" cy="518996"/>
          </a:xfrm>
          <a:prstGeom prst="rect">
            <a:avLst/>
          </a:prstGeom>
        </p:spPr>
      </p:pic>
      <p:pic>
        <p:nvPicPr>
          <p:cNvPr id="61" name="그래픽 60" descr="줄 화살표: 일자형">
            <a:extLst>
              <a:ext uri="{FF2B5EF4-FFF2-40B4-BE49-F238E27FC236}">
                <a16:creationId xmlns:a16="http://schemas.microsoft.com/office/drawing/2014/main" id="{64896EE8-7BCA-409F-9F5D-2718C96A9B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 flipV="1">
            <a:off x="1829237" y="4756869"/>
            <a:ext cx="499796" cy="499796"/>
          </a:xfrm>
          <a:prstGeom prst="rect">
            <a:avLst/>
          </a:prstGeom>
        </p:spPr>
      </p:pic>
      <p:pic>
        <p:nvPicPr>
          <p:cNvPr id="63" name="그래픽 17" descr="동전">
            <a:extLst>
              <a:ext uri="{FF2B5EF4-FFF2-40B4-BE49-F238E27FC236}">
                <a16:creationId xmlns:a16="http://schemas.microsoft.com/office/drawing/2014/main" id="{61A65748-822A-4DE7-AC4D-2BFB14EE17E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00878" y="4638947"/>
            <a:ext cx="678021" cy="678021"/>
          </a:xfrm>
          <a:prstGeom prst="rect">
            <a:avLst/>
          </a:prstGeom>
        </p:spPr>
      </p:pic>
      <p:pic>
        <p:nvPicPr>
          <p:cNvPr id="65" name="그래픽 64" descr="종이">
            <a:extLst>
              <a:ext uri="{FF2B5EF4-FFF2-40B4-BE49-F238E27FC236}">
                <a16:creationId xmlns:a16="http://schemas.microsoft.com/office/drawing/2014/main" id="{461DCC4F-05C7-4CD3-A20C-9FC90C4942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39115" y="2241649"/>
            <a:ext cx="817213" cy="8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3351531" y="684130"/>
            <a:ext cx="2414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시스템 구성도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(1/3)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A24503-4EC0-465C-8E6A-DD5FB20A2983}"/>
              </a:ext>
            </a:extLst>
          </p:cNvPr>
          <p:cNvSpPr/>
          <p:nvPr/>
        </p:nvSpPr>
        <p:spPr>
          <a:xfrm>
            <a:off x="3043568" y="1844824"/>
            <a:ext cx="2880320" cy="64807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BCA89E-E0F3-4A74-8226-24454ECEE2AF}"/>
              </a:ext>
            </a:extLst>
          </p:cNvPr>
          <p:cNvSpPr/>
          <p:nvPr/>
        </p:nvSpPr>
        <p:spPr>
          <a:xfrm>
            <a:off x="3370565" y="1961655"/>
            <a:ext cx="2376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포커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AI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시뮬레이터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65C4B2-E74E-4F97-AA0B-C957C9C43980}"/>
              </a:ext>
            </a:extLst>
          </p:cNvPr>
          <p:cNvSpPr/>
          <p:nvPr/>
        </p:nvSpPr>
        <p:spPr>
          <a:xfrm>
            <a:off x="4788024" y="3717032"/>
            <a:ext cx="2160240" cy="64807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A75E5-1F83-4751-AA2E-173D1068F97A}"/>
              </a:ext>
            </a:extLst>
          </p:cNvPr>
          <p:cNvSpPr/>
          <p:nvPr/>
        </p:nvSpPr>
        <p:spPr>
          <a:xfrm>
            <a:off x="4894884" y="3831201"/>
            <a:ext cx="1946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감정 인식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043C24-43EF-4B27-A041-7612A727A6C5}"/>
              </a:ext>
            </a:extLst>
          </p:cNvPr>
          <p:cNvSpPr/>
          <p:nvPr/>
        </p:nvSpPr>
        <p:spPr>
          <a:xfrm>
            <a:off x="4788024" y="5121187"/>
            <a:ext cx="2160240" cy="64807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D16433-4B09-490E-887D-8424FF7C519A}"/>
              </a:ext>
            </a:extLst>
          </p:cNvPr>
          <p:cNvSpPr/>
          <p:nvPr/>
        </p:nvSpPr>
        <p:spPr>
          <a:xfrm>
            <a:off x="5436093" y="5245168"/>
            <a:ext cx="86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Azure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5C72B93-FE03-46C4-B0FE-40DEDA8941D3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rot="16200000" flipV="1">
            <a:off x="4563868" y="2412756"/>
            <a:ext cx="1224136" cy="1384416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EF41A42-48B8-4D94-9DB6-249530193E6D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868144" y="4365104"/>
            <a:ext cx="0" cy="756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F76195-F94B-4E97-B8D7-FA05D20055C1}"/>
              </a:ext>
            </a:extLst>
          </p:cNvPr>
          <p:cNvSpPr/>
          <p:nvPr/>
        </p:nvSpPr>
        <p:spPr>
          <a:xfrm>
            <a:off x="1979712" y="3713328"/>
            <a:ext cx="2160240" cy="64807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A6B301-66CF-4A8F-A4FC-B8E01F47F777}"/>
              </a:ext>
            </a:extLst>
          </p:cNvPr>
          <p:cNvSpPr/>
          <p:nvPr/>
        </p:nvSpPr>
        <p:spPr>
          <a:xfrm>
            <a:off x="1979712" y="5121188"/>
            <a:ext cx="2160240" cy="64807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5600E3F-E10D-4B18-A194-125F674461E3}"/>
              </a:ext>
            </a:extLst>
          </p:cNvPr>
          <p:cNvCxnSpPr/>
          <p:nvPr/>
        </p:nvCxnSpPr>
        <p:spPr>
          <a:xfrm flipV="1">
            <a:off x="3053913" y="4365105"/>
            <a:ext cx="0" cy="756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4211767-876A-4351-B726-FB7D503A618A}"/>
              </a:ext>
            </a:extLst>
          </p:cNvPr>
          <p:cNvCxnSpPr>
            <a:cxnSpLocks/>
            <a:stCxn id="14" idx="0"/>
            <a:endCxn id="2" idx="2"/>
          </p:cNvCxnSpPr>
          <p:nvPr/>
        </p:nvCxnSpPr>
        <p:spPr>
          <a:xfrm rot="5400000" flipH="1" flipV="1">
            <a:off x="3161564" y="2391164"/>
            <a:ext cx="1220432" cy="1423896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DB02FC-BFCB-43F1-A52D-F75B10D93092}"/>
              </a:ext>
            </a:extLst>
          </p:cNvPr>
          <p:cNvSpPr/>
          <p:nvPr/>
        </p:nvSpPr>
        <p:spPr>
          <a:xfrm>
            <a:off x="2039293" y="5260558"/>
            <a:ext cx="2080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Neural Network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591931-CB7A-4F2A-8238-AF8BC18A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224" y="6376243"/>
            <a:ext cx="2133600" cy="365125"/>
          </a:xfrm>
        </p:spPr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C57565-F600-49FE-AE93-3AE437882A12}"/>
              </a:ext>
            </a:extLst>
          </p:cNvPr>
          <p:cNvSpPr/>
          <p:nvPr/>
        </p:nvSpPr>
        <p:spPr>
          <a:xfrm>
            <a:off x="3909987" y="1146230"/>
            <a:ext cx="132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전체 구성도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8B104D-CE2A-430C-9515-B04BD0BF7A60}"/>
              </a:ext>
            </a:extLst>
          </p:cNvPr>
          <p:cNvSpPr/>
          <p:nvPr/>
        </p:nvSpPr>
        <p:spPr>
          <a:xfrm>
            <a:off x="2820207" y="3852698"/>
            <a:ext cx="467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AI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96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3349941" y="696859"/>
            <a:ext cx="2414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시스템 구성도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(2/3)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DC30612-F2A9-48B3-B9F4-08ADFB5C34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81" y="1631188"/>
            <a:ext cx="4554238" cy="331794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2EA7D240-B70D-472F-9653-3A08B155F151}"/>
              </a:ext>
            </a:extLst>
          </p:cNvPr>
          <p:cNvGrpSpPr/>
          <p:nvPr/>
        </p:nvGrpSpPr>
        <p:grpSpPr>
          <a:xfrm>
            <a:off x="2294880" y="1603917"/>
            <a:ext cx="4584041" cy="4555762"/>
            <a:chOff x="3012295" y="1617482"/>
            <a:chExt cx="2737742" cy="2206102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102306E-5C5F-4BF4-AF7C-AEDD2BAB99CF}"/>
                </a:ext>
              </a:extLst>
            </p:cNvPr>
            <p:cNvCxnSpPr>
              <a:cxnSpLocks/>
            </p:cNvCxnSpPr>
            <p:nvPr/>
          </p:nvCxnSpPr>
          <p:spPr>
            <a:xfrm>
              <a:off x="3012295" y="3250253"/>
              <a:ext cx="2719946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7CB1647-A0E2-4B5A-9B72-07A8921F17DE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37" y="1617482"/>
              <a:ext cx="0" cy="2206102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CBDC495-F1BF-4E96-B662-56D08DCDF933}"/>
                </a:ext>
              </a:extLst>
            </p:cNvPr>
            <p:cNvCxnSpPr>
              <a:cxnSpLocks/>
            </p:cNvCxnSpPr>
            <p:nvPr/>
          </p:nvCxnSpPr>
          <p:spPr>
            <a:xfrm>
              <a:off x="3012296" y="1626360"/>
              <a:ext cx="2737738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32202A0-8746-4776-ACE4-76C37C6181DB}"/>
                </a:ext>
              </a:extLst>
            </p:cNvPr>
            <p:cNvCxnSpPr>
              <a:cxnSpLocks/>
            </p:cNvCxnSpPr>
            <p:nvPr/>
          </p:nvCxnSpPr>
          <p:spPr>
            <a:xfrm>
              <a:off x="3012296" y="3823584"/>
              <a:ext cx="2737741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694B0DF-8A37-4B0B-BE9F-2BFA4CE6A28E}"/>
                </a:ext>
              </a:extLst>
            </p:cNvPr>
            <p:cNvCxnSpPr>
              <a:cxnSpLocks/>
            </p:cNvCxnSpPr>
            <p:nvPr/>
          </p:nvCxnSpPr>
          <p:spPr>
            <a:xfrm>
              <a:off x="3012296" y="1617482"/>
              <a:ext cx="0" cy="2206102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AD14020-BA40-48C9-9725-391CBE8CCC02}"/>
              </a:ext>
            </a:extLst>
          </p:cNvPr>
          <p:cNvSpPr txBox="1"/>
          <p:nvPr/>
        </p:nvSpPr>
        <p:spPr>
          <a:xfrm>
            <a:off x="2618856" y="5290695"/>
            <a:ext cx="3946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b="1" dirty="0">
                <a:ea typeface="Noto Sans CJK KR Bold"/>
              </a:rPr>
              <a:t>바둑이나 포커같이 경우의 수가 많은 게임을 학습하는데 적합한 </a:t>
            </a:r>
            <a:r>
              <a:rPr lang="en-US" altLang="ko-KR" sz="1500" b="1" u="sng" dirty="0">
                <a:ea typeface="Noto Sans CJK KR Bold"/>
              </a:rPr>
              <a:t>Neural Network</a:t>
            </a:r>
            <a:r>
              <a:rPr lang="en-US" altLang="ko-KR" sz="1500" b="1" dirty="0">
                <a:ea typeface="Noto Sans CJK KR Bold"/>
              </a:rPr>
              <a:t> </a:t>
            </a:r>
            <a:r>
              <a:rPr lang="ko-KR" altLang="en-US" sz="1500" b="1" dirty="0">
                <a:ea typeface="Noto Sans CJK KR Bold"/>
              </a:rPr>
              <a:t>이용</a:t>
            </a:r>
            <a:endParaRPr lang="en-US" altLang="ko-KR" sz="1500" b="1" dirty="0">
              <a:ea typeface="Noto Sans CJK KR Bold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4AE9A-04A5-4241-84CE-394076FA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AECE96-8C1B-4FA8-AEB6-65250839942B}"/>
              </a:ext>
            </a:extLst>
          </p:cNvPr>
          <p:cNvSpPr/>
          <p:nvPr/>
        </p:nvSpPr>
        <p:spPr>
          <a:xfrm>
            <a:off x="3475861" y="1127708"/>
            <a:ext cx="2192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AI – Neural Network</a:t>
            </a: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93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3349941" y="696859"/>
            <a:ext cx="2414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시스템 구성도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(3/3)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4AE9A-04A5-4241-84CE-394076FA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AECE96-8C1B-4FA8-AEB6-65250839942B}"/>
              </a:ext>
            </a:extLst>
          </p:cNvPr>
          <p:cNvSpPr/>
          <p:nvPr/>
        </p:nvSpPr>
        <p:spPr>
          <a:xfrm>
            <a:off x="3090370" y="1164659"/>
            <a:ext cx="29632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감정인식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– Microsoft Azure</a:t>
            </a: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7C7179F-DCB6-4405-863C-38183A807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20" y="1700808"/>
            <a:ext cx="2664296" cy="50996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D1D758-AC74-48D8-AB0C-3CC5E4EDBE82}"/>
              </a:ext>
            </a:extLst>
          </p:cNvPr>
          <p:cNvSpPr/>
          <p:nvPr/>
        </p:nvSpPr>
        <p:spPr>
          <a:xfrm>
            <a:off x="636892" y="2348880"/>
            <a:ext cx="223936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사용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Computer vision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Face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Emotion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B4B9D2-B12F-4E11-9D5B-D7C8CE089CED}"/>
              </a:ext>
            </a:extLst>
          </p:cNvPr>
          <p:cNvSpPr/>
          <p:nvPr/>
        </p:nvSpPr>
        <p:spPr>
          <a:xfrm>
            <a:off x="636892" y="3295012"/>
            <a:ext cx="269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파일 시스템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–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구내 및 클라우드를 분석하고 발견한 모든 파일에서 메타 데이터를 추출하고 색인을 생성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5BE704A-4CC0-4212-9C5C-1AF3E4AB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20" y="4106121"/>
            <a:ext cx="3112897" cy="54110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6CBF67-A5AE-459C-ACDB-DE6299C9FFDA}"/>
              </a:ext>
            </a:extLst>
          </p:cNvPr>
          <p:cNvSpPr/>
          <p:nvPr/>
        </p:nvSpPr>
        <p:spPr>
          <a:xfrm>
            <a:off x="636891" y="4812008"/>
            <a:ext cx="223936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사용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Computer vision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078572-ACEE-4B29-A3EA-AC260C280BF8}"/>
              </a:ext>
            </a:extLst>
          </p:cNvPr>
          <p:cNvSpPr/>
          <p:nvPr/>
        </p:nvSpPr>
        <p:spPr>
          <a:xfrm>
            <a:off x="636891" y="5457948"/>
            <a:ext cx="269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사진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비디오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캡션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스티커 및 특수효과를 결합하여 공유 할 수 있는 모바일 앱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35D62A4-5EA7-43FC-8C7A-13B9E42E35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87" y="1700808"/>
            <a:ext cx="1165630" cy="50996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7AEA1D-F6EC-498E-8302-6A03B8CB2124}"/>
              </a:ext>
            </a:extLst>
          </p:cNvPr>
          <p:cNvSpPr/>
          <p:nvPr/>
        </p:nvSpPr>
        <p:spPr>
          <a:xfrm>
            <a:off x="5051513" y="2348360"/>
            <a:ext cx="223936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사용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Face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82BE5F-423B-4B01-9E82-EDDC34E9981E}"/>
              </a:ext>
            </a:extLst>
          </p:cNvPr>
          <p:cNvSpPr/>
          <p:nvPr/>
        </p:nvSpPr>
        <p:spPr>
          <a:xfrm>
            <a:off x="5051513" y="2939674"/>
            <a:ext cx="2696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사진을 촬영하여 운전자가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파일의 계정과 일치하는지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확인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A641AD-1FE4-4EAB-ABA7-8C9A95706275}"/>
              </a:ext>
            </a:extLst>
          </p:cNvPr>
          <p:cNvSpPr/>
          <p:nvPr/>
        </p:nvSpPr>
        <p:spPr>
          <a:xfrm>
            <a:off x="5051512" y="3735713"/>
            <a:ext cx="223936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장점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높은 확장성과 쉬운 접근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이미 머신 러닝이 진행된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고성능의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을 사용 가능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EE9BA3-27CA-44C1-ACF9-57CF3B493566}"/>
              </a:ext>
            </a:extLst>
          </p:cNvPr>
          <p:cNvSpPr/>
          <p:nvPr/>
        </p:nvSpPr>
        <p:spPr>
          <a:xfrm>
            <a:off x="5051512" y="4647230"/>
            <a:ext cx="23288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단점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제한적인 성능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네트워크 미연결시 성능에 제한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2A09C1-E718-4DC0-B8AE-11BFCAD61F21}"/>
              </a:ext>
            </a:extLst>
          </p:cNvPr>
          <p:cNvSpPr/>
          <p:nvPr/>
        </p:nvSpPr>
        <p:spPr>
          <a:xfrm>
            <a:off x="5051512" y="5372573"/>
            <a:ext cx="23288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차별점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실시간 프레임 단위로 비디오를 분석하여 얼굴을 인식하여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감정분석을 실행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62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C182C67-1AC2-4484-B74E-DC989E659467}"/>
              </a:ext>
            </a:extLst>
          </p:cNvPr>
          <p:cNvSpPr/>
          <p:nvPr/>
        </p:nvSpPr>
        <p:spPr>
          <a:xfrm>
            <a:off x="3905502" y="673820"/>
            <a:ext cx="1332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 방법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4A8D12D-946E-444F-ABC1-CD371994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18CD1-2DE6-4083-B413-D94883DB3F29}"/>
              </a:ext>
            </a:extLst>
          </p:cNvPr>
          <p:cNvSpPr txBox="1"/>
          <p:nvPr/>
        </p:nvSpPr>
        <p:spPr>
          <a:xfrm>
            <a:off x="860513" y="1782108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Eclipse Oxygen</a:t>
            </a:r>
            <a:r>
              <a:rPr lang="ko-KR" altLang="en-US" sz="1400" dirty="0"/>
              <a:t>을 이용하여 </a:t>
            </a:r>
            <a:r>
              <a:rPr lang="en-US" altLang="ko-KR" sz="1400" dirty="0"/>
              <a:t>Python</a:t>
            </a:r>
            <a:r>
              <a:rPr lang="ko-KR" altLang="en-US" sz="1400" dirty="0"/>
              <a:t>으로 작성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머신러닝</a:t>
            </a:r>
            <a:r>
              <a:rPr lang="ko-KR" altLang="en-US" sz="1400" dirty="0"/>
              <a:t> 라이브러리로 </a:t>
            </a:r>
            <a:r>
              <a:rPr lang="en-US" altLang="ko-KR" sz="1400" dirty="0" err="1"/>
              <a:t>Tensorflow</a:t>
            </a:r>
            <a:r>
              <a:rPr lang="ko-KR" altLang="en-US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Keras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Neural</a:t>
            </a:r>
            <a:r>
              <a:rPr lang="ko-KR" altLang="en-US" sz="1400" dirty="0"/>
              <a:t> </a:t>
            </a:r>
            <a:r>
              <a:rPr lang="en-US" altLang="ko-KR" sz="1400" dirty="0"/>
              <a:t>Network</a:t>
            </a:r>
            <a:r>
              <a:rPr lang="ko-KR" altLang="en-US" sz="1400" dirty="0"/>
              <a:t>는 멀티 쓰레드를 이용해 학습 속도가 높은 </a:t>
            </a:r>
            <a:r>
              <a:rPr lang="en-US" altLang="ko-KR" sz="1400" dirty="0"/>
              <a:t>A3C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Optimizer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RMSprop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Adam</a:t>
            </a:r>
            <a:r>
              <a:rPr lang="ko-KR" altLang="en-US" sz="1400" dirty="0"/>
              <a:t>등 각각 만들어진 </a:t>
            </a:r>
            <a:r>
              <a:rPr lang="en-US" altLang="ko-KR" sz="1400" dirty="0"/>
              <a:t>AI</a:t>
            </a:r>
            <a:r>
              <a:rPr lang="ko-KR" altLang="en-US" sz="1400" dirty="0"/>
              <a:t>를 경쟁시켜 선택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Neural Network</a:t>
            </a:r>
            <a:r>
              <a:rPr lang="ko-KR" altLang="en-US" sz="1400" dirty="0"/>
              <a:t>의 </a:t>
            </a:r>
            <a:r>
              <a:rPr lang="en-US" altLang="ko-KR" sz="1400" dirty="0"/>
              <a:t>Layer </a:t>
            </a:r>
            <a:r>
              <a:rPr lang="ko-KR" altLang="en-US" sz="1400" dirty="0"/>
              <a:t>수와 </a:t>
            </a:r>
            <a:r>
              <a:rPr lang="en-US" altLang="ko-KR" sz="1400" dirty="0"/>
              <a:t>Node </a:t>
            </a:r>
            <a:r>
              <a:rPr lang="ko-KR" altLang="en-US" sz="1400" dirty="0"/>
              <a:t>수도 각각 </a:t>
            </a:r>
            <a:r>
              <a:rPr lang="en-US" altLang="ko-KR" sz="1400" dirty="0"/>
              <a:t>AI</a:t>
            </a:r>
            <a:r>
              <a:rPr lang="ko-KR" altLang="en-US" sz="1400" dirty="0"/>
              <a:t>를 경쟁시켜 선택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학습이 완료된 </a:t>
            </a:r>
            <a:r>
              <a:rPr lang="en-US" altLang="ko-KR" sz="1400" dirty="0"/>
              <a:t>AI</a:t>
            </a:r>
            <a:r>
              <a:rPr lang="ko-KR" altLang="en-US" sz="1400" dirty="0"/>
              <a:t>는 </a:t>
            </a:r>
            <a:r>
              <a:rPr lang="en-US" altLang="ko-KR" sz="1400" dirty="0"/>
              <a:t>hdf5</a:t>
            </a:r>
            <a:r>
              <a:rPr lang="ko-KR" altLang="en-US" sz="1400" dirty="0"/>
              <a:t>파일로 저장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92E51-9C20-4FD8-8F8D-6ABE2711B714}"/>
              </a:ext>
            </a:extLst>
          </p:cNvPr>
          <p:cNvSpPr txBox="1"/>
          <p:nvPr/>
        </p:nvSpPr>
        <p:spPr>
          <a:xfrm>
            <a:off x="611560" y="14127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AI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AF98F-88EB-4460-ADA8-055B25C4BFF3}"/>
              </a:ext>
            </a:extLst>
          </p:cNvPr>
          <p:cNvSpPr txBox="1"/>
          <p:nvPr/>
        </p:nvSpPr>
        <p:spPr>
          <a:xfrm>
            <a:off x="611560" y="318916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감정 인식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94CBE-0B3E-42B4-983C-452F1B3199F9}"/>
              </a:ext>
            </a:extLst>
          </p:cNvPr>
          <p:cNvSpPr txBox="1"/>
          <p:nvPr/>
        </p:nvSpPr>
        <p:spPr>
          <a:xfrm>
            <a:off x="614963" y="556020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GUI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9ED3E-8A60-4160-9462-9CE18012A87B}"/>
              </a:ext>
            </a:extLst>
          </p:cNvPr>
          <p:cNvSpPr txBox="1"/>
          <p:nvPr/>
        </p:nvSpPr>
        <p:spPr>
          <a:xfrm>
            <a:off x="827584" y="5929535"/>
            <a:ext cx="871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Python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내장되어 있는 </a:t>
            </a:r>
            <a:r>
              <a:rPr lang="en-US" altLang="ko-KR" sz="1400" dirty="0" err="1"/>
              <a:t>Tkinter</a:t>
            </a:r>
            <a:r>
              <a:rPr lang="ko-KR" altLang="en-US" sz="1400" dirty="0"/>
              <a:t>를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6EDE-16A4-4411-81F4-48161385FBDE}"/>
              </a:ext>
            </a:extLst>
          </p:cNvPr>
          <p:cNvSpPr txBox="1"/>
          <p:nvPr/>
        </p:nvSpPr>
        <p:spPr>
          <a:xfrm>
            <a:off x="827584" y="3558495"/>
            <a:ext cx="8712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Python</a:t>
            </a:r>
            <a:r>
              <a:rPr lang="ko-KR" altLang="en-US" sz="1400" dirty="0"/>
              <a:t>으로 작성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Deep residual network</a:t>
            </a:r>
            <a:r>
              <a:rPr lang="ko-KR" altLang="en-US" sz="1400" dirty="0"/>
              <a:t>으로 </a:t>
            </a:r>
            <a:r>
              <a:rPr lang="ko-KR" altLang="en-US" sz="1400" dirty="0" err="1"/>
              <a:t>머신러닝이</a:t>
            </a:r>
            <a:r>
              <a:rPr lang="ko-KR" altLang="en-US" sz="1400" dirty="0"/>
              <a:t> 진행된 </a:t>
            </a:r>
            <a:r>
              <a:rPr lang="en-US" altLang="ko-KR" sz="1400" dirty="0"/>
              <a:t>Azure</a:t>
            </a:r>
            <a:r>
              <a:rPr lang="ko-KR" altLang="en-US" sz="1400" dirty="0"/>
              <a:t>의 </a:t>
            </a:r>
            <a:r>
              <a:rPr lang="en-US" altLang="ko-KR" sz="1400" dirty="0"/>
              <a:t>Face, emotion, video indexer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ea typeface="+mj-ea"/>
              </a:rPr>
              <a:t>Httplib</a:t>
            </a:r>
            <a:r>
              <a:rPr lang="en-US" altLang="ko-KR" sz="1400" dirty="0">
                <a:ea typeface="+mj-ea"/>
              </a:rPr>
              <a:t>, </a:t>
            </a:r>
            <a:r>
              <a:rPr lang="en-US" altLang="ko-KR" sz="1400" dirty="0" err="1">
                <a:ea typeface="+mj-ea"/>
              </a:rPr>
              <a:t>urllib</a:t>
            </a:r>
            <a:r>
              <a:rPr lang="en-US" altLang="ko-KR" sz="1400" dirty="0">
                <a:ea typeface="+mj-ea"/>
              </a:rPr>
              <a:t>, base64, </a:t>
            </a:r>
            <a:r>
              <a:rPr lang="en-US" altLang="ko-KR" sz="1400" dirty="0" err="1">
                <a:ea typeface="+mj-ea"/>
              </a:rPr>
              <a:t>json</a:t>
            </a:r>
            <a:r>
              <a:rPr lang="en-US" altLang="ko-KR" sz="1400" dirty="0">
                <a:ea typeface="+mj-ea"/>
              </a:rPr>
              <a:t> </a:t>
            </a:r>
            <a:r>
              <a:rPr lang="ko-KR" altLang="en-US" sz="1400" dirty="0">
                <a:ea typeface="+mj-ea"/>
              </a:rPr>
              <a:t>참조</a:t>
            </a:r>
            <a:endParaRPr lang="en-US" altLang="ko-KR" sz="1400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API </a:t>
            </a:r>
            <a:r>
              <a:rPr lang="ko-KR" altLang="en-US" sz="1400" dirty="0"/>
              <a:t>호출과 프레임 포착을 동시에 하기 위해 무한 루프로 </a:t>
            </a:r>
            <a:r>
              <a:rPr lang="en-US" altLang="ko-KR" sz="1400" dirty="0"/>
              <a:t>Frame</a:t>
            </a:r>
            <a:r>
              <a:rPr lang="ko-KR" altLang="en-US" sz="1400" dirty="0"/>
              <a:t>을 저장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작업을 대기열에 넣어 분석 결과를 사용하는 생산자와 대기열에서 작업을 가져오는 스레드를 작성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Header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content-type</a:t>
            </a:r>
            <a:r>
              <a:rPr lang="ko-KR" altLang="en-US" sz="1400" dirty="0"/>
              <a:t>을 설정하고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키를 인증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Param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returnFaceId</a:t>
            </a:r>
            <a:r>
              <a:rPr lang="ko-KR" altLang="en-US" sz="1400" dirty="0"/>
              <a:t>를</a:t>
            </a:r>
            <a:r>
              <a:rPr lang="en-US" altLang="ko-KR" sz="1400" dirty="0"/>
              <a:t> true, </a:t>
            </a:r>
            <a:r>
              <a:rPr lang="en-US" altLang="ko-KR" sz="1400" dirty="0" err="1"/>
              <a:t>returnFaceLandmarks</a:t>
            </a:r>
            <a:r>
              <a:rPr lang="ko-KR" altLang="en-US" sz="1400" dirty="0"/>
              <a:t>를</a:t>
            </a:r>
            <a:r>
              <a:rPr lang="en-US" altLang="ko-KR" sz="1400" dirty="0"/>
              <a:t> false, </a:t>
            </a:r>
            <a:r>
              <a:rPr lang="en-US" altLang="ko-KR" sz="1400" dirty="0" err="1"/>
              <a:t>returnFaceAttributes</a:t>
            </a:r>
            <a:r>
              <a:rPr lang="ko-KR" altLang="en-US" sz="1400" dirty="0"/>
              <a:t>를 </a:t>
            </a:r>
            <a:r>
              <a:rPr lang="en-US" altLang="ko-KR" sz="1400" dirty="0"/>
              <a:t>emotion</a:t>
            </a:r>
            <a:r>
              <a:rPr lang="ko-KR" altLang="en-US" sz="1400" dirty="0"/>
              <a:t> 설정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Body</a:t>
            </a:r>
            <a:r>
              <a:rPr lang="ko-KR" altLang="en-US" sz="1400" dirty="0"/>
              <a:t>에선 </a:t>
            </a:r>
            <a:r>
              <a:rPr lang="en-US" altLang="ko-KR" sz="1400" dirty="0" err="1"/>
              <a:t>param,body,header</a:t>
            </a:r>
            <a:r>
              <a:rPr lang="ko-KR" altLang="en-US" sz="1400" dirty="0"/>
              <a:t>의 값을 </a:t>
            </a:r>
            <a:r>
              <a:rPr lang="en-US" altLang="ko-KR" sz="1400" dirty="0"/>
              <a:t>azure</a:t>
            </a:r>
            <a:r>
              <a:rPr lang="ko-KR" altLang="en-US" sz="1400" dirty="0"/>
              <a:t>에 </a:t>
            </a:r>
            <a:r>
              <a:rPr lang="en-US" altLang="ko-KR" sz="1400" dirty="0"/>
              <a:t>POST </a:t>
            </a:r>
            <a:r>
              <a:rPr lang="ko-KR" altLang="en-US" sz="1400" dirty="0"/>
              <a:t>형식으로 전송하고 분석한 </a:t>
            </a:r>
            <a:r>
              <a:rPr lang="en-US" altLang="ko-KR" sz="1400" dirty="0"/>
              <a:t>data</a:t>
            </a:r>
            <a:r>
              <a:rPr lang="ko-KR" altLang="en-US" sz="1400" dirty="0"/>
              <a:t>를 요청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요청한 </a:t>
            </a:r>
            <a:r>
              <a:rPr lang="en-US" altLang="ko-KR" sz="1400" dirty="0"/>
              <a:t>data</a:t>
            </a:r>
            <a:r>
              <a:rPr lang="ko-KR" altLang="en-US" sz="1400" dirty="0"/>
              <a:t>들은 </a:t>
            </a:r>
            <a:r>
              <a:rPr lang="en-US" altLang="ko-KR" sz="1400" dirty="0"/>
              <a:t>8</a:t>
            </a:r>
            <a:r>
              <a:rPr lang="ko-KR" altLang="en-US" sz="1400" dirty="0"/>
              <a:t>가지 형태의 감정으로 분석되어 </a:t>
            </a:r>
            <a:r>
              <a:rPr lang="en-US" altLang="ko-KR" sz="1400" dirty="0"/>
              <a:t>JSON</a:t>
            </a:r>
            <a:r>
              <a:rPr lang="ko-KR" altLang="en-US" sz="1400" dirty="0"/>
              <a:t>형태로 반환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9051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3777593" y="695526"/>
            <a:ext cx="1588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개발환경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E8E978-A910-40AC-A5A0-7A966E285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96" y="4945758"/>
            <a:ext cx="2418207" cy="7435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58D1F8-CDD0-4605-BCE0-A9E8215D99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46" y="2454609"/>
            <a:ext cx="2682022" cy="7583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F50C4E-9E65-4E16-9243-26BCF5BD48E1}"/>
              </a:ext>
            </a:extLst>
          </p:cNvPr>
          <p:cNvSpPr txBox="1"/>
          <p:nvPr/>
        </p:nvSpPr>
        <p:spPr>
          <a:xfrm>
            <a:off x="3985589" y="1960820"/>
            <a:ext cx="123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개발</a:t>
            </a:r>
            <a:r>
              <a:rPr lang="en-US" altLang="ko-KR" b="1" dirty="0"/>
              <a:t> </a:t>
            </a:r>
            <a:r>
              <a:rPr lang="ko-KR" altLang="en-US" b="1" dirty="0"/>
              <a:t>언어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A4428E-FE10-4536-8A68-CF3B82F337DE}"/>
              </a:ext>
            </a:extLst>
          </p:cNvPr>
          <p:cNvSpPr/>
          <p:nvPr/>
        </p:nvSpPr>
        <p:spPr>
          <a:xfrm>
            <a:off x="3275856" y="1844824"/>
            <a:ext cx="2661254" cy="21836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7D53F0-80BE-4040-B6E7-E44A9A4672CA}"/>
              </a:ext>
            </a:extLst>
          </p:cNvPr>
          <p:cNvSpPr/>
          <p:nvPr/>
        </p:nvSpPr>
        <p:spPr>
          <a:xfrm>
            <a:off x="3275856" y="4269648"/>
            <a:ext cx="2661254" cy="21836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0229E-5FC2-4F8D-9CC2-A89E2A0F0D52}"/>
              </a:ext>
            </a:extLst>
          </p:cNvPr>
          <p:cNvSpPr txBox="1"/>
          <p:nvPr/>
        </p:nvSpPr>
        <p:spPr>
          <a:xfrm>
            <a:off x="4001852" y="4404372"/>
            <a:ext cx="123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운영체제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281F7-CC53-4077-9264-865C3B659287}"/>
              </a:ext>
            </a:extLst>
          </p:cNvPr>
          <p:cNvSpPr/>
          <p:nvPr/>
        </p:nvSpPr>
        <p:spPr>
          <a:xfrm>
            <a:off x="6159218" y="1844822"/>
            <a:ext cx="2661254" cy="46085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B1A2C-7626-42F0-9AE4-05BC70F71A59}"/>
              </a:ext>
            </a:extLst>
          </p:cNvPr>
          <p:cNvSpPr txBox="1"/>
          <p:nvPr/>
        </p:nvSpPr>
        <p:spPr>
          <a:xfrm>
            <a:off x="6945130" y="1955375"/>
            <a:ext cx="123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외부 장비</a:t>
            </a:r>
          </a:p>
        </p:txBody>
      </p:sp>
      <p:pic>
        <p:nvPicPr>
          <p:cNvPr id="22" name="그래픽 21" descr="웹 캠">
            <a:extLst>
              <a:ext uri="{FF2B5EF4-FFF2-40B4-BE49-F238E27FC236}">
                <a16:creationId xmlns:a16="http://schemas.microsoft.com/office/drawing/2014/main" id="{35B3258C-0319-4CE2-BBC5-D85AAF8526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3431" y="2469463"/>
            <a:ext cx="1582725" cy="6715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D30BEF1-EEB3-40E9-A5CE-B14522CFF60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tretch>
            <a:fillRect/>
          </a:stretch>
        </p:blipFill>
        <p:spPr>
          <a:xfrm>
            <a:off x="6948264" y="3445024"/>
            <a:ext cx="1188132" cy="1136104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8508D8B-093C-49F9-8CC9-0600D8CCA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82624"/>
              </p:ext>
            </p:extLst>
          </p:nvPr>
        </p:nvGraphicFramePr>
        <p:xfrm>
          <a:off x="6300192" y="4664215"/>
          <a:ext cx="2362640" cy="1681109"/>
        </p:xfrm>
        <a:graphic>
          <a:graphicData uri="http://schemas.openxmlformats.org/drawingml/2006/table">
            <a:tbl>
              <a:tblPr firstRow="1" bandRow="1"/>
              <a:tblGrid>
                <a:gridCol w="1275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539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Videotelephony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115393" marR="115393" marT="57697" marB="5769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640 * 480 p</a:t>
                      </a:r>
                    </a:p>
                  </a:txBody>
                  <a:tcPr marL="115393" marR="115393" marT="57697" marB="5769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8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Video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Recoding</a:t>
                      </a:r>
                    </a:p>
                  </a:txBody>
                  <a:tcPr marL="115393" marR="115393" marT="57697" marB="5769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1024 * 768 p</a:t>
                      </a:r>
                    </a:p>
                  </a:txBody>
                  <a:tcPr marL="115393" marR="115393" marT="57697" marB="5769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8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Picture Element</a:t>
                      </a:r>
                    </a:p>
                  </a:txBody>
                  <a:tcPr marL="115393" marR="115393" marT="57697" marB="5769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 million p</a:t>
                      </a:r>
                    </a:p>
                  </a:txBody>
                  <a:tcPr marL="115393" marR="115393" marT="57697" marB="5769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8FF815-8448-4030-B6BF-2B96DA9A6973}"/>
              </a:ext>
            </a:extLst>
          </p:cNvPr>
          <p:cNvCxnSpPr>
            <a:cxnSpLocks/>
          </p:cNvCxnSpPr>
          <p:nvPr/>
        </p:nvCxnSpPr>
        <p:spPr>
          <a:xfrm>
            <a:off x="6228184" y="3212976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28FF815-8448-4030-B6BF-2B96DA9A6973}"/>
              </a:ext>
            </a:extLst>
          </p:cNvPr>
          <p:cNvCxnSpPr>
            <a:cxnSpLocks/>
          </p:cNvCxnSpPr>
          <p:nvPr/>
        </p:nvCxnSpPr>
        <p:spPr>
          <a:xfrm>
            <a:off x="6228184" y="2420888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8FF815-8448-4030-B6BF-2B96DA9A6973}"/>
              </a:ext>
            </a:extLst>
          </p:cNvPr>
          <p:cNvCxnSpPr>
            <a:cxnSpLocks/>
          </p:cNvCxnSpPr>
          <p:nvPr/>
        </p:nvCxnSpPr>
        <p:spPr>
          <a:xfrm>
            <a:off x="3344822" y="5689270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28FF815-8448-4030-B6BF-2B96DA9A6973}"/>
              </a:ext>
            </a:extLst>
          </p:cNvPr>
          <p:cNvCxnSpPr>
            <a:cxnSpLocks/>
          </p:cNvCxnSpPr>
          <p:nvPr/>
        </p:nvCxnSpPr>
        <p:spPr>
          <a:xfrm>
            <a:off x="3344822" y="4897182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28FF815-8448-4030-B6BF-2B96DA9A6973}"/>
              </a:ext>
            </a:extLst>
          </p:cNvPr>
          <p:cNvCxnSpPr>
            <a:cxnSpLocks/>
          </p:cNvCxnSpPr>
          <p:nvPr/>
        </p:nvCxnSpPr>
        <p:spPr>
          <a:xfrm>
            <a:off x="3347864" y="3212976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28FF815-8448-4030-B6BF-2B96DA9A6973}"/>
              </a:ext>
            </a:extLst>
          </p:cNvPr>
          <p:cNvCxnSpPr>
            <a:cxnSpLocks/>
          </p:cNvCxnSpPr>
          <p:nvPr/>
        </p:nvCxnSpPr>
        <p:spPr>
          <a:xfrm>
            <a:off x="3347864" y="2420888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91880" y="341498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Python 3.6.3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560846" y="618403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491880" y="5891283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Windows 10 64bit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103254-A325-4A53-8D6B-FEC31AC4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A108712-0934-49A6-BAD7-7A10CD179169}"/>
              </a:ext>
            </a:extLst>
          </p:cNvPr>
          <p:cNvSpPr/>
          <p:nvPr/>
        </p:nvSpPr>
        <p:spPr>
          <a:xfrm>
            <a:off x="398578" y="1844822"/>
            <a:ext cx="2661254" cy="4032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F36498-AE64-48C1-AA91-7948D09B04F6}"/>
              </a:ext>
            </a:extLst>
          </p:cNvPr>
          <p:cNvSpPr txBox="1"/>
          <p:nvPr/>
        </p:nvSpPr>
        <p:spPr>
          <a:xfrm>
            <a:off x="1124574" y="1960819"/>
            <a:ext cx="123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개발 도구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254A3A8-8E8F-4215-A6A1-71228B64A280}"/>
              </a:ext>
            </a:extLst>
          </p:cNvPr>
          <p:cNvCxnSpPr>
            <a:cxnSpLocks/>
          </p:cNvCxnSpPr>
          <p:nvPr/>
        </p:nvCxnSpPr>
        <p:spPr>
          <a:xfrm>
            <a:off x="467544" y="3212976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479AEB2-C0BF-4DDE-B89B-82CE74A0C9D9}"/>
              </a:ext>
            </a:extLst>
          </p:cNvPr>
          <p:cNvCxnSpPr>
            <a:cxnSpLocks/>
          </p:cNvCxnSpPr>
          <p:nvPr/>
        </p:nvCxnSpPr>
        <p:spPr>
          <a:xfrm>
            <a:off x="467544" y="2420888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A554E2-3EBB-42C5-AEDC-6B7FEFCD2FBC}"/>
              </a:ext>
            </a:extLst>
          </p:cNvPr>
          <p:cNvSpPr txBox="1"/>
          <p:nvPr/>
        </p:nvSpPr>
        <p:spPr>
          <a:xfrm>
            <a:off x="683568" y="3717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2780C46-C4BD-4DF5-8591-DCAD87680D1E}"/>
              </a:ext>
            </a:extLst>
          </p:cNvPr>
          <p:cNvSpPr/>
          <p:nvPr/>
        </p:nvSpPr>
        <p:spPr>
          <a:xfrm>
            <a:off x="610554" y="343364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Eclipse Oxygen</a:t>
            </a:r>
            <a:endParaRPr lang="ko-KR" altLang="en-US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CDB3B0A-59D9-4A85-816E-375F92996D2C}"/>
              </a:ext>
            </a:extLst>
          </p:cNvPr>
          <p:cNvSpPr/>
          <p:nvPr/>
        </p:nvSpPr>
        <p:spPr>
          <a:xfrm>
            <a:off x="526597" y="522455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Visual Studio 2015</a:t>
            </a:r>
            <a:endParaRPr lang="ko-KR" altLang="en-US" b="1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5657BC4C-8EA7-43FA-B8FE-50162A1D21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4" y="2593294"/>
            <a:ext cx="2068260" cy="486041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78746E1-EC47-4C7E-8538-BD0568EF1468}"/>
              </a:ext>
            </a:extLst>
          </p:cNvPr>
          <p:cNvCxnSpPr>
            <a:cxnSpLocks/>
          </p:cNvCxnSpPr>
          <p:nvPr/>
        </p:nvCxnSpPr>
        <p:spPr>
          <a:xfrm>
            <a:off x="466538" y="4941168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FDDFE0C-7FBC-4C34-9DA9-C4F51007DD66}"/>
              </a:ext>
            </a:extLst>
          </p:cNvPr>
          <p:cNvCxnSpPr>
            <a:cxnSpLocks/>
          </p:cNvCxnSpPr>
          <p:nvPr/>
        </p:nvCxnSpPr>
        <p:spPr>
          <a:xfrm>
            <a:off x="466538" y="4149080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450CD25-A2F3-46D6-A286-4BD2B3DA6F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3" y="4384177"/>
            <a:ext cx="2280713" cy="3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7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3868801" y="695526"/>
            <a:ext cx="140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업무 분담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ECF246-AD3D-4787-A472-20521B72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29542"/>
              </p:ext>
            </p:extLst>
          </p:nvPr>
        </p:nvGraphicFramePr>
        <p:xfrm>
          <a:off x="1124255" y="1412776"/>
          <a:ext cx="6895488" cy="48965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90832">
                  <a:extLst>
                    <a:ext uri="{9D8B030D-6E8A-4147-A177-3AD203B41FA5}">
                      <a16:colId xmlns:a16="http://schemas.microsoft.com/office/drawing/2014/main" val="1231652241"/>
                    </a:ext>
                  </a:extLst>
                </a:gridCol>
                <a:gridCol w="1696725">
                  <a:extLst>
                    <a:ext uri="{9D8B030D-6E8A-4147-A177-3AD203B41FA5}">
                      <a16:colId xmlns:a16="http://schemas.microsoft.com/office/drawing/2014/main" val="3595632916"/>
                    </a:ext>
                  </a:extLst>
                </a:gridCol>
                <a:gridCol w="2022595">
                  <a:extLst>
                    <a:ext uri="{9D8B030D-6E8A-4147-A177-3AD203B41FA5}">
                      <a16:colId xmlns:a16="http://schemas.microsoft.com/office/drawing/2014/main" val="1660386439"/>
                    </a:ext>
                  </a:extLst>
                </a:gridCol>
                <a:gridCol w="2185336">
                  <a:extLst>
                    <a:ext uri="{9D8B030D-6E8A-4147-A177-3AD203B41FA5}">
                      <a16:colId xmlns:a16="http://schemas.microsoft.com/office/drawing/2014/main" val="2563333764"/>
                    </a:ext>
                  </a:extLst>
                </a:gridCol>
              </a:tblGrid>
              <a:tr h="44741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  <a:ea typeface="Noto Sans CJK KR Bold"/>
                        </a:rPr>
                        <a:t>허종문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조재희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원재연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333"/>
                  </a:ext>
                </a:extLst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ea typeface="Noto Sans CJK KR Bold"/>
                        </a:rPr>
                        <a:t>자료수집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dk1"/>
                          </a:solidFill>
                          <a:ea typeface="Noto Sans CJK KR Bold"/>
                        </a:rPr>
                        <a:t>포커 </a:t>
                      </a:r>
                      <a:r>
                        <a:rPr lang="en-US" altLang="ko-KR" sz="1300" b="1" dirty="0">
                          <a:solidFill>
                            <a:schemeClr val="dk1"/>
                          </a:solidFill>
                          <a:ea typeface="Noto Sans CJK KR Bold"/>
                        </a:rPr>
                        <a:t>AI</a:t>
                      </a:r>
                      <a:r>
                        <a:rPr lang="ko-KR" altLang="en-US" sz="1300" b="1" dirty="0">
                          <a:solidFill>
                            <a:schemeClr val="dk1"/>
                          </a:solidFill>
                          <a:ea typeface="Noto Sans CJK KR Bold"/>
                        </a:rPr>
                        <a:t>에 대해 조사</a:t>
                      </a:r>
                      <a:endParaRPr lang="en-US" altLang="ko-KR" sz="1300" b="1" dirty="0">
                        <a:solidFill>
                          <a:schemeClr val="dk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ea typeface="Noto Sans CJK KR Bold"/>
                        </a:rPr>
                        <a:t>사람의 얼굴에서 표정을 추출 조사</a:t>
                      </a:r>
                      <a:endParaRPr lang="en-US" altLang="ko-KR" sz="1300" b="1" dirty="0"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ea typeface="Noto Sans CJK KR Bold"/>
                        </a:rPr>
                        <a:t>사람의 얼굴에서 표정을 추출 조사</a:t>
                      </a:r>
                      <a:endParaRPr lang="en-US" altLang="ko-KR" sz="1300" b="1" dirty="0"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46961"/>
                  </a:ext>
                </a:extLst>
              </a:tr>
              <a:tr h="114075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ea typeface="Noto Sans CJK KR Bold"/>
                        </a:rPr>
                        <a:t>설  계</a:t>
                      </a:r>
                      <a:endParaRPr lang="ko-KR" altLang="en-US" sz="1300" b="1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포커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AI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구조 설계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포커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AI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와 표정 연동 방식 설계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표정 추출 구조 설계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포커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AI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와 표정 연동 방식 설계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표정 추출 구조 설계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포커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AI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와 표정 연동 방식 설계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05667"/>
                  </a:ext>
                </a:extLst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ea typeface="Noto Sans CJK KR Bold"/>
                        </a:rPr>
                        <a:t>구  현</a:t>
                      </a:r>
                      <a:endParaRPr lang="ko-KR" altLang="en-US" sz="1300" b="1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포커 머신 러닝을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위한 코드 및 동작 구현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표정 추출을 위한 코드 및 동작 구현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표정 추출을 위한 코드 및 동작 구현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  <a:p>
                      <a:pPr algn="ctr">
                        <a:defRPr lang="ko-KR" altLang="en-US"/>
                      </a:pP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02839"/>
                  </a:ext>
                </a:extLst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ea typeface="Noto Sans CJK KR Bold"/>
                        </a:rPr>
                        <a:t>테스트</a:t>
                      </a:r>
                      <a:endParaRPr lang="ko-KR" altLang="en-US" sz="1300" b="1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AI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와 세븐 포커 진행하여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목표로 한 결과에 근접하나 테스트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296771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744435-8812-4B77-AB31-7D8A60F2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7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3868801" y="695526"/>
            <a:ext cx="140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2A82CD-913D-4BB7-92DE-16A69CCCF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12675"/>
              </p:ext>
            </p:extLst>
          </p:nvPr>
        </p:nvGraphicFramePr>
        <p:xfrm>
          <a:off x="716839" y="1484784"/>
          <a:ext cx="7710320" cy="5032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515239391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5089877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1582127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26957068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75201109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6544534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3346233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784181048"/>
                    </a:ext>
                  </a:extLst>
                </a:gridCol>
                <a:gridCol w="401508">
                  <a:extLst>
                    <a:ext uri="{9D8B030D-6E8A-4147-A177-3AD203B41FA5}">
                      <a16:colId xmlns:a16="http://schemas.microsoft.com/office/drawing/2014/main" val="1162119460"/>
                    </a:ext>
                  </a:extLst>
                </a:gridCol>
              </a:tblGrid>
              <a:tr h="53583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/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/>
                        <a:t>추진 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/>
                        <a:t>2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/>
                        <a:t>3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/>
                        <a:t>4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/>
                        <a:t>5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/>
                        <a:t>6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/>
                        <a:t>7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48883"/>
                  </a:ext>
                </a:extLst>
              </a:tr>
              <a:tr h="49550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b="1" dirty="0"/>
                        <a:t>자료 수집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 b="1" dirty="0"/>
                        <a:t>- 구현할 기능에 맞는 자료 조사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88459"/>
                  </a:ext>
                </a:extLst>
              </a:tr>
              <a:tr h="76439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b="1" dirty="0"/>
                        <a:t>시스템 설계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  <a:defRPr lang="ko-KR" altLang="en-US"/>
                      </a:pPr>
                      <a:r>
                        <a:rPr lang="en-US" altLang="ko-KR" sz="1300" b="1" dirty="0"/>
                        <a:t>- </a:t>
                      </a:r>
                      <a:r>
                        <a:rPr lang="ko-KR" altLang="en-US" sz="1300" b="1" dirty="0"/>
                        <a:t>포커 </a:t>
                      </a:r>
                      <a:r>
                        <a:rPr lang="en-US" altLang="ko-KR" sz="1300" b="1" dirty="0"/>
                        <a:t>AI </a:t>
                      </a:r>
                      <a:r>
                        <a:rPr lang="ko-KR" altLang="en-US" sz="1300" b="1" dirty="0"/>
                        <a:t>설계 및 사용할 함수 선택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693278"/>
                  </a:ext>
                </a:extLst>
              </a:tr>
              <a:tr h="130060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b="1"/>
                        <a:t>구현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b="1" dirty="0"/>
                        <a:t> 포커 </a:t>
                      </a:r>
                      <a:r>
                        <a:rPr lang="en-US" altLang="ko-KR" sz="1300" b="1" dirty="0"/>
                        <a:t>AI </a:t>
                      </a:r>
                      <a:r>
                        <a:rPr lang="ko-KR" altLang="en-US" sz="1300" b="1" dirty="0"/>
                        <a:t>구현 및 </a:t>
                      </a:r>
                      <a:r>
                        <a:rPr lang="ko-KR" altLang="en-US" sz="1300" b="1" dirty="0" err="1"/>
                        <a:t>머신러닝</a:t>
                      </a:r>
                      <a:r>
                        <a:rPr lang="ko-KR" altLang="en-US" sz="1300" b="1" dirty="0"/>
                        <a:t> 진행</a:t>
                      </a:r>
                      <a:endParaRPr lang="en-US" altLang="ko-KR" sz="1300" b="1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en-US" altLang="ko-KR" sz="1300" b="1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en-US" altLang="ko-KR" sz="1300" b="1" dirty="0"/>
                        <a:t> </a:t>
                      </a:r>
                      <a:r>
                        <a:rPr lang="ko-KR" altLang="en-US" sz="1300" b="1" dirty="0"/>
                        <a:t>사람 얼굴에서 표정 추출 코딩 및 구현</a:t>
                      </a:r>
                      <a:endParaRPr lang="en-US" altLang="ko-KR" sz="1300" b="1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en-US" altLang="ko-KR" sz="1300" b="1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en-US" altLang="ko-KR" sz="1300" b="1" dirty="0"/>
                        <a:t> </a:t>
                      </a:r>
                      <a:r>
                        <a:rPr lang="ko-KR" altLang="en-US" sz="1300" b="1" dirty="0"/>
                        <a:t>시스템 통합</a:t>
                      </a:r>
                      <a:endParaRPr lang="en-US" altLang="ko-KR" sz="13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51878"/>
                  </a:ext>
                </a:extLst>
              </a:tr>
              <a:tr h="92907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b="1" dirty="0"/>
                        <a:t>데모 및 수정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en-US" altLang="ko-KR" sz="1300" b="1" dirty="0"/>
                        <a:t> </a:t>
                      </a:r>
                      <a:r>
                        <a:rPr lang="ko-KR" altLang="en-US" sz="1300" b="1" dirty="0"/>
                        <a:t>데모 기능 테스트</a:t>
                      </a:r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en-US" altLang="ko-KR" sz="1300" b="1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b="1" dirty="0"/>
                        <a:t> 버그 및 오류 수정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36375"/>
                  </a:ext>
                </a:extLst>
              </a:tr>
              <a:tr h="100751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b="1" dirty="0"/>
                        <a:t>최종 보고서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en-US" altLang="ko-KR" sz="1300" b="1" dirty="0"/>
                        <a:t> </a:t>
                      </a:r>
                      <a:r>
                        <a:rPr lang="ko-KR" altLang="en-US" sz="1300" b="1" dirty="0"/>
                        <a:t>졸업작품 최종 보고서 작성</a:t>
                      </a:r>
                      <a:endParaRPr lang="en-US" altLang="ko-KR" sz="1300" b="1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en-US" altLang="ko-KR" sz="1300" b="1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b="1" dirty="0"/>
                        <a:t> 최종 점검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393824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9CD48E-5791-465F-AD3F-8144581A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70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4067943" y="718951"/>
            <a:ext cx="1008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Github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E8C8B0-B7B3-4C23-86B4-DD00A7FE55DC}"/>
              </a:ext>
            </a:extLst>
          </p:cNvPr>
          <p:cNvSpPr/>
          <p:nvPr/>
        </p:nvSpPr>
        <p:spPr>
          <a:xfrm>
            <a:off x="1727683" y="1412776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https://github.com/hurjm/Seven-Poker-AI.git 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66C512-2F2F-4ED5-B365-9BD2C98824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4723" y="2106601"/>
            <a:ext cx="6814554" cy="317118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FB4A04-6D1C-4F68-A7AC-38758AC7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8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>
            <a:extLst>
              <a:ext uri="{FF2B5EF4-FFF2-40B4-BE49-F238E27FC236}">
                <a16:creationId xmlns:a16="http://schemas.microsoft.com/office/drawing/2014/main" id="{FF0A3977-C10C-4DCB-9E1B-837FD929A7E6}"/>
              </a:ext>
            </a:extLst>
          </p:cNvPr>
          <p:cNvSpPr/>
          <p:nvPr/>
        </p:nvSpPr>
        <p:spPr>
          <a:xfrm>
            <a:off x="6869176" y="2588042"/>
            <a:ext cx="291490" cy="280961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6540" y="1202437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팀원 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08692" y="906723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100" b="1" dirty="0">
                <a:solidFill>
                  <a:prstClr val="white">
                    <a:lumMod val="6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본 문 내 용 들 어 가 기</a:t>
            </a:r>
          </a:p>
        </p:txBody>
      </p:sp>
      <p:sp>
        <p:nvSpPr>
          <p:cNvPr id="15" name="타원 14"/>
          <p:cNvSpPr/>
          <p:nvPr/>
        </p:nvSpPr>
        <p:spPr>
          <a:xfrm>
            <a:off x="1904247" y="2505870"/>
            <a:ext cx="291490" cy="280961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61351" y="2558849"/>
            <a:ext cx="177281" cy="1708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620146" y="2208399"/>
            <a:ext cx="291490" cy="2809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77250" y="2261378"/>
            <a:ext cx="177281" cy="1708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153278" y="2881121"/>
            <a:ext cx="291490" cy="280961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10382" y="2934100"/>
            <a:ext cx="177281" cy="1708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926281" y="2636629"/>
            <a:ext cx="177281" cy="1708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2195736" y="2311621"/>
            <a:ext cx="1424409" cy="2974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3" idx="1"/>
          </p:cNvCxnSpPr>
          <p:nvPr/>
        </p:nvCxnSpPr>
        <p:spPr>
          <a:xfrm>
            <a:off x="3911636" y="2348880"/>
            <a:ext cx="1284330" cy="57338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444767" y="2692662"/>
            <a:ext cx="1424409" cy="2974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515548" y="4135923"/>
            <a:ext cx="1666215" cy="1666215"/>
          </a:xfrm>
          <a:prstGeom prst="ellipse">
            <a:avLst/>
          </a:prstGeom>
          <a:solidFill>
            <a:srgbClr val="F69F4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타원 35"/>
          <p:cNvSpPr/>
          <p:nvPr/>
        </p:nvSpPr>
        <p:spPr>
          <a:xfrm>
            <a:off x="1763688" y="4406150"/>
            <a:ext cx="1169933" cy="11699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7" name="직사각형 36"/>
          <p:cNvSpPr/>
          <p:nvPr/>
        </p:nvSpPr>
        <p:spPr>
          <a:xfrm>
            <a:off x="1824378" y="4662680"/>
            <a:ext cx="10021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b="1" dirty="0">
                <a:solidFill>
                  <a:prstClr val="white">
                    <a:lumMod val="6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2012154048</a:t>
            </a:r>
            <a:endParaRPr lang="ko-KR" altLang="en-US" sz="1100" b="1" dirty="0">
              <a:solidFill>
                <a:prstClr val="white">
                  <a:lumMod val="6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83075" y="4922594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허종문</a:t>
            </a:r>
            <a:endParaRPr lang="ko-KR" altLang="en-US" sz="13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941022" y="4135923"/>
            <a:ext cx="1666215" cy="1666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0" name="타원 39"/>
          <p:cNvSpPr/>
          <p:nvPr/>
        </p:nvSpPr>
        <p:spPr>
          <a:xfrm>
            <a:off x="3189162" y="4406150"/>
            <a:ext cx="1169933" cy="11699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1" name="직사각형 40"/>
          <p:cNvSpPr/>
          <p:nvPr/>
        </p:nvSpPr>
        <p:spPr>
          <a:xfrm>
            <a:off x="3249852" y="4662680"/>
            <a:ext cx="10021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b="1" dirty="0">
                <a:solidFill>
                  <a:prstClr val="white">
                    <a:lumMod val="6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2015156023</a:t>
            </a:r>
            <a:endParaRPr lang="ko-KR" altLang="en-US" sz="1100" b="1" dirty="0">
              <a:solidFill>
                <a:prstClr val="white">
                  <a:lumMod val="6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08551" y="4922594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원재연</a:t>
            </a:r>
          </a:p>
        </p:txBody>
      </p:sp>
      <p:sp>
        <p:nvSpPr>
          <p:cNvPr id="43" name="타원 42"/>
          <p:cNvSpPr/>
          <p:nvPr/>
        </p:nvSpPr>
        <p:spPr>
          <a:xfrm>
            <a:off x="4366496" y="4135923"/>
            <a:ext cx="1666215" cy="1666215"/>
          </a:xfrm>
          <a:prstGeom prst="ellipse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타원 43"/>
          <p:cNvSpPr/>
          <p:nvPr/>
        </p:nvSpPr>
        <p:spPr>
          <a:xfrm>
            <a:off x="4614636" y="4406150"/>
            <a:ext cx="1169933" cy="11699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/>
          <p:cNvSpPr/>
          <p:nvPr/>
        </p:nvSpPr>
        <p:spPr>
          <a:xfrm>
            <a:off x="4675326" y="4662680"/>
            <a:ext cx="10021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b="1" dirty="0">
                <a:solidFill>
                  <a:prstClr val="white">
                    <a:lumMod val="6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2013154039</a:t>
            </a:r>
            <a:endParaRPr lang="ko-KR" altLang="en-US" sz="1100" b="1" dirty="0">
              <a:solidFill>
                <a:prstClr val="white">
                  <a:lumMod val="6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34027" y="4922594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조재희</a:t>
            </a:r>
          </a:p>
        </p:txBody>
      </p:sp>
      <p:sp>
        <p:nvSpPr>
          <p:cNvPr id="47" name="타원 46"/>
          <p:cNvSpPr/>
          <p:nvPr/>
        </p:nvSpPr>
        <p:spPr>
          <a:xfrm>
            <a:off x="5788148" y="4135923"/>
            <a:ext cx="1666215" cy="1666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8" name="타원 47"/>
          <p:cNvSpPr/>
          <p:nvPr/>
        </p:nvSpPr>
        <p:spPr>
          <a:xfrm>
            <a:off x="6036288" y="4406150"/>
            <a:ext cx="1169933" cy="11699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C60680-BC52-4C51-AA2C-6E513B10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9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3139920" y="695526"/>
            <a:ext cx="2864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필요 기술 및 참고 문헌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BCA429-1D1F-436A-AFF2-884B3C322519}"/>
              </a:ext>
            </a:extLst>
          </p:cNvPr>
          <p:cNvSpPr/>
          <p:nvPr/>
        </p:nvSpPr>
        <p:spPr>
          <a:xfrm>
            <a:off x="2051720" y="1268760"/>
            <a:ext cx="31683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Microsoft Azure </a:t>
            </a:r>
            <a:r>
              <a:rPr lang="en-US" altLang="ko-KR" sz="15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관련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198163-9CDF-4453-92AE-9DE5C0C7FD3B}"/>
              </a:ext>
            </a:extLst>
          </p:cNvPr>
          <p:cNvSpPr/>
          <p:nvPr/>
        </p:nvSpPr>
        <p:spPr>
          <a:xfrm>
            <a:off x="2478067" y="1658378"/>
            <a:ext cx="5760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  <a:hlinkClick r:id="rId3"/>
              </a:rPr>
              <a:t>https://azure.microsoft.com/ko-kr/try/cognitive-services/?api=emotion-api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  <a:hlinkClick r:id="rId4"/>
              </a:rPr>
              <a:t>https://docs.microsoft.com/ko-kr/azure/cognitive-services/face/quickstarts/python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https://docs.microsoft.com/ko-kr/azure/cognitive-services/Computer-vision/vision-api-how-to-topics/howtoanalyzevideo_vision</a:t>
            </a:r>
          </a:p>
          <a:p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B23CD1-EA13-4F12-8596-DC2C8515539E}"/>
              </a:ext>
            </a:extLst>
          </p:cNvPr>
          <p:cNvSpPr/>
          <p:nvPr/>
        </p:nvSpPr>
        <p:spPr>
          <a:xfrm>
            <a:off x="2051720" y="2720287"/>
            <a:ext cx="4752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Neural Network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관련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0B1616-B580-469E-ACA5-D5C3B4A5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5DAC63-A80A-45AC-A627-6AC9B8C8A213}"/>
              </a:ext>
            </a:extLst>
          </p:cNvPr>
          <p:cNvSpPr/>
          <p:nvPr/>
        </p:nvSpPr>
        <p:spPr>
          <a:xfrm>
            <a:off x="2478067" y="2985261"/>
            <a:ext cx="576064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머신러닝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강의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  <a:hlinkClick r:id="rId5"/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  <a:hlinkClick r:id="rId5"/>
              </a:rPr>
              <a:t>https://www.youtube.com/user/hunkims/featured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b="1" dirty="0" err="1">
                <a:latin typeface="Noto Sans CJK KR Bold" pitchFamily="34" charset="-127"/>
                <a:ea typeface="Noto Sans CJK KR Bold" pitchFamily="34" charset="-127"/>
              </a:rPr>
              <a:t>파이썬과</a:t>
            </a:r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b="1" dirty="0" err="1">
                <a:latin typeface="Noto Sans CJK KR Bold" pitchFamily="34" charset="-127"/>
                <a:ea typeface="Noto Sans CJK KR Bold" pitchFamily="34" charset="-127"/>
              </a:rPr>
              <a:t>케라스로</a:t>
            </a:r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 배우는 강화학습</a:t>
            </a:r>
            <a:endParaRPr lang="en-US" altLang="ko-KR" sz="1200" b="1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저자 </a:t>
            </a:r>
            <a:r>
              <a:rPr lang="en-US" altLang="ko-KR" sz="1200" b="1" dirty="0">
                <a:latin typeface="Noto Sans CJK KR Bold" pitchFamily="34" charset="-127"/>
                <a:ea typeface="Noto Sans CJK KR Bold" pitchFamily="34" charset="-127"/>
              </a:rPr>
              <a:t>:</a:t>
            </a:r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b="1" dirty="0" err="1">
                <a:latin typeface="Noto Sans CJK KR Bold" pitchFamily="34" charset="-127"/>
                <a:ea typeface="Noto Sans CJK KR Bold" pitchFamily="34" charset="-127"/>
              </a:rPr>
              <a:t>이웅원</a:t>
            </a:r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b="1" dirty="0" err="1">
                <a:latin typeface="Noto Sans CJK KR Bold" pitchFamily="34" charset="-127"/>
                <a:ea typeface="Noto Sans CJK KR Bold" pitchFamily="34" charset="-127"/>
              </a:rPr>
              <a:t>양혁렬</a:t>
            </a:r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 김건우 </a:t>
            </a:r>
            <a:r>
              <a:rPr lang="ko-KR" altLang="en-US" sz="1200" b="1" dirty="0" err="1">
                <a:latin typeface="Noto Sans CJK KR Bold" pitchFamily="34" charset="-127"/>
                <a:ea typeface="Noto Sans CJK KR Bold" pitchFamily="34" charset="-127"/>
              </a:rPr>
              <a:t>이영무</a:t>
            </a:r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b="1" dirty="0" err="1">
                <a:latin typeface="Noto Sans CJK KR Bold" pitchFamily="34" charset="-127"/>
                <a:ea typeface="Noto Sans CJK KR Bold" pitchFamily="34" charset="-127"/>
              </a:rPr>
              <a:t>이의령</a:t>
            </a:r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 출판 위키 </a:t>
            </a:r>
            <a:r>
              <a:rPr lang="ko-KR" altLang="en-US" sz="1200" b="1" dirty="0" err="1">
                <a:latin typeface="Noto Sans CJK KR Bold" pitchFamily="34" charset="-127"/>
                <a:ea typeface="Noto Sans CJK KR Bold" pitchFamily="34" charset="-127"/>
              </a:rPr>
              <a:t>북스</a:t>
            </a:r>
            <a:endParaRPr lang="en-US" altLang="ko-KR" sz="1200" b="1" dirty="0">
              <a:latin typeface="Noto Sans CJK KR Bold" pitchFamily="34" charset="-127"/>
              <a:ea typeface="Noto Sans CJK KR Bold" pitchFamily="34" charset="-127"/>
            </a:endParaRPr>
          </a:p>
          <a:p>
            <a:endParaRPr lang="en-US" altLang="ko-KR" sz="1400" b="1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AI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학습 방법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  <a:hlinkClick r:id="rId6"/>
              </a:rPr>
              <a:t>https://medium.com/applied-data-science/alphago-zero-explained-in-one-diagram-365f5abf67e0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Keras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Document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  <a:hlinkClick r:id="rId7"/>
              </a:rPr>
              <a:t>https://keras.io/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endParaRPr lang="ko-KR" alt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endParaRPr lang="ko-KR" alt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9C06E1-83A5-460A-96F3-8ABBE6CAD20B}"/>
              </a:ext>
            </a:extLst>
          </p:cNvPr>
          <p:cNvSpPr/>
          <p:nvPr/>
        </p:nvSpPr>
        <p:spPr>
          <a:xfrm>
            <a:off x="2051720" y="5348252"/>
            <a:ext cx="4752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포커 관련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D83E49-E6F3-4EB4-8146-2DC29B2980AE}"/>
              </a:ext>
            </a:extLst>
          </p:cNvPr>
          <p:cNvSpPr/>
          <p:nvPr/>
        </p:nvSpPr>
        <p:spPr>
          <a:xfrm>
            <a:off x="2478067" y="5734199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  <a:hlinkClick r:id="rId8"/>
              </a:rPr>
              <a:t>http://www.thepokerbank.com/strategy/other/winrate/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hlinkClick r:id="rId9"/>
              </a:rPr>
              <a:t>https://www.testyourpoker.com/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85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97232" y="2246028"/>
            <a:ext cx="10839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Q&amp;A</a:t>
            </a:r>
            <a:endParaRPr lang="ko-KR" altLang="en-US" sz="3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5585" y="1844824"/>
            <a:ext cx="7072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100" b="1" dirty="0">
                <a:solidFill>
                  <a:prstClr val="white">
                    <a:lumMod val="6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마 무 리</a:t>
            </a:r>
          </a:p>
        </p:txBody>
      </p:sp>
      <p:sp>
        <p:nvSpPr>
          <p:cNvPr id="3" name="타원 2"/>
          <p:cNvSpPr/>
          <p:nvPr/>
        </p:nvSpPr>
        <p:spPr>
          <a:xfrm>
            <a:off x="4211960" y="3429000"/>
            <a:ext cx="1647930" cy="16479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5925" y="3429000"/>
            <a:ext cx="4108075" cy="16479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 rot="5400000">
            <a:off x="2887558" y="3438222"/>
            <a:ext cx="1647930" cy="1647930"/>
          </a:xfrm>
          <a:prstGeom prst="ellipse">
            <a:avLst/>
          </a:prstGeom>
          <a:solidFill>
            <a:srgbClr val="F6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>
            <a:off x="-1" y="3438222"/>
            <a:ext cx="3711523" cy="1647930"/>
          </a:xfrm>
          <a:prstGeom prst="rect">
            <a:avLst/>
          </a:prstGeom>
          <a:solidFill>
            <a:srgbClr val="F6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F47B24-565B-4B52-AB20-E75348DB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1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90390" y="161220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목차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79942" y="2708920"/>
            <a:ext cx="2090367" cy="27363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79942" y="2708920"/>
            <a:ext cx="2090367" cy="7920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79942" y="3212976"/>
            <a:ext cx="2090367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이등변 삼각형 17"/>
          <p:cNvSpPr/>
          <p:nvPr/>
        </p:nvSpPr>
        <p:spPr>
          <a:xfrm>
            <a:off x="2018744" y="2600908"/>
            <a:ext cx="303103" cy="21602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1331641" y="2951075"/>
            <a:ext cx="2016224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31641" y="3649314"/>
            <a:ext cx="2016224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지적사항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개발 배경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개발 내용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목표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관련 연구 및 사례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2035" y="2717304"/>
            <a:ext cx="2090367" cy="27363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02035" y="2717304"/>
            <a:ext cx="2090367" cy="7920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02035" y="3221360"/>
            <a:ext cx="2090367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이등변 삼각형 23"/>
          <p:cNvSpPr/>
          <p:nvPr/>
        </p:nvSpPr>
        <p:spPr>
          <a:xfrm>
            <a:off x="4240837" y="2609292"/>
            <a:ext cx="303103" cy="21602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/>
          <p:cNvSpPr/>
          <p:nvPr/>
        </p:nvSpPr>
        <p:spPr>
          <a:xfrm>
            <a:off x="3502035" y="2933328"/>
            <a:ext cx="2080212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시스템 구조 및 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 방법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563888" y="3651866"/>
            <a:ext cx="1944216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시스템 수행 시나리오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시스템 구성도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개발 방법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개발 환경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6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6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24128" y="2951074"/>
            <a:ext cx="208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---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3" name="모서리가 둥근 직사각형 20">
            <a:extLst>
              <a:ext uri="{FF2B5EF4-FFF2-40B4-BE49-F238E27FC236}">
                <a16:creationId xmlns:a16="http://schemas.microsoft.com/office/drawing/2014/main" id="{5574E421-EC89-4CF3-B3A0-92B57C46EAAB}"/>
              </a:ext>
            </a:extLst>
          </p:cNvPr>
          <p:cNvSpPr/>
          <p:nvPr/>
        </p:nvSpPr>
        <p:spPr>
          <a:xfrm>
            <a:off x="5724128" y="2708920"/>
            <a:ext cx="2090367" cy="27363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모서리가 둥근 직사각형 21">
            <a:extLst>
              <a:ext uri="{FF2B5EF4-FFF2-40B4-BE49-F238E27FC236}">
                <a16:creationId xmlns:a16="http://schemas.microsoft.com/office/drawing/2014/main" id="{E8731B3B-0401-4CC3-9568-072ABDC5EC48}"/>
              </a:ext>
            </a:extLst>
          </p:cNvPr>
          <p:cNvSpPr/>
          <p:nvPr/>
        </p:nvSpPr>
        <p:spPr>
          <a:xfrm>
            <a:off x="5724128" y="2708920"/>
            <a:ext cx="2090367" cy="7920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C34F9F-6278-4CDF-A956-8784A97212D8}"/>
              </a:ext>
            </a:extLst>
          </p:cNvPr>
          <p:cNvSpPr/>
          <p:nvPr/>
        </p:nvSpPr>
        <p:spPr>
          <a:xfrm>
            <a:off x="5724128" y="3212976"/>
            <a:ext cx="2090367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B4053C8E-5E18-42CE-BCDF-DDCD9DB417CB}"/>
              </a:ext>
            </a:extLst>
          </p:cNvPr>
          <p:cNvSpPr/>
          <p:nvPr/>
        </p:nvSpPr>
        <p:spPr>
          <a:xfrm>
            <a:off x="6462930" y="2600908"/>
            <a:ext cx="303103" cy="21602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56C7B2-E404-438D-8842-51FE4260C414}"/>
              </a:ext>
            </a:extLst>
          </p:cNvPr>
          <p:cNvSpPr/>
          <p:nvPr/>
        </p:nvSpPr>
        <p:spPr>
          <a:xfrm>
            <a:off x="5734282" y="2951075"/>
            <a:ext cx="2088232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 업무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4EBC55-5FF5-4317-A1CD-7C2887629071}"/>
              </a:ext>
            </a:extLst>
          </p:cNvPr>
          <p:cNvSpPr/>
          <p:nvPr/>
        </p:nvSpPr>
        <p:spPr>
          <a:xfrm>
            <a:off x="5806290" y="3649315"/>
            <a:ext cx="19442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업무 분담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개발 일정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err="1">
                <a:latin typeface="Noto Sans CJK KR Bold" pitchFamily="34" charset="-127"/>
                <a:ea typeface="Noto Sans CJK KR Bold" pitchFamily="34" charset="-127"/>
              </a:rPr>
              <a:t>Github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참고 문헌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568B2D-ED0C-4D65-8AAF-CA669B6C5C20}"/>
              </a:ext>
            </a:extLst>
          </p:cNvPr>
          <p:cNvSpPr/>
          <p:nvPr/>
        </p:nvSpPr>
        <p:spPr>
          <a:xfrm>
            <a:off x="5796136" y="3649314"/>
            <a:ext cx="194421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6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6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C6D097-B29D-46ED-BA73-EC3D41E3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42856" y="6356350"/>
            <a:ext cx="2133600" cy="365125"/>
          </a:xfrm>
        </p:spPr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4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55576" y="692696"/>
            <a:ext cx="3384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지난 발표에서의 지적 사항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DB57D8-5CD9-4139-8BE5-7DAA47D3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B496D3-7861-49F6-A5AD-5377F9F95471}"/>
              </a:ext>
            </a:extLst>
          </p:cNvPr>
          <p:cNvSpPr/>
          <p:nvPr/>
        </p:nvSpPr>
        <p:spPr>
          <a:xfrm>
            <a:off x="755576" y="3431022"/>
            <a:ext cx="3024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지적 사항에 대한 답변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618109-3F2E-49B5-93AD-06EA3D8CAE8C}"/>
              </a:ext>
            </a:extLst>
          </p:cNvPr>
          <p:cNvSpPr/>
          <p:nvPr/>
        </p:nvSpPr>
        <p:spPr>
          <a:xfrm>
            <a:off x="1403647" y="1241465"/>
            <a:ext cx="3384375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조사 미흡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구현 가능성 의심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 환경 구체적 제시 필요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기존 사례 분석 근거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 전략 및 환경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DA50B-57E7-4002-A58C-DDFC2325421E}"/>
              </a:ext>
            </a:extLst>
          </p:cNvPr>
          <p:cNvSpPr/>
          <p:nvPr/>
        </p:nvSpPr>
        <p:spPr>
          <a:xfrm>
            <a:off x="1331640" y="3985920"/>
            <a:ext cx="72111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조사 미흡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-&gt;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감정인식과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Neural Network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에 대한 참고자료 추가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구현 가능성 의심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-&gt;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수행 시나리오 및 개발 방법 구체적으로 제시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 환경 구체적 제시 필요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-&gt;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구체적으로 제시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기존 사례 분석 근거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Data -&gt;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성능비교를 명확히 표시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 전략 및 환경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-&gt;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구체적으로 제시</a:t>
            </a:r>
          </a:p>
        </p:txBody>
      </p:sp>
    </p:spTree>
    <p:extLst>
      <p:ext uri="{BB962C8B-B14F-4D97-AF65-F5344CB8AC3E}">
        <p14:creationId xmlns:p14="http://schemas.microsoft.com/office/powerpoint/2010/main" val="192938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16813" y="698321"/>
            <a:ext cx="1310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ECDE29-1A7F-4159-857B-677CB6C0F9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708920"/>
            <a:ext cx="3974669" cy="36071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27B060-C592-4BA4-A959-1160CEC0447F}"/>
              </a:ext>
            </a:extLst>
          </p:cNvPr>
          <p:cNvSpPr/>
          <p:nvPr/>
        </p:nvSpPr>
        <p:spPr>
          <a:xfrm>
            <a:off x="1227556" y="5194522"/>
            <a:ext cx="31160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딥 러닝을 통한 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머신 러닝의 발전으로 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인한 주목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4A641-3FE6-4695-8526-2D334CAE2704}"/>
              </a:ext>
            </a:extLst>
          </p:cNvPr>
          <p:cNvSpPr/>
          <p:nvPr/>
        </p:nvSpPr>
        <p:spPr>
          <a:xfrm>
            <a:off x="5092339" y="1906677"/>
            <a:ext cx="31160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딥 러닝에 대한 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사람들의 관심 증대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B451FE-1324-4F8A-A7CF-A097A45C7E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46731"/>
            <a:ext cx="4133345" cy="3700787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DB57D8-5CD9-4139-8BE5-7DAA47D3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8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54FA3F-C9BD-45AF-93A6-28A917A26797}"/>
              </a:ext>
            </a:extLst>
          </p:cNvPr>
          <p:cNvSpPr/>
          <p:nvPr/>
        </p:nvSpPr>
        <p:spPr>
          <a:xfrm>
            <a:off x="3916813" y="698321"/>
            <a:ext cx="1310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개발내용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34DA4E-27F4-4587-9EE9-308B49C859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09" y="1340768"/>
            <a:ext cx="7628628" cy="3304026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1708FE-2AEA-496D-BC88-E432027A9384}"/>
              </a:ext>
            </a:extLst>
          </p:cNvPr>
          <p:cNvSpPr txBox="1"/>
          <p:nvPr/>
        </p:nvSpPr>
        <p:spPr>
          <a:xfrm>
            <a:off x="973710" y="5013176"/>
            <a:ext cx="762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a typeface="Noto Sans CJK KR Bold"/>
              </a:rPr>
              <a:t>머신러닝</a:t>
            </a:r>
            <a:r>
              <a:rPr lang="en-US" altLang="ko-KR" sz="2000" b="1" dirty="0">
                <a:ea typeface="Noto Sans CJK KR Bold"/>
              </a:rPr>
              <a:t>(Machine Learning)</a:t>
            </a:r>
            <a:r>
              <a:rPr lang="ko-KR" altLang="en-US" sz="2000" b="1" dirty="0">
                <a:ea typeface="Noto Sans CJK KR Bold"/>
              </a:rPr>
              <a:t>을 이용한 </a:t>
            </a:r>
            <a:r>
              <a:rPr lang="en-US" altLang="ko-KR" sz="2000" b="1" dirty="0">
                <a:ea typeface="Noto Sans CJK KR Bold"/>
              </a:rPr>
              <a:t>AI</a:t>
            </a:r>
            <a:r>
              <a:rPr lang="ko-KR" altLang="en-US" sz="2000" b="1" dirty="0">
                <a:ea typeface="Noto Sans CJK KR Bold"/>
              </a:rPr>
              <a:t>와 </a:t>
            </a:r>
            <a:r>
              <a:rPr lang="en-US" altLang="ko-KR" sz="2000" b="1" dirty="0">
                <a:ea typeface="Noto Sans CJK KR Bold"/>
              </a:rPr>
              <a:t>1 </a:t>
            </a:r>
            <a:r>
              <a:rPr lang="ko-KR" altLang="en-US" sz="2000" b="1" dirty="0">
                <a:ea typeface="Noto Sans CJK KR Bold"/>
              </a:rPr>
              <a:t>대 </a:t>
            </a:r>
            <a:r>
              <a:rPr lang="en-US" altLang="ko-KR" sz="2000" b="1" dirty="0">
                <a:ea typeface="Noto Sans CJK KR Bold"/>
              </a:rPr>
              <a:t>1 </a:t>
            </a:r>
            <a:r>
              <a:rPr lang="ko-KR" altLang="en-US" sz="2000" b="1" dirty="0">
                <a:ea typeface="Noto Sans CJK KR Bold"/>
              </a:rPr>
              <a:t>세븐 포커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AED0F5-0F4C-46FB-9BD5-B44D7F9C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4">
            <a:extLst>
              <a:ext uri="{FF2B5EF4-FFF2-40B4-BE49-F238E27FC236}">
                <a16:creationId xmlns:a16="http://schemas.microsoft.com/office/drawing/2014/main" id="{7079D3A9-33EA-4A07-B6F8-9D29EF23B623}"/>
              </a:ext>
            </a:extLst>
          </p:cNvPr>
          <p:cNvSpPr/>
          <p:nvPr/>
        </p:nvSpPr>
        <p:spPr>
          <a:xfrm>
            <a:off x="4863949" y="1412776"/>
            <a:ext cx="2803674" cy="33304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모서리가 둥근 직사각형 15">
            <a:extLst>
              <a:ext uri="{FF2B5EF4-FFF2-40B4-BE49-F238E27FC236}">
                <a16:creationId xmlns:a16="http://schemas.microsoft.com/office/drawing/2014/main" id="{A1B00993-0C1A-4D55-8E28-DD0E0A713F82}"/>
              </a:ext>
            </a:extLst>
          </p:cNvPr>
          <p:cNvSpPr/>
          <p:nvPr/>
        </p:nvSpPr>
        <p:spPr>
          <a:xfrm>
            <a:off x="4863949" y="3648560"/>
            <a:ext cx="2803674" cy="1110163"/>
          </a:xfrm>
          <a:prstGeom prst="roundRect">
            <a:avLst/>
          </a:prstGeom>
          <a:solidFill>
            <a:srgbClr val="F6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4208043" y="695526"/>
            <a:ext cx="727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805536-475C-4914-9810-0E9617D74515}"/>
              </a:ext>
            </a:extLst>
          </p:cNvPr>
          <p:cNvSpPr txBox="1"/>
          <p:nvPr/>
        </p:nvSpPr>
        <p:spPr>
          <a:xfrm>
            <a:off x="5004048" y="1556792"/>
            <a:ext cx="26606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ea typeface="Noto Sans CJK KR Bold"/>
              </a:rPr>
              <a:t>seed money * 10 every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100hands or more</a:t>
            </a:r>
          </a:p>
          <a:p>
            <a:endParaRPr lang="en-US" altLang="ko-KR" sz="1500" b="1" dirty="0">
              <a:ea typeface="Noto Sans CJK KR Bold"/>
            </a:endParaRPr>
          </a:p>
          <a:p>
            <a:r>
              <a:rPr lang="ko-KR" altLang="en-US" sz="1400" b="1" dirty="0">
                <a:ea typeface="Noto Sans CJK KR Bold"/>
              </a:rPr>
              <a:t>본 프로그램의 </a:t>
            </a:r>
            <a:r>
              <a:rPr lang="en-US" altLang="ko-KR" sz="1400" b="1" dirty="0">
                <a:ea typeface="Noto Sans CJK KR Bold"/>
              </a:rPr>
              <a:t>seed money</a:t>
            </a:r>
            <a:r>
              <a:rPr lang="ko-KR" altLang="en-US" sz="1400" b="1" dirty="0">
                <a:ea typeface="Noto Sans CJK KR Bold"/>
              </a:rPr>
              <a:t>는 </a:t>
            </a:r>
            <a:r>
              <a:rPr lang="en-US" altLang="ko-KR" sz="1400" b="1" dirty="0">
                <a:ea typeface="Noto Sans CJK KR Bold"/>
              </a:rPr>
              <a:t>2000</a:t>
            </a:r>
            <a:r>
              <a:rPr lang="ko-KR" altLang="en-US" sz="1400" b="1" dirty="0">
                <a:ea typeface="Noto Sans CJK KR Bold"/>
              </a:rPr>
              <a:t>₩</a:t>
            </a:r>
            <a:endParaRPr lang="en-US" altLang="ko-KR" sz="1500" b="1" dirty="0">
              <a:ea typeface="Noto Sans CJK KR Bold"/>
            </a:endParaRPr>
          </a:p>
          <a:p>
            <a:endParaRPr lang="en-US" altLang="ko-KR" sz="1400" b="1" dirty="0">
              <a:ea typeface="Noto Sans CJK KR Bold"/>
            </a:endParaRPr>
          </a:p>
          <a:p>
            <a:r>
              <a:rPr lang="en-US" altLang="ko-KR" sz="1500" b="1" u="sng" dirty="0">
                <a:ea typeface="Noto Sans CJK KR Bold"/>
              </a:rPr>
              <a:t> </a:t>
            </a:r>
            <a:r>
              <a:rPr lang="ko-KR" altLang="en-US" sz="1500" b="1" i="1" u="sng" dirty="0">
                <a:ea typeface="Noto Sans CJK KR Bold"/>
              </a:rPr>
              <a:t>일반인들과 대결하여 </a:t>
            </a:r>
            <a:r>
              <a:rPr lang="en-US" altLang="ko-KR" sz="1500" b="1" i="1" u="sng" dirty="0">
                <a:ea typeface="Noto Sans CJK KR Bold"/>
              </a:rPr>
              <a:t>earning 20000</a:t>
            </a:r>
            <a:r>
              <a:rPr lang="ko-KR" altLang="en-US" sz="1500" b="1" i="1" u="sng" dirty="0">
                <a:ea typeface="Noto Sans CJK KR Bold"/>
              </a:rPr>
              <a:t>₩ </a:t>
            </a:r>
            <a:r>
              <a:rPr lang="en-US" altLang="ko-KR" sz="1500" b="1" i="1" u="sng" dirty="0">
                <a:ea typeface="Noto Sans CJK KR Bold"/>
              </a:rPr>
              <a:t>every 100hands or more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C58A3CB-777E-4DB9-8174-5CCB7A29BA7E}"/>
              </a:ext>
            </a:extLst>
          </p:cNvPr>
          <p:cNvSpPr/>
          <p:nvPr/>
        </p:nvSpPr>
        <p:spPr>
          <a:xfrm>
            <a:off x="1268511" y="1413382"/>
            <a:ext cx="2803674" cy="33304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7137010-8D7D-4794-BE80-3992F88AAA0F}"/>
              </a:ext>
            </a:extLst>
          </p:cNvPr>
          <p:cNvSpPr/>
          <p:nvPr/>
        </p:nvSpPr>
        <p:spPr>
          <a:xfrm>
            <a:off x="1268511" y="3649166"/>
            <a:ext cx="2803674" cy="1110163"/>
          </a:xfrm>
          <a:prstGeom prst="roundRect">
            <a:avLst/>
          </a:prstGeom>
          <a:solidFill>
            <a:srgbClr val="F6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E55C24-2308-4DC8-AD37-5A0502416536}"/>
              </a:ext>
            </a:extLst>
          </p:cNvPr>
          <p:cNvSpPr/>
          <p:nvPr/>
        </p:nvSpPr>
        <p:spPr>
          <a:xfrm>
            <a:off x="1403648" y="1556792"/>
            <a:ext cx="2664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err="1">
                <a:ea typeface="Noto Sans CJK KR Bold"/>
              </a:rPr>
              <a:t>홀덤의</a:t>
            </a:r>
            <a:r>
              <a:rPr lang="ko-KR" altLang="en-US" sz="1500" b="1" dirty="0">
                <a:ea typeface="Noto Sans CJK KR Bold"/>
              </a:rPr>
              <a:t> 경우</a:t>
            </a:r>
            <a:r>
              <a:rPr lang="en-US" altLang="ko-KR" sz="1500" b="1" dirty="0">
                <a:ea typeface="Noto Sans CJK KR Bold"/>
              </a:rPr>
              <a:t> </a:t>
            </a:r>
          </a:p>
          <a:p>
            <a:r>
              <a:rPr lang="en-US" altLang="ko-KR" sz="1500" b="1" dirty="0">
                <a:ea typeface="Noto Sans CJK KR Bold"/>
              </a:rPr>
              <a:t>+10 bb/100 is immense </a:t>
            </a:r>
          </a:p>
          <a:p>
            <a:endParaRPr lang="en-US" altLang="ko-KR" sz="1500" b="1" dirty="0">
              <a:ea typeface="Noto Sans CJK KR Bold"/>
            </a:endParaRPr>
          </a:p>
          <a:p>
            <a:r>
              <a:rPr lang="en-US" altLang="ko-KR" sz="1500" b="1" dirty="0">
                <a:ea typeface="Noto Sans CJK KR Bold"/>
              </a:rPr>
              <a:t> ex) bb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=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100$,</a:t>
            </a:r>
          </a:p>
          <a:p>
            <a:r>
              <a:rPr lang="en-US" altLang="ko-KR" sz="1500" b="1" dirty="0">
                <a:ea typeface="Noto Sans CJK KR Bold"/>
              </a:rPr>
              <a:t>10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bb/100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=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earning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1000$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every 100hands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DFB0B1-CDEB-4F72-B93E-ADE51E21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70495-4389-4D06-BFB2-843428908E5C}"/>
              </a:ext>
            </a:extLst>
          </p:cNvPr>
          <p:cNvSpPr txBox="1"/>
          <p:nvPr/>
        </p:nvSpPr>
        <p:spPr>
          <a:xfrm>
            <a:off x="1187624" y="5108800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일반인이란 </a:t>
            </a:r>
            <a:r>
              <a:rPr lang="en-US" altLang="ko-KR" sz="1600" dirty="0">
                <a:latin typeface="맑은 고딕" panose="020B0503020000020004" pitchFamily="50" charset="-127"/>
                <a:hlinkClick r:id="rId3"/>
              </a:rPr>
              <a:t>https://www.testyourpoker.com/</a:t>
            </a:r>
            <a:r>
              <a:rPr lang="ko-KR" altLang="en-US" sz="1600" dirty="0">
                <a:latin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</a:rPr>
              <a:t>90</a:t>
            </a:r>
            <a:r>
              <a:rPr lang="ko-KR" altLang="en-US" sz="1600" dirty="0">
                <a:latin typeface="맑은 고딕" panose="020B0503020000020004" pitchFamily="50" charset="-127"/>
              </a:rPr>
              <a:t>점 </a:t>
            </a:r>
            <a:r>
              <a:rPr lang="ko-KR" altLang="en-US" sz="1600" dirty="0" err="1">
                <a:latin typeface="맑은 고딕" panose="020B0503020000020004" pitchFamily="50" charset="-127"/>
              </a:rPr>
              <a:t>이상받은</a:t>
            </a:r>
            <a:r>
              <a:rPr lang="ko-KR" altLang="en-US" sz="1600" dirty="0">
                <a:latin typeface="맑은 고딕" panose="020B0503020000020004" pitchFamily="50" charset="-127"/>
              </a:rPr>
              <a:t> 사람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946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54FA3F-C9BD-45AF-93A6-28A917A26797}"/>
              </a:ext>
            </a:extLst>
          </p:cNvPr>
          <p:cNvSpPr/>
          <p:nvPr/>
        </p:nvSpPr>
        <p:spPr>
          <a:xfrm>
            <a:off x="3452318" y="698321"/>
            <a:ext cx="2239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관련 연구 및 사례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C54346-4539-489A-AC16-D4359AE92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3989"/>
              </p:ext>
            </p:extLst>
          </p:nvPr>
        </p:nvGraphicFramePr>
        <p:xfrm>
          <a:off x="672650" y="1678887"/>
          <a:ext cx="7798698" cy="377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596">
                  <a:extLst>
                    <a:ext uri="{9D8B030D-6E8A-4147-A177-3AD203B41FA5}">
                      <a16:colId xmlns:a16="http://schemas.microsoft.com/office/drawing/2014/main" val="1742555335"/>
                    </a:ext>
                  </a:extLst>
                </a:gridCol>
                <a:gridCol w="5423069">
                  <a:extLst>
                    <a:ext uri="{9D8B030D-6E8A-4147-A177-3AD203B41FA5}">
                      <a16:colId xmlns:a16="http://schemas.microsoft.com/office/drawing/2014/main" val="1505566171"/>
                    </a:ext>
                  </a:extLst>
                </a:gridCol>
                <a:gridCol w="1170033">
                  <a:extLst>
                    <a:ext uri="{9D8B030D-6E8A-4147-A177-3AD203B41FA5}">
                      <a16:colId xmlns:a16="http://schemas.microsoft.com/office/drawing/2014/main" val="187290762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ea typeface="Noto Sans CJK KR Bold"/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Noto Sans CJK KR Bold"/>
                        </a:rPr>
                        <a:t>내용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Noto Sans CJK KR Bold"/>
                        </a:rPr>
                        <a:t>성능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20170"/>
                  </a:ext>
                </a:extLst>
              </a:tr>
              <a:tr h="770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ea typeface="Noto Sans CJK KR Bold"/>
                        </a:rPr>
                        <a:t>Claudico</a:t>
                      </a:r>
                      <a:endParaRPr lang="ko-KR" altLang="en-US" sz="1200" b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a typeface="Noto Sans CJK KR Bold"/>
                        </a:rPr>
                        <a:t>카네기 </a:t>
                      </a:r>
                      <a:r>
                        <a:rPr lang="ko-KR" altLang="en-US" sz="1200" b="0" dirty="0" err="1">
                          <a:ea typeface="Noto Sans CJK KR Bold"/>
                        </a:rPr>
                        <a:t>멜론대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 연구진이 개발한 무제한 텍사스 </a:t>
                      </a:r>
                      <a:r>
                        <a:rPr lang="ko-KR" altLang="en-US" sz="1200" b="0" dirty="0" err="1">
                          <a:ea typeface="Noto Sans CJK KR Bold"/>
                        </a:rPr>
                        <a:t>홀덤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 포커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AI 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프로그램</a:t>
                      </a:r>
                      <a:endParaRPr lang="en-US" altLang="ko-KR" sz="1200" b="0" dirty="0">
                        <a:ea typeface="Noto Sans CJK KR Bold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a typeface="Noto Sans CJK KR Bold"/>
                        </a:rPr>
                        <a:t>2015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년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4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월부터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5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월까지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4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명의 프로 도박사들과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8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만여 게임</a:t>
                      </a:r>
                      <a:endParaRPr lang="ko-KR" altLang="en-US" sz="1200" b="1" i="1" u="none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1" u="none" dirty="0">
                          <a:ea typeface="Noto Sans CJK KR Bold"/>
                        </a:rPr>
                        <a:t>-9.17 bb/100</a:t>
                      </a:r>
                      <a:endParaRPr lang="ko-KR" altLang="en-US" sz="1200" b="1" i="1" u="none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894108"/>
                  </a:ext>
                </a:extLst>
              </a:tr>
              <a:tr h="1089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ea typeface="Noto Sans CJK KR Bold"/>
                        </a:rPr>
                        <a:t>DeepStack</a:t>
                      </a:r>
                      <a:endParaRPr lang="ko-KR" altLang="en-US" sz="1200" b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a typeface="Noto Sans CJK KR Bold"/>
                        </a:rPr>
                        <a:t>캐나다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 </a:t>
                      </a:r>
                      <a:r>
                        <a:rPr lang="ko-KR" altLang="en-US" sz="1200" b="0" dirty="0" err="1">
                          <a:ea typeface="Noto Sans CJK KR Bold"/>
                        </a:rPr>
                        <a:t>앨버타대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, 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체코 프라하 </a:t>
                      </a:r>
                      <a:r>
                        <a:rPr lang="ko-KR" altLang="en-US" sz="1200" b="0" dirty="0" err="1">
                          <a:ea typeface="Noto Sans CJK KR Bold"/>
                        </a:rPr>
                        <a:t>카렐대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, 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체코 공과대 연구진이 개발한 무제한 텍사스 </a:t>
                      </a:r>
                      <a:r>
                        <a:rPr lang="ko-KR" altLang="en-US" sz="1200" b="0" dirty="0" err="1">
                          <a:ea typeface="Noto Sans CJK KR Bold"/>
                        </a:rPr>
                        <a:t>홀덤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 포커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AI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 프로그램</a:t>
                      </a:r>
                      <a:endParaRPr lang="en-US" altLang="ko-KR" sz="1200" b="0" dirty="0">
                        <a:ea typeface="Noto Sans CJK KR Bold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a typeface="Noto Sans CJK KR Bold"/>
                        </a:rPr>
                        <a:t>2016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년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11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월부터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12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월까지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11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명의 프로 도박사들과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4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만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4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천여 게임</a:t>
                      </a:r>
                      <a:endParaRPr lang="ko-KR" altLang="en-US" sz="1200" b="1" i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1" dirty="0">
                          <a:ea typeface="Noto Sans CJK KR Bold"/>
                        </a:rPr>
                        <a:t>49 bb/100</a:t>
                      </a:r>
                      <a:endParaRPr lang="ko-KR" altLang="en-US" sz="1200" b="1" i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46114"/>
                  </a:ext>
                </a:extLst>
              </a:tr>
              <a:tr h="487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ea typeface="Noto Sans CJK KR Bold"/>
                        </a:rPr>
                        <a:t>Libratus</a:t>
                      </a:r>
                      <a:endParaRPr lang="ko-KR" altLang="en-US" sz="1200" b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a typeface="Noto Sans CJK KR Bold"/>
                        </a:rPr>
                        <a:t>카네기 </a:t>
                      </a:r>
                      <a:r>
                        <a:rPr lang="ko-KR" altLang="en-US" sz="1200" b="0" dirty="0" err="1">
                          <a:ea typeface="Noto Sans CJK KR Bold"/>
                        </a:rPr>
                        <a:t>멜론대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 연구진이 개발한 무제한 텍사스 </a:t>
                      </a:r>
                      <a:r>
                        <a:rPr lang="ko-KR" altLang="en-US" sz="1200" b="0" dirty="0" err="1">
                          <a:ea typeface="Noto Sans CJK KR Bold"/>
                        </a:rPr>
                        <a:t>홀덤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 포커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AI 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프로그램</a:t>
                      </a:r>
                      <a:endParaRPr lang="en-US" altLang="ko-KR" sz="1200" b="0" dirty="0">
                        <a:ea typeface="Noto Sans CJK KR Bold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a typeface="Noto Sans CJK KR Bold"/>
                        </a:rPr>
                        <a:t>2017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년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1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월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4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명의 프로 도박사들과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12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만여 게임</a:t>
                      </a:r>
                      <a:endParaRPr lang="ko-KR" altLang="en-US" sz="1200" b="1" i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1" dirty="0">
                          <a:ea typeface="Noto Sans CJK KR Bold"/>
                        </a:rPr>
                        <a:t>14.7 bb/100</a:t>
                      </a:r>
                      <a:endParaRPr lang="ko-KR" altLang="en-US" sz="1200" b="1" i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132536"/>
                  </a:ext>
                </a:extLst>
              </a:tr>
              <a:tr h="246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ea typeface="Noto Sans CJK KR Bold"/>
                        </a:rPr>
                        <a:t>차별점</a:t>
                      </a:r>
                      <a:endParaRPr lang="ko-KR" altLang="en-US" sz="1200" b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err="1">
                          <a:ea typeface="Noto Sans CJK KR Bold"/>
                        </a:rPr>
                        <a:t>홀덤포커가</a:t>
                      </a:r>
                      <a:r>
                        <a:rPr lang="ko-KR" altLang="en-US" sz="1200" b="1" dirty="0">
                          <a:ea typeface="Noto Sans CJK KR Bold"/>
                        </a:rPr>
                        <a:t> 아닌 한국에서 주로 하는 </a:t>
                      </a:r>
                      <a:r>
                        <a:rPr lang="en-US" altLang="ko-KR" sz="1200" b="1" dirty="0">
                          <a:ea typeface="Noto Sans CJK KR Bold"/>
                        </a:rPr>
                        <a:t>7-ordinary-poker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ea typeface="Noto Sans CJK KR Bold"/>
                        </a:rPr>
                        <a:t>사람의 표정을 추가</a:t>
                      </a:r>
                      <a:endParaRPr lang="en-US" altLang="ko-KR" sz="1200" b="1" dirty="0">
                        <a:ea typeface="Noto Sans CJK KR Bold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ea typeface="Noto Sans CJK KR Bold"/>
                        </a:rPr>
                        <a:t>학습과 표정을 분석한 정보를 기반으로 판단</a:t>
                      </a:r>
                      <a:endParaRPr lang="en-US" altLang="ko-KR" sz="1200" b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200" b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315871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071197-602C-4309-9ACC-57533CD1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5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182C67-1AC2-4484-B74E-DC989E659467}"/>
              </a:ext>
            </a:extLst>
          </p:cNvPr>
          <p:cNvSpPr/>
          <p:nvPr/>
        </p:nvSpPr>
        <p:spPr>
          <a:xfrm>
            <a:off x="2924636" y="692696"/>
            <a:ext cx="3294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시스템 수행 시나리오 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(1/3)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16" name="내용 개체 틀 4" descr="웹 캠">
            <a:extLst>
              <a:ext uri="{FF2B5EF4-FFF2-40B4-BE49-F238E27FC236}">
                <a16:creationId xmlns:a16="http://schemas.microsoft.com/office/drawing/2014/main" id="{3D49AD81-2492-4960-9374-7FE9C71FD5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6730" y="2479990"/>
            <a:ext cx="792088" cy="792088"/>
          </a:xfrm>
          <a:prstGeom prst="rect">
            <a:avLst/>
          </a:prstGeom>
        </p:spPr>
      </p:pic>
      <p:pic>
        <p:nvPicPr>
          <p:cNvPr id="17" name="그래픽 16" descr="컴퓨터">
            <a:extLst>
              <a:ext uri="{FF2B5EF4-FFF2-40B4-BE49-F238E27FC236}">
                <a16:creationId xmlns:a16="http://schemas.microsoft.com/office/drawing/2014/main" id="{19378B8D-1288-4D34-88AC-F3CA0E92EE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6056" y="3119980"/>
            <a:ext cx="1251607" cy="1251607"/>
          </a:xfrm>
          <a:prstGeom prst="rect">
            <a:avLst/>
          </a:prstGeom>
        </p:spPr>
      </p:pic>
      <p:pic>
        <p:nvPicPr>
          <p:cNvPr id="18" name="그래픽 17" descr="머리와 톱니바퀴">
            <a:extLst>
              <a:ext uri="{FF2B5EF4-FFF2-40B4-BE49-F238E27FC236}">
                <a16:creationId xmlns:a16="http://schemas.microsoft.com/office/drawing/2014/main" id="{30EEC107-67F6-46F9-B1A3-41CE9FC7D43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4873" y="2711732"/>
            <a:ext cx="678021" cy="678021"/>
          </a:xfrm>
          <a:prstGeom prst="rect">
            <a:avLst/>
          </a:prstGeom>
        </p:spPr>
      </p:pic>
      <p:pic>
        <p:nvPicPr>
          <p:cNvPr id="21" name="그래픽 20" descr="단색 채워진 활짝 웃는 얼굴">
            <a:extLst>
              <a:ext uri="{FF2B5EF4-FFF2-40B4-BE49-F238E27FC236}">
                <a16:creationId xmlns:a16="http://schemas.microsoft.com/office/drawing/2014/main" id="{483950A3-F7B1-4782-BF5C-83E1D578CEE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8284" y="3749792"/>
            <a:ext cx="595134" cy="5951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535B104-70FA-4356-A4AF-D331BF7636E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79" y="3608887"/>
            <a:ext cx="944473" cy="944473"/>
          </a:xfrm>
          <a:prstGeom prst="rect">
            <a:avLst/>
          </a:prstGeo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85ECB45-4568-42B3-A00C-D01ED024D6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8296" y="3387505"/>
            <a:ext cx="360040" cy="36453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625FDDE-2AF2-4267-B290-AC715567F910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V="1">
            <a:off x="1873199" y="3367140"/>
            <a:ext cx="360039" cy="40526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래픽 27" descr="사용자">
            <a:extLst>
              <a:ext uri="{FF2B5EF4-FFF2-40B4-BE49-F238E27FC236}">
                <a16:creationId xmlns:a16="http://schemas.microsoft.com/office/drawing/2014/main" id="{0E1D287C-9674-49CA-956F-3611AD84D7F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15370" y="2928823"/>
            <a:ext cx="914400" cy="9144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75C065-332D-4BF4-9BF8-FB8422C6C3B7}"/>
              </a:ext>
            </a:extLst>
          </p:cNvPr>
          <p:cNvSpPr/>
          <p:nvPr/>
        </p:nvSpPr>
        <p:spPr>
          <a:xfrm>
            <a:off x="6567003" y="3050741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포커 진행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436B8A3-4EF0-4915-91FB-105E203AB8E9}"/>
              </a:ext>
            </a:extLst>
          </p:cNvPr>
          <p:cNvSpPr/>
          <p:nvPr/>
        </p:nvSpPr>
        <p:spPr>
          <a:xfrm>
            <a:off x="3574409" y="2912242"/>
            <a:ext cx="8950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결과 전송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A2D13F6-2506-4388-BABB-6A010E0A3A04}"/>
              </a:ext>
            </a:extLst>
          </p:cNvPr>
          <p:cNvCxnSpPr>
            <a:cxnSpLocks/>
          </p:cNvCxnSpPr>
          <p:nvPr/>
        </p:nvCxnSpPr>
        <p:spPr>
          <a:xfrm>
            <a:off x="3033559" y="3272078"/>
            <a:ext cx="1989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D7F676E-87CE-4C21-8A9C-1FDDED95995D}"/>
              </a:ext>
            </a:extLst>
          </p:cNvPr>
          <p:cNvCxnSpPr>
            <a:cxnSpLocks/>
          </p:cNvCxnSpPr>
          <p:nvPr/>
        </p:nvCxnSpPr>
        <p:spPr>
          <a:xfrm flipH="1" flipV="1">
            <a:off x="2991737" y="3426684"/>
            <a:ext cx="1989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11EF7F2-BCFA-4264-8BE0-7E57A4B4AFF1}"/>
              </a:ext>
            </a:extLst>
          </p:cNvPr>
          <p:cNvSpPr/>
          <p:nvPr/>
        </p:nvSpPr>
        <p:spPr>
          <a:xfrm>
            <a:off x="3570524" y="3495341"/>
            <a:ext cx="8950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정보 전달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06D6D3-2F04-4B5F-929E-DDDF077E2BB5}"/>
              </a:ext>
            </a:extLst>
          </p:cNvPr>
          <p:cNvSpPr/>
          <p:nvPr/>
        </p:nvSpPr>
        <p:spPr>
          <a:xfrm>
            <a:off x="864092" y="2557626"/>
            <a:ext cx="2050309" cy="18754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D98632-4A08-4076-86B6-04F38E98113C}"/>
              </a:ext>
            </a:extLst>
          </p:cNvPr>
          <p:cNvSpPr/>
          <p:nvPr/>
        </p:nvSpPr>
        <p:spPr>
          <a:xfrm>
            <a:off x="1322654" y="2204864"/>
            <a:ext cx="1055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AI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435250" y="3365836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DA4F3E-E52E-4665-87A5-FB790884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4910A7E-8D89-4F53-8592-307936358F5D}"/>
              </a:ext>
            </a:extLst>
          </p:cNvPr>
          <p:cNvSpPr/>
          <p:nvPr/>
        </p:nvSpPr>
        <p:spPr>
          <a:xfrm>
            <a:off x="948379" y="4553360"/>
            <a:ext cx="1800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정보 분석 후 행동 선택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767A7C7-00AA-4616-AA24-7A04DA05B62F}"/>
              </a:ext>
            </a:extLst>
          </p:cNvPr>
          <p:cNvSpPr/>
          <p:nvPr/>
        </p:nvSpPr>
        <p:spPr>
          <a:xfrm>
            <a:off x="3373442" y="1185811"/>
            <a:ext cx="2397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프로그램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수행 시나리오</a:t>
            </a:r>
          </a:p>
        </p:txBody>
      </p:sp>
    </p:spTree>
    <p:extLst>
      <p:ext uri="{BB962C8B-B14F-4D97-AF65-F5344CB8AC3E}">
        <p14:creationId xmlns:p14="http://schemas.microsoft.com/office/powerpoint/2010/main" val="12666626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6912</TotalTime>
  <Words>1243</Words>
  <Application>Microsoft Office PowerPoint</Application>
  <PresentationFormat>화면 슬라이드 쇼(4:3)</PresentationFormat>
  <Paragraphs>304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Noto Sans CJK KR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Hur_Jong_Moon</cp:lastModifiedBy>
  <cp:revision>518</cp:revision>
  <dcterms:created xsi:type="dcterms:W3CDTF">2016-10-28T15:58:08Z</dcterms:created>
  <dcterms:modified xsi:type="dcterms:W3CDTF">2018-01-19T14:31:46Z</dcterms:modified>
</cp:coreProperties>
</file>