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0" r:id="rId3"/>
    <p:sldId id="257" r:id="rId4"/>
    <p:sldId id="258" r:id="rId5"/>
    <p:sldId id="271" r:id="rId6"/>
    <p:sldId id="261" r:id="rId7"/>
    <p:sldId id="262" r:id="rId8"/>
    <p:sldId id="272" r:id="rId9"/>
    <p:sldId id="259" r:id="rId10"/>
    <p:sldId id="263" r:id="rId11"/>
    <p:sldId id="265" r:id="rId12"/>
    <p:sldId id="264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406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0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4112755-B427-4CCA-9269-6E936E514B06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5C45D03-EBD7-4DEB-B8D0-17BFCE5CAEC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7138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12755-B427-4CCA-9269-6E936E514B06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45D03-EBD7-4DEB-B8D0-17BFCE5CA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338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12755-B427-4CCA-9269-6E936E514B06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45D03-EBD7-4DEB-B8D0-17BFCE5CA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159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12755-B427-4CCA-9269-6E936E514B06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45D03-EBD7-4DEB-B8D0-17BFCE5CA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011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12755-B427-4CCA-9269-6E936E514B06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45D03-EBD7-4DEB-B8D0-17BFCE5CAEC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9541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12755-B427-4CCA-9269-6E936E514B06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45D03-EBD7-4DEB-B8D0-17BFCE5CA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464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12755-B427-4CCA-9269-6E936E514B06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45D03-EBD7-4DEB-B8D0-17BFCE5CA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640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12755-B427-4CCA-9269-6E936E514B06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45D03-EBD7-4DEB-B8D0-17BFCE5CA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773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12755-B427-4CCA-9269-6E936E514B06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45D03-EBD7-4DEB-B8D0-17BFCE5CA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422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12755-B427-4CCA-9269-6E936E514B06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45D03-EBD7-4DEB-B8D0-17BFCE5CA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867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12755-B427-4CCA-9269-6E936E514B06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45D03-EBD7-4DEB-B8D0-17BFCE5CA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650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24112755-B427-4CCA-9269-6E936E514B06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65C45D03-EBD7-4DEB-B8D0-17BFCE5CA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984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1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3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Caterpillars Count!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Prairie Ridge Ecostation Summer 2015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734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093" y="857201"/>
            <a:ext cx="8333333" cy="53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255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198477" y="3558943"/>
            <a:ext cx="3520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Caterpillars – Mean Biomass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198477" y="964357"/>
            <a:ext cx="3520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Caterpillars – Mean Density</a:t>
            </a:r>
            <a:endParaRPr lang="en-US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7927707"/>
              </p:ext>
            </p:extLst>
          </p:nvPr>
        </p:nvGraphicFramePr>
        <p:xfrm>
          <a:off x="3006662" y="1419033"/>
          <a:ext cx="5905690" cy="18560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Worksheet" r:id="rId3" imgW="3666971" imgH="1152361" progId="Excel.Sheet.12">
                  <p:embed/>
                </p:oleObj>
              </mc:Choice>
              <mc:Fallback>
                <p:oleObj name="Worksheet" r:id="rId3" imgW="3666971" imgH="115236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06662" y="1419033"/>
                        <a:ext cx="5905690" cy="18560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381951"/>
              </p:ext>
            </p:extLst>
          </p:nvPr>
        </p:nvGraphicFramePr>
        <p:xfrm>
          <a:off x="3006662" y="4045966"/>
          <a:ext cx="5905690" cy="18560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Worksheet" r:id="rId5" imgW="3666971" imgH="1152361" progId="Excel.Sheet.12">
                  <p:embed/>
                </p:oleObj>
              </mc:Choice>
              <mc:Fallback>
                <p:oleObj name="Worksheet" r:id="rId5" imgW="3666971" imgH="115236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06662" y="4045966"/>
                        <a:ext cx="5905690" cy="18560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83363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4128692"/>
              </p:ext>
            </p:extLst>
          </p:nvPr>
        </p:nvGraphicFramePr>
        <p:xfrm>
          <a:off x="3540588" y="1500805"/>
          <a:ext cx="4905970" cy="15436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Worksheet" r:id="rId3" imgW="3057371" imgH="962189" progId="Excel.Sheet.12">
                  <p:embed/>
                </p:oleObj>
              </mc:Choice>
              <mc:Fallback>
                <p:oleObj name="Worksheet" r:id="rId3" imgW="3057371" imgH="96218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40588" y="1500805"/>
                        <a:ext cx="4905970" cy="15436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238417" y="1014389"/>
            <a:ext cx="3520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All Orders – Mean Density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238417" y="3608975"/>
            <a:ext cx="3520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Selected Orders – Mean Biomass</a:t>
            </a:r>
            <a:endParaRPr lang="en-US" dirty="0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3864573"/>
              </p:ext>
            </p:extLst>
          </p:nvPr>
        </p:nvGraphicFramePr>
        <p:xfrm>
          <a:off x="3540588" y="4095391"/>
          <a:ext cx="4905970" cy="15436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Worksheet" r:id="rId5" imgW="3057371" imgH="962189" progId="Excel.Sheet.12">
                  <p:embed/>
                </p:oleObj>
              </mc:Choice>
              <mc:Fallback>
                <p:oleObj name="Worksheet" r:id="rId5" imgW="3057371" imgH="96218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40588" y="4095391"/>
                        <a:ext cx="4905970" cy="15436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17272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6255" r="13981"/>
          <a:stretch/>
        </p:blipFill>
        <p:spPr>
          <a:xfrm>
            <a:off x="1341119" y="418289"/>
            <a:ext cx="5900929" cy="598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765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46233" t="23437" r="17577" b="35225"/>
          <a:stretch/>
        </p:blipFill>
        <p:spPr>
          <a:xfrm>
            <a:off x="999483" y="826814"/>
            <a:ext cx="7982857" cy="512921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122979" y="3467408"/>
            <a:ext cx="244891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Figure 1. </a:t>
            </a:r>
            <a:r>
              <a:rPr lang="en-US" dirty="0" smtClean="0"/>
              <a:t>Map of Prairie Ridge </a:t>
            </a:r>
            <a:r>
              <a:rPr lang="en-US" dirty="0" err="1" smtClean="0"/>
              <a:t>Ecostation</a:t>
            </a:r>
            <a:r>
              <a:rPr lang="en-US" dirty="0" smtClean="0"/>
              <a:t> including survey circle locations. Each yellow dot represents a 5-tree survey circle, with the schematic magnifying the layout of a single survey circle.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201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75680" y="4311783"/>
            <a:ext cx="24489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Figure 2. </a:t>
            </a:r>
            <a:r>
              <a:rPr lang="en-US" dirty="0" smtClean="0"/>
              <a:t>Mean density is the total number of caterpillars counted (with a minimum length of 5) divided by the number of surveys. 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918" y="751823"/>
            <a:ext cx="7504762" cy="53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691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75680" y="4311783"/>
            <a:ext cx="24489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Figure 3. </a:t>
            </a:r>
            <a:r>
              <a:rPr lang="en-US" dirty="0" smtClean="0"/>
              <a:t>Mean biomass is the total biomass of caterpillars counted (with a minimum length of 5) divided by the number of surveys.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918" y="751823"/>
            <a:ext cx="7504762" cy="53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186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015" y="808433"/>
            <a:ext cx="7323809" cy="53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140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918" y="834918"/>
            <a:ext cx="7504762" cy="53142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75680" y="4070045"/>
            <a:ext cx="24489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Figure 4. </a:t>
            </a:r>
            <a:r>
              <a:rPr lang="en-US" dirty="0" smtClean="0"/>
              <a:t>Mean density is the total number of arthropods counted (with a minimum length of 5) divided by the number of surveys.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62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785" y="813899"/>
            <a:ext cx="7504762" cy="531428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75680" y="4154128"/>
            <a:ext cx="29754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Figure 5. </a:t>
            </a:r>
            <a:r>
              <a:rPr lang="en-US" dirty="0" smtClean="0"/>
              <a:t>Mean biomass is the total biomass of selected orders with regression data (with a minimum length of 5) divided by the number of surveys.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241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115" y="808433"/>
            <a:ext cx="7104762" cy="53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852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49193"/>
          <a:stretch/>
        </p:blipFill>
        <p:spPr>
          <a:xfrm>
            <a:off x="556855" y="444931"/>
            <a:ext cx="3309694" cy="5295238"/>
          </a:xfrm>
          <a:prstGeom prst="rect">
            <a:avLst/>
          </a:prstGeom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686990"/>
              </p:ext>
            </p:extLst>
          </p:nvPr>
        </p:nvGraphicFramePr>
        <p:xfrm>
          <a:off x="3943682" y="3202736"/>
          <a:ext cx="5119599" cy="2919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2674">
                  <a:extLst>
                    <a:ext uri="{9D8B030D-6E8A-4147-A177-3AD203B41FA5}">
                      <a16:colId xmlns:a16="http://schemas.microsoft.com/office/drawing/2014/main" val="3934675103"/>
                    </a:ext>
                  </a:extLst>
                </a:gridCol>
                <a:gridCol w="3426925">
                  <a:extLst>
                    <a:ext uri="{9D8B030D-6E8A-4147-A177-3AD203B41FA5}">
                      <a16:colId xmlns:a16="http://schemas.microsoft.com/office/drawing/2014/main" val="2871556151"/>
                    </a:ext>
                  </a:extLst>
                </a:gridCol>
              </a:tblGrid>
              <a:tr h="324416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Arthropod Code 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Order/Suborder</a:t>
                      </a:r>
                      <a:endParaRPr 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967385"/>
                  </a:ext>
                </a:extLst>
              </a:tr>
              <a:tr h="324416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LEPL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Lepidoptera larvae (caterpillars)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7447569"/>
                  </a:ext>
                </a:extLst>
              </a:tr>
              <a:tr h="324416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ORTH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 smtClean="0"/>
                        <a:t>Orthoptera</a:t>
                      </a:r>
                      <a:r>
                        <a:rPr lang="en-US" sz="1400" b="1" baseline="0" dirty="0" smtClean="0"/>
                        <a:t> (grasshoppers, crickets)</a:t>
                      </a:r>
                      <a:endParaRPr 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1597599"/>
                  </a:ext>
                </a:extLst>
              </a:tr>
              <a:tr h="324416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AUCH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 smtClean="0"/>
                        <a:t>Auchenorrhyncha</a:t>
                      </a:r>
                      <a:r>
                        <a:rPr lang="en-US" sz="1400" b="1" baseline="0" dirty="0" smtClean="0"/>
                        <a:t> (leafhoppers)</a:t>
                      </a:r>
                      <a:endParaRPr 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363962"/>
                  </a:ext>
                </a:extLst>
              </a:tr>
              <a:tr h="324416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ARAN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 smtClean="0"/>
                        <a:t>Araneae</a:t>
                      </a:r>
                      <a:r>
                        <a:rPr lang="en-US" sz="1400" b="1" dirty="0" smtClean="0"/>
                        <a:t> (spiders)</a:t>
                      </a:r>
                      <a:endParaRPr 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017803"/>
                  </a:ext>
                </a:extLst>
              </a:tr>
              <a:tr h="324416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COLE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 smtClean="0"/>
                        <a:t>Coleoptera</a:t>
                      </a:r>
                      <a:r>
                        <a:rPr lang="en-US" sz="1400" b="1" dirty="0" smtClean="0"/>
                        <a:t> (beetles)</a:t>
                      </a:r>
                      <a:endParaRPr 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3627317"/>
                  </a:ext>
                </a:extLst>
              </a:tr>
              <a:tr h="324416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HEMI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 smtClean="0"/>
                        <a:t>Hemiptera</a:t>
                      </a:r>
                      <a:r>
                        <a:rPr lang="en-US" sz="1400" b="1" dirty="0" smtClean="0"/>
                        <a:t> (true bugs)</a:t>
                      </a:r>
                      <a:endParaRPr 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0170613"/>
                  </a:ext>
                </a:extLst>
              </a:tr>
              <a:tr h="324416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OPIL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 smtClean="0"/>
                        <a:t>Opiliones</a:t>
                      </a:r>
                      <a:r>
                        <a:rPr lang="en-US" sz="1400" b="1" dirty="0" smtClean="0"/>
                        <a:t> (daddy longlegs)</a:t>
                      </a:r>
                      <a:endParaRPr 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124054"/>
                  </a:ext>
                </a:extLst>
              </a:tr>
              <a:tr h="324416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DIPT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 smtClean="0"/>
                        <a:t>Diptera</a:t>
                      </a:r>
                      <a:r>
                        <a:rPr lang="en-US" sz="1400" b="1" dirty="0" smtClean="0"/>
                        <a:t> (flies)</a:t>
                      </a:r>
                      <a:endParaRPr 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612304"/>
                  </a:ext>
                </a:extLst>
              </a:tr>
            </a:tbl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52581" t="49313"/>
          <a:stretch/>
        </p:blipFill>
        <p:spPr>
          <a:xfrm>
            <a:off x="7204635" y="432030"/>
            <a:ext cx="3090428" cy="268226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l="54921" b="51024"/>
          <a:stretch/>
        </p:blipFill>
        <p:spPr>
          <a:xfrm>
            <a:off x="4123004" y="444931"/>
            <a:ext cx="2936578" cy="2593403"/>
          </a:xfrm>
          <a:prstGeom prst="rect">
            <a:avLst/>
          </a:prstGeom>
        </p:spPr>
      </p:pic>
      <p:sp>
        <p:nvSpPr>
          <p:cNvPr id="2" name="AutoShape 2" descr="plot_zoom_png?width=653&amp;height=494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465367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29727</TotalTime>
  <Words>220</Words>
  <Application>Microsoft Office PowerPoint</Application>
  <PresentationFormat>Widescreen</PresentationFormat>
  <Paragraphs>29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Corbel</vt:lpstr>
      <vt:lpstr>Basis</vt:lpstr>
      <vt:lpstr>Microsoft Excel Worksheet</vt:lpstr>
      <vt:lpstr>Caterpillars Count!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hayeste</dc:creator>
  <cp:lastModifiedBy>hayeste</cp:lastModifiedBy>
  <cp:revision>21</cp:revision>
  <dcterms:created xsi:type="dcterms:W3CDTF">2016-01-19T15:08:45Z</dcterms:created>
  <dcterms:modified xsi:type="dcterms:W3CDTF">2016-02-09T15:34:46Z</dcterms:modified>
</cp:coreProperties>
</file>