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71" r:id="rId6"/>
    <p:sldId id="261" r:id="rId7"/>
    <p:sldId id="262" r:id="rId8"/>
    <p:sldId id="272" r:id="rId9"/>
    <p:sldId id="259" r:id="rId10"/>
    <p:sldId id="263" r:id="rId11"/>
    <p:sldId id="265" r:id="rId12"/>
    <p:sldId id="264" r:id="rId13"/>
    <p:sldId id="273" r:id="rId14"/>
    <p:sldId id="274" r:id="rId15"/>
    <p:sldId id="27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6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112755-B427-4CCA-9269-6E936E514B0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3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4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6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2755-B427-4CCA-9269-6E936E514B0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4112755-B427-4CCA-9269-6E936E514B06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5C45D03-EBD7-4DEB-B8D0-17BFCE5CA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Caterpillars Count!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Prairie Ridge Ecostation Summer 2015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3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3" y="857201"/>
            <a:ext cx="8333333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5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1893" y="3571135"/>
            <a:ext cx="37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Caterpillars – Mean </a:t>
            </a:r>
            <a:r>
              <a:rPr lang="en-US" dirty="0" smtClean="0"/>
              <a:t>Biomass By Day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8477" y="964357"/>
            <a:ext cx="352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Caterpillars – Mean </a:t>
            </a:r>
            <a:r>
              <a:rPr lang="en-US" dirty="0" smtClean="0"/>
              <a:t>Density By Day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27707"/>
              </p:ext>
            </p:extLst>
          </p:nvPr>
        </p:nvGraphicFramePr>
        <p:xfrm>
          <a:off x="3006662" y="1419033"/>
          <a:ext cx="5905690" cy="185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Worksheet" r:id="rId3" imgW="3666971" imgH="1152361" progId="Excel.Sheet.12">
                  <p:embed/>
                </p:oleObj>
              </mc:Choice>
              <mc:Fallback>
                <p:oleObj name="Worksheet" r:id="rId3" imgW="3666971" imgH="1152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6662" y="1419033"/>
                        <a:ext cx="5905690" cy="1856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81951"/>
              </p:ext>
            </p:extLst>
          </p:nvPr>
        </p:nvGraphicFramePr>
        <p:xfrm>
          <a:off x="3006662" y="4045966"/>
          <a:ext cx="5905690" cy="185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Worksheet" r:id="rId5" imgW="3666971" imgH="1152361" progId="Excel.Sheet.12">
                  <p:embed/>
                </p:oleObj>
              </mc:Choice>
              <mc:Fallback>
                <p:oleObj name="Worksheet" r:id="rId5" imgW="3666971" imgH="1152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6662" y="4045966"/>
                        <a:ext cx="5905690" cy="1856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36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128692"/>
              </p:ext>
            </p:extLst>
          </p:nvPr>
        </p:nvGraphicFramePr>
        <p:xfrm>
          <a:off x="3540588" y="1500805"/>
          <a:ext cx="4905970" cy="1543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Worksheet" r:id="rId3" imgW="3057371" imgH="962189" progId="Excel.Sheet.12">
                  <p:embed/>
                </p:oleObj>
              </mc:Choice>
              <mc:Fallback>
                <p:oleObj name="Worksheet" r:id="rId3" imgW="3057371" imgH="9621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0588" y="1500805"/>
                        <a:ext cx="4905970" cy="1543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38417" y="1014389"/>
            <a:ext cx="352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Orders – Mean Density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38417" y="3608975"/>
            <a:ext cx="352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Selected Orders – Mean Biomass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864573"/>
              </p:ext>
            </p:extLst>
          </p:nvPr>
        </p:nvGraphicFramePr>
        <p:xfrm>
          <a:off x="3540588" y="4095391"/>
          <a:ext cx="4905970" cy="1543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Worksheet" r:id="rId5" imgW="3057371" imgH="962189" progId="Excel.Sheet.12">
                  <p:embed/>
                </p:oleObj>
              </mc:Choice>
              <mc:Fallback>
                <p:oleObj name="Worksheet" r:id="rId5" imgW="3057371" imgH="9621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0588" y="4095391"/>
                        <a:ext cx="4905970" cy="1543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27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3489" y="3685767"/>
            <a:ext cx="352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Orders – Mean </a:t>
            </a:r>
            <a:r>
              <a:rPr lang="en-US" dirty="0" smtClean="0"/>
              <a:t>Density By Week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8025" y="881607"/>
            <a:ext cx="432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Caterpillars – </a:t>
            </a:r>
            <a:r>
              <a:rPr lang="en-US" dirty="0" smtClean="0"/>
              <a:t>Mean </a:t>
            </a:r>
            <a:r>
              <a:rPr lang="en-US" dirty="0" smtClean="0"/>
              <a:t>Density By Week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139750"/>
              </p:ext>
            </p:extLst>
          </p:nvPr>
        </p:nvGraphicFramePr>
        <p:xfrm>
          <a:off x="3823526" y="4207520"/>
          <a:ext cx="4723066" cy="148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Worksheet" r:id="rId3" imgW="3057371" imgH="962189" progId="Excel.Sheet.12">
                  <p:embed/>
                </p:oleObj>
              </mc:Choice>
              <mc:Fallback>
                <p:oleObj name="Worksheet" r:id="rId3" imgW="3057371" imgH="9621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3526" y="4207520"/>
                        <a:ext cx="4723066" cy="1486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06862"/>
              </p:ext>
            </p:extLst>
          </p:nvPr>
        </p:nvGraphicFramePr>
        <p:xfrm>
          <a:off x="3364932" y="1318350"/>
          <a:ext cx="5658078" cy="177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5" imgW="3666971" imgH="1152361" progId="Excel.Sheet.12">
                  <p:embed/>
                </p:oleObj>
              </mc:Choice>
              <mc:Fallback>
                <p:oleObj name="Worksheet" r:id="rId5" imgW="3666971" imgH="11523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4932" y="1318350"/>
                        <a:ext cx="5658078" cy="1778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69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076" y="679495"/>
            <a:ext cx="432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Day Mean Density Correlation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625" b="10803"/>
          <a:stretch/>
        </p:blipFill>
        <p:spPr>
          <a:xfrm>
            <a:off x="679392" y="1048827"/>
            <a:ext cx="6074976" cy="48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9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076" y="679495"/>
            <a:ext cx="432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Day Mean Biomass Correlation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287" b="10580"/>
          <a:stretch/>
        </p:blipFill>
        <p:spPr>
          <a:xfrm>
            <a:off x="594048" y="1146771"/>
            <a:ext cx="6099360" cy="48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1745"/>
          <a:stretch/>
        </p:blipFill>
        <p:spPr>
          <a:xfrm>
            <a:off x="567902" y="1048827"/>
            <a:ext cx="7527586" cy="5181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1076" y="679495"/>
            <a:ext cx="432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Week Mean Density Correlation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233" t="23437" r="17577" b="35225"/>
          <a:stretch/>
        </p:blipFill>
        <p:spPr>
          <a:xfrm>
            <a:off x="999483" y="826814"/>
            <a:ext cx="7982857" cy="51292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22979" y="3467408"/>
            <a:ext cx="244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1. </a:t>
            </a:r>
            <a:r>
              <a:rPr lang="en-US" dirty="0" smtClean="0"/>
              <a:t>Map of Prairie Ridge </a:t>
            </a:r>
            <a:r>
              <a:rPr lang="en-US" dirty="0" err="1" smtClean="0"/>
              <a:t>Ecostation</a:t>
            </a:r>
            <a:r>
              <a:rPr lang="en-US" dirty="0" smtClean="0"/>
              <a:t> including survey circle locations. Each yellow dot represents a 5-tree survey circle, with the schematic magnifying the layout of a single survey circle.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75680" y="3408966"/>
            <a:ext cx="244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2. </a:t>
            </a:r>
            <a:r>
              <a:rPr lang="en-US" dirty="0" smtClean="0"/>
              <a:t>Mean density is the total number of caterpillars counted (with a minimum length of 5) divided by the number of surveys. </a:t>
            </a:r>
            <a:r>
              <a:rPr lang="en-US" dirty="0" smtClean="0"/>
              <a:t>Mean density was calculated for each survey day.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18" y="751823"/>
            <a:ext cx="7504762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9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5680" y="3408966"/>
            <a:ext cx="244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3. </a:t>
            </a:r>
            <a:r>
              <a:rPr lang="en-US" dirty="0" smtClean="0"/>
              <a:t>Mean biomass is the total biomass of caterpillars counted (with a minimum length of 5) divided by the number of surveys. </a:t>
            </a:r>
            <a:r>
              <a:rPr lang="en-US" dirty="0" smtClean="0"/>
              <a:t>Mean biomass was calculated for each survey day.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18" y="751823"/>
            <a:ext cx="7504762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8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15" y="808433"/>
            <a:ext cx="7323809" cy="5314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55824" y="3537396"/>
            <a:ext cx="244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</a:t>
            </a:r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dirty="0" smtClean="0"/>
              <a:t>Mean density is the total number of caterpillars counted (with a minimum length of 5) divided by the number of surveys. </a:t>
            </a:r>
            <a:r>
              <a:rPr lang="en-US" dirty="0" smtClean="0"/>
              <a:t>Mean density was calculated for each survey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4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18" y="834918"/>
            <a:ext cx="7504762" cy="53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5680" y="4070045"/>
            <a:ext cx="244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</a:t>
            </a:r>
            <a:r>
              <a:rPr lang="en-US" b="1" dirty="0" smtClean="0"/>
              <a:t>5. </a:t>
            </a:r>
            <a:r>
              <a:rPr lang="en-US" dirty="0" smtClean="0"/>
              <a:t>Mean density is the total number of arthropods counted (with a minimum length of 5) divided by the number of surveys.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6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85" y="813899"/>
            <a:ext cx="7504762" cy="5314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547" y="2605744"/>
            <a:ext cx="2975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</a:t>
            </a:r>
            <a:r>
              <a:rPr lang="en-US" b="1" dirty="0" smtClean="0"/>
              <a:t>6. </a:t>
            </a:r>
            <a:r>
              <a:rPr lang="en-US" dirty="0" smtClean="0"/>
              <a:t>Mean biomass is the total biomass of selected orders with regression data (with a minimum length of 5) divided by the number of surveys. </a:t>
            </a:r>
            <a:r>
              <a:rPr lang="en-US" dirty="0" smtClean="0"/>
              <a:t>Orders included that had regression data used for calculating biomass from length: ARAN, AUCH, COLE, DIPT, LEPL, OPIL, and ORTH. (See Figure 8 for arthropod codes).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4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15" y="808433"/>
            <a:ext cx="7104762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5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9193"/>
          <a:stretch/>
        </p:blipFill>
        <p:spPr>
          <a:xfrm>
            <a:off x="556855" y="444931"/>
            <a:ext cx="3309694" cy="529523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86990"/>
              </p:ext>
            </p:extLst>
          </p:nvPr>
        </p:nvGraphicFramePr>
        <p:xfrm>
          <a:off x="3943682" y="3202736"/>
          <a:ext cx="5119599" cy="291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674">
                  <a:extLst>
                    <a:ext uri="{9D8B030D-6E8A-4147-A177-3AD203B41FA5}">
                      <a16:colId xmlns:a16="http://schemas.microsoft.com/office/drawing/2014/main" val="3934675103"/>
                    </a:ext>
                  </a:extLst>
                </a:gridCol>
                <a:gridCol w="3426925">
                  <a:extLst>
                    <a:ext uri="{9D8B030D-6E8A-4147-A177-3AD203B41FA5}">
                      <a16:colId xmlns:a16="http://schemas.microsoft.com/office/drawing/2014/main" val="2871556151"/>
                    </a:ext>
                  </a:extLst>
                </a:gridCol>
              </a:tblGrid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Arthropod Code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Order/Suborder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67385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LEPL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Lepidoptera larvae (caterpillars)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447569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ORTH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Orthoptera</a:t>
                      </a:r>
                      <a:r>
                        <a:rPr lang="en-US" sz="1400" b="1" baseline="0" dirty="0" smtClean="0"/>
                        <a:t> (grasshoppers, crickets)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97599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AUCH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Auchenorrhyncha</a:t>
                      </a:r>
                      <a:r>
                        <a:rPr lang="en-US" sz="1400" b="1" baseline="0" dirty="0" smtClean="0"/>
                        <a:t> (leafhoppers)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63962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ARAN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Araneae</a:t>
                      </a:r>
                      <a:r>
                        <a:rPr lang="en-US" sz="1400" b="1" dirty="0" smtClean="0"/>
                        <a:t> (spiders)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17803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Coleoptera</a:t>
                      </a:r>
                      <a:r>
                        <a:rPr lang="en-US" sz="1400" b="1" dirty="0" smtClean="0"/>
                        <a:t> (beetles)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27317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HEMI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Hemiptera</a:t>
                      </a:r>
                      <a:r>
                        <a:rPr lang="en-US" sz="1400" b="1" dirty="0" smtClean="0"/>
                        <a:t> (true bugs)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70613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OPIL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Opiliones</a:t>
                      </a:r>
                      <a:r>
                        <a:rPr lang="en-US" sz="1400" b="1" dirty="0" smtClean="0"/>
                        <a:t> (daddy longlegs)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24054"/>
                  </a:ext>
                </a:extLst>
              </a:tr>
              <a:tr h="32441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Diptera</a:t>
                      </a:r>
                      <a:r>
                        <a:rPr lang="en-US" sz="1400" b="1" dirty="0" smtClean="0"/>
                        <a:t> (flies)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61230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2581" t="49313"/>
          <a:stretch/>
        </p:blipFill>
        <p:spPr>
          <a:xfrm>
            <a:off x="7204635" y="432030"/>
            <a:ext cx="3090428" cy="26822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4921" b="51024"/>
          <a:stretch/>
        </p:blipFill>
        <p:spPr>
          <a:xfrm>
            <a:off x="4123004" y="444931"/>
            <a:ext cx="2936578" cy="2593403"/>
          </a:xfrm>
          <a:prstGeom prst="rect">
            <a:avLst/>
          </a:prstGeom>
        </p:spPr>
      </p:pic>
      <p:sp>
        <p:nvSpPr>
          <p:cNvPr id="2" name="AutoShape 2" descr="plot_zoom_png?width=653&amp;height=49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536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30859</TotalTime>
  <Words>345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Corbel</vt:lpstr>
      <vt:lpstr>Basis</vt:lpstr>
      <vt:lpstr>Worksheet</vt:lpstr>
      <vt:lpstr>Microsoft Excel Worksheet</vt:lpstr>
      <vt:lpstr>Caterpillars Count!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hayeste</dc:creator>
  <cp:lastModifiedBy>hayeste</cp:lastModifiedBy>
  <cp:revision>28</cp:revision>
  <dcterms:created xsi:type="dcterms:W3CDTF">2016-01-19T15:08:45Z</dcterms:created>
  <dcterms:modified xsi:type="dcterms:W3CDTF">2016-02-11T15:35:57Z</dcterms:modified>
</cp:coreProperties>
</file>