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21383625"/>
  <p:notesSz cx="9239250" cy="11982450"/>
  <p:embeddedFontLst>
    <p:embeddedFont>
      <p:font typeface="Quattrocento" panose="020F0502020204030204" pitchFamily="34" charset="0"/>
      <p:regular r:id="rId5"/>
      <p:bold r:id="rId6"/>
    </p:embeddedFont>
    <p:embeddedFont>
      <p:font typeface="Quattrocento Sans" panose="020F0502020204030204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307467" algn="l" rtl="0" eaLnBrk="0" fontAlgn="base" hangingPunct="0">
      <a:spcBef>
        <a:spcPct val="0"/>
      </a:spcBef>
      <a:spcAft>
        <a:spcPct val="0"/>
      </a:spcAft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614934" algn="l" rtl="0" eaLnBrk="0" fontAlgn="base" hangingPunct="0">
      <a:spcBef>
        <a:spcPct val="0"/>
      </a:spcBef>
      <a:spcAft>
        <a:spcPct val="0"/>
      </a:spcAft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922401" algn="l" rtl="0" eaLnBrk="0" fontAlgn="base" hangingPunct="0">
      <a:spcBef>
        <a:spcPct val="0"/>
      </a:spcBef>
      <a:spcAft>
        <a:spcPct val="0"/>
      </a:spcAft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229868" algn="l" rtl="0" eaLnBrk="0" fontAlgn="base" hangingPunct="0">
      <a:spcBef>
        <a:spcPct val="0"/>
      </a:spcBef>
      <a:spcAft>
        <a:spcPct val="0"/>
      </a:spcAft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1537335" algn="l" defTabSz="614934" rtl="0" eaLnBrk="1" latinLnBrk="0" hangingPunct="1"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1844802" algn="l" defTabSz="614934" rtl="0" eaLnBrk="1" latinLnBrk="0" hangingPunct="1"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2152269" algn="l" defTabSz="614934" rtl="0" eaLnBrk="1" latinLnBrk="0" hangingPunct="1"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2459736" algn="l" defTabSz="614934" rtl="0" eaLnBrk="1" latinLnBrk="0" hangingPunct="1">
      <a:defRPr sz="1614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3" userDrawn="1">
          <p15:clr>
            <a:srgbClr val="A4A3A4"/>
          </p15:clr>
        </p15:guide>
        <p15:guide id="2" pos="92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36" d="100"/>
          <a:sy n="36" d="100"/>
        </p:scale>
        <p:origin x="1128" y="520"/>
      </p:cViewPr>
      <p:guideLst>
        <p:guide orient="horz" pos="7203"/>
        <p:guide pos="9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5413" y="889000"/>
            <a:ext cx="643413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07467" algn="l" rtl="0" eaLnBrk="0" fontAlgn="base" hangingPunct="0">
      <a:spcBef>
        <a:spcPct val="30000"/>
      </a:spcBef>
      <a:spcAft>
        <a:spcPct val="0"/>
      </a:spcAft>
      <a:defRPr sz="80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14934" algn="l" rtl="0" eaLnBrk="0" fontAlgn="base" hangingPunct="0">
      <a:spcBef>
        <a:spcPct val="30000"/>
      </a:spcBef>
      <a:spcAft>
        <a:spcPct val="0"/>
      </a:spcAft>
      <a:defRPr sz="80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22401" algn="l" rtl="0" eaLnBrk="0" fontAlgn="base" hangingPunct="0">
      <a:spcBef>
        <a:spcPct val="30000"/>
      </a:spcBef>
      <a:spcAft>
        <a:spcPct val="0"/>
      </a:spcAft>
      <a:defRPr sz="80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29868" algn="l" rtl="0" eaLnBrk="0" fontAlgn="base" hangingPunct="0">
      <a:spcBef>
        <a:spcPct val="30000"/>
      </a:spcBef>
      <a:spcAft>
        <a:spcPct val="0"/>
      </a:spcAft>
      <a:defRPr sz="80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37335" algn="l" defTabSz="614934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4802" algn="l" defTabSz="614934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2269" algn="l" defTabSz="614934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59736" algn="l" defTabSz="614934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5413" y="889000"/>
            <a:ext cx="6434137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836" y="6643196"/>
            <a:ext cx="25733543" cy="458279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672" y="12116975"/>
            <a:ext cx="21191870" cy="546552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296997" indent="0" algn="ctr">
              <a:buNone/>
              <a:defRPr/>
            </a:lvl2pPr>
            <a:lvl3pPr marL="593994" indent="0" algn="ctr">
              <a:buNone/>
              <a:defRPr/>
            </a:lvl3pPr>
            <a:lvl4pPr marL="890991" indent="0" algn="ctr">
              <a:buNone/>
              <a:defRPr/>
            </a:lvl4pPr>
            <a:lvl5pPr marL="1187988" indent="0" algn="ctr">
              <a:buNone/>
              <a:defRPr/>
            </a:lvl5pPr>
            <a:lvl6pPr marL="1484986" indent="0" algn="ctr">
              <a:buNone/>
              <a:defRPr/>
            </a:lvl6pPr>
            <a:lvl7pPr marL="1781983" indent="0" algn="ctr">
              <a:buNone/>
              <a:defRPr/>
            </a:lvl7pPr>
            <a:lvl8pPr marL="2078980" indent="0" algn="ctr">
              <a:buNone/>
              <a:defRPr/>
            </a:lvl8pPr>
            <a:lvl9pPr marL="23759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67" y="855922"/>
            <a:ext cx="27248080" cy="3563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567" y="4989100"/>
            <a:ext cx="27248080" cy="14112409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114" y="855922"/>
            <a:ext cx="6811534" cy="18245587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566" y="855922"/>
            <a:ext cx="20343105" cy="18245587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67" y="855922"/>
            <a:ext cx="27248080" cy="3563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567" y="4989100"/>
            <a:ext cx="27248080" cy="1411240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1167"/>
            <a:ext cx="25733543" cy="4246613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25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3498"/>
            <a:ext cx="25733543" cy="467766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299"/>
            </a:lvl1pPr>
            <a:lvl2pPr marL="296997" indent="0">
              <a:buNone/>
              <a:defRPr sz="1169"/>
            </a:lvl2pPr>
            <a:lvl3pPr marL="593994" indent="0">
              <a:buNone/>
              <a:defRPr sz="1039"/>
            </a:lvl3pPr>
            <a:lvl4pPr marL="890991" indent="0">
              <a:buNone/>
              <a:defRPr sz="909"/>
            </a:lvl4pPr>
            <a:lvl5pPr marL="1187988" indent="0">
              <a:buNone/>
              <a:defRPr sz="909"/>
            </a:lvl5pPr>
            <a:lvl6pPr marL="1484986" indent="0">
              <a:buNone/>
              <a:defRPr sz="909"/>
            </a:lvl6pPr>
            <a:lvl7pPr marL="1781983" indent="0">
              <a:buNone/>
              <a:defRPr sz="909"/>
            </a:lvl7pPr>
            <a:lvl8pPr marL="2078980" indent="0">
              <a:buNone/>
              <a:defRPr sz="909"/>
            </a:lvl8pPr>
            <a:lvl9pPr marL="2375977" indent="0">
              <a:buNone/>
              <a:defRPr sz="9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67" y="855922"/>
            <a:ext cx="27248080" cy="3563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567" y="4989100"/>
            <a:ext cx="13577319" cy="1411240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19"/>
            </a:lvl1pPr>
            <a:lvl2pPr>
              <a:defRPr sz="1559"/>
            </a:lvl2pPr>
            <a:lvl3pPr>
              <a:defRPr sz="1299"/>
            </a:lvl3pPr>
            <a:lvl4pPr>
              <a:defRPr sz="1169"/>
            </a:lvl4pPr>
            <a:lvl5pPr>
              <a:defRPr sz="1169"/>
            </a:lvl5pPr>
            <a:lvl6pPr>
              <a:defRPr sz="1169"/>
            </a:lvl6pPr>
            <a:lvl7pPr>
              <a:defRPr sz="1169"/>
            </a:lvl7pPr>
            <a:lvl8pPr>
              <a:defRPr sz="1169"/>
            </a:lvl8pPr>
            <a:lvl9pPr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84328" y="4989100"/>
            <a:ext cx="13577320" cy="1411240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19"/>
            </a:lvl1pPr>
            <a:lvl2pPr>
              <a:defRPr sz="1559"/>
            </a:lvl2pPr>
            <a:lvl3pPr>
              <a:defRPr sz="1299"/>
            </a:lvl3pPr>
            <a:lvl4pPr>
              <a:defRPr sz="1169"/>
            </a:lvl4pPr>
            <a:lvl5pPr>
              <a:defRPr sz="1169"/>
            </a:lvl5pPr>
            <a:lvl6pPr>
              <a:defRPr sz="1169"/>
            </a:lvl6pPr>
            <a:lvl7pPr>
              <a:defRPr sz="1169"/>
            </a:lvl7pPr>
            <a:lvl8pPr>
              <a:defRPr sz="1169"/>
            </a:lvl8pPr>
            <a:lvl9pPr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67" y="855922"/>
            <a:ext cx="27248080" cy="3563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66" y="4786979"/>
            <a:ext cx="13376809" cy="199440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59" b="1"/>
            </a:lvl1pPr>
            <a:lvl2pPr marL="296997" indent="0">
              <a:buNone/>
              <a:defRPr sz="1299" b="1"/>
            </a:lvl2pPr>
            <a:lvl3pPr marL="593994" indent="0">
              <a:buNone/>
              <a:defRPr sz="1169" b="1"/>
            </a:lvl3pPr>
            <a:lvl4pPr marL="890991" indent="0">
              <a:buNone/>
              <a:defRPr sz="1039" b="1"/>
            </a:lvl4pPr>
            <a:lvl5pPr marL="1187988" indent="0">
              <a:buNone/>
              <a:defRPr sz="1039" b="1"/>
            </a:lvl5pPr>
            <a:lvl6pPr marL="1484986" indent="0">
              <a:buNone/>
              <a:defRPr sz="1039" b="1"/>
            </a:lvl6pPr>
            <a:lvl7pPr marL="1781983" indent="0">
              <a:buNone/>
              <a:defRPr sz="1039" b="1"/>
            </a:lvl7pPr>
            <a:lvl8pPr marL="2078980" indent="0">
              <a:buNone/>
              <a:defRPr sz="1039" b="1"/>
            </a:lvl8pPr>
            <a:lvl9pPr marL="2375977" indent="0">
              <a:buNone/>
              <a:defRPr sz="1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66" y="6781382"/>
            <a:ext cx="13376809" cy="1232012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559"/>
            </a:lvl1pPr>
            <a:lvl2pPr>
              <a:defRPr sz="1299"/>
            </a:lvl2pPr>
            <a:lvl3pPr>
              <a:defRPr sz="1169"/>
            </a:lvl3pPr>
            <a:lvl4pPr>
              <a:defRPr sz="1039"/>
            </a:lvl4pPr>
            <a:lvl5pPr>
              <a:defRPr sz="1039"/>
            </a:lvl5pPr>
            <a:lvl6pPr>
              <a:defRPr sz="1039"/>
            </a:lvl6pPr>
            <a:lvl7pPr>
              <a:defRPr sz="1039"/>
            </a:lvl7pPr>
            <a:lvl8pPr>
              <a:defRPr sz="1039"/>
            </a:lvl8pPr>
            <a:lvl9pPr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998" y="4786979"/>
            <a:ext cx="13382650" cy="199440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59" b="1"/>
            </a:lvl1pPr>
            <a:lvl2pPr marL="296997" indent="0">
              <a:buNone/>
              <a:defRPr sz="1299" b="1"/>
            </a:lvl2pPr>
            <a:lvl3pPr marL="593994" indent="0">
              <a:buNone/>
              <a:defRPr sz="1169" b="1"/>
            </a:lvl3pPr>
            <a:lvl4pPr marL="890991" indent="0">
              <a:buNone/>
              <a:defRPr sz="1039" b="1"/>
            </a:lvl4pPr>
            <a:lvl5pPr marL="1187988" indent="0">
              <a:buNone/>
              <a:defRPr sz="1039" b="1"/>
            </a:lvl5pPr>
            <a:lvl6pPr marL="1484986" indent="0">
              <a:buNone/>
              <a:defRPr sz="1039" b="1"/>
            </a:lvl6pPr>
            <a:lvl7pPr marL="1781983" indent="0">
              <a:buNone/>
              <a:defRPr sz="1039" b="1"/>
            </a:lvl7pPr>
            <a:lvl8pPr marL="2078980" indent="0">
              <a:buNone/>
              <a:defRPr sz="1039" b="1"/>
            </a:lvl8pPr>
            <a:lvl9pPr marL="2375977" indent="0">
              <a:buNone/>
              <a:defRPr sz="1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998" y="6781382"/>
            <a:ext cx="13382650" cy="1232012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559"/>
            </a:lvl1pPr>
            <a:lvl2pPr>
              <a:defRPr sz="1299"/>
            </a:lvl2pPr>
            <a:lvl3pPr>
              <a:defRPr sz="1169"/>
            </a:lvl3pPr>
            <a:lvl4pPr>
              <a:defRPr sz="1039"/>
            </a:lvl4pPr>
            <a:lvl5pPr>
              <a:defRPr sz="1039"/>
            </a:lvl5pPr>
            <a:lvl6pPr>
              <a:defRPr sz="1039"/>
            </a:lvl6pPr>
            <a:lvl7pPr>
              <a:defRPr sz="1039"/>
            </a:lvl7pPr>
            <a:lvl8pPr>
              <a:defRPr sz="1039"/>
            </a:lvl8pPr>
            <a:lvl9pPr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67" y="855922"/>
            <a:ext cx="27248080" cy="3563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66" y="851798"/>
            <a:ext cx="9960335" cy="362271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2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963" y="851797"/>
            <a:ext cx="16924685" cy="1824971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66" y="4474516"/>
            <a:ext cx="9960335" cy="1462699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909"/>
            </a:lvl1pPr>
            <a:lvl2pPr marL="296997" indent="0">
              <a:buNone/>
              <a:defRPr sz="780"/>
            </a:lvl2pPr>
            <a:lvl3pPr marL="593994" indent="0">
              <a:buNone/>
              <a:defRPr sz="650"/>
            </a:lvl3pPr>
            <a:lvl4pPr marL="890991" indent="0">
              <a:buNone/>
              <a:defRPr sz="585"/>
            </a:lvl4pPr>
            <a:lvl5pPr marL="1187988" indent="0">
              <a:buNone/>
              <a:defRPr sz="585"/>
            </a:lvl5pPr>
            <a:lvl6pPr marL="1484986" indent="0">
              <a:buNone/>
              <a:defRPr sz="585"/>
            </a:lvl6pPr>
            <a:lvl7pPr marL="1781983" indent="0">
              <a:buNone/>
              <a:defRPr sz="585"/>
            </a:lvl7pPr>
            <a:lvl8pPr marL="2078980" indent="0">
              <a:buNone/>
              <a:defRPr sz="585"/>
            </a:lvl8pPr>
            <a:lvl9pPr marL="2375977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542" y="14968332"/>
            <a:ext cx="18164739" cy="1767532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2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542" y="1910874"/>
            <a:ext cx="18164739" cy="1282955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2079"/>
            </a:lvl1pPr>
            <a:lvl2pPr marL="296997" indent="0">
              <a:buNone/>
              <a:defRPr sz="1819"/>
            </a:lvl2pPr>
            <a:lvl3pPr marL="593994" indent="0">
              <a:buNone/>
              <a:defRPr sz="1559"/>
            </a:lvl3pPr>
            <a:lvl4pPr marL="890991" indent="0">
              <a:buNone/>
              <a:defRPr sz="1299"/>
            </a:lvl4pPr>
            <a:lvl5pPr marL="1187988" indent="0">
              <a:buNone/>
              <a:defRPr sz="1299"/>
            </a:lvl5pPr>
            <a:lvl6pPr marL="1484986" indent="0">
              <a:buNone/>
              <a:defRPr sz="1299"/>
            </a:lvl6pPr>
            <a:lvl7pPr marL="1781983" indent="0">
              <a:buNone/>
              <a:defRPr sz="1299"/>
            </a:lvl7pPr>
            <a:lvl8pPr marL="2078980" indent="0">
              <a:buNone/>
              <a:defRPr sz="1299"/>
            </a:lvl8pPr>
            <a:lvl9pPr marL="2375977" indent="0">
              <a:buNone/>
              <a:defRPr sz="12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542" y="16735864"/>
            <a:ext cx="18164739" cy="250898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909"/>
            </a:lvl1pPr>
            <a:lvl2pPr marL="296997" indent="0">
              <a:buNone/>
              <a:defRPr sz="780"/>
            </a:lvl2pPr>
            <a:lvl3pPr marL="593994" indent="0">
              <a:buNone/>
              <a:defRPr sz="650"/>
            </a:lvl3pPr>
            <a:lvl4pPr marL="890991" indent="0">
              <a:buNone/>
              <a:defRPr sz="585"/>
            </a:lvl4pPr>
            <a:lvl5pPr marL="1187988" indent="0">
              <a:buNone/>
              <a:defRPr sz="585"/>
            </a:lvl5pPr>
            <a:lvl6pPr marL="1484986" indent="0">
              <a:buNone/>
              <a:defRPr sz="585"/>
            </a:lvl6pPr>
            <a:lvl7pPr marL="1781983" indent="0">
              <a:buNone/>
              <a:defRPr sz="585"/>
            </a:lvl7pPr>
            <a:lvl8pPr marL="2078980" indent="0">
              <a:buNone/>
              <a:defRPr sz="585"/>
            </a:lvl8pPr>
            <a:lvl9pPr marL="2375977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7352077" y="10612711"/>
            <a:ext cx="9272837" cy="2715659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8354453" y="10612711"/>
            <a:ext cx="9272837" cy="2715659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4796204" y="21713619"/>
            <a:ext cx="20682806" cy="948733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4796203" y="22084862"/>
            <a:ext cx="15137607" cy="82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988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+mj-lt"/>
          <a:ea typeface="+mj-ea"/>
          <a:cs typeface="+mj-cs"/>
        </a:defRPr>
      </a:lvl1pPr>
      <a:lvl2pPr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2pPr>
      <a:lvl3pPr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3pPr>
      <a:lvl4pPr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4pPr>
      <a:lvl5pPr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5pPr>
      <a:lvl6pPr marL="296997"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6pPr>
      <a:lvl7pPr marL="593994"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7pPr>
      <a:lvl8pPr marL="890991"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8pPr>
      <a:lvl9pPr marL="1187988" algn="ctr" defTabSz="1997512" rtl="0" eaLnBrk="0" fontAlgn="base" hangingPunct="0">
        <a:spcBef>
          <a:spcPct val="0"/>
        </a:spcBef>
        <a:spcAft>
          <a:spcPct val="0"/>
        </a:spcAft>
        <a:defRPr sz="9614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747649" indent="-747649" algn="l" defTabSz="1997512" rtl="0" eaLnBrk="0" fontAlgn="base" hangingPunct="0">
        <a:spcBef>
          <a:spcPct val="20000"/>
        </a:spcBef>
        <a:spcAft>
          <a:spcPct val="0"/>
        </a:spcAft>
        <a:buChar char="•"/>
        <a:defRPr sz="6951">
          <a:solidFill>
            <a:schemeClr val="tx1"/>
          </a:solidFill>
          <a:latin typeface="+mn-lt"/>
          <a:ea typeface="+mn-ea"/>
          <a:cs typeface="+mn-cs"/>
        </a:defRPr>
      </a:lvl1pPr>
      <a:lvl2pPr marL="1622141" indent="-623901" algn="l" defTabSz="1997512" rtl="0" eaLnBrk="0" fontAlgn="base" hangingPunct="0">
        <a:spcBef>
          <a:spcPct val="20000"/>
        </a:spcBef>
        <a:spcAft>
          <a:spcPct val="0"/>
        </a:spcAft>
        <a:buChar char="–"/>
        <a:defRPr sz="6171">
          <a:solidFill>
            <a:schemeClr val="tx1"/>
          </a:solidFill>
          <a:latin typeface="+mn-lt"/>
        </a:defRPr>
      </a:lvl2pPr>
      <a:lvl3pPr marL="2496632" indent="-499120" algn="l" defTabSz="1997512" rtl="0" eaLnBrk="0" fontAlgn="base" hangingPunct="0">
        <a:spcBef>
          <a:spcPct val="20000"/>
        </a:spcBef>
        <a:spcAft>
          <a:spcPct val="0"/>
        </a:spcAft>
        <a:buChar char="•"/>
        <a:defRPr sz="5262">
          <a:solidFill>
            <a:schemeClr val="tx1"/>
          </a:solidFill>
          <a:latin typeface="+mn-lt"/>
        </a:defRPr>
      </a:lvl3pPr>
      <a:lvl4pPr marL="3497966" indent="-502214" algn="l" defTabSz="1997512" rtl="0" eaLnBrk="0" fontAlgn="base" hangingPunct="0">
        <a:spcBef>
          <a:spcPct val="20000"/>
        </a:spcBef>
        <a:spcAft>
          <a:spcPct val="0"/>
        </a:spcAft>
        <a:buChar char="–"/>
        <a:defRPr sz="4222">
          <a:solidFill>
            <a:schemeClr val="tx1"/>
          </a:solidFill>
          <a:latin typeface="+mn-lt"/>
        </a:defRPr>
      </a:lvl4pPr>
      <a:lvl5pPr marL="4496206" indent="-499120" algn="l" defTabSz="1997512" rtl="0" eaLnBrk="0" fontAlgn="base" hangingPunct="0">
        <a:spcBef>
          <a:spcPct val="20000"/>
        </a:spcBef>
        <a:spcAft>
          <a:spcPct val="0"/>
        </a:spcAft>
        <a:buChar char="»"/>
        <a:defRPr sz="4222">
          <a:solidFill>
            <a:schemeClr val="tx1"/>
          </a:solidFill>
          <a:latin typeface="+mn-lt"/>
        </a:defRPr>
      </a:lvl5pPr>
      <a:lvl6pPr marL="4793204" indent="-499120" algn="l" defTabSz="1997512" rtl="0" eaLnBrk="0" fontAlgn="base" hangingPunct="0">
        <a:spcBef>
          <a:spcPct val="20000"/>
        </a:spcBef>
        <a:spcAft>
          <a:spcPct val="0"/>
        </a:spcAft>
        <a:buChar char="»"/>
        <a:defRPr sz="4222">
          <a:solidFill>
            <a:schemeClr val="tx1"/>
          </a:solidFill>
          <a:latin typeface="+mn-lt"/>
        </a:defRPr>
      </a:lvl6pPr>
      <a:lvl7pPr marL="5090201" indent="-499120" algn="l" defTabSz="1997512" rtl="0" eaLnBrk="0" fontAlgn="base" hangingPunct="0">
        <a:spcBef>
          <a:spcPct val="20000"/>
        </a:spcBef>
        <a:spcAft>
          <a:spcPct val="0"/>
        </a:spcAft>
        <a:buChar char="»"/>
        <a:defRPr sz="4222">
          <a:solidFill>
            <a:schemeClr val="tx1"/>
          </a:solidFill>
          <a:latin typeface="+mn-lt"/>
        </a:defRPr>
      </a:lvl7pPr>
      <a:lvl8pPr marL="5387198" indent="-499120" algn="l" defTabSz="1997512" rtl="0" eaLnBrk="0" fontAlgn="base" hangingPunct="0">
        <a:spcBef>
          <a:spcPct val="20000"/>
        </a:spcBef>
        <a:spcAft>
          <a:spcPct val="0"/>
        </a:spcAft>
        <a:buChar char="»"/>
        <a:defRPr sz="4222">
          <a:solidFill>
            <a:schemeClr val="tx1"/>
          </a:solidFill>
          <a:latin typeface="+mn-lt"/>
        </a:defRPr>
      </a:lvl8pPr>
      <a:lvl9pPr marL="5684195" indent="-499120" algn="l" defTabSz="1997512" rtl="0" eaLnBrk="0" fontAlgn="base" hangingPunct="0">
        <a:spcBef>
          <a:spcPct val="20000"/>
        </a:spcBef>
        <a:spcAft>
          <a:spcPct val="0"/>
        </a:spcAft>
        <a:buChar char="»"/>
        <a:defRPr sz="422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6997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3994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0991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7988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4986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1983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8980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5977" algn="l" defTabSz="593994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1327348" y="60660"/>
            <a:ext cx="27620516" cy="2216300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39736" tIns="19867" rIns="39736" bIns="19867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2728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257815" y="269815"/>
            <a:ext cx="23759583" cy="1908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443201">
              <a:spcBef>
                <a:spcPct val="20000"/>
              </a:spcBef>
              <a:defRPr/>
            </a:pPr>
            <a:r>
              <a:rPr lang="ru-RU" sz="5522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Оптимальное разделение данных в распределенной оптимизации для машинного обучения</a:t>
            </a:r>
            <a:endParaRPr lang="en-US" sz="5522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257815" y="2276960"/>
            <a:ext cx="23759583" cy="12316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38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3638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Include University or Department Names if Needed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1308671" y="5407468"/>
            <a:ext cx="6533885" cy="2692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236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60" y="5467428"/>
            <a:ext cx="6180906" cy="96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Рассматривается распределение данных между различными устройствами с учетом их мощности. Сеть представляет собой звездную топологию.</a:t>
            </a:r>
            <a:endParaRPr lang="ru-RU" sz="1559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71" y="4840176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/>
            </a:defPPr>
          </a:lstStyle>
          <a:p>
            <a:pPr defTabSz="3054801">
              <a:defRPr/>
            </a:pPr>
            <a:r>
              <a:rPr lang="ru-RU" sz="2339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Аннотация</a:t>
            </a:r>
            <a:endParaRPr lang="en-US" sz="2339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8343131" y="5420624"/>
            <a:ext cx="6533885" cy="1552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236">
              <a:latin typeface="+mj-lt"/>
            </a:endParaRP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729" y="4853332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/>
            </a:defPPr>
          </a:lstStyle>
          <a:p>
            <a:pPr defTabSz="3054801">
              <a:defRPr/>
            </a:pPr>
            <a:r>
              <a:rPr lang="ru-RU" sz="2339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Постановка проблемы</a:t>
            </a:r>
            <a:endParaRPr lang="en-US" sz="2339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15628525" y="5406336"/>
            <a:ext cx="6533885" cy="15517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236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8035" y="5593401"/>
            <a:ext cx="6234926" cy="31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559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555" y="4853332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/>
            </a:defPPr>
          </a:lstStyle>
          <a:p>
            <a:pPr defTabSz="3054801">
              <a:defRPr/>
            </a:pPr>
            <a:r>
              <a:rPr lang="ru-RU" sz="2339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Результат</a:t>
            </a:r>
            <a:endParaRPr lang="en-US" sz="2339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22412381" y="5197408"/>
            <a:ext cx="6533885" cy="11742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236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1861" y="5593401"/>
            <a:ext cx="6234926" cy="31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559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2381" y="4853332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/>
            </a:defPPr>
          </a:lstStyle>
          <a:p>
            <a:pPr defTabSz="3054801">
              <a:defRPr/>
            </a:pPr>
            <a:r>
              <a:rPr lang="ru-RU" sz="2339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Эксперимент</a:t>
            </a:r>
            <a:endParaRPr lang="en-US" sz="2339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1310902" y="9091612"/>
            <a:ext cx="6533885" cy="11846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14" y="9137844"/>
            <a:ext cx="6234926" cy="218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Сеть состоит из агентов, образующих звёздную топологию. Первый является главным узлом, а остальные связаны только с ним и нужны для дополнительной вычислительной мощности. Вычисления производятся с помощью сторонних узлов, а копии всех переменных оптимизации и связь между ячейками осуществляется через центральный узел. Задача сводится к минимизации следующей функции:</a:t>
            </a:r>
            <a:endParaRPr lang="en-US" sz="18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71" y="8463419"/>
            <a:ext cx="6533885" cy="56729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/>
            </a:defPPr>
          </a:lstStyle>
          <a:p>
            <a:pPr defTabSz="3054801">
              <a:defRPr/>
            </a:pPr>
            <a:r>
              <a:rPr lang="ru-RU" sz="2339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Вступление</a:t>
            </a:r>
            <a:endParaRPr lang="en-US" sz="2339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22413979" y="17770188"/>
            <a:ext cx="6533885" cy="3167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236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3459" y="18215680"/>
            <a:ext cx="6234926" cy="31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559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3979" y="17483182"/>
            <a:ext cx="6533885" cy="567292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178197" tIns="47519" rIns="178197" bIns="44538" anchor="ctr" anchorCtr="0"/>
          <a:lstStyle>
            <a:defPPr>
              <a:defRPr kern="1200"/>
            </a:defPPr>
          </a:lstStyle>
          <a:p>
            <a:pPr defTabSz="3054801">
              <a:defRPr/>
            </a:pPr>
            <a:r>
              <a:rPr lang="ru-RU" sz="2339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Источники</a:t>
            </a:r>
            <a:endParaRPr lang="en-US" sz="2339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9F1CB-B8C6-0801-5F2F-1E24C6C2F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75" y="6233956"/>
            <a:ext cx="1871870" cy="1586472"/>
          </a:xfrm>
          <a:prstGeom prst="rect">
            <a:avLst/>
          </a:prstGeom>
        </p:spPr>
      </p:pic>
      <p:sp>
        <p:nvSpPr>
          <p:cNvPr id="16" name="TextBox 19">
            <a:extLst>
              <a:ext uri="{FF2B5EF4-FFF2-40B4-BE49-F238E27FC236}">
                <a16:creationId xmlns:a16="http://schemas.microsoft.com/office/drawing/2014/main" id="{A925DC45-D480-62DD-7326-56EEC621E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59" y="6387464"/>
            <a:ext cx="3486315" cy="157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Целью данной работы является получение оптимального соотношения для распределения данных между сервером и локальными устройствами.</a:t>
            </a:r>
            <a:endParaRPr lang="ru-RU" sz="1559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5B1E664B-22A1-DBCA-F404-965FB49322FE}"/>
              </a:ext>
            </a:extLst>
          </p:cNvPr>
          <p:cNvSpPr/>
          <p:nvPr/>
        </p:nvSpPr>
        <p:spPr bwMode="auto">
          <a:xfrm>
            <a:off x="1469714" y="11400290"/>
            <a:ext cx="6234926" cy="893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E32D2C86-55D1-6237-5EDA-7323E17B1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149" y="12401468"/>
            <a:ext cx="6234926" cy="218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Полученную задачу можно решить, применяя алгоритм градиентного спуска для </a:t>
            </a:r>
            <a:r>
              <a:rPr lang="en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L-</a:t>
            </a: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гладкой и </a:t>
            </a:r>
            <a:r>
              <a:rPr lang="el-GR" sz="1600" b="0" i="0" u="none" strike="noStrike" dirty="0">
                <a:effectLst/>
                <a:latin typeface="arial" panose="020B0604020202020204" pitchFamily="34" charset="0"/>
              </a:rPr>
              <a:t>μ</a:t>
            </a:r>
            <a:r>
              <a:rPr lang="en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-</a:t>
            </a: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сильно выпуклой функции </a:t>
            </a:r>
            <a:r>
              <a:rPr lang="en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r. </a:t>
            </a: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Для некоторых классов задач</a:t>
            </a:r>
            <a:r>
              <a:rPr lang="en-US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, </a:t>
            </a: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где </a:t>
            </a:r>
            <a:r>
              <a:rPr lang="en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k = L/</a:t>
            </a:r>
            <a:r>
              <a:rPr lang="el-GR" sz="1800" b="0" i="0" u="none" strike="noStrike" dirty="0">
                <a:effectLst/>
                <a:latin typeface="arial" panose="020B0604020202020204" pitchFamily="34" charset="0"/>
              </a:rPr>
              <a:t>μ</a:t>
            </a:r>
            <a:r>
              <a:rPr lang="en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 </a:t>
            </a: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не является большим числом, этот метод приемлем. Однако при очень больших </a:t>
            </a:r>
            <a:r>
              <a:rPr lang="en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k </a:t>
            </a: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алгоритм неэффективен. Это происходит, например, при высоких коммуникационных затратах.</a:t>
            </a:r>
          </a:p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Представим функцию </a:t>
            </a:r>
            <a:r>
              <a:rPr lang="en-US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r(x) </a:t>
            </a: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в виде:</a:t>
            </a:r>
            <a:endParaRPr lang="en-US" sz="18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39F54CD9-CD6E-A907-DC22-6C36B98C414E}"/>
              </a:ext>
            </a:extLst>
          </p:cNvPr>
          <p:cNvSpPr/>
          <p:nvPr/>
        </p:nvSpPr>
        <p:spPr bwMode="auto">
          <a:xfrm>
            <a:off x="1469714" y="14659735"/>
            <a:ext cx="6234926" cy="893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790E946-0267-3D9B-7ED4-EB350BB4F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8" y="11388613"/>
            <a:ext cx="2206528" cy="93899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236EF3B-BEDA-0637-4EE8-9E99E31A3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50" y="14547973"/>
            <a:ext cx="4516854" cy="1082887"/>
          </a:xfrm>
          <a:prstGeom prst="rect">
            <a:avLst/>
          </a:prstGeom>
        </p:spPr>
      </p:pic>
      <p:sp>
        <p:nvSpPr>
          <p:cNvPr id="27" name="TextBox 19">
            <a:extLst>
              <a:ext uri="{FF2B5EF4-FFF2-40B4-BE49-F238E27FC236}">
                <a16:creationId xmlns:a16="http://schemas.microsoft.com/office/drawing/2014/main" id="{CC39E32E-2EFB-E4FA-1367-7455A30F2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14" y="15772544"/>
            <a:ext cx="6234926" cy="279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Для этой задачи была предложена модификация градиентного скользящего алгоритма из [1]. Все существующие алгоритмы градиентного скольжения были неприменимы к поставленной задаче, поскольку требовали выпуклости обеих функций и не обеспечивали оптимальных нижних оценок сложности как для локального вычисления градиента, так и для коммуникационных затрат. Однако данная модификация алгоритма восполняет пробелы. Приведём её ниже: </a:t>
            </a:r>
            <a:endParaRPr lang="en-US" sz="18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29" name="Скругленный прямоугольник 28">
            <a:extLst>
              <a:ext uri="{FF2B5EF4-FFF2-40B4-BE49-F238E27FC236}">
                <a16:creationId xmlns:a16="http://schemas.microsoft.com/office/drawing/2014/main" id="{9359F796-AE48-7A85-BF28-0FD3F7850422}"/>
              </a:ext>
            </a:extLst>
          </p:cNvPr>
          <p:cNvSpPr/>
          <p:nvPr/>
        </p:nvSpPr>
        <p:spPr bwMode="auto">
          <a:xfrm>
            <a:off x="1458149" y="18692812"/>
            <a:ext cx="6227812" cy="192652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45E7569-EADD-E207-2537-EA520D233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492" y="18807600"/>
            <a:ext cx="5844114" cy="180715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C43E11-5682-5276-355A-AFFE73F8C21D}"/>
              </a:ext>
            </a:extLst>
          </p:cNvPr>
          <p:cNvSpPr txBox="1"/>
          <p:nvPr/>
        </p:nvSpPr>
        <p:spPr>
          <a:xfrm>
            <a:off x="7964905" y="8662737"/>
            <a:ext cx="184731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07CF95A1-10B0-B100-2996-9DA4E4F2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208" y="5524182"/>
            <a:ext cx="6234926" cy="248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Работаем с алгоритмом 1. Найдём количество операций алгоритма за одну итерацию. В строке 5 происходит одна коммуникация, одно локальное вычисление, одно вычисление в центральном узле и дополнительное вычисление в центральном узле. В строке 6 - одна коммуникация, одно локальное вычисление и одно вычисление в центральном узле. Запишем общее время работы алгоритма в виде:</a:t>
            </a:r>
            <a:endParaRPr lang="en-US" sz="18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48" name="Скругленный прямоугольник 47">
            <a:extLst>
              <a:ext uri="{FF2B5EF4-FFF2-40B4-BE49-F238E27FC236}">
                <a16:creationId xmlns:a16="http://schemas.microsoft.com/office/drawing/2014/main" id="{11692B50-17E2-E4E0-D672-5D30CCC53AD8}"/>
              </a:ext>
            </a:extLst>
          </p:cNvPr>
          <p:cNvSpPr/>
          <p:nvPr/>
        </p:nvSpPr>
        <p:spPr bwMode="auto">
          <a:xfrm>
            <a:off x="8494208" y="10615612"/>
            <a:ext cx="6234926" cy="1328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9" name="Скругленный прямоугольник 48">
            <a:extLst>
              <a:ext uri="{FF2B5EF4-FFF2-40B4-BE49-F238E27FC236}">
                <a16:creationId xmlns:a16="http://schemas.microsoft.com/office/drawing/2014/main" id="{6AFF1852-06EC-DA11-A8B5-A04D844B5B01}"/>
              </a:ext>
            </a:extLst>
          </p:cNvPr>
          <p:cNvSpPr/>
          <p:nvPr/>
        </p:nvSpPr>
        <p:spPr bwMode="auto">
          <a:xfrm>
            <a:off x="8494208" y="8100397"/>
            <a:ext cx="6234926" cy="6864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ED4F3C31-168C-D35D-6DB5-EAF8FAC55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49" y="8183058"/>
            <a:ext cx="6026535" cy="462721"/>
          </a:xfrm>
          <a:prstGeom prst="rect">
            <a:avLst/>
          </a:prstGeom>
        </p:spPr>
      </p:pic>
      <p:sp>
        <p:nvSpPr>
          <p:cNvPr id="52" name="TextBox 19">
            <a:extLst>
              <a:ext uri="{FF2B5EF4-FFF2-40B4-BE49-F238E27FC236}">
                <a16:creationId xmlns:a16="http://schemas.microsoft.com/office/drawing/2014/main" id="{F7750516-875F-A89E-07BB-AE3083D4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522" y="8956392"/>
            <a:ext cx="6234926" cy="157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Наша задача - минимизировать данную функцию. Учитывая зависимость времени вычислений на локальном устройстве от его мощности и объема обрабатываемых им данных, а также, принимая во внимание оценки, приведенные в [1], получаем следующую оптимизационную задачу:</a:t>
            </a:r>
            <a:endParaRPr lang="en-US" sz="18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BC5B30B-6DB6-FB23-F4A3-A332AD3F8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6" y="10740392"/>
            <a:ext cx="1085611" cy="49233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2A006783-90FD-71BC-CC16-0D59D5E689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3" y="11125776"/>
            <a:ext cx="1923362" cy="6138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333A861-2C29-AAE1-2BDE-46EB626541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50" y="11107902"/>
            <a:ext cx="3107392" cy="64964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06A610F-F89C-7739-2775-9FF14E89B6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39" y="10719923"/>
            <a:ext cx="1897659" cy="243985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E5F9DB1E-F979-55F6-8CC6-CAC8C6D9FA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150" y="10705527"/>
            <a:ext cx="1512856" cy="258860"/>
          </a:xfrm>
          <a:prstGeom prst="rect">
            <a:avLst/>
          </a:prstGeom>
        </p:spPr>
      </p:pic>
      <p:sp>
        <p:nvSpPr>
          <p:cNvPr id="65" name="TextBox 19">
            <a:extLst>
              <a:ext uri="{FF2B5EF4-FFF2-40B4-BE49-F238E27FC236}">
                <a16:creationId xmlns:a16="http://schemas.microsoft.com/office/drawing/2014/main" id="{F93D5DC5-741C-5199-C75B-94A52216F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816" y="11945709"/>
            <a:ext cx="6234926" cy="118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В работе рассматриваются два случая: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Для случая (1) получается следующая итоговая функция:</a:t>
            </a:r>
          </a:p>
          <a:p>
            <a:pPr algn="just">
              <a:lnSpc>
                <a:spcPct val="110000"/>
              </a:lnSpc>
            </a:pPr>
            <a:endParaRPr lang="ru-RU" sz="18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67" name="Скругленный прямоугольник 66">
            <a:extLst>
              <a:ext uri="{FF2B5EF4-FFF2-40B4-BE49-F238E27FC236}">
                <a16:creationId xmlns:a16="http://schemas.microsoft.com/office/drawing/2014/main" id="{613B7B40-1851-0AA9-ABBD-79105FE6CF83}"/>
              </a:ext>
            </a:extLst>
          </p:cNvPr>
          <p:cNvSpPr/>
          <p:nvPr/>
        </p:nvSpPr>
        <p:spPr bwMode="auto">
          <a:xfrm>
            <a:off x="8458522" y="12901612"/>
            <a:ext cx="6234926" cy="144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910CA9FC-7389-1BEA-0CA2-EFAFF7B949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406" y="12096355"/>
            <a:ext cx="2246256" cy="29739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6B72C2AF-7189-4EB3-D199-0AEC3458CB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90" y="13128473"/>
            <a:ext cx="734728" cy="61133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3C1ADAE-83FB-F4EB-CD6E-346E7E1AD0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537" y="13092832"/>
            <a:ext cx="2951188" cy="33363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1E31E81-E593-9E68-A98A-0050A37E7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399" y="12927146"/>
            <a:ext cx="1800760" cy="6459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035A124-F0EC-F95F-C93E-322AFEF9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789" y="13613649"/>
            <a:ext cx="2241217" cy="669851"/>
          </a:xfrm>
          <a:prstGeom prst="rect">
            <a:avLst/>
          </a:prstGeom>
        </p:spPr>
      </p:pic>
      <p:sp>
        <p:nvSpPr>
          <p:cNvPr id="99" name="Скругленный прямоугольник 98">
            <a:extLst>
              <a:ext uri="{FF2B5EF4-FFF2-40B4-BE49-F238E27FC236}">
                <a16:creationId xmlns:a16="http://schemas.microsoft.com/office/drawing/2014/main" id="{192F0AEE-34B3-BBE1-3CBD-9F0EC87E2AC8}"/>
              </a:ext>
            </a:extLst>
          </p:cNvPr>
          <p:cNvSpPr/>
          <p:nvPr/>
        </p:nvSpPr>
        <p:spPr bwMode="auto">
          <a:xfrm>
            <a:off x="8494208" y="15042032"/>
            <a:ext cx="6234926" cy="144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6DAE779-ED9B-6C4A-2F22-9319AFEF28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76" y="15268893"/>
            <a:ext cx="734728" cy="61133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09317FD7-5B20-5C26-5C46-518774AB2E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23" y="15233252"/>
            <a:ext cx="2951188" cy="33363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4F066EF2-818B-EB53-D5E0-9619A8B1D8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475" y="15754069"/>
            <a:ext cx="2241217" cy="669851"/>
          </a:xfrm>
          <a:prstGeom prst="rect">
            <a:avLst/>
          </a:prstGeom>
        </p:spPr>
      </p:pic>
      <p:sp>
        <p:nvSpPr>
          <p:cNvPr id="103" name="TextBox 19">
            <a:extLst>
              <a:ext uri="{FF2B5EF4-FFF2-40B4-BE49-F238E27FC236}">
                <a16:creationId xmlns:a16="http://schemas.microsoft.com/office/drawing/2014/main" id="{B3DC42EA-E5D2-86DD-7D49-37664F6A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585" y="14425612"/>
            <a:ext cx="6234926" cy="43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9385" tIns="29692" rIns="59385" bIns="2969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Quattrocento Sans" panose="020B0502050000020003" pitchFamily="34" charset="0"/>
                <a:cs typeface="Arial" pitchFamily="34" charset="0"/>
              </a:rPr>
              <a:t>Для (2) аналогично получаем:</a:t>
            </a:r>
          </a:p>
        </p:txBody>
      </p:sp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54C75AD-D5FF-05A0-0AF8-F34D18A96A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069" y="15083863"/>
            <a:ext cx="2028593" cy="669851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401</Words>
  <Application>Microsoft Macintosh PowerPoint</Application>
  <PresentationFormat>Произвольный</PresentationFormat>
  <Paragraphs>24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Quattrocento Sans</vt:lpstr>
      <vt:lpstr>Arial</vt:lpstr>
      <vt:lpstr>Arial</vt:lpstr>
      <vt:lpstr>Times New Roman</vt:lpstr>
      <vt:lpstr>Quattrocento</vt:lpstr>
      <vt:lpstr>Default Design</vt:lpstr>
      <vt:lpstr>Презентация PowerPoint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51 hurricane</cp:lastModifiedBy>
  <cp:revision>104</cp:revision>
  <cp:lastPrinted>2000-08-03T00:31:24Z</cp:lastPrinted>
  <dcterms:modified xsi:type="dcterms:W3CDTF">2023-07-07T18:14:41Z</dcterms:modified>
  <cp:category>research posters template</cp:category>
</cp:coreProperties>
</file>