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Google Sans Mono"/>
      <p:regular r:id="rId41"/>
      <p:bold r:id="rId42"/>
      <p:italic r:id="rId43"/>
      <p:boldItalic r:id="rId44"/>
    </p:embeddedFont>
    <p:embeddedFont>
      <p:font typeface="Google Sans"/>
      <p:regular r:id="rId45"/>
      <p:bold r:id="rId46"/>
      <p:italic r:id="rId47"/>
      <p:boldItalic r:id="rId48"/>
    </p:embeddedFont>
    <p:embeddedFont>
      <p:font typeface="Google Sans Mono Medium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GoogleSansMono-bold.fntdata"/><Relationship Id="rId41" Type="http://schemas.openxmlformats.org/officeDocument/2006/relationships/font" Target="fonts/GoogleSansMono-regular.fntdata"/><Relationship Id="rId44" Type="http://schemas.openxmlformats.org/officeDocument/2006/relationships/font" Target="fonts/GoogleSansMono-boldItalic.fntdata"/><Relationship Id="rId43" Type="http://schemas.openxmlformats.org/officeDocument/2006/relationships/font" Target="fonts/GoogleSansMono-italic.fntdata"/><Relationship Id="rId46" Type="http://schemas.openxmlformats.org/officeDocument/2006/relationships/font" Target="fonts/GoogleSans-bold.fntdata"/><Relationship Id="rId45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GoogleSans-boldItalic.fntdata"/><Relationship Id="rId47" Type="http://schemas.openxmlformats.org/officeDocument/2006/relationships/font" Target="fonts/GoogleSans-italic.fntdata"/><Relationship Id="rId49" Type="http://schemas.openxmlformats.org/officeDocument/2006/relationships/font" Target="fonts/GoogleSansMon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oogleSansMonoMedium-italic.fntdata"/><Relationship Id="rId50" Type="http://schemas.openxmlformats.org/officeDocument/2006/relationships/font" Target="fonts/GoogleSansMonoMedium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GoogleSansMono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512a62a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512a62a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512a62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512a62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512a62a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512a62a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512a62a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512a62a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12a62a0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12a62a0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12a62a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12a62a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12a62a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512a62a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6096ba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6096ba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512a62a0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512a62a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512a62a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512a62a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51cf801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51cf801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512a62a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512a62a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512a62a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512a62a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512a62a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512a62a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512a62a0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512a62a0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512a62a0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512a62a0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512a62a0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512a62a0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ffe8b6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4ffe8b6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512a62a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512a62a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512a62a0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512a62a0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512a62a0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512a62a0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5a61522f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5a61522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512a62a0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512a62a0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512a62a0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512a62a0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512a62a0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512a62a0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51cf80199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51cf80199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51cf80199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51cf80199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512a62a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512a62a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7b16ce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57b16ce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512a62a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512a62a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512a62a0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512a62a0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12a62a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12a62a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12a62a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12a62a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12a62a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512a62a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rmh@google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eople.cs.umass.edu/~yannis/variance-extended2011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631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Linear Time </a:t>
            </a: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V</a:t>
            </a: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ariance Inference for PEP 695</a:t>
            </a:r>
            <a:endParaRPr b="1" sz="6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6125"/>
            <a:ext cx="8520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Martin Huschenbett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Python Team @ </a:t>
            </a:r>
            <a:r>
              <a:rPr b="1" lang="en" sz="24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G</a:t>
            </a:r>
            <a:r>
              <a:rPr b="1" lang="en" sz="24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b="1" lang="en" sz="24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b="1" lang="en" sz="24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</a:t>
            </a: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l</a:t>
            </a:r>
            <a:r>
              <a:rPr b="1" lang="en" sz="24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e</a:t>
            </a:r>
            <a:endParaRPr b="1" sz="24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uFill>
                  <a:noFill/>
                </a:u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drmh@google.com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860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May 16, 2025 – Typing Summit @ PyCon US 2025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IsSubtype(C[bool], C[int])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IsCovariant(D)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├─</a:t>
            </a:r>
            <a:r>
              <a:rPr b="1"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LOOP DETECTED: USE COINDUCTION!</a:t>
            </a:r>
            <a:endParaRPr b="1"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╰─</a:t>
            </a:r>
            <a:r>
              <a:rPr lang="en" sz="12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╰─</a:t>
            </a: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╰─</a:t>
            </a: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╰─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╰─</a:t>
            </a: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cast(c: C[bool]) -&gt; C[int]: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Check this!</a:t>
            </a:r>
            <a:endParaRPr i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IsSubtype(C[bool], C[int])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IsCovariant(D)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├─</a:t>
            </a:r>
            <a:r>
              <a:rPr b="1"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LOOP DETECTED: USE COINDUCTION!</a:t>
            </a:r>
            <a:endParaRPr b="1"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╰─</a:t>
            </a:r>
            <a:r>
              <a:rPr lang="en" sz="12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╰─return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╰─return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╰─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╰─return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├─IsSubtype(object, X)──return False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╰─return False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╰─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False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cast(c: C[bool]) -&gt; C[int]: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Check this!</a:t>
            </a:r>
            <a:endParaRPr i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311700" y="896125"/>
            <a:ext cx="3963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cast(c: C[bool]) -&gt; C[int]: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Check this!</a:t>
            </a:r>
            <a:endParaRPr i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~~~~~~~~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Not C[bool] &lt;: C[int].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IsSubtype(C[bool], C[int])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</a:t>
            </a: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├─IsStructuralSubtype(C[X],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IsCovariant(D)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├─</a:t>
            </a:r>
            <a:r>
              <a:rPr b="1"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LOOP DETECTED: USE COINDUCTION!</a:t>
            </a:r>
            <a:endParaRPr b="1"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╰─</a:t>
            </a:r>
            <a:r>
              <a:rPr lang="en" sz="12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╰─return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╰─return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╰─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True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╰─return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</a:t>
            </a: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</a:t>
            </a: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IsSubtype(object, X)──return False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╰─return False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╰─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 False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├─IsSubtype(int, bool)──return False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╰─return False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76470" y="4565190"/>
            <a:ext cx="33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🚨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4492425" y="896125"/>
            <a:ext cx="458490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IsSubtype(C[bool], C[int])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├─IsSubtype(bool, int)──return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├─IsCovariant(C)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├─IsStructuralSubtype(C[X], C[object])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├─IsSubtype(D[X], D[object])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├─IsSubtype(X, object)──return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├─IsCovariant(D)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├─IsStructuralSubtype(D[Y], D[object])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├─IsSubtype(C[Y], C[object])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├─IsSubtype(Y, object)──return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├─IsCovariant(C)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├─</a:t>
            </a:r>
            <a:r>
              <a:rPr b="1"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LOOP DETECTED: USE COINDUCTION!</a:t>
            </a:r>
            <a:endParaRPr b="1"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896125"/>
            <a:ext cx="3963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cast(c: C[bool]) -&gt; C[int]: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  </a:t>
            </a:r>
            <a:r>
              <a:rPr i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Check this!</a:t>
            </a:r>
            <a:endParaRPr i="1"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~~~~~~~~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Not C[bool] &lt;: C[int].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56" name="Google Shape;156;p25"/>
          <p:cNvSpPr/>
          <p:nvPr/>
        </p:nvSpPr>
        <p:spPr>
          <a:xfrm rot="-1622063">
            <a:off x="612672" y="2083717"/>
            <a:ext cx="7796268" cy="976077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2"/>
                </a:solidFill>
              </a:rPr>
              <a:t>QUADRATIC RUNTIME!</a:t>
            </a:r>
            <a:endParaRPr b="1"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11700" y="1128175"/>
            <a:ext cx="85206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certain boolean variables.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11700" y="3583975"/>
            <a:ext cx="8520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Complexity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Time for generating all boolean equations = 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O(input size)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Time for solving equations = O(size of equation system) = 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O(input size)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Generalised variance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11700" y="1128175"/>
            <a:ext cx="85206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Definition: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Let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type and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 type variable.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covariant in </a:t>
            </a:r>
            <a:r>
              <a:rPr lang="en" sz="1800" u="sng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if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T[X↦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 &lt;: T[X↦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 in </a:t>
            </a:r>
            <a:r>
              <a:rPr lang="en" sz="1800" u="sng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T[X↦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 &lt;: T[X↦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11700" y="2876550"/>
            <a:ext cx="85206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Observations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does not appear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contravariant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Let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generic class. I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covariant/contravariant,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 contravariant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but not contravariant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false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</a:t>
            </a: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false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5971032" y="755575"/>
            <a:ext cx="28620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rgbClr val="CC0000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rgbClr val="3C78D8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rgbClr val="CC0000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rgbClr val="CC0000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Context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446300" y="953875"/>
            <a:ext cx="6251400" cy="377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2055900" y="1803825"/>
            <a:ext cx="5032200" cy="837600"/>
            <a:chOff x="2055900" y="1803825"/>
            <a:chExt cx="5032200" cy="837600"/>
          </a:xfrm>
        </p:grpSpPr>
        <p:sp>
          <p:nvSpPr>
            <p:cNvPr id="64" name="Google Shape;64;p14"/>
            <p:cNvSpPr/>
            <p:nvPr/>
          </p:nvSpPr>
          <p:spPr>
            <a:xfrm>
              <a:off x="2055900" y="1803825"/>
              <a:ext cx="2226300" cy="83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q</a:t>
              </a:r>
              <a: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uery</a:t>
              </a:r>
              <a:b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handlers</a:t>
              </a:r>
              <a:endParaRPr b="1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861800" y="1803825"/>
              <a:ext cx="2226300" cy="83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diagnostics</a:t>
              </a:r>
              <a:br>
                <a:rPr b="1" lang="en" sz="18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b="1" lang="en" sz="18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producer</a:t>
              </a:r>
              <a:endParaRPr b="1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2055900" y="3068500"/>
            <a:ext cx="5032200" cy="49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 on-demand semantic analyser</a:t>
            </a:r>
            <a:endParaRPr b="1"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55900" y="3994475"/>
            <a:ext cx="5032200" cy="49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semantic analysis cache</a:t>
            </a:r>
            <a:endParaRPr b="1"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8" name="Google Shape;68;p14"/>
          <p:cNvCxnSpPr>
            <a:stCxn id="64" idx="2"/>
          </p:cNvCxnSpPr>
          <p:nvPr/>
        </p:nvCxnSpPr>
        <p:spPr>
          <a:xfrm>
            <a:off x="3169050" y="2641425"/>
            <a:ext cx="360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5974950" y="2641425"/>
            <a:ext cx="360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6" idx="2"/>
            <a:endCxn id="67" idx="0"/>
          </p:cNvCxnSpPr>
          <p:nvPr/>
        </p:nvCxnSpPr>
        <p:spPr>
          <a:xfrm>
            <a:off x="4572000" y="3567400"/>
            <a:ext cx="0" cy="42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3028350" y="1002650"/>
            <a:ext cx="30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Language Server</a:t>
            </a:r>
            <a:endParaRPr b="1" sz="24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rgbClr val="CC0000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600">
              <a:solidFill>
                <a:srgbClr val="3C78D8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rgbClr val="3C78D8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rgbClr val="CC0000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rgbClr val="3C78D8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rgbClr val="3C78D8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rgbClr val="3C78D8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rgbClr val="CC0000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Equations:</a:t>
            </a:r>
            <a:endParaRPr b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rgbClr val="3C78D8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false</a:t>
            </a:r>
            <a:endParaRPr sz="16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endParaRPr sz="16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false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D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false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X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N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false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false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11700" y="853225"/>
            <a:ext cx="512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 ...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 ...</a:t>
            </a:r>
            <a:endParaRPr sz="16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+Y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Y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35"/>
          <p:cNvSpPr/>
          <p:nvPr/>
        </p:nvSpPr>
        <p:spPr>
          <a:xfrm rot="-564455">
            <a:off x="1110201" y="2079407"/>
            <a:ext cx="2374942" cy="40624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CONTRAVARIANT!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35"/>
          <p:cNvSpPr/>
          <p:nvPr/>
        </p:nvSpPr>
        <p:spPr>
          <a:xfrm rot="-564455">
            <a:off x="1110201" y="1105919"/>
            <a:ext cx="2374942" cy="40624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CONTRAVARIANT!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Equations for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311700" y="9671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C[X](B):</a:t>
            </a:r>
            <a:endParaRPr sz="18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a: Final[S]</a:t>
            </a:r>
            <a:endParaRPr sz="18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b: T</a:t>
            </a:r>
            <a:endParaRPr sz="18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f(self, u: U, v: V) -&gt; W: ...</a:t>
            </a:r>
            <a:endParaRPr sz="18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311700" y="2383038"/>
            <a:ext cx="85206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B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S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			F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U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V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W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baseline="30000" sz="18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B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S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			F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U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V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W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sz="18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11700" y="3819950"/>
            <a:ext cx="8520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Intuition for fields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a: Final[S] ≈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get_a(self) -&gt; S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b: T ≈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get_b(self) -&gt; T +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set_b(self, b: T) -&gt; None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</a:t>
            </a: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quations for builtins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311700" y="1360425"/>
            <a:ext cx="85206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(S | T)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endParaRPr sz="18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(S | T)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S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baseline="30000" sz="18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tuple[S, T]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S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baseline="30000" sz="18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tuple[S, T]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S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baseline="30000" sz="18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tuple[T, ...]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endParaRPr baseline="30000" sz="18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tuple[T, ...]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endParaRPr baseline="30000" sz="18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⋮</a:t>
            </a:r>
            <a:endParaRPr sz="3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Equations for specialisations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1043325"/>
            <a:ext cx="85206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Theorem: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Let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generic class,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 type, and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 type variable. The type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C[T]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/</a:t>
            </a:r>
            <a:r>
              <a:rPr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one of the following conditions is met: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/</a:t>
            </a:r>
            <a:r>
              <a:rPr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contravariant and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/</a:t>
            </a:r>
            <a:r>
              <a:rPr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contravariant,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contravariant in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311700" y="3265425"/>
            <a:ext cx="85206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C[T]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20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endParaRPr sz="18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C[T]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+X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-X</a:t>
            </a:r>
            <a:r>
              <a:rPr lang="en" sz="20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endParaRPr sz="18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baseline="30000"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true/false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</a:t>
            </a:r>
            <a:r>
              <a:rPr baseline="30000"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, ..., Cn</a:t>
            </a:r>
            <a:r>
              <a:rPr baseline="30000"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baseline="30000"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true/false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</a:t>
            </a:r>
            <a:r>
              <a:rPr baseline="30000"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, ..., Cn</a:t>
            </a:r>
            <a:r>
              <a:rPr baseline="30000"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baseline="30000"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true/false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</a:t>
            </a:r>
            <a:r>
              <a:rPr baseline="30000"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, ..., Cn</a:t>
            </a:r>
            <a:r>
              <a:rPr baseline="30000" lang="en" sz="18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701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Assumption: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Snake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 &lt;: 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Animal</a:t>
            </a:r>
            <a:endParaRPr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Warm-up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3094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Invariance: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list[</a:t>
            </a:r>
            <a:r>
              <a:rPr lang="en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Snake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] </a:t>
            </a:r>
            <a:r>
              <a:rPr lang="en" sz="2400">
                <a:latin typeface="Google Sans Mono Medium"/>
                <a:ea typeface="Google Sans Mono Medium"/>
                <a:cs typeface="Google Sans Mono Medium"/>
                <a:sym typeface="Google Sans Mono Medium"/>
              </a:rPr>
              <a:t>⟂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 list[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Animal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endParaRPr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32412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Covariance: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Sequence[</a:t>
            </a:r>
            <a:r>
              <a:rPr lang="en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Snake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] &lt;: Sequence[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Animal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endParaRPr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4080575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Contravariance: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Callable[[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Animal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], bool] &lt;: Callable[[</a:t>
            </a:r>
            <a:r>
              <a:rPr lang="en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Snake</a:t>
            </a:r>
            <a:r>
              <a:rPr lang="en">
                <a:latin typeface="Google Sans Mono"/>
                <a:ea typeface="Google Sans Mono"/>
                <a:cs typeface="Google Sans Mono"/>
                <a:sym typeface="Google Sans Mono"/>
              </a:rPr>
              <a:t>], bool]</a:t>
            </a:r>
            <a:endParaRPr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9079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Question: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What was variance again?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Ci</a:t>
            </a:r>
            <a:r>
              <a:rPr baseline="30000"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true/false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true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</a:t>
            </a:r>
            <a:r>
              <a:rPr baseline="30000"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, ..., Cn</a:t>
            </a:r>
            <a:r>
              <a:rPr baseline="30000" lang="en" sz="18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Open questions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311700" y="1128175"/>
            <a:ext cx="8520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How do we best integrate short circuiting techniques into this approach?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use this approach to improve incrementality/caching for subtyping?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support immutable data structures better?</a:t>
            </a:r>
            <a:b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Pair[X]: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fst: Final[X]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snd: Final[X]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__init__(self, fst: X, snd: X):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self.fst = fst; self.snd = snd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replace_fst(self, fst: X) -&gt; Pair[X]: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Pair(fst, self.snd)</a:t>
            </a:r>
            <a:b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Pair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inferred as invariant but covariant would be safe too.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pen questions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311700" y="1128175"/>
            <a:ext cx="8520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How do we best integrate short circuiting techniques into this approach?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use this approach to improve incrementality/caching for subtyping?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support immutable data structures better?</a:t>
            </a:r>
            <a:b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6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Pair[X]: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fst: Final[X]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snd: Final[X]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__init__(self, fst: X, snd: X):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self.fst = fst; self.snd = snd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replace_fst(self, fst: X) -&gt; Pair[X]: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</a:t>
            </a:r>
            <a:r>
              <a:rPr b="1"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Pair(fst, self.snd)</a:t>
            </a:r>
            <a:br>
              <a:rPr lang="en" sz="16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</a:br>
            <a:br>
              <a:rPr lang="en" sz="16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Pair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inferred as invariant but covariant would be safe too.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4" name="Google Shape;294;p44"/>
          <p:cNvSpPr/>
          <p:nvPr/>
        </p:nvSpPr>
        <p:spPr>
          <a:xfrm rot="-407548">
            <a:off x="1254260" y="2653623"/>
            <a:ext cx="6635474" cy="1328101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</a:rPr>
              <a:t>THANK YOU!</a:t>
            </a:r>
            <a:endParaRPr b="1"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2017650"/>
            <a:ext cx="8520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Appendix</a:t>
            </a:r>
            <a:endParaRPr b="1" sz="60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311700" y="11281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Taming the Wildcards: Combining Definition- and Use-Site Variance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Interesting read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6521100" y="948200"/>
            <a:ext cx="23112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0 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false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1 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2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0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2 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3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1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3 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4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2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⋮</a:t>
            </a:r>
            <a:endParaRPr sz="28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 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i+1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i-1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⋮</a:t>
            </a:r>
            <a:endParaRPr sz="20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  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n+1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n-1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n+1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= true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311700" y="948200"/>
            <a:ext cx="49782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0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for i = 1, ..., n:</a:t>
            </a:r>
            <a:endParaRPr i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i+1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[X]: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g(self) -&gt;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i-1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[X]: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n+1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X: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Example for quadratic runtime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311700" y="4232900"/>
            <a:ext cx="4978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Queries: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1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), ..., IsCovariant(A</a:t>
            </a:r>
            <a:r>
              <a:rPr baseline="-25000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PEP 695 and generic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Python 3.11 and before</a:t>
            </a:r>
            <a:endParaRPr i="1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 = TypeVar(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"X", bound=Animal,</a:t>
            </a:r>
            <a:endParaRPr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</a:t>
            </a:r>
            <a:r>
              <a:rPr lang="en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covariant=True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endParaRPr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Cage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(Generic[X])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animal: Final[X]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__init__(self, animal: X):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self.animal = animal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open(self) -&gt; X: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return self.animal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26575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Python 3.12 and after</a:t>
            </a:r>
            <a:endParaRPr i="1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How to make Cage covariant?</a:t>
            </a:r>
            <a:endParaRPr i="1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Cage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[X: Animal]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animal: Final[X]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__init__(self, animal: X):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self.animal = animal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open(self) -&gt; X: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return self.animal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826575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Python 3.12 and after</a:t>
            </a:r>
            <a:endParaRPr i="1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A4335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How to make Cage covariant?</a:t>
            </a:r>
            <a:endParaRPr i="1">
              <a:solidFill>
                <a:srgbClr val="EA4335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Cage</a:t>
            </a:r>
            <a:r>
              <a:rPr lang="en">
                <a:solidFill>
                  <a:srgbClr val="3C78D8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[X: Animal]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animal: Final[X]</a:t>
            </a:r>
            <a:endParaRPr>
              <a:solidFill>
                <a:srgbClr val="EFEFEF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__init__(self, animal: X):</a:t>
            </a:r>
            <a:endParaRPr>
              <a:solidFill>
                <a:srgbClr val="EFEFEF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self.animal = animal</a:t>
            </a:r>
            <a:endParaRPr>
              <a:solidFill>
                <a:srgbClr val="EFEFEF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open(self) -&gt; X:</a:t>
            </a:r>
            <a:endParaRPr>
              <a:solidFill>
                <a:srgbClr val="EFEFEF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return self.animal</a:t>
            </a:r>
            <a:endParaRPr>
              <a:solidFill>
                <a:srgbClr val="EFEFEF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Python 3.11 and before</a:t>
            </a:r>
            <a:endParaRPr i="1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 = TypeVar("X", bound=Animal,</a:t>
            </a:r>
            <a:endParaRPr>
              <a:solidFill>
                <a:srgbClr val="4285F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</a:t>
            </a:r>
            <a:r>
              <a:rPr lang="en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covariant=True</a:t>
            </a:r>
            <a:r>
              <a:rPr lang="en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)</a:t>
            </a:r>
            <a:endParaRPr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Cage</a:t>
            </a:r>
            <a:r>
              <a:rPr lang="en">
                <a:solidFill>
                  <a:srgbClr val="4285F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(Generic[X])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animal: Final[X]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__init__(self, animal: X):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self.animal = animal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open(self) -&gt; X: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return self.animal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95" name="Google Shape;95;p17"/>
          <p:cNvSpPr/>
          <p:nvPr/>
        </p:nvSpPr>
        <p:spPr>
          <a:xfrm rot="-1125857">
            <a:off x="4757033" y="3007880"/>
            <a:ext cx="3763109" cy="57254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VARIANCE INFERENCE!</a:t>
            </a:r>
            <a:endParaRPr b="1" sz="24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PEP 695 and generic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Variance inference à la PEP 695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909125"/>
            <a:ext cx="85206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Definition: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Let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generic class.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 &lt;: C[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types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 &lt;: C[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types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84225" y="2409108"/>
            <a:ext cx="85206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Algorithm: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Reduce to subtyping using parametricity and 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object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Return that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structurally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 &lt;: C[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object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Return that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structurally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C[</a:t>
            </a:r>
            <a:r>
              <a:rPr lang="en" sz="18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object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 &lt;: C[</a:t>
            </a:r>
            <a:r>
              <a:rPr lang="en" sz="18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1700" y="3909092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Cage[X]</a:t>
            </a:r>
            <a:r>
              <a:rPr i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(Protocol)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: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animal: Final[X]</a:t>
            </a:r>
            <a:endParaRPr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trike="sngStrike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trike="sngStrike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__init__(self, animal: X): ...</a:t>
            </a:r>
            <a:endParaRPr strike="sngStrike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open(self) -&gt; X: ...</a:t>
            </a:r>
            <a:endParaRPr b="1" sz="18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05" name="Google Shape;105;p18"/>
          <p:cNvSpPr/>
          <p:nvPr/>
        </p:nvSpPr>
        <p:spPr>
          <a:xfrm rot="-591574">
            <a:off x="5043146" y="3685378"/>
            <a:ext cx="3656404" cy="95001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WHAT ABOUT (MUTUALLY) RECURSIVE CLASSES?</a:t>
            </a:r>
            <a:endParaRPr b="1" sz="20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IsSubtype(C[bool], C[int])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├─IsStructuralSubtype(C[X], C[object])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├─IsSubtype(D[X], D[object])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├─IsSubtype(X, object)──return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├─IsCovariant(D)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├─IsStructuralSubtype(D[Y], D[object])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├─IsSubtype(C[Y], C[object])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├─IsSubtype(Y, object)──return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├─IsCovariant(C)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├─</a:t>
            </a: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LOOP DETECTED: USE COINDUCTION!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</a:t>
            </a: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</a:t>
            </a: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├─IsSubtype(object, X)──return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cast(c: C[bool]) -&gt; C[int]: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Check this!</a:t>
            </a:r>
            <a:endParaRPr i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IsSubtype(C[bool], C[int])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IsCovariant(D)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├─IsStructuralSubtype(D[Y], D[object])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├─IsSubtype(C[Y], C[object])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├─IsSubtype(Y, object)──return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├─IsCovariant(C)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├─LOOP DETECTED: USE COINDUCTION!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cast(c: C[bool]) -&gt; C[int]: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Check this!</a:t>
            </a:r>
            <a:endParaRPr i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IsSubtype(C[bool], C[int])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1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IsCovariant(D)</a:t>
            </a:r>
            <a:endParaRPr sz="1200">
              <a:solidFill>
                <a:schemeClr val="accent4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IsCovariant(C)</a:t>
            </a:r>
            <a:endParaRPr sz="1200">
              <a:solidFill>
                <a:schemeClr val="accen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├─LOOP DETECTED: USE COINDUCTION!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│ ╰─return True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│ 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╰─return False</a:t>
            </a:r>
            <a:endParaRPr sz="1200">
              <a:solidFill>
                <a:schemeClr val="lt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f(self) -&gt; D[X]: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g(self, x: X) -&gt; None: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D[Y]: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h(self) -&gt; C[Y]: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    ...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def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cast(c: C[bool]) -&gt; C[int]:</a:t>
            </a:r>
            <a:endParaRPr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Google Sans Mono"/>
                <a:ea typeface="Google Sans Mono"/>
                <a:cs typeface="Google Sans Mono"/>
                <a:sym typeface="Google Sans Mono"/>
              </a:rPr>
              <a:t># Check this!</a:t>
            </a:r>
            <a:endParaRPr i="1" sz="1600">
              <a:solidFill>
                <a:schemeClr val="dk2"/>
              </a:solidFill>
              <a:latin typeface="Google Sans Mono"/>
              <a:ea typeface="Google Sans Mono"/>
              <a:cs typeface="Google Sans Mono"/>
              <a:sym typeface="Google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C4043"/>
      </a:dk1>
      <a:lt1>
        <a:srgbClr val="FFFFFF"/>
      </a:lt1>
      <a:dk2>
        <a:srgbClr val="5F6368"/>
      </a:dk2>
      <a:lt2>
        <a:srgbClr val="F1F3F4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E8F0FE"/>
      </a:accent5>
      <a:accent6>
        <a:srgbClr val="80868B"/>
      </a:accent6>
      <a:hlink>
        <a:srgbClr val="4285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