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2CBA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6" autoAdjust="0"/>
    <p:restoredTop sz="94348" autoAdjust="0"/>
  </p:normalViewPr>
  <p:slideViewPr>
    <p:cSldViewPr>
      <p:cViewPr>
        <p:scale>
          <a:sx n="25" d="100"/>
          <a:sy n="25" d="100"/>
        </p:scale>
        <p:origin x="-3264" y="-9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F9967EB7-9A0E-4024-A636-75926CB9657C}" type="datetimeFigureOut">
              <a:rPr lang="en-US" smtClean="0"/>
              <a:pPr/>
              <a:t>3/4/2018</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378942A2-D834-474D-AFB0-9CD854E1128D}"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967EB7-9A0E-4024-A636-75926CB9657C}" type="datetimeFigureOut">
              <a:rPr lang="en-US" smtClean="0"/>
              <a:pPr/>
              <a:t>3/4/2018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78942A2-D834-474D-AFB0-9CD854E1128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967EB7-9A0E-4024-A636-75926CB9657C}" type="datetimeFigureOut">
              <a:rPr lang="en-US" smtClean="0"/>
              <a:pPr/>
              <a:t>3/4/2018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78942A2-D834-474D-AFB0-9CD854E1128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967EB7-9A0E-4024-A636-75926CB9657C}" type="datetimeFigureOut">
              <a:rPr lang="en-US" smtClean="0"/>
              <a:pPr/>
              <a:t>3/4/2018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78942A2-D834-474D-AFB0-9CD854E1128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9967EB7-9A0E-4024-A636-75926CB9657C}" type="datetimeFigureOut">
              <a:rPr lang="en-US" smtClean="0"/>
              <a:pPr/>
              <a:t>3/4/2018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78942A2-D834-474D-AFB0-9CD854E1128D}"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967EB7-9A0E-4024-A636-75926CB9657C}" type="datetimeFigureOut">
              <a:rPr lang="en-US" smtClean="0"/>
              <a:pPr/>
              <a:t>3/4/2018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78942A2-D834-474D-AFB0-9CD854E1128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9967EB7-9A0E-4024-A636-75926CB9657C}" type="datetimeFigureOut">
              <a:rPr lang="en-US" smtClean="0"/>
              <a:pPr/>
              <a:t>3/4/2018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78942A2-D834-474D-AFB0-9CD854E1128D}"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9967EB7-9A0E-4024-A636-75926CB9657C}" type="datetimeFigureOut">
              <a:rPr lang="en-US" smtClean="0"/>
              <a:pPr/>
              <a:t>3/4/2018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78942A2-D834-474D-AFB0-9CD854E1128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9967EB7-9A0E-4024-A636-75926CB9657C}" type="datetimeFigureOut">
              <a:rPr lang="en-US" smtClean="0"/>
              <a:pPr/>
              <a:t>3/4/2018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78942A2-D834-474D-AFB0-9CD854E1128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967EB7-9A0E-4024-A636-75926CB9657C}" type="datetimeFigureOut">
              <a:rPr lang="en-US" smtClean="0"/>
              <a:pPr/>
              <a:t>3/4/2018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78942A2-D834-474D-AFB0-9CD854E1128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F9967EB7-9A0E-4024-A636-75926CB9657C}" type="datetimeFigureOut">
              <a:rPr lang="en-US" smtClean="0"/>
              <a:pPr/>
              <a:t>3/4/2018</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378942A2-D834-474D-AFB0-9CD854E1128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F9967EB7-9A0E-4024-A636-75926CB9657C}" type="datetimeFigureOut">
              <a:rPr lang="en-US" smtClean="0"/>
              <a:pPr/>
              <a:t>3/4/2018</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378942A2-D834-474D-AFB0-9CD854E1128D}"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685800"/>
          </a:xfrm>
        </p:spPr>
        <p:txBody>
          <a:bodyPr>
            <a:normAutofit fontScale="90000"/>
          </a:bodyPr>
          <a:lstStyle/>
          <a:p>
            <a:endParaRPr lang="en-US" dirty="0"/>
          </a:p>
        </p:txBody>
      </p:sp>
      <p:sp>
        <p:nvSpPr>
          <p:cNvPr id="3" name="Subtitle 2"/>
          <p:cNvSpPr>
            <a:spLocks noGrp="1"/>
          </p:cNvSpPr>
          <p:nvPr>
            <p:ph type="subTitle" idx="1"/>
          </p:nvPr>
        </p:nvSpPr>
        <p:spPr/>
        <p:txBody>
          <a:bodyPr/>
          <a:lstStyle/>
          <a:p>
            <a:endParaRPr lang="en-US" dirty="0"/>
          </a:p>
        </p:txBody>
      </p:sp>
      <p:sp>
        <p:nvSpPr>
          <p:cNvPr id="4" name="Flowchart: Process 3"/>
          <p:cNvSpPr/>
          <p:nvPr/>
        </p:nvSpPr>
        <p:spPr>
          <a:xfrm>
            <a:off x="-2133600" y="-4343400"/>
            <a:ext cx="11887200" cy="22631400"/>
          </a:xfrm>
          <a:prstGeom prst="flowChartProcess">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5" name="Rounded Rectangle 4"/>
          <p:cNvSpPr/>
          <p:nvPr/>
        </p:nvSpPr>
        <p:spPr>
          <a:xfrm>
            <a:off x="0" y="-4267200"/>
            <a:ext cx="8153400" cy="990600"/>
          </a:xfrm>
          <a:prstGeom prst="roundRect">
            <a:avLst/>
          </a:prstGeom>
          <a:solidFill>
            <a:schemeClr val="accent1">
              <a:lumMod val="60000"/>
              <a:lumOff val="4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C00000"/>
                </a:solidFill>
              </a:rPr>
              <a:t>TREMBLER  ABSORBERS</a:t>
            </a:r>
          </a:p>
          <a:p>
            <a:pPr algn="ctr"/>
            <a:r>
              <a:rPr lang="en-US" sz="1600" b="1" i="1" dirty="0" smtClean="0">
                <a:solidFill>
                  <a:schemeClr val="bg1"/>
                </a:solidFill>
              </a:rPr>
              <a:t>HUMA SHAFIQUE, SUMBAL NOREEN, AYESHA BUTT,SONIA NAAZ,KHADIJA TUL KUBRA</a:t>
            </a:r>
          </a:p>
          <a:p>
            <a:pPr algn="ctr"/>
            <a:r>
              <a:rPr lang="en-US" sz="1400" b="1" i="1" dirty="0" smtClean="0">
                <a:solidFill>
                  <a:schemeClr val="bg1"/>
                </a:solidFill>
              </a:rPr>
              <a:t>LAHORE GARRISON UNIVERSITY,PAKISTAN</a:t>
            </a:r>
            <a:endParaRPr lang="en-US" sz="1400" b="1" i="1" dirty="0">
              <a:solidFill>
                <a:schemeClr val="bg1"/>
              </a:solidFill>
            </a:endParaRPr>
          </a:p>
        </p:txBody>
      </p:sp>
      <p:sp>
        <p:nvSpPr>
          <p:cNvPr id="6" name="Rectangle 5"/>
          <p:cNvSpPr/>
          <p:nvPr/>
        </p:nvSpPr>
        <p:spPr>
          <a:xfrm>
            <a:off x="4479632" y="2967335"/>
            <a:ext cx="184731" cy="923330"/>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endParaRPr lang="en-US" sz="5400" b="1" cap="none" spc="0" dirty="0">
              <a:ln/>
              <a:solidFill>
                <a:schemeClr val="accent3"/>
              </a:solidFill>
              <a:effectLst/>
            </a:endParaRPr>
          </a:p>
        </p:txBody>
      </p:sp>
      <p:pic>
        <p:nvPicPr>
          <p:cNvPr id="1026" name="Picture 2"/>
          <p:cNvPicPr>
            <a:picLocks noChangeAspect="1" noChangeArrowheads="1"/>
          </p:cNvPicPr>
          <p:nvPr/>
        </p:nvPicPr>
        <p:blipFill>
          <a:blip r:embed="rId2" cstate="print"/>
          <a:srcRect/>
          <a:stretch>
            <a:fillRect/>
          </a:stretch>
        </p:blipFill>
        <p:spPr bwMode="auto">
          <a:xfrm>
            <a:off x="3810000" y="457200"/>
            <a:ext cx="2895600" cy="22098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0" name="Cloud Callout 9"/>
          <p:cNvSpPr/>
          <p:nvPr/>
        </p:nvSpPr>
        <p:spPr>
          <a:xfrm>
            <a:off x="5410200" y="-3124200"/>
            <a:ext cx="4191000" cy="3200400"/>
          </a:xfrm>
          <a:prstGeom prst="cloudCallou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rPr>
              <a:t>HEALTON SAYING</a:t>
            </a:r>
            <a:endParaRPr lang="en-US" sz="2400" b="1" dirty="0" smtClean="0">
              <a:solidFill>
                <a:schemeClr val="bg2">
                  <a:lumMod val="50000"/>
                </a:schemeClr>
              </a:solidFill>
            </a:endParaRPr>
          </a:p>
          <a:p>
            <a:pPr algn="ctr"/>
            <a:r>
              <a:rPr lang="en-US" b="1" dirty="0" smtClean="0">
                <a:solidFill>
                  <a:schemeClr val="bg2">
                    <a:lumMod val="50000"/>
                  </a:schemeClr>
                </a:solidFill>
              </a:rPr>
              <a:t>“When I look at structures that people think are beautiful , open airy things full of windows, I just see crushed human bodies waiting to happen”.</a:t>
            </a:r>
            <a:endParaRPr lang="en-US" b="1" dirty="0">
              <a:solidFill>
                <a:schemeClr val="bg2">
                  <a:lumMod val="50000"/>
                </a:schemeClr>
              </a:solidFill>
            </a:endParaRPr>
          </a:p>
        </p:txBody>
      </p:sp>
      <p:sp>
        <p:nvSpPr>
          <p:cNvPr id="11" name="Hexagon 10"/>
          <p:cNvSpPr/>
          <p:nvPr/>
        </p:nvSpPr>
        <p:spPr>
          <a:xfrm>
            <a:off x="-2057400" y="-3124200"/>
            <a:ext cx="3962400" cy="3429000"/>
          </a:xfrm>
          <a:prstGeom prst="hexagon">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rPr>
              <a:t>INTRODUCTION</a:t>
            </a:r>
            <a:endParaRPr lang="en-US" sz="2400" b="1" dirty="0" smtClean="0">
              <a:solidFill>
                <a:schemeClr val="bg1">
                  <a:lumMod val="95000"/>
                  <a:lumOff val="5000"/>
                </a:schemeClr>
              </a:solidFill>
            </a:endParaRPr>
          </a:p>
          <a:p>
            <a:pPr algn="ctr"/>
            <a:r>
              <a:rPr lang="en-US" sz="2000" b="1" dirty="0" smtClean="0">
                <a:solidFill>
                  <a:schemeClr val="bg1">
                    <a:lumMod val="95000"/>
                    <a:lumOff val="5000"/>
                  </a:schemeClr>
                </a:solidFill>
              </a:rPr>
              <a:t>Devices that control unwanted spring motion are as follows:</a:t>
            </a:r>
          </a:p>
          <a:p>
            <a:pPr marL="342900" indent="-342900" algn="ctr">
              <a:buAutoNum type="arabicParenR"/>
            </a:pPr>
            <a:r>
              <a:rPr lang="en-US" sz="2000" b="1" dirty="0" smtClean="0">
                <a:solidFill>
                  <a:schemeClr val="bg1">
                    <a:lumMod val="95000"/>
                    <a:lumOff val="5000"/>
                  </a:schemeClr>
                </a:solidFill>
              </a:rPr>
              <a:t>Shock absorbers</a:t>
            </a:r>
          </a:p>
          <a:p>
            <a:pPr marL="342900" indent="-342900" algn="ctr">
              <a:buAutoNum type="arabicParenR"/>
            </a:pPr>
            <a:r>
              <a:rPr lang="en-US" sz="2000" b="1" dirty="0">
                <a:solidFill>
                  <a:schemeClr val="bg1">
                    <a:lumMod val="95000"/>
                    <a:lumOff val="5000"/>
                  </a:schemeClr>
                </a:solidFill>
              </a:rPr>
              <a:t> P</a:t>
            </a:r>
            <a:r>
              <a:rPr lang="en-US" sz="2000" b="1" dirty="0" smtClean="0">
                <a:solidFill>
                  <a:schemeClr val="bg1">
                    <a:lumMod val="95000"/>
                    <a:lumOff val="5000"/>
                  </a:schemeClr>
                </a:solidFill>
              </a:rPr>
              <a:t>endulum power technique</a:t>
            </a:r>
          </a:p>
          <a:p>
            <a:pPr marL="342900" indent="-342900" algn="ctr">
              <a:buAutoNum type="arabicParenR"/>
            </a:pPr>
            <a:r>
              <a:rPr lang="en-US" sz="2000" b="1" dirty="0">
                <a:solidFill>
                  <a:schemeClr val="bg1">
                    <a:lumMod val="95000"/>
                    <a:lumOff val="5000"/>
                  </a:schemeClr>
                </a:solidFill>
              </a:rPr>
              <a:t> S</a:t>
            </a:r>
            <a:r>
              <a:rPr lang="en-US" sz="2000" b="1" dirty="0" smtClean="0">
                <a:solidFill>
                  <a:schemeClr val="bg1">
                    <a:lumMod val="95000"/>
                    <a:lumOff val="5000"/>
                  </a:schemeClr>
                </a:solidFill>
              </a:rPr>
              <a:t>eismic invisibility cloak</a:t>
            </a:r>
          </a:p>
          <a:p>
            <a:pPr marL="342900" indent="-342900" algn="ctr">
              <a:buAutoNum type="arabicParenR"/>
            </a:pPr>
            <a:r>
              <a:rPr lang="en-US" sz="2000" b="1" dirty="0" smtClean="0">
                <a:solidFill>
                  <a:schemeClr val="bg1">
                    <a:lumMod val="95000"/>
                    <a:lumOff val="5000"/>
                  </a:schemeClr>
                </a:solidFill>
              </a:rPr>
              <a:t>Rocking core walls</a:t>
            </a:r>
          </a:p>
          <a:p>
            <a:pPr marL="342900" indent="-342900" algn="ctr"/>
            <a:endParaRPr lang="en-US" dirty="0">
              <a:solidFill>
                <a:srgbClr val="FF0000"/>
              </a:solidFill>
            </a:endParaRPr>
          </a:p>
        </p:txBody>
      </p:sp>
      <p:sp>
        <p:nvSpPr>
          <p:cNvPr id="1028" name="AutoShape 4" descr="Image result for earthquake absorber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Image result for earthquake absorber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Image result for earthquake absorber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4" name="AutoShape 10" descr="Image result for earthquake absorber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6" name="AutoShape 12" descr="Image result for earthquake absorber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7" name="Picture 16" descr="huma.jpg"/>
          <p:cNvPicPr>
            <a:picLocks noChangeAspect="1"/>
          </p:cNvPicPr>
          <p:nvPr/>
        </p:nvPicPr>
        <p:blipFill>
          <a:blip r:embed="rId3" cstate="print"/>
          <a:stretch>
            <a:fillRect/>
          </a:stretch>
        </p:blipFill>
        <p:spPr>
          <a:xfrm>
            <a:off x="2209800" y="-2895599"/>
            <a:ext cx="2819400" cy="304799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9" name="Picture 18" descr="images.png"/>
          <p:cNvPicPr>
            <a:picLocks noChangeAspect="1"/>
          </p:cNvPicPr>
          <p:nvPr/>
        </p:nvPicPr>
        <p:blipFill>
          <a:blip r:embed="rId4" cstate="print"/>
          <a:stretch>
            <a:fillRect/>
          </a:stretch>
        </p:blipFill>
        <p:spPr>
          <a:xfrm>
            <a:off x="3886200" y="2895600"/>
            <a:ext cx="2743200" cy="19050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20" name="Picture 19" descr="images (8).jpg"/>
          <p:cNvPicPr>
            <a:picLocks noChangeAspect="1"/>
          </p:cNvPicPr>
          <p:nvPr/>
        </p:nvPicPr>
        <p:blipFill>
          <a:blip r:embed="rId5" cstate="print"/>
          <a:stretch>
            <a:fillRect/>
          </a:stretch>
        </p:blipFill>
        <p:spPr>
          <a:xfrm>
            <a:off x="3886200" y="5105400"/>
            <a:ext cx="2743200" cy="19050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21" name="Picture 20" descr="download.jpg"/>
          <p:cNvPicPr>
            <a:picLocks noChangeAspect="1"/>
          </p:cNvPicPr>
          <p:nvPr/>
        </p:nvPicPr>
        <p:blipFill>
          <a:blip r:embed="rId6" cstate="print"/>
          <a:stretch>
            <a:fillRect/>
          </a:stretch>
        </p:blipFill>
        <p:spPr>
          <a:xfrm>
            <a:off x="7162800" y="15316200"/>
            <a:ext cx="2362200" cy="26670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2" name="Flowchart: Terminator 21"/>
          <p:cNvSpPr/>
          <p:nvPr/>
        </p:nvSpPr>
        <p:spPr>
          <a:xfrm>
            <a:off x="-2057400" y="15087600"/>
            <a:ext cx="4572000" cy="2971800"/>
          </a:xfrm>
          <a:prstGeom prst="flowChartTerminator">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dirty="0" smtClean="0">
                <a:solidFill>
                  <a:srgbClr val="FF0000"/>
                </a:solidFill>
              </a:rPr>
              <a:t>CONCLUSION</a:t>
            </a:r>
          </a:p>
          <a:p>
            <a:pPr algn="ctr"/>
            <a:r>
              <a:rPr lang="en-US" b="1" dirty="0" smtClean="0">
                <a:solidFill>
                  <a:schemeClr val="bg1">
                    <a:lumMod val="95000"/>
                    <a:lumOff val="5000"/>
                  </a:schemeClr>
                </a:solidFill>
              </a:rPr>
              <a:t>Modern and updated infrastructures are designed using these techniques to withstand major earthquakes</a:t>
            </a:r>
            <a:r>
              <a:rPr lang="en-US" dirty="0" smtClean="0">
                <a:solidFill>
                  <a:schemeClr val="bg1">
                    <a:lumMod val="95000"/>
                    <a:lumOff val="5000"/>
                  </a:schemeClr>
                </a:solidFill>
              </a:rPr>
              <a:t>.</a:t>
            </a:r>
          </a:p>
          <a:p>
            <a:pPr algn="ctr"/>
            <a:endParaRPr lang="en-US" dirty="0">
              <a:solidFill>
                <a:schemeClr val="bg1">
                  <a:lumMod val="95000"/>
                  <a:lumOff val="5000"/>
                </a:schemeClr>
              </a:solidFill>
            </a:endParaRPr>
          </a:p>
        </p:txBody>
      </p:sp>
      <p:sp>
        <p:nvSpPr>
          <p:cNvPr id="23" name="Horizontal Scroll 22"/>
          <p:cNvSpPr/>
          <p:nvPr/>
        </p:nvSpPr>
        <p:spPr>
          <a:xfrm>
            <a:off x="2647950" y="14935200"/>
            <a:ext cx="4286250" cy="3200400"/>
          </a:xfrm>
          <a:prstGeom prst="horizontalScroll">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POSTER PRESENTATION  IN 1</a:t>
            </a:r>
            <a:r>
              <a:rPr lang="en-US" b="1" baseline="30000" dirty="0" smtClean="0">
                <a:solidFill>
                  <a:schemeClr val="bg1"/>
                </a:solidFill>
              </a:rPr>
              <a:t>ST</a:t>
            </a:r>
            <a:r>
              <a:rPr lang="en-US" b="1" dirty="0" smtClean="0">
                <a:solidFill>
                  <a:schemeClr val="bg1"/>
                </a:solidFill>
              </a:rPr>
              <a:t> NATIONAL SYMPOSIUM ON TREMBLER ABSORBERS </a:t>
            </a:r>
          </a:p>
          <a:p>
            <a:pPr algn="ctr"/>
            <a:r>
              <a:rPr lang="en-US" b="1" dirty="0" smtClean="0">
                <a:solidFill>
                  <a:schemeClr val="bg1"/>
                </a:solidFill>
              </a:rPr>
              <a:t>DEPATRMENT OF PHYSICS, LAHORE GARRISON UNIVERSITY, LAHORE, PAKISTAN</a:t>
            </a:r>
            <a:endParaRPr lang="en-US" b="1" dirty="0">
              <a:solidFill>
                <a:schemeClr val="bg1"/>
              </a:solidFill>
            </a:endParaRPr>
          </a:p>
        </p:txBody>
      </p:sp>
      <p:sp>
        <p:nvSpPr>
          <p:cNvPr id="24" name="Flowchart: Off-page Connector 23"/>
          <p:cNvSpPr/>
          <p:nvPr/>
        </p:nvSpPr>
        <p:spPr>
          <a:xfrm>
            <a:off x="6877050" y="457200"/>
            <a:ext cx="2819400" cy="4876800"/>
          </a:xfrm>
          <a:prstGeom prst="flowChartOffpageConnector">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rPr>
              <a:t>MOTIVATION</a:t>
            </a:r>
          </a:p>
          <a:p>
            <a:pPr algn="ctr"/>
            <a:endParaRPr lang="en-US" b="1" dirty="0" smtClean="0">
              <a:solidFill>
                <a:schemeClr val="bg1"/>
              </a:solidFill>
            </a:endParaRPr>
          </a:p>
          <a:p>
            <a:pPr algn="ctr"/>
            <a:r>
              <a:rPr lang="en-US" b="1" dirty="0" smtClean="0">
                <a:solidFill>
                  <a:schemeClr val="bg1"/>
                </a:solidFill>
              </a:rPr>
              <a:t>We prefer all of you to use these advanced methods for your infrastructure in order to save your lives because they are cheap , an effective ,easily available and really simple to use</a:t>
            </a:r>
            <a:r>
              <a:rPr lang="en-US" dirty="0" smtClean="0"/>
              <a:t>.</a:t>
            </a:r>
            <a:endParaRPr lang="en-US" dirty="0"/>
          </a:p>
        </p:txBody>
      </p:sp>
      <p:sp>
        <p:nvSpPr>
          <p:cNvPr id="28" name="Rectangle 27"/>
          <p:cNvSpPr/>
          <p:nvPr/>
        </p:nvSpPr>
        <p:spPr>
          <a:xfrm>
            <a:off x="-2057400" y="381000"/>
            <a:ext cx="5715000" cy="61722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rPr>
              <a:t>RECONSTRUCTION OF BUILDING TO INCREASE SEISMIC POWER AT LOWER COST</a:t>
            </a:r>
          </a:p>
          <a:p>
            <a:pPr algn="ctr"/>
            <a:r>
              <a:rPr lang="en-US" b="1" dirty="0" smtClean="0">
                <a:solidFill>
                  <a:schemeClr val="bg1"/>
                </a:solidFill>
              </a:rPr>
              <a:t>In many modern high rise buildings, engineers use core wall construction to increase seismic power performance at lower cost. In this design, a reinforced concrete core runs through the heart of structure, surrounding the elevator banks. For extremely tall buildings, the core wall can be quite substantial at least 30 feet in each plan direction and 18 to 30 inches thick. While core wall construction helps buildings stand up to earthquakes , its not a perfect technology. Researchers have found that fixed based buildings with core walls can still experience significant inelastic deformations , large shear forces and damaging floor acceleration. One possible solution is to involve base isolation floating. This design reduces floor accelerations and shear forces.  </a:t>
            </a:r>
            <a:endParaRPr lang="en-US" b="1" dirty="0">
              <a:solidFill>
                <a:schemeClr val="bg1"/>
              </a:solidFill>
            </a:endParaRPr>
          </a:p>
        </p:txBody>
      </p:sp>
      <p:sp>
        <p:nvSpPr>
          <p:cNvPr id="30" name="Flowchart: Alternate Process 29"/>
          <p:cNvSpPr/>
          <p:nvPr/>
        </p:nvSpPr>
        <p:spPr>
          <a:xfrm>
            <a:off x="-2057400" y="6629400"/>
            <a:ext cx="5676900" cy="4419600"/>
          </a:xfrm>
          <a:prstGeom prst="flowChartAlternateProcess">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rPr>
              <a:t>BETTER SOLUTION </a:t>
            </a:r>
          </a:p>
          <a:p>
            <a:pPr algn="ctr"/>
            <a:r>
              <a:rPr lang="en-US" b="1" dirty="0" smtClean="0">
                <a:solidFill>
                  <a:srgbClr val="FF0000"/>
                </a:solidFill>
              </a:rPr>
              <a:t>A better solution </a:t>
            </a:r>
            <a:r>
              <a:rPr lang="en-US" b="1" dirty="0" smtClean="0">
                <a:solidFill>
                  <a:schemeClr val="bg1"/>
                </a:solidFill>
              </a:rPr>
              <a:t>for structures in earthquake zones calls for a rocking core wall combined with base isolation. A rocking core wall rocks at the ground level to prevent the concrete in the wall from being permanently reformed. To accomplish this , engineers reinforce the lower two levels of the building with steel and incorporate post tensioning along the entire height . In post tensioning systems, steel tendons are threaded through the core wall . The tendons act like rubber bands , which can be tightly stretched by hydraulic jacks to increase the tensile strength of the core wall </a:t>
            </a:r>
            <a:endParaRPr lang="en-US" b="1" dirty="0">
              <a:solidFill>
                <a:srgbClr val="FFFF00"/>
              </a:solidFill>
            </a:endParaRPr>
          </a:p>
        </p:txBody>
      </p:sp>
      <p:sp>
        <p:nvSpPr>
          <p:cNvPr id="31" name="Flowchart: Process 30"/>
          <p:cNvSpPr/>
          <p:nvPr/>
        </p:nvSpPr>
        <p:spPr>
          <a:xfrm>
            <a:off x="3733800" y="9601200"/>
            <a:ext cx="5943600" cy="1447800"/>
          </a:xfrm>
          <a:prstGeom prst="flowChartProcess">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C00000"/>
                </a:solidFill>
              </a:rPr>
              <a:t>AIMS AND OBJECTIVES:</a:t>
            </a:r>
          </a:p>
          <a:p>
            <a:pPr algn="ctr"/>
            <a:r>
              <a:rPr lang="en-US" b="1" dirty="0" smtClean="0">
                <a:solidFill>
                  <a:schemeClr val="bg1"/>
                </a:solidFill>
              </a:rPr>
              <a:t>To  keep our buildings in contact with the surface to save human lives as much as possible.</a:t>
            </a:r>
          </a:p>
          <a:p>
            <a:pPr algn="ctr"/>
            <a:r>
              <a:rPr lang="en-US" b="1" dirty="0" smtClean="0">
                <a:solidFill>
                  <a:srgbClr val="C00000"/>
                </a:solidFill>
              </a:rPr>
              <a:t> </a:t>
            </a:r>
            <a:endParaRPr lang="en-US" b="1" dirty="0">
              <a:solidFill>
                <a:srgbClr val="C00000"/>
              </a:solidFill>
            </a:endParaRPr>
          </a:p>
        </p:txBody>
      </p:sp>
      <p:sp>
        <p:nvSpPr>
          <p:cNvPr id="33" name="Flowchart: Process 32"/>
          <p:cNvSpPr/>
          <p:nvPr/>
        </p:nvSpPr>
        <p:spPr>
          <a:xfrm>
            <a:off x="-1981200" y="11125200"/>
            <a:ext cx="11582400" cy="3657600"/>
          </a:xfrm>
          <a:prstGeom prst="flowChartProces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descr="Nov-2017-Chesley-Williams-Global-EQ-blog-chart-720px.jpg"/>
          <p:cNvPicPr>
            <a:picLocks noChangeAspect="1"/>
          </p:cNvPicPr>
          <p:nvPr/>
        </p:nvPicPr>
        <p:blipFill>
          <a:blip r:embed="rId7" cstate="print"/>
          <a:stretch>
            <a:fillRect/>
          </a:stretch>
        </p:blipFill>
        <p:spPr>
          <a:xfrm>
            <a:off x="-1828800" y="11125200"/>
            <a:ext cx="11277600" cy="3810000"/>
          </a:xfrm>
          <a:prstGeom prst="rect">
            <a:avLst/>
          </a:prstGeom>
        </p:spPr>
      </p:pic>
      <p:pic>
        <p:nvPicPr>
          <p:cNvPr id="27" name="Picture 26" descr="fbuil-03-00030-t002.jpg"/>
          <p:cNvPicPr>
            <a:picLocks noChangeAspect="1"/>
          </p:cNvPicPr>
          <p:nvPr/>
        </p:nvPicPr>
        <p:blipFill>
          <a:blip r:embed="rId8" cstate="print"/>
          <a:stretch>
            <a:fillRect/>
          </a:stretch>
        </p:blipFill>
        <p:spPr>
          <a:xfrm>
            <a:off x="3733800" y="7270531"/>
            <a:ext cx="5943600" cy="2254469"/>
          </a:xfrm>
          <a:prstGeom prst="rect">
            <a:avLst/>
          </a:prstGeom>
          <a:ln>
            <a:noFill/>
          </a:ln>
          <a:effectLst>
            <a:outerShdw blurRad="292100" dist="139700" dir="2700000" algn="tl" rotWithShape="0">
              <a:srgbClr val="333333">
                <a:alpha val="65000"/>
              </a:srgbClr>
            </a:outerShdw>
          </a:effectLst>
        </p:spPr>
      </p:pic>
      <p:pic>
        <p:nvPicPr>
          <p:cNvPr id="7" name="Picture 2"/>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8267700" y="5410200"/>
            <a:ext cx="1409700" cy="1752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6800850" y="5386552"/>
            <a:ext cx="1428750" cy="17762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7391400" y="3810000"/>
            <a:ext cx="1828800" cy="8399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289</TotalTime>
  <Words>408</Words>
  <Application>Microsoft Office PowerPoint</Application>
  <PresentationFormat>On-screen Show (4:3)</PresentationFormat>
  <Paragraphs>25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Metro</vt:lpstr>
      <vt:lpstr>Slide 1</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53</cp:revision>
  <dcterms:created xsi:type="dcterms:W3CDTF">2018-03-04T09:17:43Z</dcterms:created>
  <dcterms:modified xsi:type="dcterms:W3CDTF">2018-03-04T17:56:36Z</dcterms:modified>
</cp:coreProperties>
</file>