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344" r:id="rId5"/>
    <p:sldId id="346" r:id="rId6"/>
    <p:sldId id="347" r:id="rId7"/>
    <p:sldId id="405" r:id="rId8"/>
    <p:sldId id="395" r:id="rId9"/>
    <p:sldId id="404" r:id="rId10"/>
    <p:sldId id="396" r:id="rId11"/>
    <p:sldId id="397" r:id="rId12"/>
    <p:sldId id="398" r:id="rId13"/>
    <p:sldId id="401" r:id="rId14"/>
    <p:sldId id="399" r:id="rId15"/>
    <p:sldId id="402" r:id="rId16"/>
    <p:sldId id="400" r:id="rId17"/>
    <p:sldId id="403" r:id="rId18"/>
    <p:sldId id="269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" initials="s" lastIdx="1" clrIdx="0">
    <p:extLst>
      <p:ext uri="{19B8F6BF-5375-455C-9EA6-DF929625EA0E}">
        <p15:presenceInfo xmlns:p15="http://schemas.microsoft.com/office/powerpoint/2012/main" userId="s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79A"/>
    <a:srgbClr val="920783"/>
    <a:srgbClr val="930784"/>
    <a:srgbClr val="9673DC"/>
    <a:srgbClr val="E5CCE5"/>
    <a:srgbClr val="9572DB"/>
    <a:srgbClr val="B57FDE"/>
    <a:srgbClr val="9114A6"/>
    <a:srgbClr val="8C12BE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1F852-51B5-4744-94A0-4DBB890AD67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2B8337F-CB77-4DE9-AA83-F67B4573CDE0}">
      <dgm:prSet phldrT="[文本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altLang="zh-CN" b="1" dirty="0" smtClean="0">
              <a:solidFill>
                <a:srgbClr val="930784"/>
              </a:solidFill>
            </a:rPr>
            <a:t>01 </a:t>
          </a:r>
          <a:r>
            <a:rPr lang="zh-CN" altLang="en-US" b="1" dirty="0" smtClean="0">
              <a:solidFill>
                <a:srgbClr val="930784"/>
              </a:solidFill>
            </a:rPr>
            <a:t>报告解读</a:t>
          </a:r>
          <a:endParaRPr lang="zh-CN" altLang="en-US" b="1" dirty="0">
            <a:solidFill>
              <a:srgbClr val="930784"/>
            </a:solidFill>
          </a:endParaRPr>
        </a:p>
      </dgm:t>
    </dgm:pt>
    <dgm:pt modelId="{D709A152-31C8-4282-9CEB-8CF79E5B6AFA}" type="parTrans" cxnId="{887959AE-E8B8-45F7-88D7-1CE686748380}">
      <dgm:prSet/>
      <dgm:spPr/>
      <dgm:t>
        <a:bodyPr/>
        <a:lstStyle/>
        <a:p>
          <a:endParaRPr lang="zh-CN" altLang="en-US"/>
        </a:p>
      </dgm:t>
    </dgm:pt>
    <dgm:pt modelId="{E6671D2F-4FBE-445A-9640-FED9FF942523}" type="sibTrans" cxnId="{887959AE-E8B8-45F7-88D7-1CE686748380}">
      <dgm:prSet/>
      <dgm:spPr/>
      <dgm:t>
        <a:bodyPr/>
        <a:lstStyle/>
        <a:p>
          <a:endParaRPr lang="zh-CN" altLang="en-US"/>
        </a:p>
      </dgm:t>
    </dgm:pt>
    <dgm:pt modelId="{FC5003EF-7BEE-4418-9C59-3B48DB16D354}">
      <dgm:prSet phldrT="[文本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altLang="zh-CN" b="1" dirty="0" smtClean="0">
              <a:solidFill>
                <a:srgbClr val="930784"/>
              </a:solidFill>
            </a:rPr>
            <a:t>02 Log</a:t>
          </a:r>
          <a:r>
            <a:rPr lang="zh-CN" altLang="en-US" b="1" dirty="0" smtClean="0">
              <a:solidFill>
                <a:srgbClr val="930784"/>
              </a:solidFill>
            </a:rPr>
            <a:t>分析</a:t>
          </a:r>
          <a:endParaRPr lang="zh-CN" altLang="en-US" b="1" dirty="0">
            <a:solidFill>
              <a:srgbClr val="930784"/>
            </a:solidFill>
          </a:endParaRPr>
        </a:p>
      </dgm:t>
    </dgm:pt>
    <dgm:pt modelId="{7CF95A8E-08F6-45E4-9D48-FF10E1410201}" type="parTrans" cxnId="{1847E003-AAA3-4193-A7E5-06F4B00DA5E5}">
      <dgm:prSet/>
      <dgm:spPr/>
      <dgm:t>
        <a:bodyPr/>
        <a:lstStyle/>
        <a:p>
          <a:endParaRPr lang="zh-CN" altLang="en-US"/>
        </a:p>
      </dgm:t>
    </dgm:pt>
    <dgm:pt modelId="{C8084292-CEB6-4349-B50E-7F07669CEC15}" type="sibTrans" cxnId="{1847E003-AAA3-4193-A7E5-06F4B00DA5E5}">
      <dgm:prSet/>
      <dgm:spPr/>
      <dgm:t>
        <a:bodyPr/>
        <a:lstStyle/>
        <a:p>
          <a:endParaRPr lang="zh-CN" altLang="en-US"/>
        </a:p>
      </dgm:t>
    </dgm:pt>
    <dgm:pt modelId="{68C44F5F-6E71-4D63-AE01-57A99586C39C}">
      <dgm:prSet phldrT="[文本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altLang="zh-CN" b="1" dirty="0" smtClean="0">
              <a:solidFill>
                <a:srgbClr val="930784"/>
              </a:solidFill>
            </a:rPr>
            <a:t>03 </a:t>
          </a:r>
          <a:r>
            <a:rPr lang="zh-CN" altLang="en-US" b="1" dirty="0" smtClean="0">
              <a:solidFill>
                <a:srgbClr val="930784"/>
              </a:solidFill>
            </a:rPr>
            <a:t>反编译工具</a:t>
          </a:r>
          <a:endParaRPr lang="zh-CN" altLang="en-US" b="1" dirty="0">
            <a:solidFill>
              <a:srgbClr val="930784"/>
            </a:solidFill>
          </a:endParaRPr>
        </a:p>
      </dgm:t>
    </dgm:pt>
    <dgm:pt modelId="{9B28C88E-BFF7-4191-B2C8-7F48908870DB}" type="parTrans" cxnId="{0E0CF4F2-582E-417A-BEE3-9F951FABD206}">
      <dgm:prSet/>
      <dgm:spPr/>
      <dgm:t>
        <a:bodyPr/>
        <a:lstStyle/>
        <a:p>
          <a:endParaRPr lang="zh-CN" altLang="en-US"/>
        </a:p>
      </dgm:t>
    </dgm:pt>
    <dgm:pt modelId="{1E379E1B-571C-430A-BEE7-6E654548F6CA}" type="sibTrans" cxnId="{0E0CF4F2-582E-417A-BEE3-9F951FABD206}">
      <dgm:prSet/>
      <dgm:spPr/>
      <dgm:t>
        <a:bodyPr/>
        <a:lstStyle/>
        <a:p>
          <a:endParaRPr lang="zh-CN" altLang="en-US"/>
        </a:p>
      </dgm:t>
    </dgm:pt>
    <dgm:pt modelId="{479706CE-B900-488A-AF22-3BB9CF9C81DA}" type="pres">
      <dgm:prSet presAssocID="{F901F852-51B5-4744-94A0-4DBB890AD670}" presName="linear" presStyleCnt="0">
        <dgm:presLayoutVars>
          <dgm:dir/>
          <dgm:animLvl val="lvl"/>
          <dgm:resizeHandles val="exact"/>
        </dgm:presLayoutVars>
      </dgm:prSet>
      <dgm:spPr/>
    </dgm:pt>
    <dgm:pt modelId="{4EC5FE46-830E-4DE1-A121-38B779704960}" type="pres">
      <dgm:prSet presAssocID="{92B8337F-CB77-4DE9-AA83-F67B4573CDE0}" presName="parentLin" presStyleCnt="0"/>
      <dgm:spPr/>
    </dgm:pt>
    <dgm:pt modelId="{4982EDD2-8DDA-4A33-83EF-D5C80BB9370C}" type="pres">
      <dgm:prSet presAssocID="{92B8337F-CB77-4DE9-AA83-F67B4573CDE0}" presName="parentLeftMargin" presStyleLbl="node1" presStyleIdx="0" presStyleCnt="3"/>
      <dgm:spPr/>
    </dgm:pt>
    <dgm:pt modelId="{01DC3783-9783-497B-989E-1604138715C5}" type="pres">
      <dgm:prSet presAssocID="{92B8337F-CB77-4DE9-AA83-F67B4573CDE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B5C556-D606-475E-B1F8-9B92E594EC0B}" type="pres">
      <dgm:prSet presAssocID="{92B8337F-CB77-4DE9-AA83-F67B4573CDE0}" presName="negativeSpace" presStyleCnt="0"/>
      <dgm:spPr/>
    </dgm:pt>
    <dgm:pt modelId="{8B5CE408-C0C1-422C-AA38-8BA0E052F1D0}" type="pres">
      <dgm:prSet presAssocID="{92B8337F-CB77-4DE9-AA83-F67B4573CDE0}" presName="childText" presStyleLbl="conFgAcc1" presStyleIdx="0" presStyleCnt="3">
        <dgm:presLayoutVars>
          <dgm:bulletEnabled val="1"/>
        </dgm:presLayoutVars>
      </dgm:prSet>
      <dgm:spPr>
        <a:noFill/>
        <a:ln>
          <a:noFill/>
        </a:ln>
      </dgm:spPr>
    </dgm:pt>
    <dgm:pt modelId="{527C3658-F8CF-4001-9592-DA7364A84E2F}" type="pres">
      <dgm:prSet presAssocID="{E6671D2F-4FBE-445A-9640-FED9FF942523}" presName="spaceBetweenRectangles" presStyleCnt="0"/>
      <dgm:spPr/>
    </dgm:pt>
    <dgm:pt modelId="{A3601538-F075-4C62-A408-355B982BB51B}" type="pres">
      <dgm:prSet presAssocID="{FC5003EF-7BEE-4418-9C59-3B48DB16D354}" presName="parentLin" presStyleCnt="0"/>
      <dgm:spPr/>
    </dgm:pt>
    <dgm:pt modelId="{8FFE5579-70FF-46EE-B7D0-D6923A1D9EAB}" type="pres">
      <dgm:prSet presAssocID="{FC5003EF-7BEE-4418-9C59-3B48DB16D354}" presName="parentLeftMargin" presStyleLbl="node1" presStyleIdx="0" presStyleCnt="3"/>
      <dgm:spPr/>
    </dgm:pt>
    <dgm:pt modelId="{E02E4823-C591-4ABD-96E3-C58359EF56F8}" type="pres">
      <dgm:prSet presAssocID="{FC5003EF-7BEE-4418-9C59-3B48DB16D3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A941B7-B928-4CE0-8396-DEF4EC4EE00C}" type="pres">
      <dgm:prSet presAssocID="{FC5003EF-7BEE-4418-9C59-3B48DB16D354}" presName="negativeSpace" presStyleCnt="0"/>
      <dgm:spPr/>
    </dgm:pt>
    <dgm:pt modelId="{0DF7F29B-3670-4026-BCEA-E9AFB6EF792C}" type="pres">
      <dgm:prSet presAssocID="{FC5003EF-7BEE-4418-9C59-3B48DB16D354}" presName="childText" presStyleLbl="conFgAcc1" presStyleIdx="1" presStyleCnt="3">
        <dgm:presLayoutVars>
          <dgm:bulletEnabled val="1"/>
        </dgm:presLayoutVars>
      </dgm:prSet>
      <dgm:spPr>
        <a:noFill/>
        <a:ln>
          <a:noFill/>
        </a:ln>
      </dgm:spPr>
    </dgm:pt>
    <dgm:pt modelId="{0F1233B5-2A89-452A-914E-6919BE6C5F8A}" type="pres">
      <dgm:prSet presAssocID="{C8084292-CEB6-4349-B50E-7F07669CEC15}" presName="spaceBetweenRectangles" presStyleCnt="0"/>
      <dgm:spPr/>
    </dgm:pt>
    <dgm:pt modelId="{1C22E7A4-9CD0-4A43-A93D-BF1AF4532CD4}" type="pres">
      <dgm:prSet presAssocID="{68C44F5F-6E71-4D63-AE01-57A99586C39C}" presName="parentLin" presStyleCnt="0"/>
      <dgm:spPr/>
    </dgm:pt>
    <dgm:pt modelId="{C86A4CC0-D7D8-41EF-B6D9-BF0AD8E4DF44}" type="pres">
      <dgm:prSet presAssocID="{68C44F5F-6E71-4D63-AE01-57A99586C39C}" presName="parentLeftMargin" presStyleLbl="node1" presStyleIdx="1" presStyleCnt="3"/>
      <dgm:spPr/>
    </dgm:pt>
    <dgm:pt modelId="{1B8FD383-5B43-4056-913D-79DD449E065E}" type="pres">
      <dgm:prSet presAssocID="{68C44F5F-6E71-4D63-AE01-57A99586C39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9C35AC8-7436-4292-95EC-719A84AC1386}" type="pres">
      <dgm:prSet presAssocID="{68C44F5F-6E71-4D63-AE01-57A99586C39C}" presName="negativeSpace" presStyleCnt="0"/>
      <dgm:spPr/>
    </dgm:pt>
    <dgm:pt modelId="{216827DE-930B-47E7-9DFC-39A66C41E471}" type="pres">
      <dgm:prSet presAssocID="{68C44F5F-6E71-4D63-AE01-57A99586C39C}" presName="childText" presStyleLbl="conFgAcc1" presStyleIdx="2" presStyleCnt="3">
        <dgm:presLayoutVars>
          <dgm:bulletEnabled val="1"/>
        </dgm:presLayoutVars>
      </dgm:prSet>
      <dgm:spPr>
        <a:noFill/>
        <a:ln>
          <a:noFill/>
        </a:ln>
      </dgm:spPr>
    </dgm:pt>
  </dgm:ptLst>
  <dgm:cxnLst>
    <dgm:cxn modelId="{A72AD8BB-2549-4F7C-A1B6-BC855D04B46F}" type="presOf" srcId="{FC5003EF-7BEE-4418-9C59-3B48DB16D354}" destId="{E02E4823-C591-4ABD-96E3-C58359EF56F8}" srcOrd="1" destOrd="0" presId="urn:microsoft.com/office/officeart/2005/8/layout/list1"/>
    <dgm:cxn modelId="{790BBE9D-581A-488D-9568-29A3DDD762AB}" type="presOf" srcId="{68C44F5F-6E71-4D63-AE01-57A99586C39C}" destId="{C86A4CC0-D7D8-41EF-B6D9-BF0AD8E4DF44}" srcOrd="0" destOrd="0" presId="urn:microsoft.com/office/officeart/2005/8/layout/list1"/>
    <dgm:cxn modelId="{B4D27B2C-672D-4202-BEA5-DC6C9AAD7056}" type="presOf" srcId="{FC5003EF-7BEE-4418-9C59-3B48DB16D354}" destId="{8FFE5579-70FF-46EE-B7D0-D6923A1D9EAB}" srcOrd="0" destOrd="0" presId="urn:microsoft.com/office/officeart/2005/8/layout/list1"/>
    <dgm:cxn modelId="{00B06041-3E00-492F-8AA7-98888DEDCABD}" type="presOf" srcId="{F901F852-51B5-4744-94A0-4DBB890AD670}" destId="{479706CE-B900-488A-AF22-3BB9CF9C81DA}" srcOrd="0" destOrd="0" presId="urn:microsoft.com/office/officeart/2005/8/layout/list1"/>
    <dgm:cxn modelId="{96688533-D322-494E-9E39-758D16FBB0A1}" type="presOf" srcId="{68C44F5F-6E71-4D63-AE01-57A99586C39C}" destId="{1B8FD383-5B43-4056-913D-79DD449E065E}" srcOrd="1" destOrd="0" presId="urn:microsoft.com/office/officeart/2005/8/layout/list1"/>
    <dgm:cxn modelId="{1847E003-AAA3-4193-A7E5-06F4B00DA5E5}" srcId="{F901F852-51B5-4744-94A0-4DBB890AD670}" destId="{FC5003EF-7BEE-4418-9C59-3B48DB16D354}" srcOrd="1" destOrd="0" parTransId="{7CF95A8E-08F6-45E4-9D48-FF10E1410201}" sibTransId="{C8084292-CEB6-4349-B50E-7F07669CEC15}"/>
    <dgm:cxn modelId="{0E0CF4F2-582E-417A-BEE3-9F951FABD206}" srcId="{F901F852-51B5-4744-94A0-4DBB890AD670}" destId="{68C44F5F-6E71-4D63-AE01-57A99586C39C}" srcOrd="2" destOrd="0" parTransId="{9B28C88E-BFF7-4191-B2C8-7F48908870DB}" sibTransId="{1E379E1B-571C-430A-BEE7-6E654548F6CA}"/>
    <dgm:cxn modelId="{887959AE-E8B8-45F7-88D7-1CE686748380}" srcId="{F901F852-51B5-4744-94A0-4DBB890AD670}" destId="{92B8337F-CB77-4DE9-AA83-F67B4573CDE0}" srcOrd="0" destOrd="0" parTransId="{D709A152-31C8-4282-9CEB-8CF79E5B6AFA}" sibTransId="{E6671D2F-4FBE-445A-9640-FED9FF942523}"/>
    <dgm:cxn modelId="{403C16E1-9BB7-47FF-BD9C-2B32FF025A57}" type="presOf" srcId="{92B8337F-CB77-4DE9-AA83-F67B4573CDE0}" destId="{4982EDD2-8DDA-4A33-83EF-D5C80BB9370C}" srcOrd="0" destOrd="0" presId="urn:microsoft.com/office/officeart/2005/8/layout/list1"/>
    <dgm:cxn modelId="{6CB4F8D1-38D8-400A-AD6F-91662FD1EF61}" type="presOf" srcId="{92B8337F-CB77-4DE9-AA83-F67B4573CDE0}" destId="{01DC3783-9783-497B-989E-1604138715C5}" srcOrd="1" destOrd="0" presId="urn:microsoft.com/office/officeart/2005/8/layout/list1"/>
    <dgm:cxn modelId="{0464560F-1749-4E4F-BDE7-49F1B4857AC3}" type="presParOf" srcId="{479706CE-B900-488A-AF22-3BB9CF9C81DA}" destId="{4EC5FE46-830E-4DE1-A121-38B779704960}" srcOrd="0" destOrd="0" presId="urn:microsoft.com/office/officeart/2005/8/layout/list1"/>
    <dgm:cxn modelId="{45BFD138-10E3-4CE8-BAC0-FDF08D0D69B1}" type="presParOf" srcId="{4EC5FE46-830E-4DE1-A121-38B779704960}" destId="{4982EDD2-8DDA-4A33-83EF-D5C80BB9370C}" srcOrd="0" destOrd="0" presId="urn:microsoft.com/office/officeart/2005/8/layout/list1"/>
    <dgm:cxn modelId="{24723B3B-B049-4FFF-A37C-0AC817359CA0}" type="presParOf" srcId="{4EC5FE46-830E-4DE1-A121-38B779704960}" destId="{01DC3783-9783-497B-989E-1604138715C5}" srcOrd="1" destOrd="0" presId="urn:microsoft.com/office/officeart/2005/8/layout/list1"/>
    <dgm:cxn modelId="{1264615C-FCFF-4668-931C-6113353E21C8}" type="presParOf" srcId="{479706CE-B900-488A-AF22-3BB9CF9C81DA}" destId="{C6B5C556-D606-475E-B1F8-9B92E594EC0B}" srcOrd="1" destOrd="0" presId="urn:microsoft.com/office/officeart/2005/8/layout/list1"/>
    <dgm:cxn modelId="{B8D090E4-5E6E-4D79-B643-3DC0CEA788B7}" type="presParOf" srcId="{479706CE-B900-488A-AF22-3BB9CF9C81DA}" destId="{8B5CE408-C0C1-422C-AA38-8BA0E052F1D0}" srcOrd="2" destOrd="0" presId="urn:microsoft.com/office/officeart/2005/8/layout/list1"/>
    <dgm:cxn modelId="{0ECB0298-BD8C-4C55-84BD-C79579D3296F}" type="presParOf" srcId="{479706CE-B900-488A-AF22-3BB9CF9C81DA}" destId="{527C3658-F8CF-4001-9592-DA7364A84E2F}" srcOrd="3" destOrd="0" presId="urn:microsoft.com/office/officeart/2005/8/layout/list1"/>
    <dgm:cxn modelId="{AF042AD3-145E-4EE1-BEA2-B2B709217F97}" type="presParOf" srcId="{479706CE-B900-488A-AF22-3BB9CF9C81DA}" destId="{A3601538-F075-4C62-A408-355B982BB51B}" srcOrd="4" destOrd="0" presId="urn:microsoft.com/office/officeart/2005/8/layout/list1"/>
    <dgm:cxn modelId="{BB761709-B245-41B5-84A8-F00D30B12729}" type="presParOf" srcId="{A3601538-F075-4C62-A408-355B982BB51B}" destId="{8FFE5579-70FF-46EE-B7D0-D6923A1D9EAB}" srcOrd="0" destOrd="0" presId="urn:microsoft.com/office/officeart/2005/8/layout/list1"/>
    <dgm:cxn modelId="{64C1493C-B723-47BA-8037-1687978C9742}" type="presParOf" srcId="{A3601538-F075-4C62-A408-355B982BB51B}" destId="{E02E4823-C591-4ABD-96E3-C58359EF56F8}" srcOrd="1" destOrd="0" presId="urn:microsoft.com/office/officeart/2005/8/layout/list1"/>
    <dgm:cxn modelId="{A02C6210-1E65-460E-9354-C31B7F5BC08F}" type="presParOf" srcId="{479706CE-B900-488A-AF22-3BB9CF9C81DA}" destId="{3BA941B7-B928-4CE0-8396-DEF4EC4EE00C}" srcOrd="5" destOrd="0" presId="urn:microsoft.com/office/officeart/2005/8/layout/list1"/>
    <dgm:cxn modelId="{6056D1B4-1740-419C-9365-709A59C012F9}" type="presParOf" srcId="{479706CE-B900-488A-AF22-3BB9CF9C81DA}" destId="{0DF7F29B-3670-4026-BCEA-E9AFB6EF792C}" srcOrd="6" destOrd="0" presId="urn:microsoft.com/office/officeart/2005/8/layout/list1"/>
    <dgm:cxn modelId="{FC4C021C-EDA3-4B1C-AD49-B033F4E2953C}" type="presParOf" srcId="{479706CE-B900-488A-AF22-3BB9CF9C81DA}" destId="{0F1233B5-2A89-452A-914E-6919BE6C5F8A}" srcOrd="7" destOrd="0" presId="urn:microsoft.com/office/officeart/2005/8/layout/list1"/>
    <dgm:cxn modelId="{1EEA65A6-8ACA-4207-B159-01F1440EDF20}" type="presParOf" srcId="{479706CE-B900-488A-AF22-3BB9CF9C81DA}" destId="{1C22E7A4-9CD0-4A43-A93D-BF1AF4532CD4}" srcOrd="8" destOrd="0" presId="urn:microsoft.com/office/officeart/2005/8/layout/list1"/>
    <dgm:cxn modelId="{7B6BD636-41C3-4485-A2DE-89A6D84DE511}" type="presParOf" srcId="{1C22E7A4-9CD0-4A43-A93D-BF1AF4532CD4}" destId="{C86A4CC0-D7D8-41EF-B6D9-BF0AD8E4DF44}" srcOrd="0" destOrd="0" presId="urn:microsoft.com/office/officeart/2005/8/layout/list1"/>
    <dgm:cxn modelId="{D22E65E0-9281-49F4-B29E-FC20CA17F8DD}" type="presParOf" srcId="{1C22E7A4-9CD0-4A43-A93D-BF1AF4532CD4}" destId="{1B8FD383-5B43-4056-913D-79DD449E065E}" srcOrd="1" destOrd="0" presId="urn:microsoft.com/office/officeart/2005/8/layout/list1"/>
    <dgm:cxn modelId="{E46181A8-9100-43A1-9B5D-C259252F8E1C}" type="presParOf" srcId="{479706CE-B900-488A-AF22-3BB9CF9C81DA}" destId="{89C35AC8-7436-4292-95EC-719A84AC1386}" srcOrd="9" destOrd="0" presId="urn:microsoft.com/office/officeart/2005/8/layout/list1"/>
    <dgm:cxn modelId="{953F9661-0FA1-427F-ADDA-2F9359E84001}" type="presParOf" srcId="{479706CE-B900-488A-AF22-3BB9CF9C81DA}" destId="{216827DE-930B-47E7-9DFC-39A66C41E47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CE408-C0C1-422C-AA38-8BA0E052F1D0}">
      <dsp:nvSpPr>
        <dsp:cNvPr id="0" name=""/>
        <dsp:cNvSpPr/>
      </dsp:nvSpPr>
      <dsp:spPr>
        <a:xfrm>
          <a:off x="0" y="635553"/>
          <a:ext cx="8128000" cy="1033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C3783-9783-497B-989E-1604138715C5}">
      <dsp:nvSpPr>
        <dsp:cNvPr id="0" name=""/>
        <dsp:cNvSpPr/>
      </dsp:nvSpPr>
      <dsp:spPr>
        <a:xfrm>
          <a:off x="406400" y="30393"/>
          <a:ext cx="5689600" cy="1210320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b="1" kern="1200" dirty="0" smtClean="0">
              <a:solidFill>
                <a:srgbClr val="930784"/>
              </a:solidFill>
            </a:rPr>
            <a:t>01 </a:t>
          </a:r>
          <a:r>
            <a:rPr lang="zh-CN" altLang="en-US" sz="4100" b="1" kern="1200" dirty="0" smtClean="0">
              <a:solidFill>
                <a:srgbClr val="930784"/>
              </a:solidFill>
            </a:rPr>
            <a:t>报告解读</a:t>
          </a:r>
          <a:endParaRPr lang="zh-CN" altLang="en-US" sz="4100" b="1" kern="1200" dirty="0">
            <a:solidFill>
              <a:srgbClr val="930784"/>
            </a:solidFill>
          </a:endParaRPr>
        </a:p>
      </dsp:txBody>
      <dsp:txXfrm>
        <a:off x="465483" y="89476"/>
        <a:ext cx="5571434" cy="1092154"/>
      </dsp:txXfrm>
    </dsp:sp>
    <dsp:sp modelId="{0DF7F29B-3670-4026-BCEA-E9AFB6EF792C}">
      <dsp:nvSpPr>
        <dsp:cNvPr id="0" name=""/>
        <dsp:cNvSpPr/>
      </dsp:nvSpPr>
      <dsp:spPr>
        <a:xfrm>
          <a:off x="0" y="2495313"/>
          <a:ext cx="8128000" cy="1033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E4823-C591-4ABD-96E3-C58359EF56F8}">
      <dsp:nvSpPr>
        <dsp:cNvPr id="0" name=""/>
        <dsp:cNvSpPr/>
      </dsp:nvSpPr>
      <dsp:spPr>
        <a:xfrm>
          <a:off x="406400" y="1890153"/>
          <a:ext cx="5689600" cy="1210320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b="1" kern="1200" dirty="0" smtClean="0">
              <a:solidFill>
                <a:srgbClr val="930784"/>
              </a:solidFill>
            </a:rPr>
            <a:t>02 Log</a:t>
          </a:r>
          <a:r>
            <a:rPr lang="zh-CN" altLang="en-US" sz="4100" b="1" kern="1200" dirty="0" smtClean="0">
              <a:solidFill>
                <a:srgbClr val="930784"/>
              </a:solidFill>
            </a:rPr>
            <a:t>分析</a:t>
          </a:r>
          <a:endParaRPr lang="zh-CN" altLang="en-US" sz="4100" b="1" kern="1200" dirty="0">
            <a:solidFill>
              <a:srgbClr val="930784"/>
            </a:solidFill>
          </a:endParaRPr>
        </a:p>
      </dsp:txBody>
      <dsp:txXfrm>
        <a:off x="465483" y="1949236"/>
        <a:ext cx="5571434" cy="1092154"/>
      </dsp:txXfrm>
    </dsp:sp>
    <dsp:sp modelId="{216827DE-930B-47E7-9DFC-39A66C41E471}">
      <dsp:nvSpPr>
        <dsp:cNvPr id="0" name=""/>
        <dsp:cNvSpPr/>
      </dsp:nvSpPr>
      <dsp:spPr>
        <a:xfrm>
          <a:off x="0" y="4355073"/>
          <a:ext cx="8128000" cy="1033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FD383-5B43-4056-913D-79DD449E065E}">
      <dsp:nvSpPr>
        <dsp:cNvPr id="0" name=""/>
        <dsp:cNvSpPr/>
      </dsp:nvSpPr>
      <dsp:spPr>
        <a:xfrm>
          <a:off x="406400" y="3749913"/>
          <a:ext cx="5689600" cy="1210320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b="1" kern="1200" dirty="0" smtClean="0">
              <a:solidFill>
                <a:srgbClr val="930784"/>
              </a:solidFill>
            </a:rPr>
            <a:t>03 </a:t>
          </a:r>
          <a:r>
            <a:rPr lang="zh-CN" altLang="en-US" sz="4100" b="1" kern="1200" dirty="0" smtClean="0">
              <a:solidFill>
                <a:srgbClr val="930784"/>
              </a:solidFill>
            </a:rPr>
            <a:t>反编译工具</a:t>
          </a:r>
          <a:endParaRPr lang="zh-CN" altLang="en-US" sz="4100" b="1" kern="1200" dirty="0">
            <a:solidFill>
              <a:srgbClr val="930784"/>
            </a:solidFill>
          </a:endParaRPr>
        </a:p>
      </dsp:txBody>
      <dsp:txXfrm>
        <a:off x="465483" y="3808996"/>
        <a:ext cx="5571434" cy="109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  <a:pPr/>
              <a:t>2020/7/14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1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badi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badi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badi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badi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badi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2020/7/14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BDA2D4-C6F6-4076-9A3F-0EB835ADA6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891" y="317604"/>
            <a:ext cx="1356235" cy="363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  <a:pPr/>
              <a:t>2020/7/14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2020/7/14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35462C-00C7-48E1-A88D-1F708B9961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891" y="317604"/>
            <a:ext cx="1356235" cy="363433"/>
          </a:xfrm>
          <a:prstGeom prst="rect">
            <a:avLst/>
          </a:prstGeom>
        </p:spPr>
      </p:pic>
      <p:sp>
        <p:nvSpPr>
          <p:cNvPr id="9" name="平行四边形 8">
            <a:extLst>
              <a:ext uri="{FF2B5EF4-FFF2-40B4-BE49-F238E27FC236}">
                <a16:creationId xmlns:a16="http://schemas.microsoft.com/office/drawing/2014/main" id="{6D0AD354-AE48-4A9D-B2C3-7FE640603AEA}"/>
              </a:ext>
            </a:extLst>
          </p:cNvPr>
          <p:cNvSpPr/>
          <p:nvPr userDrawn="1"/>
        </p:nvSpPr>
        <p:spPr>
          <a:xfrm>
            <a:off x="-466040" y="6492874"/>
            <a:ext cx="5866716" cy="379619"/>
          </a:xfrm>
          <a:prstGeom prst="parallelogram">
            <a:avLst>
              <a:gd name="adj" fmla="val 103866"/>
            </a:avLst>
          </a:prstGeom>
          <a:solidFill>
            <a:srgbClr val="F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FE6B35-A2B1-49C4-996D-5B82CBA5F00F}"/>
              </a:ext>
            </a:extLst>
          </p:cNvPr>
          <p:cNvSpPr/>
          <p:nvPr userDrawn="1"/>
        </p:nvSpPr>
        <p:spPr>
          <a:xfrm>
            <a:off x="470597" y="6546084"/>
            <a:ext cx="2456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9307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字 世 界 的 生 态 承 载 者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  <a:pPr/>
              <a:t>2020/7/14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9E3F9E-FA7C-4222-BEB0-39DB27CF60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891" y="317604"/>
            <a:ext cx="1356235" cy="363433"/>
          </a:xfrm>
          <a:prstGeom prst="rect">
            <a:avLst/>
          </a:prstGeom>
        </p:spPr>
      </p:pic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3AA24FD2-B34B-4888-A305-E46D7CE24002}"/>
              </a:ext>
            </a:extLst>
          </p:cNvPr>
          <p:cNvSpPr/>
          <p:nvPr userDrawn="1"/>
        </p:nvSpPr>
        <p:spPr>
          <a:xfrm>
            <a:off x="-466040" y="6492874"/>
            <a:ext cx="5866716" cy="379619"/>
          </a:xfrm>
          <a:prstGeom prst="parallelogram">
            <a:avLst>
              <a:gd name="adj" fmla="val 103866"/>
            </a:avLst>
          </a:prstGeom>
          <a:solidFill>
            <a:srgbClr val="F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133470-2736-4E49-9C02-3B51DB6A428F}"/>
              </a:ext>
            </a:extLst>
          </p:cNvPr>
          <p:cNvSpPr/>
          <p:nvPr userDrawn="1"/>
        </p:nvSpPr>
        <p:spPr>
          <a:xfrm>
            <a:off x="470597" y="6546084"/>
            <a:ext cx="2456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9307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字 世 界 的 生 态 承 载 者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2020/7/14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E6C549-1FFE-41E5-842C-EF9A111E47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891" y="317604"/>
            <a:ext cx="1356235" cy="363433"/>
          </a:xfrm>
          <a:prstGeom prst="rect">
            <a:avLst/>
          </a:prstGeom>
        </p:spPr>
      </p:pic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3A00B474-4C07-408B-99CC-591EBD12486B}"/>
              </a:ext>
            </a:extLst>
          </p:cNvPr>
          <p:cNvSpPr/>
          <p:nvPr userDrawn="1"/>
        </p:nvSpPr>
        <p:spPr>
          <a:xfrm>
            <a:off x="-466040" y="6492874"/>
            <a:ext cx="5866716" cy="379619"/>
          </a:xfrm>
          <a:prstGeom prst="parallelogram">
            <a:avLst>
              <a:gd name="adj" fmla="val 103866"/>
            </a:avLst>
          </a:prstGeom>
          <a:solidFill>
            <a:srgbClr val="F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4A9F30-5ED0-431A-BF23-3CAC7ADD8D57}"/>
              </a:ext>
            </a:extLst>
          </p:cNvPr>
          <p:cNvSpPr/>
          <p:nvPr userDrawn="1"/>
        </p:nvSpPr>
        <p:spPr>
          <a:xfrm>
            <a:off x="470597" y="6546084"/>
            <a:ext cx="2456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9307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字 世 界 的 生 态 承 载 者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2020/7/14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A6E640C-4BA2-440C-BF1F-91978E22A5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891" y="317604"/>
            <a:ext cx="1356235" cy="363433"/>
          </a:xfrm>
          <a:prstGeom prst="rect">
            <a:avLst/>
          </a:prstGeom>
        </p:spPr>
      </p:pic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9F00CED9-6D5E-45F7-B347-D61142F54B76}"/>
              </a:ext>
            </a:extLst>
          </p:cNvPr>
          <p:cNvSpPr/>
          <p:nvPr userDrawn="1"/>
        </p:nvSpPr>
        <p:spPr>
          <a:xfrm>
            <a:off x="-466040" y="6492874"/>
            <a:ext cx="5866716" cy="379619"/>
          </a:xfrm>
          <a:prstGeom prst="parallelogram">
            <a:avLst>
              <a:gd name="adj" fmla="val 103866"/>
            </a:avLst>
          </a:prstGeom>
          <a:solidFill>
            <a:srgbClr val="F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553D61-EE5E-4A59-8D17-DB28C75DDD28}"/>
              </a:ext>
            </a:extLst>
          </p:cNvPr>
          <p:cNvSpPr/>
          <p:nvPr userDrawn="1"/>
        </p:nvSpPr>
        <p:spPr>
          <a:xfrm>
            <a:off x="470597" y="6546084"/>
            <a:ext cx="2456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9307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字 世 界 的 生 态 承 载 者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2020/7/14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AA79B6-D685-4551-B56A-D64A28469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891" y="317604"/>
            <a:ext cx="1356235" cy="363433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E2201A19-1F01-4DD2-B5B8-8B5C06DD6B48}"/>
              </a:ext>
            </a:extLst>
          </p:cNvPr>
          <p:cNvSpPr/>
          <p:nvPr userDrawn="1"/>
        </p:nvSpPr>
        <p:spPr>
          <a:xfrm>
            <a:off x="-466040" y="6492874"/>
            <a:ext cx="5866716" cy="379619"/>
          </a:xfrm>
          <a:prstGeom prst="parallelogram">
            <a:avLst>
              <a:gd name="adj" fmla="val 103866"/>
            </a:avLst>
          </a:prstGeom>
          <a:solidFill>
            <a:srgbClr val="F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EC665B-DDC1-4F27-AB46-42301BF49DA1}"/>
              </a:ext>
            </a:extLst>
          </p:cNvPr>
          <p:cNvSpPr/>
          <p:nvPr userDrawn="1"/>
        </p:nvSpPr>
        <p:spPr>
          <a:xfrm>
            <a:off x="470597" y="6546084"/>
            <a:ext cx="2456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9307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字 世 界 的 生 态 承 载 者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2020/7/14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EECD9E-6407-4A4F-9450-8D2E8EE28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891" y="317604"/>
            <a:ext cx="1356235" cy="363433"/>
          </a:xfrm>
          <a:prstGeom prst="rect">
            <a:avLst/>
          </a:prstGeom>
        </p:spPr>
      </p:pic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005AD69E-9C39-4A5B-9BC9-BCC811A75468}"/>
              </a:ext>
            </a:extLst>
          </p:cNvPr>
          <p:cNvSpPr/>
          <p:nvPr userDrawn="1"/>
        </p:nvSpPr>
        <p:spPr>
          <a:xfrm>
            <a:off x="-466040" y="6492874"/>
            <a:ext cx="5866716" cy="379619"/>
          </a:xfrm>
          <a:prstGeom prst="parallelogram">
            <a:avLst>
              <a:gd name="adj" fmla="val 103866"/>
            </a:avLst>
          </a:prstGeom>
          <a:solidFill>
            <a:srgbClr val="F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CC1574-02FC-4467-B58C-C313B0410FDB}"/>
              </a:ext>
            </a:extLst>
          </p:cNvPr>
          <p:cNvSpPr/>
          <p:nvPr userDrawn="1"/>
        </p:nvSpPr>
        <p:spPr>
          <a:xfrm>
            <a:off x="470597" y="6546084"/>
            <a:ext cx="2456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9307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字 世 界 的 生 态 承 载 者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2020/7/14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A7F5D7-1260-4A9B-9289-B1EE1646ED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891" y="317604"/>
            <a:ext cx="1356235" cy="363433"/>
          </a:xfrm>
          <a:prstGeom prst="rect">
            <a:avLst/>
          </a:prstGeom>
        </p:spPr>
      </p:pic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D632677D-A237-4489-8775-A1DA3C2397D1}"/>
              </a:ext>
            </a:extLst>
          </p:cNvPr>
          <p:cNvSpPr/>
          <p:nvPr userDrawn="1"/>
        </p:nvSpPr>
        <p:spPr>
          <a:xfrm>
            <a:off x="-466040" y="6492874"/>
            <a:ext cx="5866716" cy="379619"/>
          </a:xfrm>
          <a:prstGeom prst="parallelogram">
            <a:avLst>
              <a:gd name="adj" fmla="val 103866"/>
            </a:avLst>
          </a:prstGeom>
          <a:solidFill>
            <a:srgbClr val="F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BEEC624-DF3F-4EE4-B5C5-CC0BAB9ACEB2}"/>
              </a:ext>
            </a:extLst>
          </p:cNvPr>
          <p:cNvSpPr/>
          <p:nvPr userDrawn="1"/>
        </p:nvSpPr>
        <p:spPr>
          <a:xfrm>
            <a:off x="470597" y="6546084"/>
            <a:ext cx="2456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9307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字 世 界 的 生 态 承 载 者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2020/7/14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22DB68-83DE-4EF1-9046-01027C396B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891" y="317604"/>
            <a:ext cx="1356235" cy="363433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E44A0DB5-62B7-4B6B-B6EE-122ED851539D}"/>
              </a:ext>
            </a:extLst>
          </p:cNvPr>
          <p:cNvSpPr/>
          <p:nvPr userDrawn="1"/>
        </p:nvSpPr>
        <p:spPr>
          <a:xfrm>
            <a:off x="-466040" y="6492874"/>
            <a:ext cx="5866716" cy="379619"/>
          </a:xfrm>
          <a:prstGeom prst="parallelogram">
            <a:avLst>
              <a:gd name="adj" fmla="val 103866"/>
            </a:avLst>
          </a:prstGeom>
          <a:solidFill>
            <a:srgbClr val="F8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DC61BE-BADC-4EB4-B796-F9D5998E3E88}"/>
              </a:ext>
            </a:extLst>
          </p:cNvPr>
          <p:cNvSpPr/>
          <p:nvPr userDrawn="1"/>
        </p:nvSpPr>
        <p:spPr>
          <a:xfrm>
            <a:off x="470597" y="6546084"/>
            <a:ext cx="2456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9307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字 世 界 的 生 态 承 载 者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2020/7/14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kylot/jadx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eathmarine/Luyten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java-decompiler.github.io/" TargetMode="Externa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jtest.spreadtrum.com/autotest/Resource/resource.do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botpeaches.github.io/Apktool/install/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A66D176C-1C42-42D5-98C7-EAF2CD1DB476}"/>
              </a:ext>
            </a:extLst>
          </p:cNvPr>
          <p:cNvSpPr/>
          <p:nvPr/>
        </p:nvSpPr>
        <p:spPr>
          <a:xfrm>
            <a:off x="-466040" y="6492874"/>
            <a:ext cx="5866716" cy="379619"/>
          </a:xfrm>
          <a:prstGeom prst="parallelogram">
            <a:avLst>
              <a:gd name="adj" fmla="val 103866"/>
            </a:avLst>
          </a:prstGeom>
          <a:solidFill>
            <a:srgbClr val="930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flipV="1">
            <a:off x="6844789" y="-8255"/>
            <a:ext cx="3739486" cy="2151228"/>
          </a:xfrm>
          <a:prstGeom prst="triangle">
            <a:avLst/>
          </a:prstGeom>
          <a:solidFill>
            <a:srgbClr val="920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庞门正道标题体" panose="02010600030101010101" pitchFamily="2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 flipH="1">
            <a:off x="4153904" y="-8255"/>
            <a:ext cx="8074926" cy="6858000"/>
          </a:xfrm>
          <a:prstGeom prst="parallelogram">
            <a:avLst>
              <a:gd name="adj" fmla="val 86882"/>
            </a:avLst>
          </a:prstGeom>
          <a:blipFill rotWithShape="0">
            <a:blip r:embed="rId2" cstate="email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庞门正道标题体" panose="02010600030101010101" pitchFamily="2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 flipH="1">
            <a:off x="9057998" y="3434392"/>
            <a:ext cx="2405300" cy="2286000"/>
          </a:xfrm>
          <a:prstGeom prst="parallelogram">
            <a:avLst>
              <a:gd name="adj" fmla="val 8688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庞门正道标题体" panose="02010600030101010101" pitchFamily="2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 flipH="1">
            <a:off x="10515847" y="4612601"/>
            <a:ext cx="1547290" cy="1470546"/>
          </a:xfrm>
          <a:prstGeom prst="parallelogram">
            <a:avLst>
              <a:gd name="adj" fmla="val 86882"/>
            </a:avLst>
          </a:prstGeom>
          <a:solidFill>
            <a:srgbClr val="920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庞门正道标题体" panose="02010600030101010101" pitchFamily="2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 flipH="1" flipV="1">
            <a:off x="8900507" y="304790"/>
            <a:ext cx="1547290" cy="1470546"/>
          </a:xfrm>
          <a:prstGeom prst="parallelogram">
            <a:avLst>
              <a:gd name="adj" fmla="val 8688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庞门正道标题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5400000" flipV="1">
            <a:off x="7751606" y="1433669"/>
            <a:ext cx="5919147" cy="3035301"/>
          </a:xfrm>
          <a:custGeom>
            <a:avLst/>
            <a:gdLst>
              <a:gd name="connsiteX0" fmla="*/ 0 w 5919147"/>
              <a:gd name="connsiteY0" fmla="*/ 2114175 h 3035301"/>
              <a:gd name="connsiteX1" fmla="*/ 0 w 5919147"/>
              <a:gd name="connsiteY1" fmla="*/ 3035301 h 3035301"/>
              <a:gd name="connsiteX2" fmla="*/ 5919147 w 5919147"/>
              <a:gd name="connsiteY2" fmla="*/ 3035301 h 3035301"/>
              <a:gd name="connsiteX3" fmla="*/ 2430172 w 5919147"/>
              <a:gd name="connsiteY3" fmla="*/ 0 h 303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147" h="3035301">
                <a:moveTo>
                  <a:pt x="0" y="2114175"/>
                </a:moveTo>
                <a:lnTo>
                  <a:pt x="0" y="3035301"/>
                </a:lnTo>
                <a:lnTo>
                  <a:pt x="5919147" y="3035301"/>
                </a:lnTo>
                <a:lnTo>
                  <a:pt x="2430172" y="0"/>
                </a:lnTo>
                <a:close/>
              </a:path>
            </a:pathLst>
          </a:custGeom>
          <a:blipFill dpi="0"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庞门正道标题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5621" y="4947764"/>
            <a:ext cx="301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pc="1000" dirty="0">
                <a:solidFill>
                  <a:srgbClr val="920783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紫光展锐科技</a:t>
            </a:r>
            <a:endParaRPr lang="en-US" altLang="zh-CN" sz="1000" spc="100" dirty="0">
              <a:solidFill>
                <a:srgbClr val="920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spc="1000" dirty="0">
              <a:solidFill>
                <a:srgbClr val="920783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7495" y="3426556"/>
            <a:ext cx="7266305" cy="830997"/>
          </a:xfrm>
          <a:prstGeom prst="rect">
            <a:avLst/>
          </a:prstGeom>
          <a:noFill/>
          <a:effectLst>
            <a:outerShdw blurRad="50800" dist="38100" dir="2400000" algn="tl" rotWithShape="0">
              <a:schemeClr val="bg1">
                <a:alpha val="19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zh-CN" altLang="en-US" sz="4800" b="1" i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常见反编译工具总结</a:t>
            </a:r>
            <a:endParaRPr lang="zh-CN" altLang="en-US" sz="4800" b="1" i="1" dirty="0">
              <a:solidFill>
                <a:srgbClr val="920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3186" y="2418729"/>
            <a:ext cx="4900295" cy="830997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19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800" i="1" dirty="0" err="1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Hursion.zhang</a:t>
            </a:r>
            <a:endParaRPr lang="en-US" altLang="zh-CN" sz="4800" i="1" dirty="0">
              <a:solidFill>
                <a:srgbClr val="920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B6AD235-184C-4F1A-B8C9-C676DB8644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6" y="304790"/>
            <a:ext cx="1356235" cy="36343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BECB802-D05A-4449-9C3F-D037392DE72D}"/>
              </a:ext>
            </a:extLst>
          </p:cNvPr>
          <p:cNvSpPr txBox="1"/>
          <p:nvPr/>
        </p:nvSpPr>
        <p:spPr>
          <a:xfrm>
            <a:off x="425621" y="4704869"/>
            <a:ext cx="301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pc="100" dirty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WWW.UNISOC.COM</a:t>
            </a:r>
          </a:p>
          <a:p>
            <a:endParaRPr lang="zh-CN" altLang="en-US" sz="1000" spc="1000" dirty="0">
              <a:solidFill>
                <a:srgbClr val="920783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A5958D-88FC-42CF-B7E4-5CD2295D834A}"/>
              </a:ext>
            </a:extLst>
          </p:cNvPr>
          <p:cNvSpPr/>
          <p:nvPr/>
        </p:nvSpPr>
        <p:spPr>
          <a:xfrm>
            <a:off x="425621" y="6544837"/>
            <a:ext cx="2456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字 世 界 的 生 态 承 载 者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0CC9FB9-7CEE-43F9-A441-B83A8D2E82FF}"/>
              </a:ext>
            </a:extLst>
          </p:cNvPr>
          <p:cNvCxnSpPr>
            <a:cxnSpLocks/>
          </p:cNvCxnSpPr>
          <p:nvPr/>
        </p:nvCxnSpPr>
        <p:spPr>
          <a:xfrm flipV="1">
            <a:off x="425621" y="4490372"/>
            <a:ext cx="4418753" cy="32990"/>
          </a:xfrm>
          <a:prstGeom prst="line">
            <a:avLst/>
          </a:prstGeom>
          <a:ln>
            <a:solidFill>
              <a:srgbClr val="9307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E598A3F-6EBD-4902-A747-D3EB7562EC05}"/>
              </a:ext>
            </a:extLst>
          </p:cNvPr>
          <p:cNvSpPr/>
          <p:nvPr/>
        </p:nvSpPr>
        <p:spPr>
          <a:xfrm>
            <a:off x="543750" y="280769"/>
            <a:ext cx="19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编译工具</a:t>
            </a:r>
            <a:r>
              <a:rPr lang="en-US" altLang="zh-CN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jadk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750" y="870438"/>
            <a:ext cx="1128190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 err="1" smtClean="0">
                <a:solidFill>
                  <a:srgbClr val="930784"/>
                </a:solidFill>
                <a:latin typeface="+mj-ea"/>
                <a:ea typeface="+mj-ea"/>
              </a:rPr>
              <a:t>Jadx</a:t>
            </a:r>
            <a:r>
              <a:rPr lang="zh-CN" altLang="en-US" sz="4000" dirty="0" smtClean="0">
                <a:solidFill>
                  <a:srgbClr val="930784"/>
                </a:solidFill>
                <a:latin typeface="+mj-ea"/>
                <a:ea typeface="+mj-ea"/>
              </a:rPr>
              <a:t>（首推）</a:t>
            </a:r>
            <a:endParaRPr lang="en-US" altLang="zh-CN" sz="4000" dirty="0" smtClean="0">
              <a:solidFill>
                <a:srgbClr val="930784"/>
              </a:solidFill>
              <a:latin typeface="+mj-ea"/>
              <a:ea typeface="+mj-ea"/>
            </a:endParaRP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A7379A"/>
                </a:solidFill>
              </a:rPr>
              <a:t>特点：</a:t>
            </a:r>
            <a:r>
              <a:rPr lang="en-US" altLang="zh-CN" dirty="0" smtClean="0"/>
              <a:t>Android </a:t>
            </a:r>
            <a:r>
              <a:rPr lang="en-US" altLang="zh-CN" dirty="0" err="1" smtClean="0"/>
              <a:t>Dex</a:t>
            </a:r>
            <a:r>
              <a:rPr lang="zh-CN" altLang="zh-CN" dirty="0" smtClean="0"/>
              <a:t>生成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源代码的命令行和</a:t>
            </a:r>
            <a:r>
              <a:rPr lang="en-US" altLang="zh-CN" dirty="0" smtClean="0"/>
              <a:t>GUI</a:t>
            </a:r>
            <a:r>
              <a:rPr lang="zh-CN" altLang="zh-CN" dirty="0" smtClean="0"/>
              <a:t>工具</a:t>
            </a:r>
            <a:endParaRPr lang="en-US" altLang="zh-CN" dirty="0" smtClean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920783"/>
                </a:solidFill>
              </a:rPr>
              <a:t>Download</a:t>
            </a:r>
            <a:r>
              <a:rPr lang="zh-CN" altLang="en-US" dirty="0">
                <a:solidFill>
                  <a:srgbClr val="920783"/>
                </a:solidFill>
              </a:rPr>
              <a:t>： 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github.com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skylot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jadx</a:t>
            </a:r>
            <a:endParaRPr lang="en-US" altLang="zh-CN" dirty="0" smtClean="0"/>
          </a:p>
        </p:txBody>
      </p:sp>
      <p:pic>
        <p:nvPicPr>
          <p:cNvPr id="4098" name="Picture 2" descr="jadx-gui screen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0" y="2241077"/>
            <a:ext cx="60960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E598A3F-6EBD-4902-A747-D3EB7562EC05}"/>
              </a:ext>
            </a:extLst>
          </p:cNvPr>
          <p:cNvSpPr/>
          <p:nvPr/>
        </p:nvSpPr>
        <p:spPr>
          <a:xfrm>
            <a:off x="543750" y="280769"/>
            <a:ext cx="19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编译工具</a:t>
            </a:r>
            <a:r>
              <a:rPr lang="en-US" altLang="zh-CN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jadk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750" y="870438"/>
            <a:ext cx="1128190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A7379A"/>
                </a:solidFill>
              </a:rPr>
              <a:t>Jad</a:t>
            </a:r>
            <a:r>
              <a:rPr lang="en-US" altLang="zh-CN" dirty="0" err="1">
                <a:solidFill>
                  <a:srgbClr val="A7379A"/>
                </a:solidFill>
              </a:rPr>
              <a:t>x</a:t>
            </a:r>
            <a:r>
              <a:rPr lang="zh-CN" altLang="en-US" dirty="0">
                <a:solidFill>
                  <a:srgbClr val="A7379A"/>
                </a:solidFill>
              </a:rPr>
              <a:t>用法</a:t>
            </a:r>
            <a:r>
              <a:rPr lang="zh-CN" altLang="en-US" dirty="0" smtClean="0">
                <a:solidFill>
                  <a:srgbClr val="A7379A"/>
                </a:solidFill>
              </a:rPr>
              <a:t>：</a:t>
            </a:r>
            <a:endParaRPr lang="en-US" altLang="zh-CN" dirty="0">
              <a:solidFill>
                <a:srgbClr val="A7379A"/>
              </a:solidFill>
            </a:endParaRP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jadx</a:t>
            </a:r>
            <a:r>
              <a:rPr lang="en-US" altLang="zh-CN" dirty="0"/>
              <a:t>[-</a:t>
            </a:r>
            <a:r>
              <a:rPr lang="en-US" altLang="zh-CN" dirty="0" err="1"/>
              <a:t>gui</a:t>
            </a:r>
            <a:r>
              <a:rPr lang="en-US" altLang="zh-CN" dirty="0"/>
              <a:t>] [options] &lt;input file&gt; (.</a:t>
            </a:r>
            <a:r>
              <a:rPr lang="en-US" altLang="zh-CN" dirty="0" err="1"/>
              <a:t>apk</a:t>
            </a:r>
            <a:r>
              <a:rPr lang="en-US" altLang="zh-CN" dirty="0"/>
              <a:t>, .</a:t>
            </a:r>
            <a:r>
              <a:rPr lang="en-US" altLang="zh-CN" dirty="0" err="1"/>
              <a:t>dex</a:t>
            </a:r>
            <a:r>
              <a:rPr lang="en-US" altLang="zh-CN" dirty="0"/>
              <a:t>, .jar, .class, .</a:t>
            </a:r>
            <a:r>
              <a:rPr lang="en-US" altLang="zh-CN" dirty="0" err="1"/>
              <a:t>smali</a:t>
            </a:r>
            <a:r>
              <a:rPr lang="en-US" altLang="zh-CN" dirty="0"/>
              <a:t>, .zip, .</a:t>
            </a:r>
            <a:r>
              <a:rPr lang="en-US" altLang="zh-CN" dirty="0" err="1"/>
              <a:t>aar</a:t>
            </a:r>
            <a:r>
              <a:rPr lang="en-US" altLang="zh-CN" dirty="0"/>
              <a:t>, .</a:t>
            </a:r>
            <a:r>
              <a:rPr lang="en-US" altLang="zh-CN" dirty="0" err="1"/>
              <a:t>arsc</a:t>
            </a:r>
            <a:r>
              <a:rPr lang="en-US" altLang="zh-CN" dirty="0"/>
              <a:t>)</a:t>
            </a: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Example</a:t>
            </a:r>
            <a:r>
              <a:rPr lang="en-US" altLang="zh-CN" dirty="0"/>
              <a:t>:</a:t>
            </a: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</a:t>
            </a:r>
            <a:r>
              <a:rPr lang="en-US" altLang="zh-CN" dirty="0" err="1"/>
              <a:t>jadx</a:t>
            </a:r>
            <a:r>
              <a:rPr lang="en-US" altLang="zh-CN" dirty="0"/>
              <a:t> -d out </a:t>
            </a:r>
            <a:r>
              <a:rPr lang="en-US" altLang="zh-CN" dirty="0" err="1"/>
              <a:t>classes.dex</a:t>
            </a:r>
            <a:endParaRPr lang="en-US" altLang="zh-CN" dirty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</a:t>
            </a:r>
            <a:r>
              <a:rPr lang="en-US" altLang="zh-CN" dirty="0" err="1"/>
              <a:t>jadx</a:t>
            </a:r>
            <a:r>
              <a:rPr lang="en-US" altLang="zh-CN" dirty="0"/>
              <a:t> --rename-flags "none" </a:t>
            </a:r>
            <a:r>
              <a:rPr lang="en-US" altLang="zh-CN" dirty="0" err="1"/>
              <a:t>classes.dex</a:t>
            </a:r>
            <a:endParaRPr lang="en-US" altLang="zh-CN" dirty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</a:t>
            </a:r>
            <a:r>
              <a:rPr lang="en-US" altLang="zh-CN" dirty="0" err="1"/>
              <a:t>jadx</a:t>
            </a:r>
            <a:r>
              <a:rPr lang="en-US" altLang="zh-CN" dirty="0"/>
              <a:t> --rename-flags "</a:t>
            </a:r>
            <a:r>
              <a:rPr lang="en-US" altLang="zh-CN" dirty="0" err="1"/>
              <a:t>valid,printable</a:t>
            </a:r>
            <a:r>
              <a:rPr lang="en-US" altLang="zh-CN" dirty="0"/>
              <a:t>" </a:t>
            </a:r>
            <a:r>
              <a:rPr lang="en-US" altLang="zh-CN" dirty="0" err="1"/>
              <a:t>classes.dex</a:t>
            </a:r>
            <a:endParaRPr lang="en-US" altLang="zh-CN" dirty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</a:t>
            </a:r>
            <a:r>
              <a:rPr lang="en-US" altLang="zh-CN" dirty="0" err="1"/>
              <a:t>jadx</a:t>
            </a:r>
            <a:r>
              <a:rPr lang="en-US" altLang="zh-CN" dirty="0"/>
              <a:t> --log-level error </a:t>
            </a:r>
            <a:r>
              <a:rPr lang="en-US" altLang="zh-CN" dirty="0" err="1"/>
              <a:t>app.apk</a:t>
            </a:r>
            <a:endParaRPr lang="en-US" altLang="zh-CN" dirty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4000" dirty="0" smtClean="0">
              <a:solidFill>
                <a:srgbClr val="93078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43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E598A3F-6EBD-4902-A747-D3EB7562EC05}"/>
              </a:ext>
            </a:extLst>
          </p:cNvPr>
          <p:cNvSpPr/>
          <p:nvPr/>
        </p:nvSpPr>
        <p:spPr>
          <a:xfrm>
            <a:off x="543750" y="280769"/>
            <a:ext cx="2170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编译工具</a:t>
            </a:r>
            <a:r>
              <a:rPr lang="en-US" altLang="zh-CN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luyten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750" y="870438"/>
            <a:ext cx="11281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A7379A"/>
                </a:solidFill>
              </a:rPr>
              <a:t>Download: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err="1" smtClean="0">
                <a:hlinkClick r:id="rId2"/>
              </a:rPr>
              <a:t>github.com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err="1" smtClean="0">
                <a:hlinkClick r:id="rId2"/>
              </a:rPr>
              <a:t>deathmarine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err="1" smtClean="0">
                <a:hlinkClick r:id="rId2"/>
              </a:rPr>
              <a:t>Luyten</a:t>
            </a:r>
            <a:endParaRPr lang="en-US" altLang="zh-CN" dirty="0" smtClean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/>
              <a:t>在使用</a:t>
            </a:r>
            <a:r>
              <a:rPr lang="en-US" altLang="zh-CN" dirty="0"/>
              <a:t> </a:t>
            </a:r>
            <a:r>
              <a:rPr lang="en-US" altLang="zh-CN" dirty="0" err="1"/>
              <a:t>jd_gui</a:t>
            </a:r>
            <a:r>
              <a:rPr lang="en-US" altLang="zh-CN" dirty="0"/>
              <a:t> </a:t>
            </a:r>
            <a:r>
              <a:rPr lang="zh-CN" altLang="zh-CN" dirty="0"/>
              <a:t>反编译</a:t>
            </a:r>
            <a:r>
              <a:rPr lang="en-US" altLang="zh-CN" dirty="0"/>
              <a:t>Java</a:t>
            </a:r>
            <a:r>
              <a:rPr lang="zh-CN" altLang="zh-CN" dirty="0"/>
              <a:t>项目， 反编译失败的时候，不妨试试这个工具</a:t>
            </a:r>
            <a:r>
              <a:rPr lang="en-US" altLang="zh-CN" dirty="0"/>
              <a:t> </a:t>
            </a:r>
            <a:r>
              <a:rPr lang="en-US" altLang="zh-CN" dirty="0" err="1" smtClean="0"/>
              <a:t>Luyten</a:t>
            </a:r>
            <a:endParaRPr lang="en-US" altLang="zh-CN" dirty="0"/>
          </a:p>
        </p:txBody>
      </p:sp>
      <p:pic>
        <p:nvPicPr>
          <p:cNvPr id="4" name="图片 3" descr="Scre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49" y="1845032"/>
            <a:ext cx="9310369" cy="4701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46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E598A3F-6EBD-4902-A747-D3EB7562EC05}"/>
              </a:ext>
            </a:extLst>
          </p:cNvPr>
          <p:cNvSpPr/>
          <p:nvPr/>
        </p:nvSpPr>
        <p:spPr>
          <a:xfrm>
            <a:off x="543750" y="280769"/>
            <a:ext cx="233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编译工具</a:t>
            </a:r>
            <a:r>
              <a:rPr lang="en-US" altLang="zh-CN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apktool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750" y="870438"/>
            <a:ext cx="1128190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 </a:t>
            </a:r>
            <a:r>
              <a:rPr lang="en-US" altLang="zh-CN" sz="4000" dirty="0" smtClean="0">
                <a:solidFill>
                  <a:srgbClr val="930784"/>
                </a:solidFill>
                <a:latin typeface="+mj-ea"/>
                <a:ea typeface="+mj-ea"/>
              </a:rPr>
              <a:t>JD-GUI</a:t>
            </a: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 </a:t>
            </a:r>
            <a:r>
              <a:rPr lang="zh-CN" altLang="en-US" dirty="0">
                <a:solidFill>
                  <a:srgbClr val="A7379A"/>
                </a:solidFill>
              </a:rPr>
              <a:t>特点</a:t>
            </a:r>
            <a:r>
              <a:rPr lang="zh-CN" altLang="en-US" dirty="0" smtClean="0">
                <a:solidFill>
                  <a:srgbClr val="A7379A"/>
                </a:solidFill>
              </a:rPr>
              <a:t>：</a:t>
            </a:r>
            <a:r>
              <a:rPr lang="zh-CN" altLang="en-US" dirty="0"/>
              <a:t>配合</a:t>
            </a:r>
            <a:r>
              <a:rPr lang="en-US" altLang="zh-CN" dirty="0" err="1"/>
              <a:t>d2j-dex2jar</a:t>
            </a:r>
            <a:r>
              <a:rPr lang="zh-CN" altLang="en-US" dirty="0"/>
              <a:t>生成的</a:t>
            </a:r>
            <a:r>
              <a:rPr lang="en-US" altLang="zh-CN" dirty="0" err="1"/>
              <a:t>Dex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Java</a:t>
            </a:r>
            <a:r>
              <a:rPr lang="zh-CN" altLang="zh-CN" dirty="0"/>
              <a:t>源代码的命令行和</a:t>
            </a:r>
            <a:r>
              <a:rPr lang="en-US" altLang="zh-CN" dirty="0"/>
              <a:t>GUI</a:t>
            </a:r>
            <a:r>
              <a:rPr lang="zh-CN" altLang="zh-CN" dirty="0"/>
              <a:t>工具</a:t>
            </a:r>
            <a:endParaRPr lang="en-US" altLang="zh-CN" dirty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920783"/>
                </a:solidFill>
              </a:rPr>
              <a:t>Download</a:t>
            </a:r>
            <a:r>
              <a:rPr lang="zh-CN" altLang="en-US" dirty="0">
                <a:solidFill>
                  <a:srgbClr val="920783"/>
                </a:solidFill>
              </a:rPr>
              <a:t>： 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2"/>
              </a:rPr>
              <a:t>http://java-</a:t>
            </a:r>
            <a:r>
              <a:rPr lang="en-US" altLang="zh-CN" dirty="0" err="1">
                <a:hlinkClick r:id="rId2"/>
              </a:rPr>
              <a:t>decompiler.github.io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 smtClean="0"/>
          </a:p>
        </p:txBody>
      </p:sp>
      <p:pic>
        <p:nvPicPr>
          <p:cNvPr id="4" name="图片 3" descr="http://java-decompiler.github.io/img/jd-gui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3" y="2409322"/>
            <a:ext cx="7877291" cy="4361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0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E598A3F-6EBD-4902-A747-D3EB7562EC05}"/>
              </a:ext>
            </a:extLst>
          </p:cNvPr>
          <p:cNvSpPr/>
          <p:nvPr/>
        </p:nvSpPr>
        <p:spPr>
          <a:xfrm>
            <a:off x="543750" y="280769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编译工具</a:t>
            </a:r>
            <a:r>
              <a:rPr lang="en-US" altLang="zh-CN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750" y="870438"/>
            <a:ext cx="1128190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 </a:t>
            </a:r>
            <a:r>
              <a:rPr lang="en-US" altLang="zh-CN" sz="4000" dirty="0" smtClean="0">
                <a:solidFill>
                  <a:srgbClr val="930784"/>
                </a:solidFill>
                <a:latin typeface="+mj-ea"/>
                <a:ea typeface="+mj-ea"/>
              </a:rPr>
              <a:t>Android Studio</a:t>
            </a: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AS 3.6 </a:t>
            </a:r>
            <a:r>
              <a:rPr lang="zh-CN" altLang="en-US" dirty="0" smtClean="0"/>
              <a:t>版本以后自带分析工具，使用也比较简便。</a:t>
            </a:r>
            <a:endParaRPr lang="en-US" altLang="zh-CN" dirty="0" smtClean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34" y="2034489"/>
            <a:ext cx="3104822" cy="4142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685" y="2352659"/>
            <a:ext cx="6975039" cy="344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E36AE80-5569-4038-8301-7034D89B1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229735" y="-15240"/>
            <a:ext cx="3733165" cy="6879590"/>
          </a:xfrm>
          <a:prstGeom prst="rect">
            <a:avLst/>
          </a:prstGeom>
          <a:solidFill>
            <a:srgbClr val="930784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思源黑体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9735" y="1624511"/>
            <a:ext cx="3733165" cy="3197923"/>
          </a:xfrm>
          <a:prstGeom prst="rect">
            <a:avLst/>
          </a:prstGeom>
          <a:solidFill>
            <a:srgbClr val="930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38942" y="2593558"/>
            <a:ext cx="3733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400000000000000" pitchFamily="34" charset="-122"/>
              </a:rPr>
              <a:t>谢 谢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" panose="020B0400000000000000" pitchFamily="34" charset="-122"/>
            </a:endParaRPr>
          </a:p>
        </p:txBody>
      </p:sp>
      <p:pic>
        <p:nvPicPr>
          <p:cNvPr id="3" name="图片 2" descr="屏幕快照 2019-039-16 下午6.12.28副本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1905" y="5560695"/>
            <a:ext cx="2133600" cy="13779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5F2918-6A41-4CC6-B097-98CFB4F23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762" y="4113952"/>
            <a:ext cx="1359526" cy="365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27">
            <a:extLst>
              <a:ext uri="{FF2B5EF4-FFF2-40B4-BE49-F238E27FC236}">
                <a16:creationId xmlns:a16="http://schemas.microsoft.com/office/drawing/2014/main" id="{FFB6B2D8-DEB7-4B2D-B2C8-DD193CD72E08}"/>
              </a:ext>
            </a:extLst>
          </p:cNvPr>
          <p:cNvSpPr/>
          <p:nvPr/>
        </p:nvSpPr>
        <p:spPr>
          <a:xfrm>
            <a:off x="194552" y="280769"/>
            <a:ext cx="11799652" cy="6372949"/>
          </a:xfrm>
          <a:custGeom>
            <a:avLst/>
            <a:gdLst>
              <a:gd name="connsiteX0" fmla="*/ 0 w 5052695"/>
              <a:gd name="connsiteY0" fmla="*/ 0 h 2488826"/>
              <a:gd name="connsiteX1" fmla="*/ 5052695 w 5052695"/>
              <a:gd name="connsiteY1" fmla="*/ 0 h 2488826"/>
              <a:gd name="connsiteX2" fmla="*/ 5052695 w 5052695"/>
              <a:gd name="connsiteY2" fmla="*/ 2488826 h 2488826"/>
              <a:gd name="connsiteX3" fmla="*/ 0 w 5052695"/>
              <a:gd name="connsiteY3" fmla="*/ 2488826 h 2488826"/>
              <a:gd name="connsiteX4" fmla="*/ 0 w 5052695"/>
              <a:gd name="connsiteY4" fmla="*/ 0 h 2488826"/>
              <a:gd name="connsiteX0" fmla="*/ 0 w 5052695"/>
              <a:gd name="connsiteY0" fmla="*/ 0 h 2488826"/>
              <a:gd name="connsiteX1" fmla="*/ 5052695 w 5052695"/>
              <a:gd name="connsiteY1" fmla="*/ 0 h 2488826"/>
              <a:gd name="connsiteX2" fmla="*/ 4249131 w 5052695"/>
              <a:gd name="connsiteY2" fmla="*/ 2488826 h 2488826"/>
              <a:gd name="connsiteX3" fmla="*/ 0 w 5052695"/>
              <a:gd name="connsiteY3" fmla="*/ 2488826 h 2488826"/>
              <a:gd name="connsiteX4" fmla="*/ 0 w 5052695"/>
              <a:gd name="connsiteY4" fmla="*/ 0 h 2488826"/>
              <a:gd name="connsiteX0" fmla="*/ 0 w 5024986"/>
              <a:gd name="connsiteY0" fmla="*/ 0 h 2488826"/>
              <a:gd name="connsiteX1" fmla="*/ 5024986 w 5024986"/>
              <a:gd name="connsiteY1" fmla="*/ 0 h 2488826"/>
              <a:gd name="connsiteX2" fmla="*/ 4249131 w 5024986"/>
              <a:gd name="connsiteY2" fmla="*/ 2488826 h 2488826"/>
              <a:gd name="connsiteX3" fmla="*/ 0 w 5024986"/>
              <a:gd name="connsiteY3" fmla="*/ 2488826 h 2488826"/>
              <a:gd name="connsiteX4" fmla="*/ 0 w 5024986"/>
              <a:gd name="connsiteY4" fmla="*/ 0 h 248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4986" h="2488826">
                <a:moveTo>
                  <a:pt x="0" y="0"/>
                </a:moveTo>
                <a:lnTo>
                  <a:pt x="5024986" y="0"/>
                </a:lnTo>
                <a:lnTo>
                  <a:pt x="4249131" y="2488826"/>
                </a:lnTo>
                <a:lnTo>
                  <a:pt x="0" y="2488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rcRect/>
            <a:stretch>
              <a:fillRect l="-24102" t="-28846" r="3772" b="-263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8EDF8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53FDCC-9EA2-4C82-90DC-0F58D8A0A502}"/>
              </a:ext>
            </a:extLst>
          </p:cNvPr>
          <p:cNvSpPr/>
          <p:nvPr/>
        </p:nvSpPr>
        <p:spPr>
          <a:xfrm>
            <a:off x="543750" y="28076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0753443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546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E598A3F-6EBD-4902-A747-D3EB7562EC05}"/>
              </a:ext>
            </a:extLst>
          </p:cNvPr>
          <p:cNvSpPr/>
          <p:nvPr/>
        </p:nvSpPr>
        <p:spPr>
          <a:xfrm>
            <a:off x="543750" y="28076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报告解读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750" y="870438"/>
            <a:ext cx="11281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测试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完毕后会在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android-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/results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目录下生成“以测试开始时间命名的文件夹”，文件夹下面会放置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test_result.xml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结果，测试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会保存在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test_result_failures_suite.html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使用浏览器打开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查看，对应的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项会打印少量堆栈信息 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0" y="1737107"/>
            <a:ext cx="6745073" cy="41201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50" y="5870978"/>
            <a:ext cx="11648250" cy="7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E598A3F-6EBD-4902-A747-D3EB7562EC05}"/>
              </a:ext>
            </a:extLst>
          </p:cNvPr>
          <p:cNvSpPr/>
          <p:nvPr/>
        </p:nvSpPr>
        <p:spPr>
          <a:xfrm>
            <a:off x="543750" y="28076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报告解读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750" y="870438"/>
            <a:ext cx="11281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报告中我们能解读到工具使用版本，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 case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等基本信息，结合这些信息和平台测试报告做个初步对比，排除豁免项，平台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等后通过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和反编译伪代码定位问题。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GTS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包需要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partner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权限才能自行下载，我司可以通过测试部下载好的路径直接获取。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err="1">
                <a:hlinkClick r:id="rId2"/>
              </a:rPr>
              <a:t>tjtest.spreadtrum.com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autotest</a:t>
            </a:r>
            <a:r>
              <a:rPr lang="en-US" altLang="zh-CN" dirty="0">
                <a:hlinkClick r:id="rId2"/>
              </a:rPr>
              <a:t>/Resource/</a:t>
            </a:r>
            <a:r>
              <a:rPr lang="en-US" altLang="zh-CN" dirty="0" err="1">
                <a:hlinkClick r:id="rId2"/>
              </a:rPr>
              <a:t>resource.do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8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E598A3F-6EBD-4902-A747-D3EB7562EC05}"/>
              </a:ext>
            </a:extLst>
          </p:cNvPr>
          <p:cNvSpPr/>
          <p:nvPr/>
        </p:nvSpPr>
        <p:spPr>
          <a:xfrm>
            <a:off x="543750" y="280769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750" y="870438"/>
            <a:ext cx="11281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en-US" dirty="0" smtClean="0"/>
              <a:t>测试</a:t>
            </a:r>
            <a:r>
              <a:rPr lang="zh-CN" altLang="en-US" dirty="0"/>
              <a:t>完毕后会在</a:t>
            </a:r>
            <a:r>
              <a:rPr lang="en-US" altLang="zh-CN" dirty="0"/>
              <a:t>android-</a:t>
            </a:r>
            <a:r>
              <a:rPr lang="en-US" altLang="zh-CN" dirty="0" err="1"/>
              <a:t>gts</a:t>
            </a:r>
            <a:r>
              <a:rPr lang="en-US" altLang="zh-CN" dirty="0"/>
              <a:t>/ logs</a:t>
            </a:r>
            <a:r>
              <a:rPr lang="zh-CN" altLang="en-US" dirty="0"/>
              <a:t>目录下生成“以测试开始时间命名的文件夹”，测试的</a:t>
            </a:r>
            <a:r>
              <a:rPr lang="en-US" altLang="zh-CN" dirty="0"/>
              <a:t>log</a:t>
            </a:r>
            <a:r>
              <a:rPr lang="zh-CN" altLang="en-US" dirty="0"/>
              <a:t>会生成</a:t>
            </a:r>
            <a:r>
              <a:rPr lang="en-US" altLang="zh-CN" dirty="0"/>
              <a:t>txt</a:t>
            </a:r>
            <a:r>
              <a:rPr lang="zh-CN" altLang="en-US" dirty="0"/>
              <a:t>文件放置在</a:t>
            </a:r>
            <a:r>
              <a:rPr lang="en-US" altLang="zh-CN" dirty="0"/>
              <a:t>android-</a:t>
            </a:r>
            <a:r>
              <a:rPr lang="en-US" altLang="zh-CN" dirty="0" err="1"/>
              <a:t>gts</a:t>
            </a:r>
            <a:r>
              <a:rPr lang="en-US" altLang="zh-CN" dirty="0"/>
              <a:t> /logs </a:t>
            </a:r>
            <a:r>
              <a:rPr lang="zh-CN" altLang="en-US" dirty="0"/>
              <a:t>下。 </a:t>
            </a:r>
          </a:p>
          <a:p>
            <a:r>
              <a:rPr lang="zh-CN" altLang="en-US" dirty="0" smtClean="0"/>
              <a:t>        其中</a:t>
            </a:r>
            <a:r>
              <a:rPr lang="zh-CN" altLang="en-US" dirty="0"/>
              <a:t>，</a:t>
            </a:r>
            <a:r>
              <a:rPr lang="en-US" altLang="zh-CN" dirty="0"/>
              <a:t>host log</a:t>
            </a:r>
            <a:r>
              <a:rPr lang="zh-CN" altLang="en-US" dirty="0"/>
              <a:t>中贴出的是</a:t>
            </a:r>
            <a:r>
              <a:rPr lang="en-US" altLang="zh-CN" dirty="0" err="1"/>
              <a:t>gts</a:t>
            </a:r>
            <a:r>
              <a:rPr lang="zh-CN" altLang="en-US" dirty="0"/>
              <a:t>测试过程中</a:t>
            </a:r>
            <a:r>
              <a:rPr lang="en-US" altLang="zh-CN" dirty="0"/>
              <a:t>terminal</a:t>
            </a:r>
            <a:r>
              <a:rPr lang="zh-CN" altLang="en-US" dirty="0"/>
              <a:t>中打印的信息，</a:t>
            </a:r>
            <a:r>
              <a:rPr lang="en-US" altLang="zh-CN" dirty="0"/>
              <a:t>device log</a:t>
            </a:r>
            <a:r>
              <a:rPr lang="zh-CN" altLang="en-US" dirty="0"/>
              <a:t>中是</a:t>
            </a:r>
            <a:r>
              <a:rPr lang="en-US" altLang="zh-CN" dirty="0"/>
              <a:t>system</a:t>
            </a:r>
            <a:r>
              <a:rPr lang="zh-CN" altLang="en-US" dirty="0"/>
              <a:t>和</a:t>
            </a:r>
            <a:r>
              <a:rPr lang="en-US" altLang="zh-CN" dirty="0"/>
              <a:t>main log</a:t>
            </a:r>
            <a:r>
              <a:rPr lang="zh-CN" altLang="en-US" dirty="0"/>
              <a:t>。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3750" y="2014105"/>
            <a:ext cx="112819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关键字：</a:t>
            </a:r>
          </a:p>
          <a:p>
            <a:r>
              <a:rPr lang="en-US" altLang="zh-CN" sz="1600" dirty="0" err="1">
                <a:solidFill>
                  <a:srgbClr val="930784"/>
                </a:solidFill>
              </a:rPr>
              <a:t>host_log_xxx.log</a:t>
            </a:r>
            <a:r>
              <a:rPr lang="en-US" altLang="zh-CN" sz="1600" dirty="0"/>
              <a:t>:</a:t>
            </a:r>
            <a:endParaRPr lang="zh-CN" altLang="zh-CN" sz="1600" dirty="0"/>
          </a:p>
          <a:p>
            <a:r>
              <a:rPr lang="en-US" altLang="zh-CN" sz="1600" dirty="0"/>
              <a:t>D/</a:t>
            </a:r>
            <a:r>
              <a:rPr lang="en-US" altLang="zh-CN" sz="1600" dirty="0" err="1"/>
              <a:t>PrettyTestEventLogger</a:t>
            </a:r>
            <a:r>
              <a:rPr lang="en-US" altLang="zh-CN" sz="1600" dirty="0"/>
              <a:t>: ==================== com.android.gts.api.UnofficialApisUsageTest#testNonApiReferences STARTED: Wed Dec 26 16:12:52 CST 2018 ====================</a:t>
            </a:r>
            <a:endParaRPr lang="zh-CN" altLang="zh-CN" sz="1600" dirty="0"/>
          </a:p>
          <a:p>
            <a:r>
              <a:rPr lang="en-US" altLang="zh-CN" sz="1600" dirty="0"/>
              <a:t>D/</a:t>
            </a:r>
            <a:r>
              <a:rPr lang="en-US" altLang="zh-CN" sz="1600" dirty="0" err="1"/>
              <a:t>ModuleListener: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ModuleListener.testStarted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(com.android.gts.api.UnofficialApisUsageTest#testNonApiReferences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ModuleListener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[1/2] com.android.gts.api.UnofficialApisUsageTest#testNonApiReferences fail: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com.android.gts.api.UnofficialApisUsageTest#testNonApiReferences ENDED: Wed Dec 26 16:12:55 CST 2018 ==================== 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6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E598A3F-6EBD-4902-A747-D3EB7562EC05}"/>
              </a:ext>
            </a:extLst>
          </p:cNvPr>
          <p:cNvSpPr/>
          <p:nvPr/>
        </p:nvSpPr>
        <p:spPr>
          <a:xfrm>
            <a:off x="543750" y="280769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3750" y="992220"/>
            <a:ext cx="11281903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关键字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一般查找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TestRunner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能快速定位问题点。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9307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device_log_xxx.log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TestRunner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run started: 1 tests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TestRunner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started: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testImageCapture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android.provider.cts.MediaStoreUiTest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TestRunner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failed: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testImageCapture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android.provider.cts.MediaStoreUiTest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TestRunner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----- begin exception -----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TestRunner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----- end exception -----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TestRunner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finished: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testImageCapture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android.provider.cts.MediaStoreUiTest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TestRunner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run finished: 1 tests, 1 failed, 0 ignored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36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E598A3F-6EBD-4902-A747-D3EB7562EC05}"/>
              </a:ext>
            </a:extLst>
          </p:cNvPr>
          <p:cNvSpPr/>
          <p:nvPr/>
        </p:nvSpPr>
        <p:spPr>
          <a:xfrm>
            <a:off x="543750" y="28076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编译工具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750" y="870438"/>
            <a:ext cx="11281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     Google </a:t>
            </a:r>
            <a:r>
              <a:rPr lang="zh-CN" altLang="zh-CN" dirty="0"/>
              <a:t>没有公开</a:t>
            </a:r>
            <a:r>
              <a:rPr lang="en-US" altLang="zh-CN" dirty="0"/>
              <a:t>GTS code</a:t>
            </a:r>
            <a:r>
              <a:rPr lang="zh-CN" altLang="zh-CN" dirty="0"/>
              <a:t>，如果需要查询，只能反编译相关</a:t>
            </a:r>
            <a:r>
              <a:rPr lang="en-US" altLang="zh-CN" dirty="0" err="1"/>
              <a:t>apk</a:t>
            </a:r>
            <a:r>
              <a:rPr lang="en-US" altLang="zh-CN" dirty="0"/>
              <a:t>/jar </a:t>
            </a:r>
            <a:r>
              <a:rPr lang="zh-CN" altLang="zh-CN" dirty="0"/>
              <a:t>查看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     </a:t>
            </a:r>
            <a:r>
              <a:rPr lang="en-US" altLang="zh-CN" dirty="0" err="1"/>
              <a:t>Apk</a:t>
            </a:r>
            <a:r>
              <a:rPr lang="zh-CN" altLang="en-US" dirty="0"/>
              <a:t>只不过是一个包含资源和汇编</a:t>
            </a:r>
            <a:r>
              <a:rPr lang="en-US" altLang="zh-CN" dirty="0"/>
              <a:t>Java</a:t>
            </a:r>
            <a:r>
              <a:rPr lang="zh-CN" altLang="en-US" dirty="0"/>
              <a:t>代码的</a:t>
            </a:r>
            <a:r>
              <a:rPr lang="en-US" altLang="zh-CN" dirty="0"/>
              <a:t>zip</a:t>
            </a:r>
            <a:r>
              <a:rPr lang="zh-CN" altLang="en-US" dirty="0"/>
              <a:t>文件。如果只是直接解压缩</a:t>
            </a:r>
            <a:r>
              <a:rPr lang="en-US" altLang="zh-CN" dirty="0" err="1"/>
              <a:t>apk</a:t>
            </a:r>
            <a:r>
              <a:rPr lang="zh-CN" altLang="en-US" dirty="0"/>
              <a:t>，则会留下诸如</a:t>
            </a:r>
            <a:r>
              <a:rPr lang="en-US" altLang="zh-CN" dirty="0" err="1"/>
              <a:t>classes.dex</a:t>
            </a:r>
            <a:r>
              <a:rPr lang="zh-CN" altLang="en-US" dirty="0"/>
              <a:t>和的文件</a:t>
            </a:r>
            <a:r>
              <a:rPr lang="en-US" altLang="zh-CN" dirty="0" err="1"/>
              <a:t>resources.arsc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$ unzip </a:t>
            </a:r>
            <a:r>
              <a:rPr lang="en-US" altLang="zh-CN" sz="1600" dirty="0" err="1"/>
              <a:t>testapp.apk</a:t>
            </a:r>
            <a:endParaRPr lang="en-US" altLang="zh-CN" sz="1600" dirty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Archive:  </a:t>
            </a:r>
            <a:r>
              <a:rPr lang="en-US" altLang="zh-CN" sz="1600" dirty="0" err="1"/>
              <a:t>testapp.apk</a:t>
            </a:r>
            <a:endParaRPr lang="en-US" altLang="zh-CN" sz="1600" dirty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 inflating: </a:t>
            </a:r>
            <a:r>
              <a:rPr lang="en-US" altLang="zh-CN" sz="1600" dirty="0" err="1"/>
              <a:t>AndroidManifest.xml</a:t>
            </a:r>
            <a:endParaRPr lang="en-US" altLang="zh-CN" sz="1600" dirty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 inflating: </a:t>
            </a:r>
            <a:r>
              <a:rPr lang="en-US" altLang="zh-CN" sz="1600" dirty="0" err="1"/>
              <a:t>classes.dex</a:t>
            </a:r>
            <a:endParaRPr lang="en-US" altLang="zh-CN" sz="1600" dirty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 extracting: res/</a:t>
            </a:r>
            <a:r>
              <a:rPr lang="en-US" altLang="zh-CN" sz="1600" dirty="0" err="1"/>
              <a:t>drawable-hdpi</a:t>
            </a:r>
            <a:r>
              <a:rPr lang="en-US" altLang="zh-CN" sz="1600" dirty="0"/>
              <a:t>/</a:t>
            </a:r>
            <a:r>
              <a:rPr lang="en-US" altLang="zh-CN" sz="1600" dirty="0" err="1"/>
              <a:t>ic_launcher.png</a:t>
            </a:r>
            <a:endParaRPr lang="en-US" altLang="zh-CN" sz="1600" dirty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 inflating: res/xml/</a:t>
            </a:r>
            <a:r>
              <a:rPr lang="en-US" altLang="zh-CN" sz="1600" dirty="0" err="1"/>
              <a:t>literals.xml</a:t>
            </a:r>
            <a:endParaRPr lang="en-US" altLang="zh-CN" sz="1600" dirty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 inflating: res/xml/</a:t>
            </a:r>
            <a:r>
              <a:rPr lang="en-US" altLang="zh-CN" sz="1600" dirty="0" err="1"/>
              <a:t>references.xml</a:t>
            </a:r>
            <a:endParaRPr lang="en-US" altLang="zh-CN" sz="1600" dirty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/>
              <a:t> extracting: </a:t>
            </a:r>
            <a:r>
              <a:rPr lang="en-US" altLang="zh-CN" sz="1600" dirty="0" err="1" smtClean="0"/>
              <a:t>resources.arsc</a:t>
            </a:r>
            <a:endParaRPr lang="en-US" altLang="zh-CN" sz="1600" dirty="0" smtClean="0"/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/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/>
              <a:t>此时源代码被混淆加密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只能获取一些简单的资源文件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399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E598A3F-6EBD-4902-A747-D3EB7562EC05}"/>
              </a:ext>
            </a:extLst>
          </p:cNvPr>
          <p:cNvSpPr/>
          <p:nvPr/>
        </p:nvSpPr>
        <p:spPr>
          <a:xfrm>
            <a:off x="543750" y="280769"/>
            <a:ext cx="2445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编译工具</a:t>
            </a:r>
            <a:r>
              <a:rPr lang="en-US" altLang="zh-CN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apktools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750" y="870438"/>
            <a:ext cx="11281904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 </a:t>
            </a:r>
            <a:r>
              <a:rPr lang="en-US" altLang="zh-CN" sz="4000" dirty="0" err="1" smtClean="0">
                <a:solidFill>
                  <a:srgbClr val="930784"/>
                </a:solidFill>
                <a:latin typeface="+mj-ea"/>
                <a:ea typeface="+mj-ea"/>
              </a:rPr>
              <a:t>apktool</a:t>
            </a:r>
            <a:endParaRPr lang="en-US" altLang="zh-CN" sz="4000" dirty="0" smtClean="0">
              <a:solidFill>
                <a:srgbClr val="930784"/>
              </a:solidFill>
              <a:latin typeface="+mj-ea"/>
              <a:ea typeface="+mj-ea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0783"/>
                </a:solidFill>
              </a:rPr>
              <a:t>特点：</a:t>
            </a:r>
            <a:r>
              <a:rPr lang="zh-CN" altLang="en-US" dirty="0" smtClean="0"/>
              <a:t>常用</a:t>
            </a:r>
            <a:r>
              <a:rPr lang="zh-CN" altLang="en-US" dirty="0"/>
              <a:t>于反编译资源，</a:t>
            </a:r>
            <a:r>
              <a:rPr lang="en-US" altLang="zh-CN" dirty="0"/>
              <a:t>xml</a:t>
            </a:r>
            <a:r>
              <a:rPr lang="zh-CN" altLang="en-US" dirty="0"/>
              <a:t>和</a:t>
            </a:r>
            <a:r>
              <a:rPr lang="en-US" altLang="zh-CN" dirty="0" err="1"/>
              <a:t>smali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920783"/>
                </a:solidFill>
              </a:rPr>
              <a:t>Download</a:t>
            </a:r>
            <a:r>
              <a:rPr lang="zh-CN" altLang="en-US" dirty="0" smtClean="0">
                <a:solidFill>
                  <a:srgbClr val="920783"/>
                </a:solidFill>
              </a:rPr>
              <a:t>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dirty="0" err="1" smtClean="0">
                <a:hlinkClick r:id="rId2"/>
              </a:rPr>
              <a:t>ibotpeaches.github.io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err="1" smtClean="0">
                <a:hlinkClick r:id="rId2"/>
              </a:rPr>
              <a:t>Apktool</a:t>
            </a:r>
            <a:r>
              <a:rPr lang="en-US" altLang="zh-CN" dirty="0" smtClean="0">
                <a:hlinkClick r:id="rId2"/>
              </a:rPr>
              <a:t>/install/</a:t>
            </a:r>
            <a:endParaRPr lang="en-US" altLang="zh-CN" dirty="0" smtClean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920783"/>
                </a:solidFill>
              </a:rPr>
              <a:t>Decoding</a:t>
            </a:r>
            <a:r>
              <a:rPr lang="zh-CN" altLang="en-US" dirty="0">
                <a:solidFill>
                  <a:srgbClr val="920783"/>
                </a:solidFill>
              </a:rPr>
              <a:t>：</a:t>
            </a:r>
            <a:endParaRPr lang="en-US" altLang="zh-CN" dirty="0">
              <a:solidFill>
                <a:srgbClr val="920783"/>
              </a:solidFill>
            </a:endParaRPr>
          </a:p>
          <a:p>
            <a:pPr lvl="2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$ </a:t>
            </a:r>
            <a:r>
              <a:rPr lang="en-US" altLang="zh-CN" dirty="0" err="1"/>
              <a:t>apktool</a:t>
            </a:r>
            <a:r>
              <a:rPr lang="en-US" altLang="zh-CN" dirty="0"/>
              <a:t> d </a:t>
            </a:r>
            <a:r>
              <a:rPr lang="en-US" altLang="zh-CN" dirty="0" err="1"/>
              <a:t>foo.jar</a:t>
            </a:r>
            <a:endParaRPr lang="en-US" altLang="zh-CN" dirty="0"/>
          </a:p>
          <a:p>
            <a:pPr lvl="2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// decodes </a:t>
            </a:r>
            <a:r>
              <a:rPr lang="en-US" altLang="zh-CN" dirty="0" err="1"/>
              <a:t>foo.jar</a:t>
            </a:r>
            <a:r>
              <a:rPr lang="en-US" altLang="zh-CN" dirty="0"/>
              <a:t> to </a:t>
            </a:r>
            <a:r>
              <a:rPr lang="en-US" altLang="zh-CN" dirty="0" err="1"/>
              <a:t>foo.jar.out</a:t>
            </a:r>
            <a:r>
              <a:rPr lang="en-US" altLang="zh-CN" dirty="0"/>
              <a:t> folder</a:t>
            </a:r>
          </a:p>
          <a:p>
            <a:pPr lvl="2" indent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2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$ </a:t>
            </a:r>
            <a:r>
              <a:rPr lang="en-US" altLang="zh-CN" dirty="0" err="1"/>
              <a:t>apktool</a:t>
            </a:r>
            <a:r>
              <a:rPr lang="en-US" altLang="zh-CN" dirty="0"/>
              <a:t> decode </a:t>
            </a:r>
            <a:r>
              <a:rPr lang="en-US" altLang="zh-CN" dirty="0" err="1"/>
              <a:t>foo.jar</a:t>
            </a:r>
            <a:endParaRPr lang="en-US" altLang="zh-CN" dirty="0"/>
          </a:p>
          <a:p>
            <a:pPr lvl="2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// decodes </a:t>
            </a:r>
            <a:r>
              <a:rPr lang="en-US" altLang="zh-CN" dirty="0" err="1"/>
              <a:t>foo.jar</a:t>
            </a:r>
            <a:r>
              <a:rPr lang="en-US" altLang="zh-CN" dirty="0"/>
              <a:t> to </a:t>
            </a:r>
            <a:r>
              <a:rPr lang="en-US" altLang="zh-CN" dirty="0" err="1"/>
              <a:t>foo.jar.out</a:t>
            </a:r>
            <a:r>
              <a:rPr lang="en-US" altLang="zh-CN" dirty="0"/>
              <a:t> folder</a:t>
            </a:r>
          </a:p>
          <a:p>
            <a:pPr lvl="2" indent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2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$ </a:t>
            </a:r>
            <a:r>
              <a:rPr lang="en-US" altLang="zh-CN" dirty="0" err="1"/>
              <a:t>apktool</a:t>
            </a:r>
            <a:r>
              <a:rPr lang="en-US" altLang="zh-CN" dirty="0"/>
              <a:t> d </a:t>
            </a:r>
            <a:r>
              <a:rPr lang="en-US" altLang="zh-CN" dirty="0" err="1"/>
              <a:t>bar.apk</a:t>
            </a:r>
            <a:endParaRPr lang="en-US" altLang="zh-CN" dirty="0"/>
          </a:p>
          <a:p>
            <a:pPr lvl="2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// decodes </a:t>
            </a:r>
            <a:r>
              <a:rPr lang="en-US" altLang="zh-CN" dirty="0" err="1"/>
              <a:t>bar.apk</a:t>
            </a:r>
            <a:r>
              <a:rPr lang="en-US" altLang="zh-CN" dirty="0"/>
              <a:t> to bar folder</a:t>
            </a:r>
          </a:p>
          <a:p>
            <a:pPr lvl="2" indent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2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$ </a:t>
            </a:r>
            <a:r>
              <a:rPr lang="en-US" altLang="zh-CN" dirty="0" err="1"/>
              <a:t>apktool</a:t>
            </a:r>
            <a:r>
              <a:rPr lang="en-US" altLang="zh-CN" dirty="0"/>
              <a:t> decode </a:t>
            </a:r>
            <a:r>
              <a:rPr lang="en-US" altLang="zh-CN" dirty="0" err="1"/>
              <a:t>bar.apk</a:t>
            </a:r>
            <a:endParaRPr lang="en-US" altLang="zh-CN" dirty="0"/>
          </a:p>
          <a:p>
            <a:pPr lvl="2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// decodes </a:t>
            </a:r>
            <a:r>
              <a:rPr lang="en-US" altLang="zh-CN" dirty="0" err="1"/>
              <a:t>bar.apk</a:t>
            </a:r>
            <a:r>
              <a:rPr lang="en-US" altLang="zh-CN" dirty="0"/>
              <a:t> to bar folder</a:t>
            </a:r>
          </a:p>
          <a:p>
            <a:pPr lvl="2" indent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2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$ </a:t>
            </a:r>
            <a:r>
              <a:rPr lang="en-US" altLang="zh-CN" dirty="0" err="1"/>
              <a:t>apktool</a:t>
            </a:r>
            <a:r>
              <a:rPr lang="en-US" altLang="zh-CN" dirty="0"/>
              <a:t> d </a:t>
            </a:r>
            <a:r>
              <a:rPr lang="en-US" altLang="zh-CN" dirty="0" err="1"/>
              <a:t>bar.apk</a:t>
            </a:r>
            <a:r>
              <a:rPr lang="en-US" altLang="zh-CN" dirty="0"/>
              <a:t> -o </a:t>
            </a:r>
            <a:r>
              <a:rPr lang="en-US" altLang="zh-CN" dirty="0" err="1"/>
              <a:t>baz</a:t>
            </a:r>
            <a:endParaRPr lang="en-US" altLang="zh-CN" dirty="0"/>
          </a:p>
          <a:p>
            <a:pPr lvl="2"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// decodes </a:t>
            </a:r>
            <a:r>
              <a:rPr lang="en-US" altLang="zh-CN" dirty="0" err="1"/>
              <a:t>bar.apk</a:t>
            </a:r>
            <a:r>
              <a:rPr lang="en-US" altLang="zh-CN" dirty="0"/>
              <a:t> to </a:t>
            </a:r>
            <a:r>
              <a:rPr lang="en-US" altLang="zh-CN" dirty="0" err="1"/>
              <a:t>baz</a:t>
            </a:r>
            <a:r>
              <a:rPr lang="en-US" altLang="zh-CN" dirty="0"/>
              <a:t> folder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045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E598A3F-6EBD-4902-A747-D3EB7562EC05}"/>
              </a:ext>
            </a:extLst>
          </p:cNvPr>
          <p:cNvSpPr/>
          <p:nvPr/>
        </p:nvSpPr>
        <p:spPr>
          <a:xfrm>
            <a:off x="543750" y="280769"/>
            <a:ext cx="233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编译工具</a:t>
            </a:r>
            <a:r>
              <a:rPr lang="en-US" altLang="zh-CN" b="1" dirty="0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 smtClean="0">
                <a:solidFill>
                  <a:srgbClr val="920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apktool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750" y="870438"/>
            <a:ext cx="112819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920783"/>
                </a:solidFill>
              </a:rPr>
              <a:t>Building</a:t>
            </a:r>
            <a:r>
              <a:rPr lang="zh-CN" altLang="en-US" dirty="0" smtClean="0">
                <a:solidFill>
                  <a:srgbClr val="920783"/>
                </a:solidFill>
              </a:rPr>
              <a:t>：</a:t>
            </a:r>
            <a:endParaRPr lang="en-US" altLang="zh-CN" dirty="0" smtClean="0">
              <a:solidFill>
                <a:srgbClr val="920783"/>
              </a:solidFill>
            </a:endParaRP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$ </a:t>
            </a:r>
            <a:r>
              <a:rPr lang="en-US" altLang="zh-CN" dirty="0" err="1"/>
              <a:t>apktool</a:t>
            </a:r>
            <a:r>
              <a:rPr lang="en-US" altLang="zh-CN" dirty="0"/>
              <a:t> b </a:t>
            </a:r>
            <a:r>
              <a:rPr lang="en-US" altLang="zh-CN" dirty="0" err="1"/>
              <a:t>foo.jar.out</a:t>
            </a:r>
            <a:endParaRPr lang="en-US" altLang="zh-CN" dirty="0"/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// builds </a:t>
            </a:r>
            <a:r>
              <a:rPr lang="en-US" altLang="zh-CN" dirty="0" err="1"/>
              <a:t>foo.jar.out</a:t>
            </a:r>
            <a:r>
              <a:rPr lang="en-US" altLang="zh-CN" dirty="0"/>
              <a:t> folder into </a:t>
            </a:r>
            <a:r>
              <a:rPr lang="en-US" altLang="zh-CN" dirty="0" err="1"/>
              <a:t>foo.jar.out</a:t>
            </a:r>
            <a:r>
              <a:rPr lang="en-US" altLang="zh-CN" dirty="0"/>
              <a:t>/</a:t>
            </a:r>
            <a:r>
              <a:rPr lang="en-US" altLang="zh-CN" dirty="0" err="1"/>
              <a:t>dist</a:t>
            </a:r>
            <a:r>
              <a:rPr lang="en-US" altLang="zh-CN" dirty="0"/>
              <a:t>/</a:t>
            </a:r>
            <a:r>
              <a:rPr lang="en-US" altLang="zh-CN" dirty="0" err="1"/>
              <a:t>foo.jar</a:t>
            </a:r>
            <a:r>
              <a:rPr lang="en-US" altLang="zh-CN" dirty="0"/>
              <a:t> file</a:t>
            </a: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$ </a:t>
            </a:r>
            <a:r>
              <a:rPr lang="en-US" altLang="zh-CN" dirty="0" err="1"/>
              <a:t>apktool</a:t>
            </a:r>
            <a:r>
              <a:rPr lang="en-US" altLang="zh-CN" dirty="0"/>
              <a:t> build </a:t>
            </a:r>
            <a:r>
              <a:rPr lang="en-US" altLang="zh-CN" dirty="0" err="1"/>
              <a:t>foo.jar.out</a:t>
            </a:r>
            <a:endParaRPr lang="en-US" altLang="zh-CN" dirty="0"/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// builds </a:t>
            </a:r>
            <a:r>
              <a:rPr lang="en-US" altLang="zh-CN" dirty="0" err="1"/>
              <a:t>foo.jar.out</a:t>
            </a:r>
            <a:r>
              <a:rPr lang="en-US" altLang="zh-CN" dirty="0"/>
              <a:t> folder into </a:t>
            </a:r>
            <a:r>
              <a:rPr lang="en-US" altLang="zh-CN" dirty="0" err="1"/>
              <a:t>foo.jar.out</a:t>
            </a:r>
            <a:r>
              <a:rPr lang="en-US" altLang="zh-CN" dirty="0"/>
              <a:t>/</a:t>
            </a:r>
            <a:r>
              <a:rPr lang="en-US" altLang="zh-CN" dirty="0" err="1"/>
              <a:t>dist</a:t>
            </a:r>
            <a:r>
              <a:rPr lang="en-US" altLang="zh-CN" dirty="0"/>
              <a:t>/</a:t>
            </a:r>
            <a:r>
              <a:rPr lang="en-US" altLang="zh-CN" dirty="0" err="1"/>
              <a:t>foo.jar</a:t>
            </a:r>
            <a:r>
              <a:rPr lang="en-US" altLang="zh-CN" dirty="0"/>
              <a:t> file</a:t>
            </a: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$ </a:t>
            </a:r>
            <a:r>
              <a:rPr lang="en-US" altLang="zh-CN" dirty="0" err="1"/>
              <a:t>apktool</a:t>
            </a:r>
            <a:r>
              <a:rPr lang="en-US" altLang="zh-CN" dirty="0"/>
              <a:t> b bar</a:t>
            </a: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// builds bar folder into bar/</a:t>
            </a:r>
            <a:r>
              <a:rPr lang="en-US" altLang="zh-CN" dirty="0" err="1"/>
              <a:t>dist</a:t>
            </a:r>
            <a:r>
              <a:rPr lang="en-US" altLang="zh-CN" dirty="0"/>
              <a:t>/</a:t>
            </a:r>
            <a:r>
              <a:rPr lang="en-US" altLang="zh-CN" dirty="0" err="1"/>
              <a:t>bar.apk</a:t>
            </a:r>
            <a:r>
              <a:rPr lang="en-US" altLang="zh-CN" dirty="0"/>
              <a:t> file</a:t>
            </a: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$ </a:t>
            </a:r>
            <a:r>
              <a:rPr lang="en-US" altLang="zh-CN" dirty="0" err="1"/>
              <a:t>apktool</a:t>
            </a:r>
            <a:r>
              <a:rPr lang="en-US" altLang="zh-CN" dirty="0"/>
              <a:t> b .</a:t>
            </a: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// builds current directory into ./</a:t>
            </a:r>
            <a:r>
              <a:rPr lang="en-US" altLang="zh-CN" dirty="0" err="1"/>
              <a:t>dist</a:t>
            </a:r>
            <a:endParaRPr lang="en-US" altLang="zh-CN" dirty="0"/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$ </a:t>
            </a:r>
            <a:r>
              <a:rPr lang="en-US" altLang="zh-CN" dirty="0" err="1"/>
              <a:t>apktool</a:t>
            </a:r>
            <a:r>
              <a:rPr lang="en-US" altLang="zh-CN" dirty="0"/>
              <a:t> b bar -o </a:t>
            </a:r>
            <a:r>
              <a:rPr lang="en-US" altLang="zh-CN" dirty="0" err="1"/>
              <a:t>new_bar.apk</a:t>
            </a:r>
            <a:endParaRPr lang="en-US" altLang="zh-CN" dirty="0"/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// builds bar folder into </a:t>
            </a:r>
            <a:r>
              <a:rPr lang="en-US" altLang="zh-CN" dirty="0" err="1"/>
              <a:t>new_bar.apk</a:t>
            </a:r>
            <a:endParaRPr lang="en-US" altLang="zh-CN" dirty="0"/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$ </a:t>
            </a:r>
            <a:r>
              <a:rPr lang="en-US" altLang="zh-CN" dirty="0" err="1"/>
              <a:t>apktool</a:t>
            </a:r>
            <a:r>
              <a:rPr lang="en-US" altLang="zh-CN" dirty="0"/>
              <a:t> b </a:t>
            </a:r>
            <a:r>
              <a:rPr lang="en-US" altLang="zh-CN" dirty="0" err="1"/>
              <a:t>bar.apk</a:t>
            </a:r>
            <a:endParaRPr lang="en-US" altLang="zh-CN" dirty="0"/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// WRONG: </a:t>
            </a:r>
            <a:r>
              <a:rPr lang="en-US" altLang="zh-CN" dirty="0" err="1"/>
              <a:t>brut.androlib.AndrolibException</a:t>
            </a:r>
            <a:r>
              <a:rPr lang="en-US" altLang="zh-CN" dirty="0"/>
              <a:t>: </a:t>
            </a:r>
            <a:r>
              <a:rPr lang="en-US" altLang="zh-CN" dirty="0" err="1"/>
              <a:t>brut.directory.PathNotExist</a:t>
            </a:r>
            <a:r>
              <a:rPr lang="en-US" altLang="zh-CN" dirty="0"/>
              <a:t>: </a:t>
            </a:r>
            <a:r>
              <a:rPr lang="en-US" altLang="zh-CN" dirty="0" err="1"/>
              <a:t>apktool.yml</a:t>
            </a:r>
            <a:endParaRPr lang="en-US" altLang="zh-CN" dirty="0"/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// Must use folder, not </a:t>
            </a:r>
            <a:r>
              <a:rPr lang="en-US" altLang="zh-CN" dirty="0" err="1"/>
              <a:t>apk</a:t>
            </a:r>
            <a:r>
              <a:rPr lang="en-US" altLang="zh-CN" dirty="0"/>
              <a:t>/jar file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20783"/>
        </a:solidFill>
        <a:ln>
          <a:noFill/>
        </a:ln>
      </a:spPr>
      <a:bodyPr rtlCol="0" anchor="ctr"/>
      <a:lstStyle>
        <a:defPPr algn="ctr"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AA32D5DBFF78B4DA584E4B8FF755829" ma:contentTypeVersion="0" ma:contentTypeDescription="新建文档。" ma:contentTypeScope="" ma:versionID="ace8e20718c6cb78e86e9034ebed71f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8f872aa5919130a473c1c9447df837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C4B77-425C-4973-88A5-A240A6E88EF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7F2A62-CBAF-4FD1-B36A-59B336D777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0E918-9F40-4897-8BFB-3B670D2C25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2192</TotalTime>
  <Words>788</Words>
  <Application>Microsoft Office PowerPoint</Application>
  <PresentationFormat>宽屏</PresentationFormat>
  <Paragraphs>114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Abadi</vt:lpstr>
      <vt:lpstr>庞门正道标题体</vt:lpstr>
      <vt:lpstr>思源黑体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</dc:creator>
  <cp:lastModifiedBy>张辉 (Hursion Zhang)</cp:lastModifiedBy>
  <cp:revision>180</cp:revision>
  <dcterms:created xsi:type="dcterms:W3CDTF">2019-09-24T03:12:21Z</dcterms:created>
  <dcterms:modified xsi:type="dcterms:W3CDTF">2020-07-15T05:59:43Z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2052-1.0.0.1330</vt:lpwstr>
  </property>
  <property fmtid="{D5CDD505-2E9C-101B-9397-08002B2CF9AE}" pid="3" name="ContentTypeId">
    <vt:lpwstr>0x010100DAA32D5DBFF78B4DA584E4B8FF755829</vt:lpwstr>
  </property>
</Properties>
</file>