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8" r:id="rId11"/>
    <p:sldId id="266" r:id="rId12"/>
    <p:sldId id="267" r:id="rId13"/>
    <p:sldId id="269" r:id="rId14"/>
    <p:sldId id="274" r:id="rId15"/>
    <p:sldId id="271" r:id="rId16"/>
    <p:sldId id="272" r:id="rId17"/>
    <p:sldId id="273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6102" autoAdjust="0"/>
    <p:restoredTop sz="94660"/>
  </p:normalViewPr>
  <p:slideViewPr>
    <p:cSldViewPr snapToGrid="0">
      <p:cViewPr varScale="1">
        <p:scale>
          <a:sx n="36" d="100"/>
          <a:sy n="36" d="100"/>
        </p:scale>
        <p:origin x="34" y="1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5F660-0FA1-49ED-8445-2591E830ACDB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770FA6-1F52-4D27-A500-9452AEB86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5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a86ebcac4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1a86ebcac4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a86ebcac4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1a86ebcac4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a86ebcac4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a86ebcac4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1a86ebcac4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1a86ebcac4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1a86ebcac4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1a86ebcac4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a86ebcac4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a86ebcac4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a86ebcac4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a86ebcac4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a86ebcac4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a86ebcac4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Переваги:  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Має мінімалістичний та спокійний інтерфейс  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На головній сторінці вказані фото готелів  при відкритті сайті зразу можна обрати дату та час і почати пошук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uk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Недоліки:  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при переході на “Показати ціни” юзеру відкривається інший сайт “Booking.com”, на противагу тому, що сайт міг би включати функцію порівняння цін на власному сайті 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a86ebcac4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1a86ebcac4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1a86ebcac4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1a86ebcac4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a86ebcac4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1a86ebcac4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a86ebcac4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a86ebcac4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🍐 This is a Pear Deck Multiple Choice Slide. Your current options are: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🍐  To edit the type of question or choices, go back to the "Ask Students a Question" in the Pear Deck sidebar.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a86ebcac4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a86ebcac4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C01E-AC1D-448A-A3C7-E84A54E99BC4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59D0A16-7A75-40C1-B021-F30D980A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86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C01E-AC1D-448A-A3C7-E84A54E99BC4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59D0A16-7A75-40C1-B021-F30D980A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17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C01E-AC1D-448A-A3C7-E84A54E99BC4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59D0A16-7A75-40C1-B021-F30D980A9E1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9059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C01E-AC1D-448A-A3C7-E84A54E99BC4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59D0A16-7A75-40C1-B021-F30D980A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4907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C01E-AC1D-448A-A3C7-E84A54E99BC4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59D0A16-7A75-40C1-B021-F30D980A9E1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2424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C01E-AC1D-448A-A3C7-E84A54E99BC4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59D0A16-7A75-40C1-B021-F30D980A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688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C01E-AC1D-448A-A3C7-E84A54E99BC4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0A16-7A75-40C1-B021-F30D980A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203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C01E-AC1D-448A-A3C7-E84A54E99BC4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0A16-7A75-40C1-B021-F30D980A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1728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uk" smtClean="0"/>
              <a:pPr/>
              <a:t>‹#›</a:t>
            </a:fld>
            <a:endParaRPr lang="uk"/>
          </a:p>
        </p:txBody>
      </p:sp>
    </p:spTree>
    <p:extLst>
      <p:ext uri="{BB962C8B-B14F-4D97-AF65-F5344CB8AC3E}">
        <p14:creationId xmlns:p14="http://schemas.microsoft.com/office/powerpoint/2010/main" val="1366052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C01E-AC1D-448A-A3C7-E84A54E99BC4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0A16-7A75-40C1-B021-F30D980A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34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C01E-AC1D-448A-A3C7-E84A54E99BC4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59D0A16-7A75-40C1-B021-F30D980A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50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C01E-AC1D-448A-A3C7-E84A54E99BC4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59D0A16-7A75-40C1-B021-F30D980A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445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C01E-AC1D-448A-A3C7-E84A54E99BC4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59D0A16-7A75-40C1-B021-F30D980A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90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C01E-AC1D-448A-A3C7-E84A54E99BC4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0A16-7A75-40C1-B021-F30D980A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55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C01E-AC1D-448A-A3C7-E84A54E99BC4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0A16-7A75-40C1-B021-F30D980A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71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C01E-AC1D-448A-A3C7-E84A54E99BC4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0A16-7A75-40C1-B021-F30D980A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266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C01E-AC1D-448A-A3C7-E84A54E99BC4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59D0A16-7A75-40C1-B021-F30D980A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76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7C01E-AC1D-448A-A3C7-E84A54E99BC4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59D0A16-7A75-40C1-B021-F30D980A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72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  <p:sldLayoutId id="214748374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s.invisionapp.com/freehand/document/KGMOweeWr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6" Type="http://schemas.microsoft.com/office/2007/relationships/hdphoto" Target="../media/hdphoto1.wdp"/><Relationship Id="rId5" Type="http://schemas.openxmlformats.org/officeDocument/2006/relationships/image" Target="../media/image8.png"/><Relationship Id="rId4" Type="http://schemas.openxmlformats.org/officeDocument/2006/relationships/hyperlink" Target="http://dontchangethislink.peardeckmagic.zone/?eyJ0eXBlIjoiZ29vZ2xlLXNsaWRlcy1hZGRvbi1yZXNwb25zZS1mb290ZXIiLCJsYXN0RWRpdGVkQnkiOiJ1bmtub3duIiwicHJlc2VudGF0aW9uSWQiOiIxS3Z2WW5FaDFCVWV6MVlTRHRUS0tHOUdZa0FBNFhXZkh1dk1yeng3RkRpWSIsImNvbnRlbnRJZCI6ImN1c3RvbS1yZXNwb25zZS1tdWx0aXBsZUNob2ljZSIsInNsaWRlSWQiOiJnMTFhODZlYmNhYzRfMF8xMjciLCJjb250ZW50SW5zdGFuY2VJZCI6IjFLdnZZbkVoMUJVZXoxWVNEdFRLS0c5R1lrQUE0WFdmSHV2TXJ6eDdGRGlZLzU0NzZkOGIxLTA4ZjgtNDljNy1iMDdjLTA5ZmM1MDQ4MjBiNyJ9pearId=magic-pear-metadata-identifier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4434401" y="2708904"/>
            <a:ext cx="3323198" cy="221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algn="l">
              <a:spcBef>
                <a:spcPts val="0"/>
              </a:spcBef>
            </a:pPr>
            <a:r>
              <a:rPr lang="uk" dirty="0"/>
              <a:t>TourFirm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9747115" y="4824919"/>
            <a:ext cx="2308352" cy="180024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algn="l">
              <a:spcBef>
                <a:spcPts val="0"/>
              </a:spcBef>
            </a:pPr>
            <a:br>
              <a:rPr lang="uk" dirty="0"/>
            </a:br>
            <a:r>
              <a:rPr lang="uk" dirty="0"/>
              <a:t>Nadia Hurska, </a:t>
            </a:r>
            <a:endParaRPr lang="en-US" dirty="0"/>
          </a:p>
          <a:p>
            <a:pPr algn="l">
              <a:spcBef>
                <a:spcPts val="0"/>
              </a:spcBef>
            </a:pPr>
            <a:r>
              <a:rPr lang="uk" dirty="0"/>
              <a:t>Olya Bilynska, </a:t>
            </a:r>
            <a:endParaRPr lang="en-US" dirty="0"/>
          </a:p>
          <a:p>
            <a:pPr algn="l">
              <a:spcBef>
                <a:spcPts val="0"/>
              </a:spcBef>
            </a:pPr>
            <a:r>
              <a:rPr lang="uk" dirty="0"/>
              <a:t>Diana Kuzmenko</a:t>
            </a:r>
            <a:endParaRPr dirty="0"/>
          </a:p>
        </p:txBody>
      </p:sp>
      <p:sp>
        <p:nvSpPr>
          <p:cNvPr id="88" name="Google Shape;88;p13"/>
          <p:cNvSpPr txBox="1"/>
          <p:nvPr/>
        </p:nvSpPr>
        <p:spPr>
          <a:xfrm>
            <a:off x="4723849" y="3572503"/>
            <a:ext cx="2744301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uk" sz="1600" b="1" dirty="0">
                <a:latin typeface="Lato"/>
                <a:ea typeface="Lato"/>
                <a:cs typeface="Lato"/>
                <a:sym typeface="Lato"/>
              </a:rPr>
              <a:t>Modern technologies</a:t>
            </a:r>
            <a:endParaRPr sz="1600" b="1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>
            <a:spLocks noGrp="1"/>
          </p:cNvSpPr>
          <p:nvPr>
            <p:ph type="title"/>
          </p:nvPr>
        </p:nvSpPr>
        <p:spPr>
          <a:xfrm>
            <a:off x="343067" y="954533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uk"/>
              <a:t>General requirements</a:t>
            </a:r>
            <a:endParaRPr/>
          </a:p>
        </p:txBody>
      </p:sp>
      <p:sp>
        <p:nvSpPr>
          <p:cNvPr id="174" name="Google Shape;174;p24"/>
          <p:cNvSpPr txBox="1">
            <a:spLocks noGrp="1"/>
          </p:cNvSpPr>
          <p:nvPr>
            <p:ph type="body" idx="1"/>
          </p:nvPr>
        </p:nvSpPr>
        <p:spPr>
          <a:xfrm>
            <a:off x="2435041" y="1491670"/>
            <a:ext cx="10251600" cy="301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uk" dirty="0"/>
              <a:t>how the system will function  the technology used to develop the project, and  Overall Description </a:t>
            </a:r>
            <a:endParaRPr dirty="0"/>
          </a:p>
        </p:txBody>
      </p:sp>
      <p:sp>
        <p:nvSpPr>
          <p:cNvPr id="175" name="Google Shape;175;p24"/>
          <p:cNvSpPr txBox="1"/>
          <p:nvPr/>
        </p:nvSpPr>
        <p:spPr>
          <a:xfrm>
            <a:off x="196367" y="2356500"/>
            <a:ext cx="11918400" cy="3570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609585" indent="-423323">
              <a:buSzPts val="1400"/>
              <a:buFont typeface="Lato"/>
              <a:buChar char="●"/>
            </a:pPr>
            <a:r>
              <a:rPr lang="uk" sz="2400" b="1">
                <a:latin typeface="Lato"/>
                <a:ea typeface="Lato"/>
                <a:cs typeface="Lato"/>
                <a:sym typeface="Lato"/>
              </a:rPr>
              <a:t>Safety Requirements </a:t>
            </a:r>
            <a:endParaRPr sz="2400" b="1">
              <a:latin typeface="Lato"/>
              <a:ea typeface="Lato"/>
              <a:cs typeface="Lato"/>
              <a:sym typeface="Lato"/>
            </a:endParaRPr>
          </a:p>
          <a:p>
            <a:pPr marL="1219170" lvl="1" indent="-423323">
              <a:buSzPts val="1400"/>
              <a:buFont typeface="Lato"/>
              <a:buChar char="○"/>
            </a:pPr>
            <a:r>
              <a:rPr lang="uk" sz="2400">
                <a:latin typeface="Lato"/>
                <a:ea typeface="Lato"/>
                <a:cs typeface="Lato"/>
                <a:sym typeface="Lato"/>
              </a:rPr>
              <a:t>Databases should use sharding to be redundant to prevent loss of data. 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endParaRPr sz="2400">
              <a:latin typeface="Lato"/>
              <a:ea typeface="Lato"/>
              <a:cs typeface="Lato"/>
              <a:sym typeface="Lato"/>
            </a:endParaRPr>
          </a:p>
          <a:p>
            <a:pPr marL="609585" indent="-423323">
              <a:buSzPts val="1400"/>
              <a:buFont typeface="Lato"/>
              <a:buChar char="●"/>
            </a:pPr>
            <a:r>
              <a:rPr lang="uk" sz="2400" b="1">
                <a:latin typeface="Lato"/>
                <a:ea typeface="Lato"/>
                <a:cs typeface="Lato"/>
                <a:sym typeface="Lato"/>
              </a:rPr>
              <a:t>Security Requirements </a:t>
            </a:r>
            <a:endParaRPr sz="2400" b="1">
              <a:latin typeface="Lato"/>
              <a:ea typeface="Lato"/>
              <a:cs typeface="Lato"/>
              <a:sym typeface="Lato"/>
            </a:endParaRPr>
          </a:p>
          <a:p>
            <a:pPr marL="1219170" lvl="1" indent="-423323">
              <a:buSzPts val="1400"/>
              <a:buFont typeface="Lato"/>
              <a:buChar char="○"/>
            </a:pPr>
            <a:r>
              <a:rPr lang="uk" sz="2400">
                <a:latin typeface="Lato"/>
                <a:ea typeface="Lato"/>
                <a:cs typeface="Lato"/>
                <a:sym typeface="Lato"/>
              </a:rPr>
              <a:t>Any keys used for the project should be stored securely. 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marL="1219170" lvl="1" indent="-423323">
              <a:buSzPts val="1400"/>
              <a:buFont typeface="Lato"/>
              <a:buChar char="○"/>
            </a:pPr>
            <a:r>
              <a:rPr lang="uk" sz="2400">
                <a:latin typeface="Lato"/>
                <a:ea typeface="Lato"/>
                <a:cs typeface="Lato"/>
                <a:sym typeface="Lato"/>
              </a:rPr>
              <a:t>Only the Java should be able to connect to the databases.  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marL="1219170" lvl="1" indent="-423323">
              <a:buSzPts val="1400"/>
              <a:buFont typeface="Lato"/>
              <a:buChar char="○"/>
            </a:pPr>
            <a:r>
              <a:rPr lang="uk" sz="2400">
                <a:latin typeface="Lato"/>
                <a:ea typeface="Lato"/>
                <a:cs typeface="Lato"/>
                <a:sym typeface="Lato"/>
              </a:rPr>
              <a:t>Databases should be behind a firewall.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marL="1219170"/>
            <a:endParaRPr sz="2400">
              <a:latin typeface="Lato"/>
              <a:ea typeface="Lato"/>
              <a:cs typeface="Lato"/>
              <a:sym typeface="Lato"/>
            </a:endParaRPr>
          </a:p>
          <a:p>
            <a:pPr marL="609585"/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>
            <a:spLocks noGrp="1"/>
          </p:cNvSpPr>
          <p:nvPr>
            <p:ph type="title"/>
          </p:nvPr>
        </p:nvSpPr>
        <p:spPr>
          <a:xfrm>
            <a:off x="343067" y="954533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uk"/>
              <a:t>General requirements</a:t>
            </a:r>
            <a:endParaRPr/>
          </a:p>
        </p:txBody>
      </p:sp>
      <p:sp>
        <p:nvSpPr>
          <p:cNvPr id="160" name="Google Shape;160;p22"/>
          <p:cNvSpPr txBox="1">
            <a:spLocks noGrp="1"/>
          </p:cNvSpPr>
          <p:nvPr>
            <p:ph type="body" idx="1"/>
          </p:nvPr>
        </p:nvSpPr>
        <p:spPr>
          <a:xfrm>
            <a:off x="2483167" y="1579901"/>
            <a:ext cx="10251600" cy="301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uk" dirty="0"/>
              <a:t>how the system will function  the technology used to develop the project, and  Overall Description </a:t>
            </a:r>
            <a:endParaRPr dirty="0"/>
          </a:p>
        </p:txBody>
      </p:sp>
      <p:sp>
        <p:nvSpPr>
          <p:cNvPr id="161" name="Google Shape;161;p22"/>
          <p:cNvSpPr txBox="1"/>
          <p:nvPr/>
        </p:nvSpPr>
        <p:spPr>
          <a:xfrm>
            <a:off x="196367" y="2356500"/>
            <a:ext cx="11918400" cy="3693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609585" indent="-423323">
              <a:buSzPts val="1400"/>
              <a:buFont typeface="Lato"/>
              <a:buChar char="●"/>
            </a:pPr>
            <a:r>
              <a:rPr lang="uk" sz="2000" b="1" dirty="0">
                <a:latin typeface="Lato"/>
                <a:ea typeface="Lato"/>
                <a:cs typeface="Lato"/>
                <a:sym typeface="Lato"/>
              </a:rPr>
              <a:t>Customers</a:t>
            </a:r>
            <a:endParaRPr sz="2000" b="1" dirty="0">
              <a:latin typeface="Lato"/>
              <a:ea typeface="Lato"/>
              <a:cs typeface="Lato"/>
              <a:sym typeface="Lato"/>
            </a:endParaRPr>
          </a:p>
          <a:p>
            <a:pPr marL="1219170" lvl="1" indent="-423323">
              <a:buSzPts val="1400"/>
              <a:buFont typeface="Lato"/>
              <a:buChar char="○"/>
            </a:pPr>
            <a:r>
              <a:rPr lang="uk" sz="2000" dirty="0">
                <a:latin typeface="Lato"/>
                <a:ea typeface="Lato"/>
                <a:cs typeface="Lato"/>
                <a:sym typeface="Lato"/>
              </a:rPr>
              <a:t> The customers will be users, who plan to travel abroad.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pPr marL="1219170"/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pPr marL="609585" indent="-423323">
              <a:buSzPts val="1400"/>
              <a:buFont typeface="Lato"/>
              <a:buChar char="●"/>
            </a:pPr>
            <a:r>
              <a:rPr lang="uk" sz="2000" b="1" dirty="0">
                <a:latin typeface="Lato"/>
                <a:ea typeface="Lato"/>
                <a:cs typeface="Lato"/>
                <a:sym typeface="Lato"/>
              </a:rPr>
              <a:t>System Features Functional Requirements </a:t>
            </a:r>
            <a:endParaRPr sz="2000" b="1" dirty="0">
              <a:latin typeface="Lato"/>
              <a:ea typeface="Lato"/>
              <a:cs typeface="Lato"/>
              <a:sym typeface="Lato"/>
            </a:endParaRPr>
          </a:p>
          <a:p>
            <a:pPr marL="1219170" lvl="1" indent="-423323">
              <a:buSzPts val="1400"/>
              <a:buFont typeface="Lato"/>
              <a:buChar char="○"/>
            </a:pPr>
            <a:r>
              <a:rPr lang="uk" sz="2000" dirty="0">
                <a:latin typeface="Lato"/>
                <a:ea typeface="Lato"/>
                <a:cs typeface="Lato"/>
                <a:sym typeface="Lato"/>
              </a:rPr>
              <a:t>Users should be able to sort hotels. 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pPr marL="1219170" lvl="1" indent="-423323">
              <a:buSzPts val="1400"/>
              <a:buFont typeface="Lato"/>
              <a:buChar char="○"/>
            </a:pPr>
            <a:r>
              <a:rPr lang="uk" sz="2000" dirty="0">
                <a:latin typeface="Lato"/>
                <a:ea typeface="Lato"/>
                <a:cs typeface="Lato"/>
                <a:sym typeface="Lato"/>
              </a:rPr>
              <a:t>Users should be able to book a hotel.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pPr marL="1219170" lvl="1" indent="-423323">
              <a:buSzPts val="1400"/>
              <a:buFont typeface="Lato"/>
              <a:buChar char="○"/>
            </a:pPr>
            <a:r>
              <a:rPr lang="uk" sz="2000" dirty="0">
                <a:latin typeface="Lato"/>
                <a:ea typeface="Lato"/>
                <a:cs typeface="Lato"/>
                <a:sym typeface="Lato"/>
              </a:rPr>
              <a:t>Users should be choose start and end date for booking.  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pPr marL="1219170" lvl="1" indent="-423323">
              <a:buSzPts val="1400"/>
              <a:buFont typeface="Lato"/>
              <a:buChar char="○"/>
            </a:pPr>
            <a:r>
              <a:rPr lang="uk" sz="2000" dirty="0">
                <a:latin typeface="Lato"/>
                <a:ea typeface="Lato"/>
                <a:cs typeface="Lato"/>
                <a:sym typeface="Lato"/>
              </a:rPr>
              <a:t>Users should be able to choose price from/to  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pPr marL="1219170" lvl="1" indent="-423323">
              <a:buSzPts val="1400"/>
              <a:buFont typeface="Lato"/>
              <a:buChar char="○"/>
            </a:pPr>
            <a:r>
              <a:rPr lang="uk" sz="2000" dirty="0">
                <a:latin typeface="Lato"/>
                <a:ea typeface="Lato"/>
                <a:cs typeface="Lato"/>
                <a:sym typeface="Lato"/>
              </a:rPr>
              <a:t>Users should be able to view own booking  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pPr marL="1219170" lvl="1" indent="-423323">
              <a:buSzPts val="1400"/>
              <a:buFont typeface="Lato"/>
              <a:buChar char="○"/>
            </a:pPr>
            <a:r>
              <a:rPr lang="uk" sz="2000" dirty="0">
                <a:latin typeface="Lato"/>
                <a:ea typeface="Lato"/>
                <a:cs typeface="Lato"/>
                <a:sym typeface="Lato"/>
              </a:rPr>
              <a:t>Users should be able to see all available hotels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endParaRPr sz="2400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>
            <a:spLocks noGrp="1"/>
          </p:cNvSpPr>
          <p:nvPr>
            <p:ph type="title"/>
          </p:nvPr>
        </p:nvSpPr>
        <p:spPr>
          <a:xfrm>
            <a:off x="343067" y="954533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uk"/>
              <a:t>General requirements</a:t>
            </a:r>
            <a:endParaRPr/>
          </a:p>
        </p:txBody>
      </p:sp>
      <p:sp>
        <p:nvSpPr>
          <p:cNvPr id="167" name="Google Shape;167;p23"/>
          <p:cNvSpPr txBox="1">
            <a:spLocks noGrp="1"/>
          </p:cNvSpPr>
          <p:nvPr>
            <p:ph type="body" idx="1"/>
          </p:nvPr>
        </p:nvSpPr>
        <p:spPr>
          <a:xfrm>
            <a:off x="2483167" y="1523754"/>
            <a:ext cx="10251600" cy="301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uk" dirty="0"/>
              <a:t>how the system will function  the technology used to develop the project, and  Overall Description </a:t>
            </a:r>
            <a:endParaRPr dirty="0"/>
          </a:p>
        </p:txBody>
      </p:sp>
      <p:sp>
        <p:nvSpPr>
          <p:cNvPr id="168" name="Google Shape;168;p23"/>
          <p:cNvSpPr txBox="1"/>
          <p:nvPr/>
        </p:nvSpPr>
        <p:spPr>
          <a:xfrm>
            <a:off x="196367" y="2356500"/>
            <a:ext cx="11918400" cy="3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609585" indent="-423323">
              <a:buSzPts val="1400"/>
              <a:buFont typeface="Lato"/>
              <a:buChar char="●"/>
            </a:pPr>
            <a:r>
              <a:rPr lang="uk" sz="2000" b="1" dirty="0">
                <a:latin typeface="Lato"/>
                <a:ea typeface="Lato"/>
                <a:cs typeface="Lato"/>
                <a:sym typeface="Lato"/>
              </a:rPr>
              <a:t>User Interfaces  Software: </a:t>
            </a:r>
            <a:endParaRPr sz="2000" b="1" dirty="0">
              <a:latin typeface="Lato"/>
              <a:ea typeface="Lato"/>
              <a:cs typeface="Lato"/>
              <a:sym typeface="Lato"/>
            </a:endParaRPr>
          </a:p>
          <a:p>
            <a:pPr marL="1219170" lvl="1" indent="-423323">
              <a:buSzPts val="1400"/>
              <a:buFont typeface="Lato"/>
              <a:buChar char="○"/>
            </a:pPr>
            <a:r>
              <a:rPr lang="uk" sz="20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uk" sz="2000" b="1" dirty="0">
                <a:latin typeface="Lato"/>
                <a:ea typeface="Lato"/>
                <a:cs typeface="Lato"/>
                <a:sym typeface="Lato"/>
              </a:rPr>
              <a:t>Java </a:t>
            </a:r>
            <a:endParaRPr sz="2000" b="1" dirty="0">
              <a:latin typeface="Lato"/>
              <a:ea typeface="Lato"/>
              <a:cs typeface="Lato"/>
              <a:sym typeface="Lato"/>
            </a:endParaRPr>
          </a:p>
          <a:p>
            <a:pPr marL="1219170" lvl="1" indent="-423323">
              <a:buSzPts val="1400"/>
              <a:buFont typeface="Lato"/>
              <a:buChar char="○"/>
            </a:pPr>
            <a:r>
              <a:rPr lang="uk" sz="2000" b="1" dirty="0">
                <a:latin typeface="Lato"/>
                <a:ea typeface="Lato"/>
                <a:cs typeface="Lato"/>
                <a:sym typeface="Lato"/>
              </a:rPr>
              <a:t> Database software: MySQL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pPr marL="609585" indent="-423323">
              <a:buSzPts val="1400"/>
              <a:buFont typeface="Lato"/>
              <a:buChar char="●"/>
            </a:pPr>
            <a:r>
              <a:rPr lang="uk" sz="2000" b="1" dirty="0">
                <a:latin typeface="Lato"/>
                <a:ea typeface="Lato"/>
                <a:cs typeface="Lato"/>
                <a:sym typeface="Lato"/>
              </a:rPr>
              <a:t>Hardware Interfaces </a:t>
            </a:r>
            <a:endParaRPr sz="2000" b="1" dirty="0">
              <a:latin typeface="Lato"/>
              <a:ea typeface="Lato"/>
              <a:cs typeface="Lato"/>
              <a:sym typeface="Lato"/>
            </a:endParaRPr>
          </a:p>
          <a:p>
            <a:pPr marL="1219170" lvl="1" indent="-423323">
              <a:buSzPts val="1400"/>
              <a:buFont typeface="Lato"/>
              <a:buChar char="○"/>
            </a:pPr>
            <a:r>
              <a:rPr lang="uk" sz="2000" dirty="0">
                <a:latin typeface="Lato"/>
                <a:ea typeface="Lato"/>
                <a:cs typeface="Lato"/>
                <a:sym typeface="Lato"/>
              </a:rPr>
              <a:t>Both Mac and Windows operating systems through their default web browser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pPr marL="1219170"/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pPr marL="609585" indent="-423323">
              <a:buSzPts val="1400"/>
              <a:buFont typeface="Lato"/>
              <a:buChar char="●"/>
            </a:pPr>
            <a:r>
              <a:rPr lang="uk" sz="2000" b="1" dirty="0">
                <a:latin typeface="Lato"/>
                <a:ea typeface="Lato"/>
                <a:cs typeface="Lato"/>
                <a:sym typeface="Lato"/>
              </a:rPr>
              <a:t>Performance Requirements </a:t>
            </a:r>
            <a:endParaRPr sz="2000" b="1" dirty="0">
              <a:latin typeface="Lato"/>
              <a:ea typeface="Lato"/>
              <a:cs typeface="Lato"/>
              <a:sym typeface="Lato"/>
            </a:endParaRPr>
          </a:p>
          <a:p>
            <a:pPr marL="1219170" lvl="1" indent="-423323">
              <a:buSzPts val="1400"/>
              <a:buFont typeface="Lato"/>
              <a:buChar char="○"/>
            </a:pPr>
            <a:r>
              <a:rPr lang="uk" sz="2000" dirty="0">
                <a:latin typeface="Lato"/>
                <a:ea typeface="Lato"/>
                <a:cs typeface="Lato"/>
                <a:sym typeface="Lato"/>
              </a:rPr>
              <a:t>The application should load and be usable within 6 seconds 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pPr marL="1219170" lvl="1" indent="-423323">
              <a:buSzPts val="1400"/>
              <a:buFont typeface="Lato"/>
              <a:buChar char="○"/>
            </a:pPr>
            <a:r>
              <a:rPr lang="uk" sz="2000" dirty="0">
                <a:latin typeface="Lato"/>
                <a:ea typeface="Lato"/>
                <a:cs typeface="Lato"/>
                <a:sym typeface="Lato"/>
              </a:rPr>
              <a:t>The application should update the interface on interaction within 5 seconds 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pPr marL="1219170" lvl="1" indent="-423323">
              <a:buSzPts val="1400"/>
              <a:buFont typeface="Lato"/>
              <a:buChar char="○"/>
            </a:pPr>
            <a:r>
              <a:rPr lang="uk" sz="2000" dirty="0">
                <a:latin typeface="Lato"/>
                <a:ea typeface="Lato"/>
                <a:cs typeface="Lato"/>
                <a:sym typeface="Lato"/>
              </a:rPr>
              <a:t>The database should be normalized to prevent redundant data and improve performance  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pPr marL="1219170" lvl="1" indent="-423323">
              <a:buSzPts val="1400"/>
              <a:buFont typeface="Lato"/>
              <a:buChar char="○"/>
            </a:pPr>
            <a:r>
              <a:rPr lang="uk" sz="2000" dirty="0">
                <a:latin typeface="Lato"/>
                <a:ea typeface="Lato"/>
                <a:cs typeface="Lato"/>
                <a:sym typeface="Lato"/>
              </a:rPr>
              <a:t>The database should be distributed to prevent outages 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>
            <a:spLocks noGrp="1"/>
          </p:cNvSpPr>
          <p:nvPr>
            <p:ph type="ctrTitle"/>
          </p:nvPr>
        </p:nvSpPr>
        <p:spPr>
          <a:xfrm>
            <a:off x="970600" y="647400"/>
            <a:ext cx="10250800" cy="221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algn="l">
              <a:spcBef>
                <a:spcPts val="0"/>
              </a:spcBef>
            </a:pPr>
            <a:r>
              <a:rPr lang="uk"/>
              <a:t>Users:</a:t>
            </a:r>
            <a:endParaRPr/>
          </a:p>
        </p:txBody>
      </p:sp>
      <p:sp>
        <p:nvSpPr>
          <p:cNvPr id="181" name="Google Shape;181;p25"/>
          <p:cNvSpPr txBox="1">
            <a:spLocks noGrp="1"/>
          </p:cNvSpPr>
          <p:nvPr>
            <p:ph type="subTitle" idx="1"/>
          </p:nvPr>
        </p:nvSpPr>
        <p:spPr>
          <a:xfrm>
            <a:off x="972836" y="4230533"/>
            <a:ext cx="10250800" cy="72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algn="l">
              <a:spcBef>
                <a:spcPts val="0"/>
              </a:spcBef>
            </a:pPr>
            <a:endParaRPr/>
          </a:p>
        </p:txBody>
      </p:sp>
      <p:pic>
        <p:nvPicPr>
          <p:cNvPr id="182" name="Google Shape;18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132" y="2727457"/>
            <a:ext cx="5067167" cy="409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9766" y="581001"/>
            <a:ext cx="6156468" cy="42187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1C01C-BB61-27C0-3D33-3E03AA6A8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5940AA-2263-C551-651E-F80384CC3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002" y="203139"/>
            <a:ext cx="4791996" cy="645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780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F8C9E-F0C9-2EE9-9526-46098D53A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D6232-9A76-B5BC-35D5-0C7ED856A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3D7E48-CAEC-84EE-9CB1-2C026E82F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105" y="121841"/>
            <a:ext cx="9027790" cy="57893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FB35B7-6757-0CB3-C6C4-01F5BD0D3D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644"/>
          <a:stretch/>
        </p:blipFill>
        <p:spPr>
          <a:xfrm>
            <a:off x="1552921" y="5807413"/>
            <a:ext cx="9027790" cy="76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842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9689A-279B-3BAF-72F0-3338DAE92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056" y="98260"/>
            <a:ext cx="8911687" cy="1280890"/>
          </a:xfrm>
        </p:spPr>
        <p:txBody>
          <a:bodyPr/>
          <a:lstStyle/>
          <a:p>
            <a:r>
              <a:rPr lang="en-US" dirty="0"/>
              <a:t>Wireframe: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430C0-7C11-E7AC-3332-9C6019D76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9B2BFA-5265-D3C5-1256-DA3CD821F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48" y="1108817"/>
            <a:ext cx="11939752" cy="53525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3C8FF4-33AD-5ECF-9788-232EA73090E9}"/>
              </a:ext>
            </a:extLst>
          </p:cNvPr>
          <p:cNvSpPr txBox="1"/>
          <p:nvPr/>
        </p:nvSpPr>
        <p:spPr>
          <a:xfrm>
            <a:off x="3134654" y="6390408"/>
            <a:ext cx="712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u="none" strike="noStrike" dirty="0">
                <a:effectLst/>
                <a:latin typeface="Roboto" panose="02000000000000000000" pitchFamily="2" charset="0"/>
                <a:hlinkClick r:id="rId3" tooltip="https://projects.invisionapp.com/freehand/document/KGMOweeWr"/>
              </a:rPr>
              <a:t>https://projects.invisionapp.com/freehand/document/KGMOweeWr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818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EAF0C-2FDB-2293-59F5-C746EF985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8D68B-959B-53D1-B14D-2FE87CB8E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F59D74-3456-ECBC-7965-A44955563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44" y="268013"/>
            <a:ext cx="12000256" cy="642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09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800" cy="221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algn="l">
              <a:spcBef>
                <a:spcPts val="0"/>
              </a:spcBef>
            </a:pPr>
            <a:r>
              <a:rPr lang="uk" dirty="0"/>
              <a:t>Thanks for your attention</a:t>
            </a:r>
            <a:r>
              <a:rPr lang="en-US" dirty="0"/>
              <a:t>!</a:t>
            </a:r>
            <a:endParaRPr dirty="0"/>
          </a:p>
        </p:txBody>
      </p:sp>
      <p:sp>
        <p:nvSpPr>
          <p:cNvPr id="189" name="Google Shape;189;p26"/>
          <p:cNvSpPr txBox="1">
            <a:spLocks noGrp="1"/>
          </p:cNvSpPr>
          <p:nvPr>
            <p:ph type="subTitle" idx="1"/>
          </p:nvPr>
        </p:nvSpPr>
        <p:spPr>
          <a:xfrm>
            <a:off x="972836" y="4230533"/>
            <a:ext cx="10250800" cy="72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algn="l"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ctrTitle"/>
          </p:nvPr>
        </p:nvSpPr>
        <p:spPr>
          <a:xfrm>
            <a:off x="970600" y="879200"/>
            <a:ext cx="10250800" cy="221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algn="l">
              <a:spcBef>
                <a:spcPts val="0"/>
              </a:spcBef>
            </a:pPr>
            <a:r>
              <a:rPr lang="uk" sz="4267"/>
              <a:t>Plan:</a:t>
            </a:r>
            <a:endParaRPr sz="4267"/>
          </a:p>
        </p:txBody>
      </p:sp>
      <p:sp>
        <p:nvSpPr>
          <p:cNvPr id="94" name="Google Shape;94;p14"/>
          <p:cNvSpPr txBox="1">
            <a:spLocks noGrp="1"/>
          </p:cNvSpPr>
          <p:nvPr>
            <p:ph type="subTitle" idx="1"/>
          </p:nvPr>
        </p:nvSpPr>
        <p:spPr>
          <a:xfrm>
            <a:off x="1240733" y="1993633"/>
            <a:ext cx="10250800" cy="333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609585" indent="-409376" algn="l">
              <a:spcBef>
                <a:spcPts val="0"/>
              </a:spcBef>
              <a:buClr>
                <a:srgbClr val="000000"/>
              </a:buClr>
              <a:buSzPts val="1235"/>
              <a:buFont typeface="Roboto"/>
              <a:buChar char="●"/>
            </a:pPr>
            <a:r>
              <a:rPr lang="uk" sz="20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Analysis of similar projects</a:t>
            </a:r>
            <a:endParaRPr sz="20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585" indent="-409376" algn="l">
              <a:spcBef>
                <a:spcPts val="0"/>
              </a:spcBef>
              <a:buClr>
                <a:srgbClr val="000000"/>
              </a:buClr>
              <a:buSzPts val="1235"/>
              <a:buFont typeface="Roboto"/>
              <a:buChar char="●"/>
            </a:pPr>
            <a:r>
              <a:rPr lang="uk" sz="20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Describe advantages and disadvantages of similar projects</a:t>
            </a:r>
            <a:endParaRPr sz="20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585" indent="-409376" algn="l">
              <a:spcBef>
                <a:spcPts val="0"/>
              </a:spcBef>
              <a:buClr>
                <a:srgbClr val="000000"/>
              </a:buClr>
              <a:buSzPts val="1235"/>
              <a:buFont typeface="Roboto"/>
              <a:buChar char="●"/>
            </a:pPr>
            <a:r>
              <a:rPr lang="uk" sz="20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SMART model</a:t>
            </a:r>
            <a:endParaRPr sz="20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585" indent="-409376" algn="l">
              <a:spcBef>
                <a:spcPts val="0"/>
              </a:spcBef>
              <a:buClr>
                <a:srgbClr val="000000"/>
              </a:buClr>
              <a:buSzPts val="1235"/>
              <a:buFont typeface="Roboto"/>
              <a:buChar char="●"/>
            </a:pPr>
            <a:r>
              <a:rPr lang="uk" sz="20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Goals of our app</a:t>
            </a:r>
            <a:endParaRPr sz="20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585" indent="-409376" algn="l">
              <a:spcBef>
                <a:spcPts val="0"/>
              </a:spcBef>
              <a:buClr>
                <a:srgbClr val="000000"/>
              </a:buClr>
              <a:buSzPts val="1235"/>
              <a:buFont typeface="Roboto"/>
              <a:buChar char="●"/>
            </a:pPr>
            <a:r>
              <a:rPr lang="uk" sz="20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General requirements to our project</a:t>
            </a:r>
            <a:endParaRPr sz="20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585" indent="-409376" algn="l">
              <a:spcBef>
                <a:spcPts val="0"/>
              </a:spcBef>
              <a:buClr>
                <a:srgbClr val="000000"/>
              </a:buClr>
              <a:buSzPts val="1235"/>
              <a:buFont typeface="Roboto"/>
              <a:buChar char="●"/>
            </a:pPr>
            <a:r>
              <a:rPr lang="uk" sz="20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Main functionality </a:t>
            </a:r>
            <a:endParaRPr sz="20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585" indent="-409376" algn="l">
              <a:spcBef>
                <a:spcPts val="0"/>
              </a:spcBef>
              <a:buClr>
                <a:srgbClr val="000000"/>
              </a:buClr>
              <a:buSzPts val="1235"/>
              <a:buFont typeface="Roboto"/>
              <a:buChar char="●"/>
            </a:pPr>
            <a:r>
              <a:rPr lang="uk" sz="20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Users, their needs and how our app helm them</a:t>
            </a:r>
            <a:endParaRPr sz="20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721178" y="391705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uk" dirty="0"/>
              <a:t>Competitors</a:t>
            </a:r>
            <a:endParaRPr dirty="0"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0462" y="1355834"/>
            <a:ext cx="9801473" cy="5202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792123" y="318967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uk" dirty="0"/>
              <a:t>Competitors</a:t>
            </a:r>
            <a:endParaRPr dirty="0"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6922674" y="1227000"/>
            <a:ext cx="4492000" cy="286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uk" dirty="0"/>
              <a:t>Advantages:  </a:t>
            </a:r>
            <a:endParaRPr dirty="0"/>
          </a:p>
          <a:p>
            <a:pPr marL="488734" indent="-285750">
              <a:spcBef>
                <a:spcPts val="1600"/>
              </a:spcBef>
              <a:buSzPct val="100000"/>
            </a:pPr>
            <a:r>
              <a:rPr lang="uk" dirty="0"/>
              <a:t>It has friendly minimalistic and calm interfac</a:t>
            </a:r>
            <a:r>
              <a:rPr lang="en-US" dirty="0"/>
              <a:t>e</a:t>
            </a:r>
          </a:p>
          <a:p>
            <a:pPr marL="488734" indent="-285750">
              <a:spcBef>
                <a:spcPts val="1600"/>
              </a:spcBef>
              <a:buSzPct val="100000"/>
            </a:pPr>
            <a:r>
              <a:rPr lang="uk" dirty="0"/>
              <a:t>There are photos with hotels on the main page</a:t>
            </a:r>
            <a:endParaRPr dirty="0"/>
          </a:p>
          <a:p>
            <a:pPr indent="-406601">
              <a:buSzPct val="100000"/>
            </a:pPr>
            <a:r>
              <a:rPr lang="uk" dirty="0"/>
              <a:t>When you just open a website you can choose date and time and start the search</a:t>
            </a:r>
            <a:endParaRPr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545" y="1032567"/>
            <a:ext cx="5907065" cy="3061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6750" y="5324593"/>
            <a:ext cx="6595250" cy="142595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 txBox="1"/>
          <p:nvPr/>
        </p:nvSpPr>
        <p:spPr>
          <a:xfrm>
            <a:off x="574800" y="4178687"/>
            <a:ext cx="5521200" cy="3071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uk" sz="1733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Disadvantages:  </a:t>
            </a:r>
            <a:endParaRPr sz="1733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414856">
              <a:lnSpc>
                <a:spcPct val="115000"/>
              </a:lnSpc>
              <a:spcBef>
                <a:spcPts val="1600"/>
              </a:spcBef>
              <a:buClr>
                <a:schemeClr val="accent1"/>
              </a:buClr>
              <a:buSzPts val="1300"/>
              <a:buFont typeface="Lato"/>
              <a:buChar char="●"/>
            </a:pPr>
            <a:r>
              <a:rPr lang="uk" sz="1733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After click on the button “Показати ціни” user can see other site -  “Booking.com”, as opposed to the fact that the site could include a price comparison feature on its own site</a:t>
            </a:r>
            <a:endParaRPr sz="1733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lnSpc>
                <a:spcPct val="115000"/>
              </a:lnSpc>
              <a:spcBef>
                <a:spcPts val="1600"/>
              </a:spcBef>
            </a:pPr>
            <a:endParaRPr sz="1733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ts val="1600"/>
              </a:spcBef>
            </a:pPr>
            <a:endParaRPr sz="2400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870812" y="276628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uk" dirty="0"/>
              <a:t>Competitors</a:t>
            </a:r>
            <a:endParaRPr dirty="0"/>
          </a:p>
        </p:txBody>
      </p:sp>
      <p:sp>
        <p:nvSpPr>
          <p:cNvPr id="116" name="Google Shape;116;p17"/>
          <p:cNvSpPr txBox="1">
            <a:spLocks noGrp="1"/>
          </p:cNvSpPr>
          <p:nvPr>
            <p:ph type="body" idx="1"/>
          </p:nvPr>
        </p:nvSpPr>
        <p:spPr>
          <a:xfrm>
            <a:off x="7166333" y="1717600"/>
            <a:ext cx="5474800" cy="377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-US" sz="1733" dirty="0">
                <a:solidFill>
                  <a:schemeClr val="accent1"/>
                </a:solidFill>
                <a:latin typeface="Lato"/>
                <a:ea typeface="Lato"/>
                <a:cs typeface="Lato"/>
              </a:rPr>
              <a:t>the design of the page is not fully thought out, and you can see that the titles are added characters that do not fit very well into the overall picture</a:t>
            </a:r>
            <a:endParaRPr sz="1733" dirty="0">
              <a:solidFill>
                <a:schemeClr val="accent1"/>
              </a:solidFill>
              <a:latin typeface="Lato"/>
              <a:ea typeface="Lato"/>
              <a:cs typeface="Lato"/>
            </a:endParaRPr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18" y="1717616"/>
            <a:ext cx="6342084" cy="1558867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 txBox="1"/>
          <p:nvPr/>
        </p:nvSpPr>
        <p:spPr>
          <a:xfrm>
            <a:off x="774200" y="3685634"/>
            <a:ext cx="7715200" cy="1127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uk" sz="1733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duplicated names which are not needed</a:t>
            </a:r>
            <a:endParaRPr sz="1733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ts val="1600"/>
              </a:spcBef>
            </a:pPr>
            <a:endParaRPr sz="24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7096400" y="5564667"/>
            <a:ext cx="7715200" cy="552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  <a:buClr>
                <a:schemeClr val="accent1"/>
              </a:buClr>
              <a:buSzPts val="1300"/>
            </a:pPr>
            <a:r>
              <a:rPr lang="uk" sz="1733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different languages on the same page</a:t>
            </a:r>
            <a:endParaRPr sz="1733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617" y="4660232"/>
            <a:ext cx="6884037" cy="1962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89202" y="3081049"/>
            <a:ext cx="6370132" cy="1891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>
            <a:spLocks noGrp="1"/>
          </p:cNvSpPr>
          <p:nvPr>
            <p:ph type="title"/>
          </p:nvPr>
        </p:nvSpPr>
        <p:spPr>
          <a:xfrm>
            <a:off x="863067" y="431119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uk" dirty="0"/>
              <a:t>Competitors</a:t>
            </a:r>
            <a:endParaRPr dirty="0"/>
          </a:p>
        </p:txBody>
      </p:sp>
      <p:pic>
        <p:nvPicPr>
          <p:cNvPr id="128" name="Google Shape;12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9367" y="1540367"/>
            <a:ext cx="8980867" cy="519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562434" y="265581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uk" dirty="0"/>
              <a:t>Competitors</a:t>
            </a:r>
            <a:endParaRPr dirty="0"/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772" y="1494475"/>
            <a:ext cx="6990967" cy="4046967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9"/>
          <p:cNvSpPr txBox="1"/>
          <p:nvPr/>
        </p:nvSpPr>
        <p:spPr>
          <a:xfrm>
            <a:off x="7302766" y="357953"/>
            <a:ext cx="4326800" cy="5478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uk" sz="2000" dirty="0">
                <a:latin typeface="Lato"/>
                <a:ea typeface="Lato"/>
                <a:cs typeface="Lato"/>
                <a:sym typeface="Lato"/>
              </a:rPr>
              <a:t>Advantages:  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pPr marL="609585" indent="-423323">
              <a:buSzPts val="1400"/>
              <a:buFont typeface="Lato"/>
              <a:buChar char="●"/>
            </a:pPr>
            <a:r>
              <a:rPr lang="uk" sz="2000" dirty="0">
                <a:latin typeface="Lato"/>
                <a:ea typeface="Lato"/>
                <a:cs typeface="Lato"/>
                <a:sym typeface="Lato"/>
              </a:rPr>
              <a:t>it has bright and patriotic interface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pPr marL="609585" indent="-423323">
              <a:buSzPts val="1400"/>
              <a:buFont typeface="Lato"/>
              <a:buChar char="●"/>
            </a:pPr>
            <a:r>
              <a:rPr lang="uk" sz="2000" dirty="0">
                <a:latin typeface="Lato"/>
                <a:ea typeface="Lato"/>
                <a:cs typeface="Lato"/>
                <a:sym typeface="Lato"/>
              </a:rPr>
              <a:t>communication with support via viber is available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pPr marL="609585" indent="-423323">
              <a:buSzPts val="1400"/>
              <a:buFont typeface="Lato"/>
              <a:buChar char="●"/>
            </a:pPr>
            <a:r>
              <a:rPr lang="uk" sz="2000" dirty="0">
                <a:latin typeface="Lato"/>
                <a:ea typeface="Lato"/>
                <a:cs typeface="Lato"/>
                <a:sym typeface="Lato"/>
              </a:rPr>
              <a:t>there is detailed information on how to use the site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pPr marL="609585" indent="-423323">
              <a:buSzPts val="1400"/>
              <a:buFont typeface="Lato"/>
              <a:buChar char="●"/>
            </a:pPr>
            <a:r>
              <a:rPr lang="uk" sz="2000" dirty="0">
                <a:latin typeface="Lato"/>
                <a:ea typeface="Lato"/>
                <a:cs typeface="Lato"/>
                <a:sym typeface="Lato"/>
              </a:rPr>
              <a:t>you can choose date on the home page and search 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pPr marL="609585"/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r>
              <a:rPr lang="uk" sz="2000" dirty="0">
                <a:latin typeface="Lato"/>
                <a:ea typeface="Lato"/>
                <a:cs typeface="Lato"/>
                <a:sym typeface="Lato"/>
              </a:rPr>
              <a:t>Disadvantages:  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pPr marL="609585" indent="-423323">
              <a:buSzPts val="1400"/>
              <a:buFont typeface="Lato"/>
              <a:buChar char="●"/>
            </a:pPr>
            <a:r>
              <a:rPr lang="uk" sz="2000" dirty="0">
                <a:latin typeface="Lato"/>
                <a:ea typeface="Lato"/>
                <a:cs typeface="Lato"/>
                <a:sym typeface="Lato"/>
              </a:rPr>
              <a:t>contains many pop-ups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pPr marL="609585"/>
            <a:r>
              <a:rPr lang="uk" sz="2000" dirty="0">
                <a:latin typeface="Lato"/>
                <a:ea typeface="Lato"/>
                <a:cs typeface="Lato"/>
                <a:sym typeface="Lato"/>
              </a:rPr>
              <a:t>at the first open site (advertising, viber, location)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pPr marL="609585" indent="-423323">
              <a:buSzPts val="1400"/>
              <a:buFont typeface="Lato"/>
              <a:buChar char="●"/>
            </a:pPr>
            <a:r>
              <a:rPr lang="uk" sz="2000" dirty="0">
                <a:latin typeface="Lato"/>
                <a:ea typeface="Lato"/>
                <a:cs typeface="Lato"/>
                <a:sym typeface="Lato"/>
              </a:rPr>
              <a:t>hotel search is carried out using the third-party site "Booking.com"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664500" y="874200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uk"/>
              <a:t>Goals of our app:</a:t>
            </a:r>
            <a:endParaRPr/>
          </a:p>
        </p:txBody>
      </p:sp>
      <p:pic>
        <p:nvPicPr>
          <p:cNvPr id="141" name="Google Shape;141;p20"/>
          <p:cNvPicPr preferRelativeResize="0"/>
          <p:nvPr/>
        </p:nvPicPr>
        <p:blipFill rotWithShape="1">
          <a:blip r:embed="rId3">
            <a:alphaModFix/>
          </a:blip>
          <a:srcRect l="2076" t="1011" r="12243" b="80859"/>
          <a:stretch/>
        </p:blipFill>
        <p:spPr>
          <a:xfrm>
            <a:off x="811234" y="1725016"/>
            <a:ext cx="3808500" cy="1243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/>
          <p:cNvPicPr preferRelativeResize="0"/>
          <p:nvPr/>
        </p:nvPicPr>
        <p:blipFill rotWithShape="1">
          <a:blip r:embed="rId3">
            <a:alphaModFix/>
          </a:blip>
          <a:srcRect l="2073" t="19723" r="12244" b="62146"/>
          <a:stretch/>
        </p:blipFill>
        <p:spPr>
          <a:xfrm>
            <a:off x="2058467" y="2751601"/>
            <a:ext cx="3808500" cy="1243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0"/>
          <p:cNvPicPr preferRelativeResize="0"/>
          <p:nvPr/>
        </p:nvPicPr>
        <p:blipFill rotWithShape="1">
          <a:blip r:embed="rId3">
            <a:alphaModFix/>
          </a:blip>
          <a:srcRect l="2073" t="37567" r="12244" b="44302"/>
          <a:stretch/>
        </p:blipFill>
        <p:spPr>
          <a:xfrm>
            <a:off x="3732017" y="3820833"/>
            <a:ext cx="3808500" cy="1243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0"/>
          <p:cNvPicPr preferRelativeResize="0"/>
          <p:nvPr/>
        </p:nvPicPr>
        <p:blipFill rotWithShape="1">
          <a:blip r:embed="rId3">
            <a:alphaModFix/>
          </a:blip>
          <a:srcRect l="2073" t="55731" r="12244" b="25127"/>
          <a:stretch/>
        </p:blipFill>
        <p:spPr>
          <a:xfrm>
            <a:off x="5141534" y="4798651"/>
            <a:ext cx="3808500" cy="1312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0"/>
          <p:cNvPicPr preferRelativeResize="0"/>
          <p:nvPr/>
        </p:nvPicPr>
        <p:blipFill rotWithShape="1">
          <a:blip r:embed="rId3">
            <a:alphaModFix/>
          </a:blip>
          <a:srcRect l="3480" t="74089" r="12245" b="6770"/>
          <a:stretch/>
        </p:blipFill>
        <p:spPr>
          <a:xfrm>
            <a:off x="7336236" y="5545333"/>
            <a:ext cx="3746067" cy="1312667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0">
            <a:hlinkClick r:id="rId4"/>
          </p:cNvPr>
          <p:cNvSpPr/>
          <p:nvPr/>
        </p:nvSpPr>
        <p:spPr>
          <a:xfrm>
            <a:off x="0" y="6942667"/>
            <a:ext cx="16800" cy="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47" name="Google Shape;147;p20"/>
          <p:cNvPicPr preferRelativeResize="0"/>
          <p:nvPr/>
        </p:nvPicPr>
        <p:blipFill>
          <a:blip r:embed="rId5"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44734" y="1078834"/>
            <a:ext cx="2835567" cy="28355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endParaRPr/>
          </a:p>
        </p:txBody>
      </p:sp>
      <p:sp>
        <p:nvSpPr>
          <p:cNvPr id="153" name="Google Shape;153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endParaRPr/>
          </a:p>
        </p:txBody>
      </p:sp>
      <p:pic>
        <p:nvPicPr>
          <p:cNvPr id="3" name="Picture 2" descr="Treemap chart&#10;&#10;Description automatically generated with low confidence">
            <a:extLst>
              <a:ext uri="{FF2B5EF4-FFF2-40B4-BE49-F238E27FC236}">
                <a16:creationId xmlns:a16="http://schemas.microsoft.com/office/drawing/2014/main" id="{C0688655-A16F-4168-BCCE-9B90E15267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83" y="41008"/>
            <a:ext cx="10683890" cy="67002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60</TotalTime>
  <Words>604</Words>
  <Application>Microsoft Office PowerPoint</Application>
  <PresentationFormat>Widescreen</PresentationFormat>
  <Paragraphs>84</Paragraphs>
  <Slides>18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Century Gothic</vt:lpstr>
      <vt:lpstr>Lato</vt:lpstr>
      <vt:lpstr>Roboto</vt:lpstr>
      <vt:lpstr>Wingdings 3</vt:lpstr>
      <vt:lpstr>Wisp</vt:lpstr>
      <vt:lpstr>TourFirm</vt:lpstr>
      <vt:lpstr>Plan:</vt:lpstr>
      <vt:lpstr>Competitors</vt:lpstr>
      <vt:lpstr>Competitors</vt:lpstr>
      <vt:lpstr>Competitors</vt:lpstr>
      <vt:lpstr>Competitors</vt:lpstr>
      <vt:lpstr>Competitors</vt:lpstr>
      <vt:lpstr>Goals of our app:</vt:lpstr>
      <vt:lpstr>PowerPoint Presentation</vt:lpstr>
      <vt:lpstr>General requirements</vt:lpstr>
      <vt:lpstr>General requirements</vt:lpstr>
      <vt:lpstr>General requirements</vt:lpstr>
      <vt:lpstr>Users:</vt:lpstr>
      <vt:lpstr>PowerPoint Presentation</vt:lpstr>
      <vt:lpstr>PowerPoint Presentation</vt:lpstr>
      <vt:lpstr>Wireframe:</vt:lpstr>
      <vt:lpstr>PowerPoint Presentation</vt:lpstr>
      <vt:lpstr>Thanks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TourFirm</dc:title>
  <dc:creator>Diana Kuzmenko</dc:creator>
  <cp:lastModifiedBy>Diana Kuzmenko</cp:lastModifiedBy>
  <cp:revision>4</cp:revision>
  <dcterms:created xsi:type="dcterms:W3CDTF">2022-03-24T14:54:57Z</dcterms:created>
  <dcterms:modified xsi:type="dcterms:W3CDTF">2022-05-19T11:22:53Z</dcterms:modified>
</cp:coreProperties>
</file>