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c2fc31f6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c2fc31f6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c2fc31f6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c2fc31f6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6c2fc31f6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6c2fc31f6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c2fc31f6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c2fc31f6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c2fc31f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c2fc31f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Sustentación Segunda Previa IA</a:t>
            </a:r>
            <a:endParaRPr/>
          </a:p>
        </p:txBody>
      </p:sp>
      <p:sp>
        <p:nvSpPr>
          <p:cNvPr id="135" name="Google Shape;135;p13"/>
          <p:cNvSpPr txBox="1"/>
          <p:nvPr>
            <p:ph idx="1" type="subTitle"/>
          </p:nvPr>
        </p:nvSpPr>
        <p:spPr>
          <a:xfrm>
            <a:off x="3537150" y="3157300"/>
            <a:ext cx="3982800" cy="12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PRESENTADO POR: </a:t>
            </a:r>
            <a:endParaRPr sz="1800"/>
          </a:p>
          <a:p>
            <a:pPr indent="0" lvl="0" marL="0" rtl="0" algn="l">
              <a:spcBef>
                <a:spcPts val="0"/>
              </a:spcBef>
              <a:spcAft>
                <a:spcPts val="0"/>
              </a:spcAft>
              <a:buNone/>
            </a:pPr>
            <a:r>
              <a:rPr lang="es" sz="1800"/>
              <a:t>Juan José Ochoa Cardona</a:t>
            </a:r>
            <a:endParaRPr sz="1800"/>
          </a:p>
          <a:p>
            <a:pPr indent="0" lvl="0" marL="0" rtl="0" algn="l">
              <a:spcBef>
                <a:spcPts val="0"/>
              </a:spcBef>
              <a:spcAft>
                <a:spcPts val="0"/>
              </a:spcAft>
              <a:buNone/>
            </a:pPr>
            <a:r>
              <a:rPr lang="es" sz="1800"/>
              <a:t>Yeison David </a:t>
            </a:r>
            <a:r>
              <a:rPr lang="es" sz="1800"/>
              <a:t>Sánchez</a:t>
            </a:r>
            <a:r>
              <a:rPr lang="es" sz="1800"/>
              <a:t> Bañol</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69825" y="1897525"/>
            <a:ext cx="4484700" cy="100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5100"/>
              <a:t>Búsqueda en Amplitud</a:t>
            </a:r>
            <a:endParaRPr sz="5100"/>
          </a:p>
        </p:txBody>
      </p:sp>
      <p:pic>
        <p:nvPicPr>
          <p:cNvPr id="141" name="Google Shape;141;p14"/>
          <p:cNvPicPr preferRelativeResize="0"/>
          <p:nvPr/>
        </p:nvPicPr>
        <p:blipFill rotWithShape="1">
          <a:blip r:embed="rId3">
            <a:alphaModFix/>
          </a:blip>
          <a:srcRect b="8545" l="14076" r="61004" t="61597"/>
          <a:stretch/>
        </p:blipFill>
        <p:spPr>
          <a:xfrm>
            <a:off x="5005325" y="1325975"/>
            <a:ext cx="4138676" cy="235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726025" y="2068500"/>
            <a:ext cx="4484700" cy="100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5100"/>
              <a:t>Búsqueda en Amplitud</a:t>
            </a:r>
            <a:endParaRPr sz="5100"/>
          </a:p>
        </p:txBody>
      </p:sp>
      <p:pic>
        <p:nvPicPr>
          <p:cNvPr id="147" name="Google Shape;147;p15"/>
          <p:cNvPicPr preferRelativeResize="0"/>
          <p:nvPr/>
        </p:nvPicPr>
        <p:blipFill rotWithShape="1">
          <a:blip r:embed="rId3">
            <a:alphaModFix/>
          </a:blip>
          <a:srcRect b="39085" l="14076" r="61004" t="9138"/>
          <a:stretch/>
        </p:blipFill>
        <p:spPr>
          <a:xfrm>
            <a:off x="5286100" y="711712"/>
            <a:ext cx="3857902" cy="372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570050" y="1661700"/>
            <a:ext cx="4512300" cy="18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5100"/>
              <a:t>Búsqueda en Profundidad</a:t>
            </a:r>
            <a:endParaRPr sz="5100"/>
          </a:p>
        </p:txBody>
      </p:sp>
      <p:pic>
        <p:nvPicPr>
          <p:cNvPr id="153" name="Google Shape;153;p16"/>
          <p:cNvPicPr preferRelativeResize="0"/>
          <p:nvPr/>
        </p:nvPicPr>
        <p:blipFill rotWithShape="1">
          <a:blip r:embed="rId3">
            <a:alphaModFix/>
          </a:blip>
          <a:srcRect b="9361" l="13555" r="62671" t="65566"/>
          <a:stretch/>
        </p:blipFill>
        <p:spPr>
          <a:xfrm>
            <a:off x="5172125" y="1447975"/>
            <a:ext cx="3971874" cy="203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726025" y="2068500"/>
            <a:ext cx="4484700" cy="100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5100"/>
              <a:t>Búsqueda en Profundidad</a:t>
            </a:r>
            <a:endParaRPr sz="5100"/>
          </a:p>
        </p:txBody>
      </p:sp>
      <p:pic>
        <p:nvPicPr>
          <p:cNvPr id="159" name="Google Shape;159;p17"/>
          <p:cNvPicPr preferRelativeResize="0"/>
          <p:nvPr/>
        </p:nvPicPr>
        <p:blipFill rotWithShape="1">
          <a:blip r:embed="rId3">
            <a:alphaModFix/>
          </a:blip>
          <a:srcRect b="35727" l="13555" r="62671" t="13973"/>
          <a:stretch/>
        </p:blipFill>
        <p:spPr>
          <a:xfrm>
            <a:off x="5210725" y="640165"/>
            <a:ext cx="3933274" cy="38631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2278500" y="167525"/>
            <a:ext cx="4587000" cy="844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2900"/>
              <a:t>Búsqueda</a:t>
            </a:r>
            <a:r>
              <a:rPr lang="es" sz="2900"/>
              <a:t> </a:t>
            </a:r>
            <a:r>
              <a:rPr lang="es" sz="2900"/>
              <a:t>heurística</a:t>
            </a:r>
            <a:r>
              <a:rPr lang="es" sz="2900"/>
              <a:t> </a:t>
            </a:r>
            <a:endParaRPr sz="2900"/>
          </a:p>
        </p:txBody>
      </p:sp>
      <p:sp>
        <p:nvSpPr>
          <p:cNvPr id="165" name="Google Shape;165;p18"/>
          <p:cNvSpPr txBox="1"/>
          <p:nvPr/>
        </p:nvSpPr>
        <p:spPr>
          <a:xfrm>
            <a:off x="579000" y="1081325"/>
            <a:ext cx="7986000" cy="358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700">
                <a:solidFill>
                  <a:schemeClr val="lt1"/>
                </a:solidFill>
                <a:latin typeface="Montserrat"/>
                <a:ea typeface="Montserrat"/>
                <a:cs typeface="Montserrat"/>
                <a:sym typeface="Montserrat"/>
              </a:rPr>
              <a:t>Los métodos de búsqueda heurísticas (del griego </a:t>
            </a:r>
            <a:r>
              <a:rPr i="1" lang="es" sz="1700">
                <a:solidFill>
                  <a:schemeClr val="lt1"/>
                </a:solidFill>
                <a:latin typeface="Montserrat"/>
                <a:ea typeface="Montserrat"/>
                <a:cs typeface="Montserrat"/>
                <a:sym typeface="Montserrat"/>
              </a:rPr>
              <a:t>heuriskein</a:t>
            </a:r>
            <a:r>
              <a:rPr lang="es" sz="1700">
                <a:solidFill>
                  <a:schemeClr val="lt1"/>
                </a:solidFill>
                <a:latin typeface="Montserrat"/>
                <a:ea typeface="Montserrat"/>
                <a:cs typeface="Montserrat"/>
                <a:sym typeface="Montserrat"/>
              </a:rPr>
              <a:t>, que significa </a:t>
            </a:r>
            <a:r>
              <a:rPr i="1" lang="es" sz="1700">
                <a:solidFill>
                  <a:schemeClr val="lt1"/>
                </a:solidFill>
                <a:latin typeface="Montserrat"/>
                <a:ea typeface="Montserrat"/>
                <a:cs typeface="Montserrat"/>
                <a:sym typeface="Montserrat"/>
              </a:rPr>
              <a:t>encontrar</a:t>
            </a:r>
            <a:r>
              <a:rPr lang="es" sz="1700">
                <a:solidFill>
                  <a:schemeClr val="lt1"/>
                </a:solidFill>
                <a:latin typeface="Montserrat"/>
                <a:ea typeface="Montserrat"/>
                <a:cs typeface="Montserrat"/>
                <a:sym typeface="Montserrat"/>
              </a:rPr>
              <a:t>) están orientados a reducir la cantidad de búsqueda requerida para encontrar una solución. Cuando un problema es presentado como un árbol de búsqueda el enfoque heurístico intenta reducir el tamaño del árbol cortando nodos pocos prometedores. Estos métodos se llaman métodos fuertes porque ellos son más poderosos que los estudiados hasta aquí al incorporar conocimiento heurístico o heurística. Hay una contradicción entre generalidad y potencia en el sentido que los métodos débiles son esencialmente aplicables universalmente mientras que los fuertes son menos universales en su aplicabilidad y el conocimiento o heurística usada en un problema dado puede no ser totalmente aplicable o ser inaplicable en otro dominio o tarea.</a:t>
            </a:r>
            <a:endParaRPr sz="20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