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3461-29E4-47B3-91E6-E67E46E8C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B2C80-9B62-49D1-A9D0-DA55517DC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66872-CC46-4F18-9953-324DF2E0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282A7-3093-41C3-8EB9-3855A83E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60A2-6C0F-424E-9A93-83EDC132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3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566A-6333-438B-9EF1-F97B0AE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ACCAF-5180-4081-999E-80E664541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6551-FDF0-4200-942A-851D46C9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3910-A1CC-4C01-98ED-ACEA08CB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1155-182D-45EE-ACF4-E1945EDD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2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31B87-163B-42E8-8597-DD494F1DB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3F66E-54A9-4301-BBEE-E1C066837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8CAF-899F-4E3E-B516-31AFB2A6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FE2F-7888-471D-BBFE-5BF3D451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3F6CA-4143-4053-94D4-82F582DB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7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7543-EE41-4746-909D-2B6E3366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1996-80DA-4B1C-B4EC-E9907C97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08BC-8E59-4B22-AE37-6FCDC23C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74D51-353C-4C76-83F6-BA382D90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F6FB5-CF8D-40D8-BAB4-5A5F4C92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21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FA5A-4940-49AD-9FF4-F14C7A2F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C9DD7-BA02-4950-BD1C-9A6794F03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CD0AC-4F8E-470E-AB03-F3128BB2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3983-2C2F-4E1E-9E68-8DC41F38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DC929-D80A-45D4-89E8-0BCF1F53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12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B871-423E-4833-9642-7F47151F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7055-8E28-46C7-B1D5-E3ABAA7E5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309BA-F059-4C5D-9EB1-5FDD71088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DBE33-1D5D-472B-966D-97D9290B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FA405-CAFC-48F1-9481-D1474EFC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B2B72-7C7B-4C1D-B4EC-697F3A1C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5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609B-AA65-4497-A801-6FA7ADC0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72FCA-8057-4739-B24A-DBC4F407A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36293-CD27-4993-B9D3-D9A6D0711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2D6A-C19A-4A37-B602-E32E12ED9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3DA6B-36D0-41F1-843D-2CB0EBB59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7DFDC-C321-4529-A546-6DD537C7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3AABA-9DA5-402B-ADCE-5BFB6534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34EBB-E11B-4275-89F9-EFB68CA3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5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3262-B91C-4CF1-82FF-8361229C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7A5B7-0D32-49AE-9D54-9C17FB89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805FB-65FE-4B80-86E4-2D973B53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38F29-D7E2-4A3D-92A9-D11686D2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F6162-5421-4272-9B33-AA75A71D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40E00-0354-421D-9F7F-B4D2F0B1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5712D-825E-42A1-B798-EA0676BF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C811-F02C-4391-BCFB-BDD76AE7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B7D0-D7CC-4CC8-AA22-962979F3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60961-EA22-4EC0-8004-9307EFA40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88E65-57BB-43CF-A7A6-8DDCEAAC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EE377-A74D-44F5-B8B5-5AF25497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2D278-AE07-4BE8-9C4D-159304E7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9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C86D-E312-48D1-9843-A8506450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FD7AE-3E56-480D-AEF0-93D5C4532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69827-FB02-4725-8077-5082C7D1D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EB704-F267-49B7-8CB5-42C5899C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C983-E3B3-4296-B387-B62D0F3BB52C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6F1B9-3188-4BFA-9287-D4D6C059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8823B-23DF-48ED-96A4-D39B2F61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8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E3D76-B8A9-4755-A783-954742FB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8E025-4069-46FF-BF8A-8923269E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5C53-9756-4FF0-B416-26007F72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0C983-E3B3-4296-B387-B62D0F3BB52C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D61B-43A6-4EA5-AA5D-DCE3898A7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486B7-BEE3-42BF-964B-FACF1776A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873B9-00CA-46D6-9D39-0965E0EA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4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Warp and preprocess data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preprocess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</a:t>
            </a:r>
            <a:r>
              <a:rPr lang="en-US" altLang="zh-CN" dirty="0" err="1"/>
              <a:t>mDecoder.fovIDs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Command: 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"</a:t>
            </a:r>
            <a:r>
              <a:rPr lang="en-US" altLang="zh-CN" dirty="0" err="1"/>
              <a:t>basePath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00B050"/>
                </a:solidFill>
              </a:rPr>
              <a:t>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/>
              <a:t>'; </a:t>
            </a:r>
            <a:r>
              <a:rPr lang="en-US" altLang="zh-CN" dirty="0" err="1">
                <a:solidFill>
                  <a:srgbClr val="00B050"/>
                </a:solidFill>
              </a:rPr>
              <a:t>arrayID</a:t>
            </a:r>
            <a:r>
              <a:rPr lang="en-US" altLang="zh-CN" dirty="0">
                <a:solidFill>
                  <a:srgbClr val="00B050"/>
                </a:solidFill>
              </a:rPr>
              <a:t> = 0</a:t>
            </a:r>
            <a:r>
              <a:rPr lang="en-US" altLang="zh-CN" dirty="0"/>
              <a:t>; </a:t>
            </a:r>
            <a:r>
              <a:rPr lang="en-US" altLang="zh-CN" dirty="0" err="1">
                <a:highlight>
                  <a:srgbClr val="FFFF00"/>
                </a:highlight>
              </a:rPr>
              <a:t>ProcessFOV</a:t>
            </a:r>
            <a:r>
              <a:rPr lang="en-US" altLang="zh-CN" dirty="0"/>
              <a:t>; exit;"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27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10. Export barcode metadata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</a:t>
            </a:r>
            <a:r>
              <a:rPr lang="en-US" altLang="zh-CN" dirty="0" err="1"/>
              <a:t>barcode_metadata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mkdir -p /scratch/$USER/$SLURM_JOB_ID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"</a:t>
            </a:r>
            <a:r>
              <a:rPr lang="en-US" altLang="zh-CN" dirty="0">
                <a:solidFill>
                  <a:srgbClr val="00B050"/>
                </a:solidFill>
              </a:rPr>
              <a:t>overwrite = true; </a:t>
            </a:r>
            <a:r>
              <a:rPr lang="en-US" altLang="zh-CN" dirty="0" err="1">
                <a:solidFill>
                  <a:srgbClr val="00B050"/>
                </a:solidFill>
              </a:rPr>
              <a:t>nDPath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/'; </a:t>
            </a:r>
            <a:r>
              <a:rPr lang="en-US" altLang="zh-CN" dirty="0" err="1">
                <a:highlight>
                  <a:srgbClr val="FFFF00"/>
                </a:highlight>
              </a:rPr>
              <a:t>ExportBarcodeMetadata</a:t>
            </a:r>
            <a:r>
              <a:rPr lang="en-US" altLang="zh-CN" dirty="0"/>
              <a:t>();“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rm -rf /scratch/$USER/$SLURM_JOB_ID</a:t>
            </a:r>
          </a:p>
        </p:txBody>
      </p:sp>
    </p:spTree>
    <p:extLst>
      <p:ext uri="{BB962C8B-B14F-4D97-AF65-F5344CB8AC3E}">
        <p14:creationId xmlns:p14="http://schemas.microsoft.com/office/powerpoint/2010/main" val="43857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11. Calculate doublet score values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</a:t>
            </a:r>
            <a:r>
              <a:rPr lang="en-US" altLang="zh-CN" dirty="0" err="1"/>
              <a:t>doublet_score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"</a:t>
            </a:r>
            <a:r>
              <a:rPr lang="en-US" altLang="zh-CN" dirty="0">
                <a:solidFill>
                  <a:srgbClr val="00B050"/>
                </a:solidFill>
              </a:rPr>
              <a:t>overwrite = true; </a:t>
            </a:r>
            <a:r>
              <a:rPr lang="en-US" altLang="zh-CN" dirty="0" err="1">
                <a:solidFill>
                  <a:srgbClr val="00B050"/>
                </a:solidFill>
              </a:rPr>
              <a:t>nDPath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/'; </a:t>
            </a:r>
            <a:r>
              <a:rPr lang="en-US" altLang="zh-CN" dirty="0" err="1">
                <a:highlight>
                  <a:srgbClr val="FFFF00"/>
                </a:highlight>
              </a:rPr>
              <a:t>CalculateDoubletScore</a:t>
            </a:r>
            <a:r>
              <a:rPr lang="en-US" altLang="zh-CN" dirty="0"/>
              <a:t>();"</a:t>
            </a:r>
          </a:p>
        </p:txBody>
      </p:sp>
    </p:spTree>
    <p:extLst>
      <p:ext uri="{BB962C8B-B14F-4D97-AF65-F5344CB8AC3E}">
        <p14:creationId xmlns:p14="http://schemas.microsoft.com/office/powerpoint/2010/main" val="330324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12. Sum raw data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sum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</a:t>
            </a:r>
            <a:r>
              <a:rPr lang="en-US" altLang="zh-CN" dirty="0" err="1"/>
              <a:t>mDecoder.fovIDs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en-US" altLang="zh-CN" dirty="0" err="1">
                <a:solidFill>
                  <a:srgbClr val="00B050"/>
                </a:solidFill>
              </a:rPr>
              <a:t>basePath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/'; </a:t>
            </a:r>
            <a:r>
              <a:rPr lang="en-US" altLang="zh-CN" dirty="0" err="1">
                <a:solidFill>
                  <a:srgbClr val="00B050"/>
                </a:solidFill>
              </a:rPr>
              <a:t>arrayID</a:t>
            </a:r>
            <a:r>
              <a:rPr lang="en-US" altLang="zh-CN" dirty="0">
                <a:solidFill>
                  <a:srgbClr val="00B050"/>
                </a:solidFill>
              </a:rPr>
              <a:t> = 0; </a:t>
            </a:r>
            <a:r>
              <a:rPr lang="en-US" altLang="zh-CN" dirty="0" err="1">
                <a:highlight>
                  <a:srgbClr val="FFFF00"/>
                </a:highlight>
              </a:rPr>
              <a:t>SumFOV</a:t>
            </a:r>
            <a:r>
              <a:rPr lang="en-US" altLang="zh-CN" dirty="0"/>
              <a:t>; exit;"</a:t>
            </a:r>
          </a:p>
        </p:txBody>
      </p:sp>
    </p:spTree>
    <p:extLst>
      <p:ext uri="{BB962C8B-B14F-4D97-AF65-F5344CB8AC3E}">
        <p14:creationId xmlns:p14="http://schemas.microsoft.com/office/powerpoint/2010/main" val="35796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13. Combine raw sum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</a:t>
            </a:r>
            <a:r>
              <a:rPr lang="en-US" altLang="zh-CN" dirty="0" err="1"/>
              <a:t>combine_sum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"</a:t>
            </a:r>
            <a:r>
              <a:rPr lang="en-US" altLang="zh-CN" dirty="0">
                <a:solidFill>
                  <a:srgbClr val="00B050"/>
                </a:solidFill>
              </a:rPr>
              <a:t>overwrite = true; </a:t>
            </a:r>
            <a:r>
              <a:rPr lang="en-US" altLang="zh-CN" dirty="0" err="1">
                <a:solidFill>
                  <a:srgbClr val="00B050"/>
                </a:solidFill>
              </a:rPr>
              <a:t>nDPath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/>
              <a:t>'; </a:t>
            </a:r>
            <a:r>
              <a:rPr lang="en-US" altLang="zh-CN" dirty="0" err="1">
                <a:highlight>
                  <a:srgbClr val="FFFF00"/>
                </a:highlight>
              </a:rPr>
              <a:t>CombineSum</a:t>
            </a:r>
            <a:r>
              <a:rPr lang="en-US" altLang="zh-CN" dirty="0"/>
              <a:t>();"</a:t>
            </a:r>
          </a:p>
        </p:txBody>
      </p:sp>
    </p:spTree>
    <p:extLst>
      <p:ext uri="{BB962C8B-B14F-4D97-AF65-F5344CB8AC3E}">
        <p14:creationId xmlns:p14="http://schemas.microsoft.com/office/powerpoint/2010/main" val="412185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72146" y="3108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Running orders: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AA07B-32A6-4C70-99DD-7834B1BD4ED4}"/>
              </a:ext>
            </a:extLst>
          </p:cNvPr>
          <p:cNvSpPr txBox="1"/>
          <p:nvPr/>
        </p:nvSpPr>
        <p:spPr>
          <a:xfrm>
            <a:off x="5287618" y="2488756"/>
            <a:ext cx="16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combineJob</a:t>
            </a:r>
            <a:endParaRPr lang="zh-CN" alt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DD1128-1AB5-4E7A-8921-282B9D31F7D9}"/>
              </a:ext>
            </a:extLst>
          </p:cNvPr>
          <p:cNvCxnSpPr>
            <a:cxnSpLocks/>
            <a:stCxn id="63" idx="3"/>
            <a:endCxn id="7" idx="1"/>
          </p:cNvCxnSpPr>
          <p:nvPr/>
        </p:nvCxnSpPr>
        <p:spPr>
          <a:xfrm>
            <a:off x="4372474" y="1644826"/>
            <a:ext cx="915144" cy="102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FE3C74-8FFB-4E41-BF1E-3A4A595EAF9B}"/>
              </a:ext>
            </a:extLst>
          </p:cNvPr>
          <p:cNvCxnSpPr>
            <a:cxnSpLocks/>
            <a:stCxn id="61" idx="3"/>
            <a:endCxn id="7" idx="1"/>
          </p:cNvCxnSpPr>
          <p:nvPr/>
        </p:nvCxnSpPr>
        <p:spPr>
          <a:xfrm flipV="1">
            <a:off x="4346962" y="2673422"/>
            <a:ext cx="940656" cy="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18B9F9-C53E-475E-ADD2-F89E0CE07EEB}"/>
              </a:ext>
            </a:extLst>
          </p:cNvPr>
          <p:cNvSpPr txBox="1"/>
          <p:nvPr/>
        </p:nvSpPr>
        <p:spPr>
          <a:xfrm>
            <a:off x="8086477" y="2891190"/>
            <a:ext cx="20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en-US" altLang="zh-CN" dirty="0" err="1"/>
              <a:t>parseJob</a:t>
            </a:r>
            <a:endParaRPr lang="zh-CN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42C2D-D6D2-4FC8-9D27-F3322AB04CD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981246" y="2673422"/>
            <a:ext cx="1105231" cy="40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BEF75F-2B5E-4BA1-9F48-D426D252C9A3}"/>
              </a:ext>
            </a:extLst>
          </p:cNvPr>
          <p:cNvCxnSpPr>
            <a:cxnSpLocks/>
            <a:stCxn id="57" idx="3"/>
            <a:endCxn id="12" idx="1"/>
          </p:cNvCxnSpPr>
          <p:nvPr/>
        </p:nvCxnSpPr>
        <p:spPr>
          <a:xfrm flipV="1">
            <a:off x="7076912" y="3075856"/>
            <a:ext cx="1009565" cy="60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A4CCBE-0A74-434B-A835-03EA87B1549D}"/>
              </a:ext>
            </a:extLst>
          </p:cNvPr>
          <p:cNvSpPr txBox="1"/>
          <p:nvPr/>
        </p:nvSpPr>
        <p:spPr>
          <a:xfrm>
            <a:off x="8173941" y="2234314"/>
            <a:ext cx="16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4.sumJob</a:t>
            </a:r>
            <a:endParaRPr lang="zh-CN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033EC2-E5DA-4845-BCEB-8E81F6AD9294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6981246" y="2418980"/>
            <a:ext cx="1192695" cy="25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11FF29-644F-4811-AC34-143954EB0F44}"/>
              </a:ext>
            </a:extLst>
          </p:cNvPr>
          <p:cNvCxnSpPr>
            <a:cxnSpLocks/>
            <a:stCxn id="20" idx="0"/>
            <a:endCxn id="27" idx="1"/>
          </p:cNvCxnSpPr>
          <p:nvPr/>
        </p:nvCxnSpPr>
        <p:spPr>
          <a:xfrm flipV="1">
            <a:off x="9020755" y="1640858"/>
            <a:ext cx="435335" cy="59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41AD949-9602-4943-8E5B-AF7FA3DAEDA4}"/>
              </a:ext>
            </a:extLst>
          </p:cNvPr>
          <p:cNvSpPr txBox="1"/>
          <p:nvPr/>
        </p:nvSpPr>
        <p:spPr>
          <a:xfrm>
            <a:off x="9456090" y="1456192"/>
            <a:ext cx="2645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 </a:t>
            </a:r>
            <a:r>
              <a:rPr lang="en-US" altLang="zh-CN" dirty="0" err="1"/>
              <a:t>combineSumJob</a:t>
            </a:r>
            <a:endParaRPr lang="zh-CN" alt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4187FD-447C-4DA9-9786-EF8DF8E73D5A}"/>
              </a:ext>
            </a:extLst>
          </p:cNvPr>
          <p:cNvCxnSpPr>
            <a:cxnSpLocks/>
            <a:stCxn id="63" idx="3"/>
            <a:endCxn id="27" idx="1"/>
          </p:cNvCxnSpPr>
          <p:nvPr/>
        </p:nvCxnSpPr>
        <p:spPr>
          <a:xfrm flipV="1">
            <a:off x="4372474" y="1640858"/>
            <a:ext cx="5083616" cy="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A9DBE7E-7575-4B3B-9A96-46806E1D7AC6}"/>
              </a:ext>
            </a:extLst>
          </p:cNvPr>
          <p:cNvSpPr txBox="1"/>
          <p:nvPr/>
        </p:nvSpPr>
        <p:spPr>
          <a:xfrm>
            <a:off x="9797996" y="4004595"/>
            <a:ext cx="164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 </a:t>
            </a:r>
            <a:r>
              <a:rPr lang="en-US" altLang="zh-CN" dirty="0" err="1"/>
              <a:t>numbersJob</a:t>
            </a:r>
            <a:endParaRPr lang="zh-CN" alt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AB1DEB-FA18-488B-8A12-14DAF87CEEFE}"/>
              </a:ext>
            </a:extLst>
          </p:cNvPr>
          <p:cNvCxnSpPr>
            <a:cxnSpLocks/>
            <a:stCxn id="12" idx="2"/>
            <a:endCxn id="34" idx="0"/>
          </p:cNvCxnSpPr>
          <p:nvPr/>
        </p:nvCxnSpPr>
        <p:spPr>
          <a:xfrm>
            <a:off x="9096293" y="3260522"/>
            <a:ext cx="1522323" cy="74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E4869E8-B68F-461F-9B0C-1E24CE00D171}"/>
              </a:ext>
            </a:extLst>
          </p:cNvPr>
          <p:cNvSpPr txBox="1"/>
          <p:nvPr/>
        </p:nvSpPr>
        <p:spPr>
          <a:xfrm>
            <a:off x="7335080" y="4016260"/>
            <a:ext cx="176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 </a:t>
            </a:r>
            <a:r>
              <a:rPr lang="en-US" altLang="zh-CN" dirty="0" err="1"/>
              <a:t>metadataJob</a:t>
            </a:r>
            <a:endParaRPr lang="zh-CN" alt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30AD17-99B5-45D5-BE19-C5B669888D1B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 flipH="1">
            <a:off x="8215687" y="3260522"/>
            <a:ext cx="880606" cy="75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033E0EE-CCD8-40E3-8D89-E3D724BE5788}"/>
              </a:ext>
            </a:extLst>
          </p:cNvPr>
          <p:cNvSpPr txBox="1"/>
          <p:nvPr/>
        </p:nvSpPr>
        <p:spPr>
          <a:xfrm>
            <a:off x="7164126" y="4847810"/>
            <a:ext cx="2103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doubletScoreJob</a:t>
            </a:r>
            <a:endParaRPr lang="zh-CN" alt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C241D0-F392-4464-8918-E2B6DC75A603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 flipH="1">
            <a:off x="8215686" y="4385592"/>
            <a:ext cx="1" cy="46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3A97925-844E-4A4D-B8E1-30FB4E22AD60}"/>
              </a:ext>
            </a:extLst>
          </p:cNvPr>
          <p:cNvSpPr txBox="1"/>
          <p:nvPr/>
        </p:nvSpPr>
        <p:spPr>
          <a:xfrm>
            <a:off x="4372474" y="4828191"/>
            <a:ext cx="2704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 </a:t>
            </a:r>
            <a:r>
              <a:rPr lang="en-US" altLang="zh-CN" dirty="0" err="1"/>
              <a:t>performanceJob</a:t>
            </a:r>
            <a:endParaRPr lang="zh-CN" alt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A55A35-AF75-4E23-B8D0-E725D0E06A5F}"/>
              </a:ext>
            </a:extLst>
          </p:cNvPr>
          <p:cNvCxnSpPr>
            <a:cxnSpLocks/>
            <a:stCxn id="57" idx="2"/>
            <a:endCxn id="51" idx="0"/>
          </p:cNvCxnSpPr>
          <p:nvPr/>
        </p:nvCxnSpPr>
        <p:spPr>
          <a:xfrm flipH="1">
            <a:off x="5724693" y="3915742"/>
            <a:ext cx="498903" cy="91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5B484BD-AC23-4D13-AD94-CF9D5E99C73A}"/>
              </a:ext>
            </a:extLst>
          </p:cNvPr>
          <p:cNvSpPr txBox="1"/>
          <p:nvPr/>
        </p:nvSpPr>
        <p:spPr>
          <a:xfrm>
            <a:off x="5370280" y="3450102"/>
            <a:ext cx="1706632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3. </a:t>
            </a:r>
            <a:r>
              <a:rPr lang="en-US" altLang="zh-CN" dirty="0" err="1">
                <a:sym typeface="Wingdings" panose="05000000000000000000" pitchFamily="2" charset="2"/>
              </a:rPr>
              <a:t>decodingJob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84F020-CFE0-4D78-92B7-19C267E8FF47}"/>
              </a:ext>
            </a:extLst>
          </p:cNvPr>
          <p:cNvSpPr txBox="1"/>
          <p:nvPr/>
        </p:nvSpPr>
        <p:spPr>
          <a:xfrm>
            <a:off x="2739644" y="3498256"/>
            <a:ext cx="1620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2. </a:t>
            </a:r>
            <a:r>
              <a:rPr lang="en-US" altLang="zh-CN" dirty="0" err="1">
                <a:sym typeface="Wingdings" panose="05000000000000000000" pitchFamily="2" charset="2"/>
              </a:rPr>
              <a:t>optimizeJob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endParaRPr lang="zh-CN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74F186-66D2-4B60-9EDA-D675670CEDBE}"/>
              </a:ext>
            </a:extLst>
          </p:cNvPr>
          <p:cNvSpPr txBox="1"/>
          <p:nvPr/>
        </p:nvSpPr>
        <p:spPr>
          <a:xfrm>
            <a:off x="2726142" y="2495205"/>
            <a:ext cx="1620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2. </a:t>
            </a:r>
            <a:r>
              <a:rPr lang="en-US" altLang="zh-CN" dirty="0" err="1">
                <a:sym typeface="Wingdings" panose="05000000000000000000" pitchFamily="2" charset="2"/>
              </a:rPr>
              <a:t>segmentJob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endParaRPr lang="zh-CN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930687-74BF-4BA9-91EE-ED9792909439}"/>
              </a:ext>
            </a:extLst>
          </p:cNvPr>
          <p:cNvSpPr txBox="1"/>
          <p:nvPr/>
        </p:nvSpPr>
        <p:spPr>
          <a:xfrm>
            <a:off x="2724481" y="1460160"/>
            <a:ext cx="1647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2. </a:t>
            </a:r>
            <a:r>
              <a:rPr lang="en-US" altLang="zh-CN" dirty="0" err="1">
                <a:sym typeface="Wingdings" panose="05000000000000000000" pitchFamily="2" charset="2"/>
              </a:rPr>
              <a:t>mosaicJob</a:t>
            </a:r>
            <a:endParaRPr lang="zh-CN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B6BBE0-4798-4719-ADAE-C2D3506F5BCA}"/>
              </a:ext>
            </a:extLst>
          </p:cNvPr>
          <p:cNvSpPr txBox="1"/>
          <p:nvPr/>
        </p:nvSpPr>
        <p:spPr>
          <a:xfrm>
            <a:off x="48293" y="2493907"/>
            <a:ext cx="198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preprocessJob</a:t>
            </a:r>
            <a:endParaRPr lang="zh-CN" alt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B71EF5-4998-4663-B253-E06DB6C3690C}"/>
              </a:ext>
            </a:extLst>
          </p:cNvPr>
          <p:cNvCxnSpPr>
            <a:cxnSpLocks/>
            <a:stCxn id="65" idx="3"/>
            <a:endCxn id="63" idx="1"/>
          </p:cNvCxnSpPr>
          <p:nvPr/>
        </p:nvCxnSpPr>
        <p:spPr>
          <a:xfrm flipV="1">
            <a:off x="2034378" y="1644826"/>
            <a:ext cx="690103" cy="103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8746F06-11A6-4BAB-953D-0DD4FAD96974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>
            <a:off x="2034378" y="2678573"/>
            <a:ext cx="691764" cy="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E99A00-7BAD-49FF-83E9-99A55E222033}"/>
              </a:ext>
            </a:extLst>
          </p:cNvPr>
          <p:cNvCxnSpPr>
            <a:cxnSpLocks/>
            <a:stCxn id="65" idx="3"/>
            <a:endCxn id="59" idx="1"/>
          </p:cNvCxnSpPr>
          <p:nvPr/>
        </p:nvCxnSpPr>
        <p:spPr>
          <a:xfrm>
            <a:off x="2034378" y="2678573"/>
            <a:ext cx="705266" cy="100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162BB30-388B-454A-AED0-0C7970116F77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>
            <a:off x="4360464" y="3682922"/>
            <a:ext cx="1009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5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Optimize thresholds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optimize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mkdir -p /scratch/$USER/$SLURM_JOB_ID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"</a:t>
            </a:r>
            <a:r>
              <a:rPr lang="en-US" altLang="zh-CN" dirty="0">
                <a:solidFill>
                  <a:srgbClr val="00B050"/>
                </a:solidFill>
              </a:rPr>
              <a:t>overwrite = true</a:t>
            </a:r>
            <a:r>
              <a:rPr lang="en-US" altLang="zh-CN" dirty="0"/>
              <a:t>; </a:t>
            </a:r>
            <a:r>
              <a:rPr lang="en-US" altLang="zh-CN" dirty="0" err="1">
                <a:solidFill>
                  <a:srgbClr val="00B050"/>
                </a:solidFill>
              </a:rPr>
              <a:t>nDPath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/'; </a:t>
            </a:r>
            <a:r>
              <a:rPr lang="en-US" altLang="zh-CN" dirty="0">
                <a:highlight>
                  <a:srgbClr val="FFFF00"/>
                </a:highlight>
              </a:rPr>
              <a:t>Optimize</a:t>
            </a:r>
            <a:r>
              <a:rPr lang="en-US" altLang="zh-CN" dirty="0"/>
              <a:t>;“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rm -rf /scratch/$USER/$SLURM_JOB_ID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641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decoding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decoding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</a:t>
            </a:r>
            <a:r>
              <a:rPr lang="en-US" altLang="zh-CN" dirty="0" err="1"/>
              <a:t>mDecoder.fovIDs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Command: 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"</a:t>
            </a:r>
            <a:r>
              <a:rPr lang="en-US" altLang="zh-CN" dirty="0" err="1">
                <a:solidFill>
                  <a:srgbClr val="00B050"/>
                </a:solidFill>
              </a:rPr>
              <a:t>basePath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/>
              <a:t>'; </a:t>
            </a:r>
            <a:r>
              <a:rPr lang="en-US" altLang="zh-CN" dirty="0" err="1">
                <a:solidFill>
                  <a:srgbClr val="00B050"/>
                </a:solidFill>
              </a:rPr>
              <a:t>arrayID</a:t>
            </a:r>
            <a:r>
              <a:rPr lang="en-US" altLang="zh-CN" dirty="0">
                <a:solidFill>
                  <a:srgbClr val="00B050"/>
                </a:solidFill>
              </a:rPr>
              <a:t> = 0</a:t>
            </a:r>
            <a:r>
              <a:rPr lang="en-US" altLang="zh-CN" dirty="0"/>
              <a:t>; </a:t>
            </a:r>
            <a:r>
              <a:rPr lang="en-US" altLang="zh-CN" dirty="0" err="1">
                <a:highlight>
                  <a:srgbClr val="FFFF00"/>
                </a:highlight>
              </a:rPr>
              <a:t>DecodeFOV</a:t>
            </a:r>
            <a:r>
              <a:rPr lang="en-US" altLang="zh-CN" dirty="0"/>
              <a:t>; exit;"</a:t>
            </a:r>
          </a:p>
        </p:txBody>
      </p:sp>
    </p:spTree>
    <p:extLst>
      <p:ext uri="{BB962C8B-B14F-4D97-AF65-F5344CB8AC3E}">
        <p14:creationId xmlns:p14="http://schemas.microsoft.com/office/powerpoint/2010/main" val="217447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 segmentation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segmentation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</a:t>
            </a:r>
            <a:r>
              <a:rPr lang="en-US" altLang="zh-CN" dirty="0" err="1"/>
              <a:t>mDecoder.fovIDs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en-US" altLang="zh-CN" dirty="0" err="1">
                <a:solidFill>
                  <a:srgbClr val="00B050"/>
                </a:solidFill>
              </a:rPr>
              <a:t>basePath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/>
              <a:t>'; </a:t>
            </a:r>
            <a:r>
              <a:rPr lang="en-US" altLang="zh-CN" dirty="0" err="1">
                <a:solidFill>
                  <a:srgbClr val="00B050"/>
                </a:solidFill>
              </a:rPr>
              <a:t>arrayID</a:t>
            </a:r>
            <a:r>
              <a:rPr lang="en-US" altLang="zh-CN" dirty="0">
                <a:solidFill>
                  <a:srgbClr val="00B050"/>
                </a:solidFill>
              </a:rPr>
              <a:t> = 0</a:t>
            </a:r>
            <a:r>
              <a:rPr lang="en-US" altLang="zh-CN" dirty="0"/>
              <a:t>; </a:t>
            </a:r>
            <a:r>
              <a:rPr lang="en-US" altLang="zh-CN" dirty="0" err="1">
                <a:highlight>
                  <a:srgbClr val="FFFF00"/>
                </a:highlight>
              </a:rPr>
              <a:t>SegmentFOV</a:t>
            </a:r>
            <a:r>
              <a:rPr lang="en-US" altLang="zh-CN" dirty="0"/>
              <a:t>; exit;"</a:t>
            </a:r>
          </a:p>
        </p:txBody>
      </p:sp>
    </p:spTree>
    <p:extLst>
      <p:ext uri="{BB962C8B-B14F-4D97-AF65-F5344CB8AC3E}">
        <p14:creationId xmlns:p14="http://schemas.microsoft.com/office/powerpoint/2010/main" val="79715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 combine features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combine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</a:t>
            </a:r>
            <a:r>
              <a:rPr lang="en-US" altLang="zh-CN" dirty="0">
                <a:solidFill>
                  <a:srgbClr val="00B050"/>
                </a:solidFill>
              </a:rPr>
              <a:t>"overwrite = true; </a:t>
            </a:r>
            <a:r>
              <a:rPr lang="en-US" altLang="zh-CN" dirty="0" err="1">
                <a:solidFill>
                  <a:srgbClr val="00B050"/>
                </a:solidFill>
              </a:rPr>
              <a:t>nDPath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/';</a:t>
            </a:r>
            <a:r>
              <a:rPr lang="en-US" altLang="zh-CN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CombineFoundFeatures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/>
              <a:t>);"</a:t>
            </a:r>
          </a:p>
        </p:txBody>
      </p:sp>
    </p:spTree>
    <p:extLst>
      <p:ext uri="{BB962C8B-B14F-4D97-AF65-F5344CB8AC3E}">
        <p14:creationId xmlns:p14="http://schemas.microsoft.com/office/powerpoint/2010/main" val="198341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6. Create low resolution mosaic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mosaic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en-US" altLang="zh-CN" dirty="0" err="1">
                <a:solidFill>
                  <a:srgbClr val="00B050"/>
                </a:solidFill>
              </a:rPr>
              <a:t>nDPath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/';</a:t>
            </a:r>
            <a:r>
              <a:rPr lang="en-US" altLang="zh-CN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LowResMosaic</a:t>
            </a:r>
            <a:r>
              <a:rPr lang="en-US" altLang="zh-CN" dirty="0"/>
              <a:t>();"</a:t>
            </a:r>
          </a:p>
        </p:txBody>
      </p:sp>
    </p:spTree>
    <p:extLst>
      <p:ext uri="{BB962C8B-B14F-4D97-AF65-F5344CB8AC3E}">
        <p14:creationId xmlns:p14="http://schemas.microsoft.com/office/powerpoint/2010/main" val="106797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7. parse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parse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</a:t>
            </a:r>
            <a:r>
              <a:rPr lang="en-US" altLang="zh-CN" dirty="0" err="1"/>
              <a:t>mDecoder.fovIDs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en-US" altLang="zh-CN" dirty="0" err="1">
                <a:solidFill>
                  <a:srgbClr val="00B050"/>
                </a:solidFill>
              </a:rPr>
              <a:t>basePath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/'; </a:t>
            </a:r>
            <a:r>
              <a:rPr lang="en-US" altLang="zh-CN" dirty="0" err="1">
                <a:solidFill>
                  <a:srgbClr val="00B050"/>
                </a:solidFill>
              </a:rPr>
              <a:t>arrayID</a:t>
            </a:r>
            <a:r>
              <a:rPr lang="en-US" altLang="zh-CN" dirty="0">
                <a:solidFill>
                  <a:srgbClr val="00B050"/>
                </a:solidFill>
              </a:rPr>
              <a:t> = 0;</a:t>
            </a:r>
            <a:r>
              <a:rPr lang="en-US" altLang="zh-CN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ParseFOV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exit</a:t>
            </a:r>
            <a:r>
              <a:rPr lang="en-US" altLang="zh-CN" dirty="0"/>
              <a:t>;"</a:t>
            </a:r>
          </a:p>
        </p:txBody>
      </p:sp>
    </p:spTree>
    <p:extLst>
      <p:ext uri="{BB962C8B-B14F-4D97-AF65-F5344CB8AC3E}">
        <p14:creationId xmlns:p14="http://schemas.microsoft.com/office/powerpoint/2010/main" val="398158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8. Calculate performance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performance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mkdir -p /scratch/$USER/$SLURM_JOB_ID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</a:t>
            </a:r>
            <a:r>
              <a:rPr lang="en-US" altLang="zh-CN" dirty="0">
                <a:solidFill>
                  <a:srgbClr val="00B050"/>
                </a:solidFill>
              </a:rPr>
              <a:t>"overwrite = true; </a:t>
            </a:r>
            <a:r>
              <a:rPr lang="en-US" altLang="zh-CN" dirty="0" err="1">
                <a:solidFill>
                  <a:srgbClr val="00B050"/>
                </a:solidFill>
              </a:rPr>
              <a:t>nDPath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/'; </a:t>
            </a:r>
            <a:r>
              <a:rPr lang="en-US" altLang="zh-CN" dirty="0" err="1">
                <a:solidFill>
                  <a:srgbClr val="00B050"/>
                </a:solidFill>
              </a:rPr>
              <a:t>aPath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/Examples/2021_08_02_U2OS_groupA/dave60x/settings/</a:t>
            </a:r>
            <a:r>
              <a:rPr lang="en-US" altLang="zh-CN" dirty="0" err="1">
                <a:solidFill>
                  <a:srgbClr val="00B050"/>
                </a:solidFill>
              </a:rPr>
              <a:t>FPKMDataPublished.matb</a:t>
            </a:r>
            <a:r>
              <a:rPr lang="en-US" altLang="zh-CN" dirty="0">
                <a:solidFill>
                  <a:srgbClr val="00B050"/>
                </a:solidFill>
              </a:rPr>
              <a:t>'; </a:t>
            </a:r>
            <a:r>
              <a:rPr lang="en-US" altLang="zh-CN" dirty="0">
                <a:highlight>
                  <a:srgbClr val="FFFF00"/>
                </a:highlight>
              </a:rPr>
              <a:t>Performance</a:t>
            </a:r>
            <a:r>
              <a:rPr lang="en-US" altLang="zh-CN" dirty="0"/>
              <a:t>;“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rm -rf /scratch/$USER/$SLURM_JOB_ID</a:t>
            </a:r>
          </a:p>
        </p:txBody>
      </p:sp>
    </p:spTree>
    <p:extLst>
      <p:ext uri="{BB962C8B-B14F-4D97-AF65-F5344CB8AC3E}">
        <p14:creationId xmlns:p14="http://schemas.microsoft.com/office/powerpoint/2010/main" val="18868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F76CC-4019-402A-B8C3-054431575AB6}"/>
              </a:ext>
            </a:extLst>
          </p:cNvPr>
          <p:cNvSpPr txBox="1"/>
          <p:nvPr/>
        </p:nvSpPr>
        <p:spPr>
          <a:xfrm>
            <a:off x="675861" y="461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9. Calculate numbers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1297D-C269-43AB-A677-28B23E373CDB}"/>
              </a:ext>
            </a:extLst>
          </p:cNvPr>
          <p:cNvSpPr txBox="1"/>
          <p:nvPr/>
        </p:nvSpPr>
        <p:spPr>
          <a:xfrm>
            <a:off x="1121134" y="993912"/>
            <a:ext cx="10901238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Folder: numbers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Job_n</a:t>
            </a:r>
            <a:r>
              <a:rPr lang="en-US" altLang="zh-CN" dirty="0"/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Command: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mkdir -p /scratch/$USER/$SLURM_JOB_ID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matlab-default -</a:t>
            </a:r>
            <a:r>
              <a:rPr lang="en-US" altLang="zh-CN" dirty="0" err="1"/>
              <a:t>nosplash</a:t>
            </a:r>
            <a:r>
              <a:rPr lang="en-US" altLang="zh-CN" dirty="0"/>
              <a:t> -</a:t>
            </a:r>
            <a:r>
              <a:rPr lang="en-US" altLang="zh-CN" dirty="0" err="1"/>
              <a:t>nodesktop</a:t>
            </a:r>
            <a:r>
              <a:rPr lang="en-US" altLang="zh-CN" dirty="0"/>
              <a:t> -r "</a:t>
            </a:r>
            <a:r>
              <a:rPr lang="en-US" altLang="zh-CN" dirty="0">
                <a:solidFill>
                  <a:srgbClr val="00B050"/>
                </a:solidFill>
              </a:rPr>
              <a:t>overwrite = true; </a:t>
            </a:r>
            <a:r>
              <a:rPr lang="en-US" altLang="zh-CN" dirty="0" err="1">
                <a:solidFill>
                  <a:srgbClr val="00B050"/>
                </a:solidFill>
              </a:rPr>
              <a:t>nDPath</a:t>
            </a:r>
            <a:r>
              <a:rPr lang="en-US" altLang="zh-CN" dirty="0">
                <a:solidFill>
                  <a:srgbClr val="00B050"/>
                </a:solidFill>
              </a:rPr>
              <a:t> = 'F:/</a:t>
            </a:r>
            <a:r>
              <a:rPr lang="en-US" altLang="zh-CN" dirty="0" err="1">
                <a:solidFill>
                  <a:srgbClr val="00B050"/>
                </a:solidFill>
              </a:rPr>
              <a:t>Harvard_BWH</a:t>
            </a:r>
            <a:r>
              <a:rPr lang="en-US" altLang="zh-CN" dirty="0">
                <a:solidFill>
                  <a:srgbClr val="00B050"/>
                </a:solidFill>
              </a:rPr>
              <a:t>/projects/1001_MERFISH/</a:t>
            </a:r>
            <a:r>
              <a:rPr lang="en-US" altLang="zh-CN" dirty="0" err="1">
                <a:solidFill>
                  <a:srgbClr val="00B050"/>
                </a:solidFill>
              </a:rPr>
              <a:t>MERFISHpy</a:t>
            </a:r>
            <a:r>
              <a:rPr lang="en-US" altLang="zh-CN" dirty="0">
                <a:solidFill>
                  <a:srgbClr val="00B050"/>
                </a:solidFill>
              </a:rPr>
              <a:t>/Examples/2021_08_02_U2OS_groupA/</a:t>
            </a:r>
            <a:r>
              <a:rPr lang="en-US" altLang="zh-CN" dirty="0" err="1">
                <a:solidFill>
                  <a:srgbClr val="00B050"/>
                </a:solidFill>
              </a:rPr>
              <a:t>normalized_data_matlab</a:t>
            </a:r>
            <a:r>
              <a:rPr lang="en-US" altLang="zh-CN" dirty="0">
                <a:solidFill>
                  <a:srgbClr val="00B050"/>
                </a:solidFill>
              </a:rPr>
              <a:t>/'; </a:t>
            </a:r>
            <a:r>
              <a:rPr lang="en-US" altLang="zh-CN" dirty="0" err="1">
                <a:highlight>
                  <a:srgbClr val="FFFF00"/>
                </a:highlight>
              </a:rPr>
              <a:t>CalculateNumbers</a:t>
            </a:r>
            <a:r>
              <a:rPr lang="en-US" altLang="zh-CN" dirty="0"/>
              <a:t>();“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rm -rf /scratch/$USER/$SLURM_JOB_ID</a:t>
            </a:r>
          </a:p>
        </p:txBody>
      </p:sp>
    </p:spTree>
    <p:extLst>
      <p:ext uri="{BB962C8B-B14F-4D97-AF65-F5344CB8AC3E}">
        <p14:creationId xmlns:p14="http://schemas.microsoft.com/office/powerpoint/2010/main" val="305964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960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Ruifeng</dc:creator>
  <cp:lastModifiedBy>Hu, Ruifeng</cp:lastModifiedBy>
  <cp:revision>33</cp:revision>
  <dcterms:created xsi:type="dcterms:W3CDTF">2022-01-31T19:38:12Z</dcterms:created>
  <dcterms:modified xsi:type="dcterms:W3CDTF">2022-03-27T16:31:06Z</dcterms:modified>
</cp:coreProperties>
</file>