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768-4654-3EAA-5119-30ECBC87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5520D-213D-3673-BD1B-07CDB51D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559D-5736-DDA7-D8B5-B438E880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73AC-30C7-755B-53C4-A5D697D0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2FCDB-FC75-C1D3-17DD-9B71ED92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C4A7-CF69-58CB-508E-BDD435B4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6B07B-6CBA-64CA-2D30-39DCBC9F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C44C-6C9D-4856-B02F-96AC65B7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10CC-D9B8-DBC1-99FE-15C94D31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3A8E-5243-F579-8CA1-0A2B65F5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9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B48E4-F6D3-8C4B-562D-E48C34F13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D84B7-1067-8844-5326-74AC74E7C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FB6-ADA3-DDC7-804E-4635880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3385-D1D2-86E8-74CA-293D1AB44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8D84-D0DC-8E6E-A195-62AD4A86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B35B-FE6E-04D5-7648-4BC0B7CC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0F68-58F9-328E-4E98-C397806B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E522-9C4E-2CF7-B4DD-21EC2E9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0D0E-162B-99B7-753D-7E41461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D4F3A-59E2-1323-F70F-5BB994B8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3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9C86-7AB2-C02E-305A-41E345E9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10CDB-2138-B089-901E-E14D386F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8D960-9138-0D0A-1BA7-36B131CD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1BEF-CFC0-292E-DA24-E3FB8B15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25A3-AB90-98F7-6628-4FE6F533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2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EA54-02F7-8ED5-555C-9101FB97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6612-B4F9-502A-10D5-F9E53765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D55D-0425-F682-E1AA-CCFFA617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B4727-68BA-9EAA-51A0-CA2E30A5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4601B-3D7E-3C9B-CC49-B33C5B5E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129A-0246-66A3-43A7-7B1A6393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F90A-E798-CA96-64BB-399D87A4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F513-7480-1D4E-B3FB-C5BDF1EB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5691-1BF6-9EEE-58C8-37F376EBB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C25BD-9BB9-BAA0-BA87-8FF8824B0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F38AC-68F2-30E4-F218-8D3C98CD2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90680-5B96-E859-70F0-5505C418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FA2B4-27E7-C614-B797-2B3E0776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9001E-CF9C-487D-7ED4-C0414FA5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5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FCF1-BBB3-9E58-B7C0-FC4BAFA3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55A03-4EFF-788D-8682-74742E9A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A0A41-0363-96C3-7513-AEDAB319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EB5F7-FF26-8A18-F7E1-ECE161AE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1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E62D3-2EFB-8769-304B-8C29ACB7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A0DD-62DD-887B-28D7-4A4CCD37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39A02-513C-1A85-F419-C2438891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6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C87B-FE9A-C848-804D-5A69E849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AB1D-0CB2-89A0-9B8E-2B0E9E60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4C94F-4657-B598-4318-A3ED0C813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5B8FB-2A91-E80F-E4F4-9AE27AD1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5EAD5-49A2-7B26-2864-D9CAC00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D10A0-4271-3665-ACA2-7928164C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DAE9-2BD2-AD73-7FFB-3491D5F3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EE02E-ED6C-E806-7F13-1A7389A5E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D79A9-741C-0CF5-2D8E-64EC2293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CEE4-A50E-7F54-1053-E0607694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BDA39-D0D0-F3D4-4AD6-C9EBA00A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F2BA6-E0A8-2A72-E645-885B311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0A1AE-3864-7EAF-9A98-0B847C16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07509-2392-F2BF-A266-48F5EB60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C4D9-969A-DDDF-AFC0-A9A24EC2B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18C20-5517-EB4C-9E70-3F497017EB9C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AFA2-21DB-F6A0-6AA2-1238D7D12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12C2-A2E1-809C-DFE4-6F30E500D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441A3-27F4-AE40-8B29-CC147244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B494-58BE-73C7-8779-59D5FD1DA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93E81-3185-8E6A-F2D8-79B6C18D9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3 minute version</a:t>
            </a:r>
          </a:p>
        </p:txBody>
      </p:sp>
    </p:spTree>
    <p:extLst>
      <p:ext uri="{BB962C8B-B14F-4D97-AF65-F5344CB8AC3E}">
        <p14:creationId xmlns:p14="http://schemas.microsoft.com/office/powerpoint/2010/main" val="19218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1227-3FAE-4F51-037B-0EE7CB0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tables (aka "relations")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9AD835-D739-C831-CA38-F7CF4037F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52469"/>
              </p:ext>
            </p:extLst>
          </p:nvPr>
        </p:nvGraphicFramePr>
        <p:xfrm>
          <a:off x="746898" y="2548466"/>
          <a:ext cx="3911601" cy="33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1413495412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406157138"/>
                    </a:ext>
                  </a:extLst>
                </a:gridCol>
              </a:tblGrid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&amp; </a:t>
                      </a:r>
                      <a:r>
                        <a:rPr lang="en-US" dirty="0" err="1"/>
                        <a:t>Libr</a:t>
                      </a:r>
                      <a:r>
                        <a:rPr lang="en-US" dirty="0"/>
                        <a:t>.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66718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3FFEF-4C88-56AC-B4C9-F075F3DD8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44857"/>
              </p:ext>
            </p:extLst>
          </p:nvPr>
        </p:nvGraphicFramePr>
        <p:xfrm>
          <a:off x="6096000" y="2548465"/>
          <a:ext cx="3911601" cy="320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3616975823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4184377326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228889208"/>
                    </a:ext>
                  </a:extLst>
                </a:gridCol>
              </a:tblGrid>
              <a:tr h="1069928"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46755"/>
                  </a:ext>
                </a:extLst>
              </a:tr>
              <a:tr h="1069928">
                <a:tc>
                  <a:txBody>
                    <a:bodyPr/>
                    <a:lstStyle/>
                    <a:p>
                      <a:r>
                        <a:rPr lang="en-US" dirty="0" err="1"/>
                        <a:t>CompSci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91540"/>
                  </a:ext>
                </a:extLst>
              </a:tr>
              <a:tr h="1069928">
                <a:tc>
                  <a:txBody>
                    <a:bodyPr/>
                    <a:lstStyle/>
                    <a:p>
                      <a:r>
                        <a:rPr lang="en-US" dirty="0" err="1"/>
                        <a:t>Info&amp;Libr</a:t>
                      </a:r>
                      <a:r>
                        <a:rPr lang="en-US" dirty="0"/>
                        <a:t>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768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FB30C0-6722-AF9C-9FEE-97C412EFAD2E}"/>
              </a:ext>
            </a:extLst>
          </p:cNvPr>
          <p:cNvSpPr txBox="1"/>
          <p:nvPr/>
        </p:nvSpPr>
        <p:spPr>
          <a:xfrm>
            <a:off x="746898" y="1878227"/>
            <a:ext cx="23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6DE1C-451E-5B24-EF16-E1B80AE574D0}"/>
              </a:ext>
            </a:extLst>
          </p:cNvPr>
          <p:cNvSpPr txBox="1"/>
          <p:nvPr/>
        </p:nvSpPr>
        <p:spPr>
          <a:xfrm>
            <a:off x="6096000" y="1878227"/>
            <a:ext cx="223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Departments</a:t>
            </a:r>
          </a:p>
        </p:txBody>
      </p:sp>
    </p:spTree>
    <p:extLst>
      <p:ext uri="{BB962C8B-B14F-4D97-AF65-F5344CB8AC3E}">
        <p14:creationId xmlns:p14="http://schemas.microsoft.com/office/powerpoint/2010/main" val="30888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1227-3FAE-4F51-037B-0EE7CB0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extract just interesting columns ("projection")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9AD835-D739-C831-CA38-F7CF4037F350}"/>
              </a:ext>
            </a:extLst>
          </p:cNvPr>
          <p:cNvGraphicFramePr>
            <a:graphicFrameLocks noGrp="1"/>
          </p:cNvGraphicFramePr>
          <p:nvPr/>
        </p:nvGraphicFramePr>
        <p:xfrm>
          <a:off x="746898" y="2618733"/>
          <a:ext cx="3911601" cy="33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1413495412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406157138"/>
                    </a:ext>
                  </a:extLst>
                </a:gridCol>
              </a:tblGrid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&amp; </a:t>
                      </a:r>
                      <a:r>
                        <a:rPr lang="en-US" dirty="0" err="1"/>
                        <a:t>Libr</a:t>
                      </a:r>
                      <a:r>
                        <a:rPr lang="en-US" dirty="0"/>
                        <a:t>.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66718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FB30C0-6722-AF9C-9FEE-97C412EFAD2E}"/>
              </a:ext>
            </a:extLst>
          </p:cNvPr>
          <p:cNvSpPr txBox="1"/>
          <p:nvPr/>
        </p:nvSpPr>
        <p:spPr>
          <a:xfrm>
            <a:off x="746898" y="1878227"/>
            <a:ext cx="23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1A5EF-9177-691D-7DA6-AF7F5C65A54E}"/>
              </a:ext>
            </a:extLst>
          </p:cNvPr>
          <p:cNvSpPr txBox="1"/>
          <p:nvPr/>
        </p:nvSpPr>
        <p:spPr>
          <a:xfrm>
            <a:off x="5820032" y="1690688"/>
            <a:ext cx="462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Person, School FROM Faculty;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6A5E1B-C437-E834-780F-B057522BF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65479"/>
              </p:ext>
            </p:extLst>
          </p:nvPr>
        </p:nvGraphicFramePr>
        <p:xfrm>
          <a:off x="6422768" y="2618732"/>
          <a:ext cx="2607734" cy="33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1413495412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</a:tblGrid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&amp; </a:t>
                      </a:r>
                      <a:r>
                        <a:rPr lang="en-US" dirty="0" err="1"/>
                        <a:t>Libr</a:t>
                      </a:r>
                      <a:r>
                        <a:rPr lang="en-US" dirty="0"/>
                        <a:t>.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66718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01DBB6-8F87-241A-BAFC-33D864C60160}"/>
              </a:ext>
            </a:extLst>
          </p:cNvPr>
          <p:cNvCxnSpPr/>
          <p:nvPr/>
        </p:nvCxnSpPr>
        <p:spPr>
          <a:xfrm>
            <a:off x="4917989" y="3904735"/>
            <a:ext cx="11780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2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1227-3FAE-4F51-037B-0EE7CB0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extract only interesting rows ("selection")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9AD835-D739-C831-CA38-F7CF4037F350}"/>
              </a:ext>
            </a:extLst>
          </p:cNvPr>
          <p:cNvGraphicFramePr>
            <a:graphicFrameLocks noGrp="1"/>
          </p:cNvGraphicFramePr>
          <p:nvPr/>
        </p:nvGraphicFramePr>
        <p:xfrm>
          <a:off x="746898" y="2548466"/>
          <a:ext cx="3911601" cy="33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1413495412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406157138"/>
                    </a:ext>
                  </a:extLst>
                </a:gridCol>
              </a:tblGrid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&amp; </a:t>
                      </a:r>
                      <a:r>
                        <a:rPr lang="en-US" dirty="0" err="1"/>
                        <a:t>Libr</a:t>
                      </a:r>
                      <a:r>
                        <a:rPr lang="en-US" dirty="0"/>
                        <a:t>.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66718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FB30C0-6722-AF9C-9FEE-97C412EFAD2E}"/>
              </a:ext>
            </a:extLst>
          </p:cNvPr>
          <p:cNvSpPr txBox="1"/>
          <p:nvPr/>
        </p:nvSpPr>
        <p:spPr>
          <a:xfrm>
            <a:off x="746898" y="1878227"/>
            <a:ext cx="23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E3087-A826-9C7B-6634-7559B4F86C00}"/>
              </a:ext>
            </a:extLst>
          </p:cNvPr>
          <p:cNvSpPr txBox="1"/>
          <p:nvPr/>
        </p:nvSpPr>
        <p:spPr>
          <a:xfrm>
            <a:off x="5535827" y="169068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Faculty where Person = 'Leonard';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4A2B29-6754-8449-B2A3-DE717094E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151648"/>
              </p:ext>
            </p:extLst>
          </p:nvPr>
        </p:nvGraphicFramePr>
        <p:xfrm>
          <a:off x="7442199" y="2548465"/>
          <a:ext cx="3911601" cy="224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1413495412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406157138"/>
                    </a:ext>
                  </a:extLst>
                </a:gridCol>
              </a:tblGrid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6D9C03-46A8-DB51-504E-B9EC4D6C4DCB}"/>
              </a:ext>
            </a:extLst>
          </p:cNvPr>
          <p:cNvCxnSpPr/>
          <p:nvPr/>
        </p:nvCxnSpPr>
        <p:spPr>
          <a:xfrm>
            <a:off x="5066270" y="3429000"/>
            <a:ext cx="1470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7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1227-3FAE-4F51-037B-0EE7CB0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do both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9AD835-D739-C831-CA38-F7CF4037F350}"/>
              </a:ext>
            </a:extLst>
          </p:cNvPr>
          <p:cNvGraphicFramePr>
            <a:graphicFrameLocks noGrp="1"/>
          </p:cNvGraphicFramePr>
          <p:nvPr/>
        </p:nvGraphicFramePr>
        <p:xfrm>
          <a:off x="746898" y="2548466"/>
          <a:ext cx="3911601" cy="3370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1413495412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1406157138"/>
                    </a:ext>
                  </a:extLst>
                </a:gridCol>
              </a:tblGrid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&amp; </a:t>
                      </a:r>
                      <a:r>
                        <a:rPr lang="en-US" dirty="0" err="1"/>
                        <a:t>Libr</a:t>
                      </a:r>
                      <a:r>
                        <a:rPr lang="en-US" dirty="0"/>
                        <a:t>.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66718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FB30C0-6722-AF9C-9FEE-97C412EFAD2E}"/>
              </a:ext>
            </a:extLst>
          </p:cNvPr>
          <p:cNvSpPr txBox="1"/>
          <p:nvPr/>
        </p:nvSpPr>
        <p:spPr>
          <a:xfrm>
            <a:off x="746898" y="1878227"/>
            <a:ext cx="237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Faculty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E3087-A826-9C7B-6634-7559B4F86C00}"/>
              </a:ext>
            </a:extLst>
          </p:cNvPr>
          <p:cNvSpPr txBox="1"/>
          <p:nvPr/>
        </p:nvSpPr>
        <p:spPr>
          <a:xfrm>
            <a:off x="5535827" y="1690688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School FROM Faculty where Person = 'Leonard';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4A2B29-6754-8449-B2A3-DE717094E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21063"/>
              </p:ext>
            </p:extLst>
          </p:nvPr>
        </p:nvGraphicFramePr>
        <p:xfrm>
          <a:off x="7442199" y="2548465"/>
          <a:ext cx="1303867" cy="224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</a:tblGrid>
              <a:tr h="1123473"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1123473"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6D9C03-46A8-DB51-504E-B9EC4D6C4DCB}"/>
              </a:ext>
            </a:extLst>
          </p:cNvPr>
          <p:cNvCxnSpPr/>
          <p:nvPr/>
        </p:nvCxnSpPr>
        <p:spPr>
          <a:xfrm>
            <a:off x="5066270" y="3429000"/>
            <a:ext cx="14704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1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1227-3FAE-4F51-037B-0EE7CB0F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combine them ("join")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9AD835-D739-C831-CA38-F7CF4037F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00129"/>
              </p:ext>
            </p:extLst>
          </p:nvPr>
        </p:nvGraphicFramePr>
        <p:xfrm>
          <a:off x="838199" y="1690688"/>
          <a:ext cx="3548448" cy="2456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16">
                  <a:extLst>
                    <a:ext uri="{9D8B030D-6E8A-4147-A177-3AD203B41FA5}">
                      <a16:colId xmlns:a16="http://schemas.microsoft.com/office/drawing/2014/main" val="3450870364"/>
                    </a:ext>
                  </a:extLst>
                </a:gridCol>
                <a:gridCol w="1182816">
                  <a:extLst>
                    <a:ext uri="{9D8B030D-6E8A-4147-A177-3AD203B41FA5}">
                      <a16:colId xmlns:a16="http://schemas.microsoft.com/office/drawing/2014/main" val="4230181217"/>
                    </a:ext>
                  </a:extLst>
                </a:gridCol>
                <a:gridCol w="1182816">
                  <a:extLst>
                    <a:ext uri="{9D8B030D-6E8A-4147-A177-3AD203B41FA5}">
                      <a16:colId xmlns:a16="http://schemas.microsoft.com/office/drawing/2014/main" val="1406157138"/>
                    </a:ext>
                  </a:extLst>
                </a:gridCol>
              </a:tblGrid>
              <a:tr h="818673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818673">
                <a:tc>
                  <a:txBody>
                    <a:bodyPr/>
                    <a:lstStyle/>
                    <a:p>
                      <a:r>
                        <a:rPr lang="en-US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&amp; </a:t>
                      </a:r>
                      <a:r>
                        <a:rPr lang="en-US" dirty="0" err="1"/>
                        <a:t>Libr</a:t>
                      </a:r>
                      <a:r>
                        <a:rPr lang="en-US" dirty="0"/>
                        <a:t>.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66718"/>
                  </a:ext>
                </a:extLst>
              </a:tr>
              <a:tr h="818673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 Sci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3FFEF-4C88-56AC-B4C9-F075F3DD8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41426"/>
              </p:ext>
            </p:extLst>
          </p:nvPr>
        </p:nvGraphicFramePr>
        <p:xfrm>
          <a:off x="6095999" y="1690688"/>
          <a:ext cx="3911601" cy="2061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867">
                  <a:extLst>
                    <a:ext uri="{9D8B030D-6E8A-4147-A177-3AD203B41FA5}">
                      <a16:colId xmlns:a16="http://schemas.microsoft.com/office/drawing/2014/main" val="3616975823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4184377326"/>
                    </a:ext>
                  </a:extLst>
                </a:gridCol>
                <a:gridCol w="1303867">
                  <a:extLst>
                    <a:ext uri="{9D8B030D-6E8A-4147-A177-3AD203B41FA5}">
                      <a16:colId xmlns:a16="http://schemas.microsoft.com/office/drawing/2014/main" val="228889208"/>
                    </a:ext>
                  </a:extLst>
                </a:gridCol>
              </a:tblGrid>
              <a:tr h="687326"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46755"/>
                  </a:ext>
                </a:extLst>
              </a:tr>
              <a:tr h="687326">
                <a:tc>
                  <a:txBody>
                    <a:bodyPr/>
                    <a:lstStyle/>
                    <a:p>
                      <a:r>
                        <a:rPr lang="en-US" dirty="0" err="1"/>
                        <a:t>CompSci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191540"/>
                  </a:ext>
                </a:extLst>
              </a:tr>
              <a:tr h="687326">
                <a:tc>
                  <a:txBody>
                    <a:bodyPr/>
                    <a:lstStyle/>
                    <a:p>
                      <a:r>
                        <a:rPr lang="en-US" dirty="0" err="1"/>
                        <a:t>Info&amp;Libr</a:t>
                      </a:r>
                      <a:r>
                        <a:rPr lang="en-US" dirty="0"/>
                        <a:t>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37681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6F44C5-23D3-65D6-7424-EBF18FEC3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32573"/>
              </p:ext>
            </p:extLst>
          </p:nvPr>
        </p:nvGraphicFramePr>
        <p:xfrm>
          <a:off x="746897" y="4294724"/>
          <a:ext cx="3949768" cy="227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42">
                  <a:extLst>
                    <a:ext uri="{9D8B030D-6E8A-4147-A177-3AD203B41FA5}">
                      <a16:colId xmlns:a16="http://schemas.microsoft.com/office/drawing/2014/main" val="1413495412"/>
                    </a:ext>
                  </a:extLst>
                </a:gridCol>
                <a:gridCol w="987442">
                  <a:extLst>
                    <a:ext uri="{9D8B030D-6E8A-4147-A177-3AD203B41FA5}">
                      <a16:colId xmlns:a16="http://schemas.microsoft.com/office/drawing/2014/main" val="4230181217"/>
                    </a:ext>
                  </a:extLst>
                </a:gridCol>
                <a:gridCol w="987442">
                  <a:extLst>
                    <a:ext uri="{9D8B030D-6E8A-4147-A177-3AD203B41FA5}">
                      <a16:colId xmlns:a16="http://schemas.microsoft.com/office/drawing/2014/main" val="1406157138"/>
                    </a:ext>
                  </a:extLst>
                </a:gridCol>
                <a:gridCol w="987442">
                  <a:extLst>
                    <a:ext uri="{9D8B030D-6E8A-4147-A177-3AD203B41FA5}">
                      <a16:colId xmlns:a16="http://schemas.microsoft.com/office/drawing/2014/main" val="153771619"/>
                    </a:ext>
                  </a:extLst>
                </a:gridCol>
              </a:tblGrid>
              <a:tr h="720346"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08704"/>
                  </a:ext>
                </a:extLst>
              </a:tr>
              <a:tr h="835935">
                <a:tc>
                  <a:txBody>
                    <a:bodyPr/>
                    <a:lstStyle/>
                    <a:p>
                      <a:r>
                        <a:rPr lang="en-US" dirty="0"/>
                        <a:t>Erik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&amp; </a:t>
                      </a:r>
                      <a:r>
                        <a:rPr lang="en-US" dirty="0" err="1"/>
                        <a:t>Libr</a:t>
                      </a:r>
                      <a:r>
                        <a:rPr lang="en-US" dirty="0"/>
                        <a:t>.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66718"/>
                  </a:ext>
                </a:extLst>
              </a:tr>
              <a:tr h="720346">
                <a:tc>
                  <a:txBody>
                    <a:bodyPr/>
                    <a:lstStyle/>
                    <a:p>
                      <a:r>
                        <a:rPr lang="en-US" dirty="0"/>
                        <a:t>Leonard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Arts&amp;Sci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 Sci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165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D2208C-B6B8-B9E7-74EC-C63EC7E20917}"/>
              </a:ext>
            </a:extLst>
          </p:cNvPr>
          <p:cNvSpPr txBox="1"/>
          <p:nvPr/>
        </p:nvSpPr>
        <p:spPr>
          <a:xfrm>
            <a:off x="6005384" y="4294724"/>
            <a:ext cx="5152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Person, School, Dept, Size</a:t>
            </a:r>
          </a:p>
          <a:p>
            <a:r>
              <a:rPr lang="en-US" dirty="0"/>
              <a:t>FROM Faculty, Department</a:t>
            </a:r>
          </a:p>
          <a:p>
            <a:r>
              <a:rPr lang="en-US" dirty="0"/>
              <a:t>WHERE </a:t>
            </a:r>
            <a:r>
              <a:rPr lang="en-US" dirty="0" err="1"/>
              <a:t>Faculty.Dept</a:t>
            </a:r>
            <a:r>
              <a:rPr lang="en-US" dirty="0"/>
              <a:t> = </a:t>
            </a:r>
            <a:r>
              <a:rPr lang="en-US" dirty="0" err="1"/>
              <a:t>Department.Dept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6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2282-F88D-0169-CCDE-FDAEE7C0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B39F-3596-E47A-EFE4-42E6BC62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INSERT, UPDATE, DELETE also.</a:t>
            </a:r>
          </a:p>
          <a:p>
            <a:r>
              <a:rPr lang="en-US" dirty="0"/>
              <a:t>Can sort (usually </a:t>
            </a:r>
            <a:r>
              <a:rPr lang="en-US" b="1" dirty="0"/>
              <a:t>very</a:t>
            </a:r>
            <a:r>
              <a:rPr lang="en-US" dirty="0"/>
              <a:t> quickly)</a:t>
            </a:r>
          </a:p>
          <a:p>
            <a:r>
              <a:rPr lang="en-US" dirty="0"/>
              <a:t>Correctly handle multiple people reading and writing at the same time</a:t>
            </a:r>
          </a:p>
          <a:p>
            <a:r>
              <a:rPr lang="en-US" dirty="0"/>
              <a:t>Takes away tons of work from the programmers.</a:t>
            </a:r>
          </a:p>
          <a:p>
            <a:r>
              <a:rPr lang="en-US" dirty="0"/>
              <a:t>Utterly reliable.</a:t>
            </a:r>
          </a:p>
          <a:p>
            <a:r>
              <a:rPr lang="en-US" dirty="0"/>
              <a:t>List goes on and on…</a:t>
            </a:r>
          </a:p>
        </p:txBody>
      </p:sp>
    </p:spTree>
    <p:extLst>
      <p:ext uri="{BB962C8B-B14F-4D97-AF65-F5344CB8AC3E}">
        <p14:creationId xmlns:p14="http://schemas.microsoft.com/office/powerpoint/2010/main" val="5837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291</Words>
  <Application>Microsoft Macintosh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Relational Databases</vt:lpstr>
      <vt:lpstr>Data stored in tables (aka "relations")</vt:lpstr>
      <vt:lpstr>Can extract just interesting columns ("projection")</vt:lpstr>
      <vt:lpstr>Can extract only interesting rows ("selection")</vt:lpstr>
      <vt:lpstr>Can do both</vt:lpstr>
      <vt:lpstr>Can combine them ("join")</vt:lpstr>
      <vt:lpstr>Other goodies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</dc:title>
  <dc:creator>Scott, Erik Lamond</dc:creator>
  <cp:lastModifiedBy>Scott, Erik Lamond</cp:lastModifiedBy>
  <cp:revision>1</cp:revision>
  <dcterms:created xsi:type="dcterms:W3CDTF">2024-03-05T16:19:46Z</dcterms:created>
  <dcterms:modified xsi:type="dcterms:W3CDTF">2024-03-05T16:40:03Z</dcterms:modified>
</cp:coreProperties>
</file>