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3" r:id="rId2"/>
    <p:sldMasterId id="2147483696" r:id="rId3"/>
  </p:sldMasterIdLst>
  <p:notesMasterIdLst>
    <p:notesMasterId r:id="rId31"/>
  </p:notesMasterIdLst>
  <p:sldIdLst>
    <p:sldId id="256" r:id="rId4"/>
    <p:sldId id="257" r:id="rId5"/>
    <p:sldId id="258" r:id="rId6"/>
    <p:sldId id="259" r:id="rId7"/>
    <p:sldId id="260" r:id="rId8"/>
    <p:sldId id="281" r:id="rId9"/>
    <p:sldId id="262" r:id="rId10"/>
    <p:sldId id="261" r:id="rId11"/>
    <p:sldId id="263" r:id="rId12"/>
    <p:sldId id="282"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5143500" type="screen16x9"/>
  <p:notesSz cx="6858000" cy="9144000"/>
  <p:embeddedFontLs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IWJO5gQ3vhabOHeaErHM78e1X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font" Target="fonts/font3.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ec4c6505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ec4c6505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ec4c65057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2ec4c650578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c4c65057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2ec4c650578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c4c650578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2ec4c650578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ec4c650578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2ec4c650578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ec4c650578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2ec4c650578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ec4c650578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2ec4c650578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most meaningful quote, I think, from the earlier set of quotes we saw is: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“For students who are really struggling, I have to choose what to give feedback on. I can’t overwhelm them with a thousand comments, so I have to choose; do I give feedback on foundational writing mechanics, or do I push them on their ideas and content?”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When every student can have strong foundational writing skills, they are able to be evaluated equitably on the content of their ideas.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ec4c650578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2ec4c650578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ec4c650578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2ec4c650578_0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ec4c650578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g2ec4c650578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ec4c650578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g2ec4c650578_0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ec4c65057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2ec4c65057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ec4c650578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g2ec4c650578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ec4c650578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g2ec4c650578_0_2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ec4c650578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2ec4c650578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ec4c650578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2ec4c650578_0_4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ec4c650578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g2ec4c650578_0_5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ec4c65057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2ec4c65057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ec4c65057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ec4c650578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ec4c65057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ec4c65057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ec4c65057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2ec4c650578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c4c65057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2ec4c650578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c4c65057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ec4c65057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c4c65057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ec4c65057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8683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ckback Logo Slide">
  <p:cSld name="BLANK_1">
    <p:bg>
      <p:bgPr>
        <a:solidFill>
          <a:srgbClr val="3D3F51"/>
        </a:solidFill>
        <a:effectLst/>
      </p:bgPr>
    </p:bg>
    <p:spTree>
      <p:nvGrpSpPr>
        <p:cNvPr id="1" name="Shape 9"/>
        <p:cNvGrpSpPr/>
        <p:nvPr/>
      </p:nvGrpSpPr>
      <p:grpSpPr>
        <a:xfrm>
          <a:off x="0" y="0"/>
          <a:ext cx="0" cy="0"/>
          <a:chOff x="0" y="0"/>
          <a:chExt cx="0" cy="0"/>
        </a:xfrm>
      </p:grpSpPr>
      <p:pic>
        <p:nvPicPr>
          <p:cNvPr id="10" name="Google Shape;10;p28" descr="The Packback logo with the words &quot;fearlessly curious&quot; underneath" title="Packback Logo"/>
          <p:cNvPicPr preferRelativeResize="0"/>
          <p:nvPr/>
        </p:nvPicPr>
        <p:blipFill rotWithShape="1">
          <a:blip r:embed="rId2">
            <a:alphaModFix/>
          </a:blip>
          <a:srcRect/>
          <a:stretch/>
        </p:blipFill>
        <p:spPr>
          <a:xfrm>
            <a:off x="3113507" y="657030"/>
            <a:ext cx="2916987" cy="2594464"/>
          </a:xfrm>
          <a:prstGeom prst="rect">
            <a:avLst/>
          </a:prstGeom>
          <a:noFill/>
          <a:ln>
            <a:noFill/>
          </a:ln>
        </p:spPr>
      </p:pic>
      <p:pic>
        <p:nvPicPr>
          <p:cNvPr id="11" name="Google Shape;11;p28" title="Decorative Illustration"/>
          <p:cNvPicPr preferRelativeResize="0"/>
          <p:nvPr/>
        </p:nvPicPr>
        <p:blipFill rotWithShape="1">
          <a:blip r:embed="rId3">
            <a:alphaModFix/>
          </a:blip>
          <a:srcRect/>
          <a:stretch/>
        </p:blipFill>
        <p:spPr>
          <a:xfrm>
            <a:off x="-1052984" y="3562574"/>
            <a:ext cx="10792619" cy="170966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w/ image">
  <p:cSld name="ONE_COLUMN_TEXT">
    <p:spTree>
      <p:nvGrpSpPr>
        <p:cNvPr id="1" name="Shape 56"/>
        <p:cNvGrpSpPr/>
        <p:nvPr/>
      </p:nvGrpSpPr>
      <p:grpSpPr>
        <a:xfrm>
          <a:off x="0" y="0"/>
          <a:ext cx="0" cy="0"/>
          <a:chOff x="0" y="0"/>
          <a:chExt cx="0" cy="0"/>
        </a:xfrm>
      </p:grpSpPr>
      <p:sp>
        <p:nvSpPr>
          <p:cNvPr id="57" name="Google Shape;57;p36"/>
          <p:cNvSpPr txBox="1">
            <a:spLocks noGrp="1"/>
          </p:cNvSpPr>
          <p:nvPr>
            <p:ph type="body" idx="1"/>
          </p:nvPr>
        </p:nvSpPr>
        <p:spPr>
          <a:xfrm>
            <a:off x="311700" y="1136950"/>
            <a:ext cx="2808000" cy="3432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8" name="Google Shape;5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36"/>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Section Progression">
  <p:cSld name="TITLE_ONLY_2">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 name="Google Shape;6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37"/>
          <p:cNvSpPr/>
          <p:nvPr/>
        </p:nvSpPr>
        <p:spPr>
          <a:xfrm>
            <a:off x="159800" y="1561576"/>
            <a:ext cx="27576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7"/>
          <p:cNvSpPr/>
          <p:nvPr/>
        </p:nvSpPr>
        <p:spPr>
          <a:xfrm>
            <a:off x="3051650" y="1561576"/>
            <a:ext cx="29184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7"/>
          <p:cNvSpPr/>
          <p:nvPr/>
        </p:nvSpPr>
        <p:spPr>
          <a:xfrm>
            <a:off x="6106000" y="1561576"/>
            <a:ext cx="29184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7"/>
          <p:cNvSpPr/>
          <p:nvPr/>
        </p:nvSpPr>
        <p:spPr>
          <a:xfrm>
            <a:off x="7102723" y="1021338"/>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4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 name="Google Shape;67;p37"/>
          <p:cNvGrpSpPr/>
          <p:nvPr/>
        </p:nvGrpSpPr>
        <p:grpSpPr>
          <a:xfrm>
            <a:off x="1028056" y="1045940"/>
            <a:ext cx="2949469" cy="876600"/>
            <a:chOff x="1028056" y="1045940"/>
            <a:chExt cx="2949469" cy="876600"/>
          </a:xfrm>
        </p:grpSpPr>
        <p:sp>
          <p:nvSpPr>
            <p:cNvPr id="68" name="Google Shape;68;p37"/>
            <p:cNvSpPr/>
            <p:nvPr/>
          </p:nvSpPr>
          <p:spPr>
            <a:xfrm>
              <a:off x="1740725" y="1229650"/>
              <a:ext cx="2236800" cy="284400"/>
            </a:xfrm>
            <a:prstGeom prst="rightArrow">
              <a:avLst>
                <a:gd name="adj1" fmla="val 50000"/>
                <a:gd name="adj2" fmla="val 50000"/>
              </a:avLst>
            </a:prstGeom>
            <a:gradFill>
              <a:gsLst>
                <a:gs pos="0">
                  <a:srgbClr val="FCCB96"/>
                </a:gs>
                <a:gs pos="56000">
                  <a:srgbClr val="FEA38B"/>
                </a:gs>
                <a:gs pos="100000">
                  <a:srgbClr val="FF7A7F"/>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7"/>
            <p:cNvSpPr/>
            <p:nvPr/>
          </p:nvSpPr>
          <p:spPr>
            <a:xfrm>
              <a:off x="1028056" y="1045940"/>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42875" dist="19050" dir="5400000" algn="bl" rotWithShape="0">
                <a:srgbClr val="000000">
                  <a:alpha val="2039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37"/>
          <p:cNvGrpSpPr/>
          <p:nvPr/>
        </p:nvGrpSpPr>
        <p:grpSpPr>
          <a:xfrm>
            <a:off x="4065064" y="1021338"/>
            <a:ext cx="2963186" cy="876600"/>
            <a:chOff x="4065064" y="1021338"/>
            <a:chExt cx="2963186" cy="876600"/>
          </a:xfrm>
        </p:grpSpPr>
        <p:sp>
          <p:nvSpPr>
            <p:cNvPr id="71" name="Google Shape;71;p37"/>
            <p:cNvSpPr/>
            <p:nvPr/>
          </p:nvSpPr>
          <p:spPr>
            <a:xfrm>
              <a:off x="4791450" y="1229650"/>
              <a:ext cx="2236800" cy="284400"/>
            </a:xfrm>
            <a:prstGeom prst="rightArrow">
              <a:avLst>
                <a:gd name="adj1" fmla="val 50000"/>
                <a:gd name="adj2" fmla="val 50000"/>
              </a:avLst>
            </a:prstGeom>
            <a:gradFill>
              <a:gsLst>
                <a:gs pos="0">
                  <a:srgbClr val="FF7A7F"/>
                </a:gs>
                <a:gs pos="34000">
                  <a:srgbClr val="AF8E95"/>
                </a:gs>
                <a:gs pos="100000">
                  <a:srgbClr val="5EA1AA"/>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7"/>
            <p:cNvSpPr/>
            <p:nvPr/>
          </p:nvSpPr>
          <p:spPr>
            <a:xfrm>
              <a:off x="4065064" y="1021338"/>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4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37"/>
          <p:cNvSpPr txBox="1">
            <a:spLocks noGrp="1"/>
          </p:cNvSpPr>
          <p:nvPr>
            <p:ph type="body" idx="1"/>
          </p:nvPr>
        </p:nvSpPr>
        <p:spPr>
          <a:xfrm>
            <a:off x="329525"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4" name="Google Shape;74;p37"/>
          <p:cNvSpPr txBox="1">
            <a:spLocks noGrp="1"/>
          </p:cNvSpPr>
          <p:nvPr>
            <p:ph type="body" idx="2"/>
          </p:nvPr>
        </p:nvSpPr>
        <p:spPr>
          <a:xfrm>
            <a:off x="3303450"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5" name="Google Shape;75;p37"/>
          <p:cNvSpPr txBox="1">
            <a:spLocks noGrp="1"/>
          </p:cNvSpPr>
          <p:nvPr>
            <p:ph type="body" idx="3"/>
          </p:nvPr>
        </p:nvSpPr>
        <p:spPr>
          <a:xfrm>
            <a:off x="6415800"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4 colors)">
  <p:cSld name="BLANK_3_1_1_1">
    <p:spTree>
      <p:nvGrpSpPr>
        <p:cNvPr id="1" name="Shape 76"/>
        <p:cNvGrpSpPr/>
        <p:nvPr/>
      </p:nvGrpSpPr>
      <p:grpSpPr>
        <a:xfrm>
          <a:off x="0" y="0"/>
          <a:ext cx="0" cy="0"/>
          <a:chOff x="0" y="0"/>
          <a:chExt cx="0" cy="0"/>
        </a:xfrm>
      </p:grpSpPr>
      <p:pic>
        <p:nvPicPr>
          <p:cNvPr id="77" name="Google Shape;77;g25a7b018fdb_0_320" descr="Artboard 3.png"/>
          <p:cNvPicPr preferRelativeResize="0"/>
          <p:nvPr/>
        </p:nvPicPr>
        <p:blipFill rotWithShape="1">
          <a:blip r:embed="rId2">
            <a:alphaModFix/>
          </a:blip>
          <a:srcRect/>
          <a:stretch/>
        </p:blipFill>
        <p:spPr>
          <a:xfrm>
            <a:off x="-10975" y="5059000"/>
            <a:ext cx="9154977" cy="100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0" name="Google Shape;80;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1" name="Google Shape;8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w/ illustration 1">
  <p:cSld name="Title and body w/ illustration">
    <p:spTree>
      <p:nvGrpSpPr>
        <p:cNvPr id="1" name="Shape 82"/>
        <p:cNvGrpSpPr/>
        <p:nvPr/>
      </p:nvGrpSpPr>
      <p:grpSpPr>
        <a:xfrm>
          <a:off x="0" y="0"/>
          <a:ext cx="0" cy="0"/>
          <a:chOff x="0" y="0"/>
          <a:chExt cx="0" cy="0"/>
        </a:xfrm>
      </p:grpSpPr>
      <p:sp>
        <p:nvSpPr>
          <p:cNvPr id="83" name="Google Shape;83;g28d6072ca65_0_393"/>
          <p:cNvSpPr txBox="1">
            <a:spLocks noGrp="1"/>
          </p:cNvSpPr>
          <p:nvPr>
            <p:ph type="title"/>
          </p:nvPr>
        </p:nvSpPr>
        <p:spPr>
          <a:xfrm>
            <a:off x="311700" y="292625"/>
            <a:ext cx="7215600" cy="5727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Clr>
                <a:schemeClr val="dk1"/>
              </a:buClr>
              <a:buSzPts val="2100"/>
              <a:buFont typeface="Calibri"/>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a:endParaRPr/>
          </a:p>
        </p:txBody>
      </p:sp>
      <p:sp>
        <p:nvSpPr>
          <p:cNvPr id="84" name="Google Shape;84;g28d6072ca65_0_393"/>
          <p:cNvSpPr txBox="1">
            <a:spLocks noGrp="1"/>
          </p:cNvSpPr>
          <p:nvPr>
            <p:ph type="body" idx="1"/>
          </p:nvPr>
        </p:nvSpPr>
        <p:spPr>
          <a:xfrm>
            <a:off x="311700" y="1152475"/>
            <a:ext cx="6560100" cy="3416400"/>
          </a:xfrm>
          <a:prstGeom prst="rect">
            <a:avLst/>
          </a:prstGeom>
          <a:noFill/>
          <a:ln>
            <a:noFill/>
          </a:ln>
        </p:spPr>
        <p:txBody>
          <a:bodyPr spcFirstLastPara="1" wrap="square" lIns="68575" tIns="68575" rIns="68575" bIns="68575" anchor="t" anchorCtr="0">
            <a:noAutofit/>
          </a:bodyPr>
          <a:lstStyle>
            <a:lvl1pPr marL="457200" lvl="0" indent="-317500" algn="l">
              <a:lnSpc>
                <a:spcPct val="115000"/>
              </a:lnSpc>
              <a:spcBef>
                <a:spcPts val="0"/>
              </a:spcBef>
              <a:spcAft>
                <a:spcPts val="0"/>
              </a:spcAft>
              <a:buClr>
                <a:schemeClr val="dk1"/>
              </a:buClr>
              <a:buSzPts val="1400"/>
              <a:buChar char="●"/>
              <a:defRPr/>
            </a:lvl1pPr>
            <a:lvl2pPr marL="914400" lvl="1" indent="-298450" algn="l">
              <a:lnSpc>
                <a:spcPct val="115000"/>
              </a:lnSpc>
              <a:spcBef>
                <a:spcPts val="1600"/>
              </a:spcBef>
              <a:spcAft>
                <a:spcPts val="0"/>
              </a:spcAft>
              <a:buClr>
                <a:schemeClr val="dk1"/>
              </a:buClr>
              <a:buSzPts val="1100"/>
              <a:buChar char="○"/>
              <a:defRPr/>
            </a:lvl2pPr>
            <a:lvl3pPr marL="1371600" lvl="2" indent="-298450" algn="l">
              <a:lnSpc>
                <a:spcPct val="115000"/>
              </a:lnSpc>
              <a:spcBef>
                <a:spcPts val="1600"/>
              </a:spcBef>
              <a:spcAft>
                <a:spcPts val="0"/>
              </a:spcAft>
              <a:buClr>
                <a:schemeClr val="dk1"/>
              </a:buClr>
              <a:buSzPts val="1100"/>
              <a:buChar char="■"/>
              <a:defRPr/>
            </a:lvl3pPr>
            <a:lvl4pPr marL="1828800" lvl="3" indent="-298450" algn="l">
              <a:lnSpc>
                <a:spcPct val="115000"/>
              </a:lnSpc>
              <a:spcBef>
                <a:spcPts val="1600"/>
              </a:spcBef>
              <a:spcAft>
                <a:spcPts val="0"/>
              </a:spcAft>
              <a:buClr>
                <a:schemeClr val="dk1"/>
              </a:buClr>
              <a:buSzPts val="1100"/>
              <a:buChar char="●"/>
              <a:defRPr/>
            </a:lvl4pPr>
            <a:lvl5pPr marL="2286000" lvl="4" indent="-298450" algn="l">
              <a:lnSpc>
                <a:spcPct val="115000"/>
              </a:lnSpc>
              <a:spcBef>
                <a:spcPts val="1600"/>
              </a:spcBef>
              <a:spcAft>
                <a:spcPts val="0"/>
              </a:spcAft>
              <a:buClr>
                <a:schemeClr val="dk1"/>
              </a:buClr>
              <a:buSzPts val="1100"/>
              <a:buChar char="○"/>
              <a:defRPr/>
            </a:lvl5pPr>
            <a:lvl6pPr marL="2743200" lvl="5" indent="-298450" algn="l">
              <a:lnSpc>
                <a:spcPct val="115000"/>
              </a:lnSpc>
              <a:spcBef>
                <a:spcPts val="1600"/>
              </a:spcBef>
              <a:spcAft>
                <a:spcPts val="0"/>
              </a:spcAft>
              <a:buClr>
                <a:schemeClr val="dk1"/>
              </a:buClr>
              <a:buSzPts val="1100"/>
              <a:buChar char="■"/>
              <a:defRPr/>
            </a:lvl6pPr>
            <a:lvl7pPr marL="3200400" lvl="6" indent="-298450" algn="l">
              <a:lnSpc>
                <a:spcPct val="115000"/>
              </a:lnSpc>
              <a:spcBef>
                <a:spcPts val="1600"/>
              </a:spcBef>
              <a:spcAft>
                <a:spcPts val="0"/>
              </a:spcAft>
              <a:buClr>
                <a:schemeClr val="dk1"/>
              </a:buClr>
              <a:buSzPts val="1100"/>
              <a:buChar char="●"/>
              <a:defRPr/>
            </a:lvl7pPr>
            <a:lvl8pPr marL="3657600" lvl="7" indent="-298450" algn="l">
              <a:lnSpc>
                <a:spcPct val="115000"/>
              </a:lnSpc>
              <a:spcBef>
                <a:spcPts val="1600"/>
              </a:spcBef>
              <a:spcAft>
                <a:spcPts val="0"/>
              </a:spcAft>
              <a:buClr>
                <a:schemeClr val="dk1"/>
              </a:buClr>
              <a:buSzPts val="1100"/>
              <a:buChar char="○"/>
              <a:defRPr/>
            </a:lvl8pPr>
            <a:lvl9pPr marL="4114800" lvl="8" indent="-298450" algn="l">
              <a:lnSpc>
                <a:spcPct val="115000"/>
              </a:lnSpc>
              <a:spcBef>
                <a:spcPts val="1600"/>
              </a:spcBef>
              <a:spcAft>
                <a:spcPts val="1600"/>
              </a:spcAft>
              <a:buClr>
                <a:schemeClr val="dk1"/>
              </a:buClr>
              <a:buSzPts val="1100"/>
              <a:buChar char="■"/>
              <a:defRPr/>
            </a:lvl9pPr>
          </a:lstStyle>
          <a:p>
            <a:endParaRPr/>
          </a:p>
        </p:txBody>
      </p:sp>
      <p:sp>
        <p:nvSpPr>
          <p:cNvPr id="85" name="Google Shape;85;g28d6072ca65_0_393"/>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g28d6072ca65_0_393"/>
          <p:cNvSpPr/>
          <p:nvPr/>
        </p:nvSpPr>
        <p:spPr>
          <a:xfrm>
            <a:off x="7703187" y="-526650"/>
            <a:ext cx="3098400" cy="3098400"/>
          </a:xfrm>
          <a:prstGeom prst="ellipse">
            <a:avLst/>
          </a:prstGeom>
          <a:solidFill>
            <a:srgbClr val="3681A2"/>
          </a:solidFill>
          <a:ln>
            <a:noFill/>
          </a:ln>
          <a:effectLst>
            <a:outerShdw blurRad="114300" dist="19050" dir="5400000" algn="bl" rotWithShape="0">
              <a:srgbClr val="000000">
                <a:alpha val="3176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87" name="Google Shape;87;g28d6072ca65_0_393"/>
          <p:cNvSpPr/>
          <p:nvPr/>
        </p:nvSpPr>
        <p:spPr>
          <a:xfrm>
            <a:off x="6871850" y="3627550"/>
            <a:ext cx="1293300" cy="1293300"/>
          </a:xfrm>
          <a:prstGeom prst="ellipse">
            <a:avLst/>
          </a:prstGeom>
          <a:solidFill>
            <a:srgbClr val="E66E6F"/>
          </a:solidFill>
          <a:ln>
            <a:noFill/>
          </a:ln>
          <a:effectLst>
            <a:outerShdw blurRad="114300" dist="19050" dir="5400000" algn="bl" rotWithShape="0">
              <a:srgbClr val="000000">
                <a:alpha val="3176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88" name="Google Shape;88;g28d6072ca65_0_393"/>
          <p:cNvSpPr/>
          <p:nvPr/>
        </p:nvSpPr>
        <p:spPr>
          <a:xfrm>
            <a:off x="8559200" y="3380150"/>
            <a:ext cx="438900" cy="379500"/>
          </a:xfrm>
          <a:prstGeom prst="triangle">
            <a:avLst>
              <a:gd name="adj" fmla="val 50000"/>
            </a:avLst>
          </a:prstGeom>
          <a:solidFill>
            <a:srgbClr val="F0B07B"/>
          </a:solidFill>
          <a:ln>
            <a:noFill/>
          </a:ln>
          <a:effectLst>
            <a:outerShdw blurRad="114300" dist="19050" dir="5400000" algn="bl" rotWithShape="0">
              <a:srgbClr val="000000">
                <a:alpha val="3176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D3F51"/>
        </a:solidFill>
        <a:effectLst/>
      </p:bgPr>
    </p:bg>
    <p:spTree>
      <p:nvGrpSpPr>
        <p:cNvPr id="1" name="Shape 89"/>
        <p:cNvGrpSpPr/>
        <p:nvPr/>
      </p:nvGrpSpPr>
      <p:grpSpPr>
        <a:xfrm>
          <a:off x="0" y="0"/>
          <a:ext cx="0" cy="0"/>
          <a:chOff x="0" y="0"/>
          <a:chExt cx="0" cy="0"/>
        </a:xfrm>
      </p:grpSpPr>
      <p:sp>
        <p:nvSpPr>
          <p:cNvPr id="90" name="Google Shape;90;p4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1" name="Google Shape;91;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43"/>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4" name="Google Shape;94;p43"/>
          <p:cNvSpPr txBox="1">
            <a:spLocks noGrp="1"/>
          </p:cNvSpPr>
          <p:nvPr>
            <p:ph type="body" idx="1"/>
          </p:nvPr>
        </p:nvSpPr>
        <p:spPr>
          <a:xfrm>
            <a:off x="311700" y="1005975"/>
            <a:ext cx="3999900" cy="3832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5" name="Google Shape;95;p43"/>
          <p:cNvSpPr txBox="1">
            <a:spLocks noGrp="1"/>
          </p:cNvSpPr>
          <p:nvPr>
            <p:ph type="body" idx="2"/>
          </p:nvPr>
        </p:nvSpPr>
        <p:spPr>
          <a:xfrm>
            <a:off x="4832400" y="1005975"/>
            <a:ext cx="3999900" cy="3832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6" name="Google Shape;96;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4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B6D91"/>
              </a:buClr>
              <a:buSzPts val="4800"/>
              <a:buNone/>
              <a:defRPr sz="4800">
                <a:solidFill>
                  <a:srgbClr val="1B6D9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amp; Image (Yellow)">
  <p:cSld name="SECTION_TITLE_AND_DESCRIPTION_1">
    <p:spTree>
      <p:nvGrpSpPr>
        <p:cNvPr id="1" name="Shape 100"/>
        <p:cNvGrpSpPr/>
        <p:nvPr/>
      </p:nvGrpSpPr>
      <p:grpSpPr>
        <a:xfrm>
          <a:off x="0" y="0"/>
          <a:ext cx="0" cy="0"/>
          <a:chOff x="0" y="0"/>
          <a:chExt cx="0" cy="0"/>
        </a:xfrm>
      </p:grpSpPr>
      <p:sp>
        <p:nvSpPr>
          <p:cNvPr id="101" name="Google Shape;101;p45"/>
          <p:cNvSpPr/>
          <p:nvPr/>
        </p:nvSpPr>
        <p:spPr>
          <a:xfrm>
            <a:off x="4572000" y="-86675"/>
            <a:ext cx="4635300" cy="51435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5"/>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3" name="Google Shape;103;p45"/>
          <p:cNvSpPr txBox="1">
            <a:spLocks noGrp="1"/>
          </p:cNvSpPr>
          <p:nvPr>
            <p:ph type="body" idx="1"/>
          </p:nvPr>
        </p:nvSpPr>
        <p:spPr>
          <a:xfrm>
            <a:off x="265500" y="1596575"/>
            <a:ext cx="4045200" cy="3066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xt &amp; Image (Red)">
  <p:cSld name="SECTION_TITLE_AND_DESCRIPTION_1_1">
    <p:spTree>
      <p:nvGrpSpPr>
        <p:cNvPr id="1" name="Shape 104"/>
        <p:cNvGrpSpPr/>
        <p:nvPr/>
      </p:nvGrpSpPr>
      <p:grpSpPr>
        <a:xfrm>
          <a:off x="0" y="0"/>
          <a:ext cx="0" cy="0"/>
          <a:chOff x="0" y="0"/>
          <a:chExt cx="0" cy="0"/>
        </a:xfrm>
      </p:grpSpPr>
      <p:sp>
        <p:nvSpPr>
          <p:cNvPr id="105" name="Google Shape;105;p46"/>
          <p:cNvSpPr/>
          <p:nvPr/>
        </p:nvSpPr>
        <p:spPr>
          <a:xfrm>
            <a:off x="4572000" y="-86675"/>
            <a:ext cx="4660500" cy="51435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6"/>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7" name="Google Shape;107;p46"/>
          <p:cNvSpPr txBox="1">
            <a:spLocks noGrp="1"/>
          </p:cNvSpPr>
          <p:nvPr>
            <p:ph type="body" idx="1"/>
          </p:nvPr>
        </p:nvSpPr>
        <p:spPr>
          <a:xfrm>
            <a:off x="265500" y="1572375"/>
            <a:ext cx="4045200" cy="3090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amp; Quote">
  <p:cSld name="BLANK_1_1_1">
    <p:bg>
      <p:bgPr>
        <a:solidFill>
          <a:srgbClr val="1B6D91"/>
        </a:solidFill>
        <a:effectLst/>
      </p:bgPr>
    </p:bg>
    <p:spTree>
      <p:nvGrpSpPr>
        <p:cNvPr id="1" name="Shape 12"/>
        <p:cNvGrpSpPr/>
        <p:nvPr/>
      </p:nvGrpSpPr>
      <p:grpSpPr>
        <a:xfrm>
          <a:off x="0" y="0"/>
          <a:ext cx="0" cy="0"/>
          <a:chOff x="0" y="0"/>
          <a:chExt cx="0" cy="0"/>
        </a:xfrm>
      </p:grpSpPr>
      <p:pic>
        <p:nvPicPr>
          <p:cNvPr id="13" name="Google Shape;13;p29"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pic>
        <p:nvPicPr>
          <p:cNvPr id="14" name="Google Shape;14;p29" title="Packback Logo"/>
          <p:cNvPicPr preferRelativeResize="0"/>
          <p:nvPr/>
        </p:nvPicPr>
        <p:blipFill rotWithShape="1">
          <a:blip r:embed="rId3">
            <a:alphaModFix/>
          </a:blip>
          <a:srcRect/>
          <a:stretch/>
        </p:blipFill>
        <p:spPr>
          <a:xfrm>
            <a:off x="397850" y="214700"/>
            <a:ext cx="2071250" cy="655550"/>
          </a:xfrm>
          <a:prstGeom prst="rect">
            <a:avLst/>
          </a:prstGeom>
          <a:noFill/>
          <a:ln>
            <a:noFill/>
          </a:ln>
        </p:spPr>
      </p:pic>
      <p:sp>
        <p:nvSpPr>
          <p:cNvPr id="15" name="Google Shape;15;p29"/>
          <p:cNvSpPr txBox="1">
            <a:spLocks noGrp="1"/>
          </p:cNvSpPr>
          <p:nvPr>
            <p:ph type="title"/>
          </p:nvPr>
        </p:nvSpPr>
        <p:spPr>
          <a:xfrm>
            <a:off x="467300" y="1180875"/>
            <a:ext cx="4849800" cy="238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6" name="Google Shape;16;p29"/>
          <p:cNvSpPr/>
          <p:nvPr/>
        </p:nvSpPr>
        <p:spPr>
          <a:xfrm>
            <a:off x="5512975" y="859500"/>
            <a:ext cx="3300600" cy="34245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9"/>
          <p:cNvSpPr txBox="1">
            <a:spLocks noGrp="1"/>
          </p:cNvSpPr>
          <p:nvPr>
            <p:ph type="title" idx="2"/>
          </p:nvPr>
        </p:nvSpPr>
        <p:spPr>
          <a:xfrm>
            <a:off x="5649325" y="1010663"/>
            <a:ext cx="3027900" cy="31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400"/>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8" name="Google Shape;18;p29"/>
          <p:cNvSpPr txBox="1">
            <a:spLocks noGrp="1"/>
          </p:cNvSpPr>
          <p:nvPr>
            <p:ph type="subTitle" idx="1"/>
          </p:nvPr>
        </p:nvSpPr>
        <p:spPr>
          <a:xfrm>
            <a:off x="5649325" y="1373813"/>
            <a:ext cx="3027900" cy="247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000">
                <a:latin typeface="Open Sans"/>
                <a:ea typeface="Open Sans"/>
                <a:cs typeface="Open Sans"/>
                <a:sym typeface="Open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9" name="Google Shape;19;p29"/>
          <p:cNvSpPr txBox="1">
            <a:spLocks noGrp="1"/>
          </p:cNvSpPr>
          <p:nvPr>
            <p:ph type="body" idx="3"/>
          </p:nvPr>
        </p:nvSpPr>
        <p:spPr>
          <a:xfrm>
            <a:off x="5649325" y="1751138"/>
            <a:ext cx="3027900" cy="2381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Font typeface="Open Sans"/>
              <a:buChar char="●"/>
              <a:defRPr sz="1400" b="1">
                <a:latin typeface="Open Sans"/>
                <a:ea typeface="Open Sans"/>
                <a:cs typeface="Open Sans"/>
                <a:sym typeface="Open Sans"/>
              </a:defRPr>
            </a:lvl1pPr>
            <a:lvl2pPr marL="914400" lvl="1"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2pPr>
            <a:lvl3pPr marL="1371600" lvl="2"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3pPr>
            <a:lvl4pPr marL="1828800" lvl="3"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4pPr>
            <a:lvl5pPr marL="2286000" lvl="4"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5pPr>
            <a:lvl6pPr marL="2743200" lvl="5"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6pPr>
            <a:lvl7pPr marL="3200400" lvl="6"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7pPr>
            <a:lvl8pPr marL="3657600" lvl="7"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8pPr>
            <a:lvl9pPr marL="4114800" lvl="8" indent="-292100" algn="l">
              <a:lnSpc>
                <a:spcPct val="115000"/>
              </a:lnSpc>
              <a:spcBef>
                <a:spcPts val="1600"/>
              </a:spcBef>
              <a:spcAft>
                <a:spcPts val="1600"/>
              </a:spcAft>
              <a:buSzPts val="1000"/>
              <a:buFont typeface="Open Sans"/>
              <a:buChar char="■"/>
              <a:defRPr sz="1000">
                <a:latin typeface="Open Sans"/>
                <a:ea typeface="Open Sans"/>
                <a:cs typeface="Open Sans"/>
                <a:sym typeface="Open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xt &amp; Image (Blue)">
  <p:cSld name="SECTION_TITLE_AND_DESCRIPTION_1_1_1">
    <p:spTree>
      <p:nvGrpSpPr>
        <p:cNvPr id="1" name="Shape 108"/>
        <p:cNvGrpSpPr/>
        <p:nvPr/>
      </p:nvGrpSpPr>
      <p:grpSpPr>
        <a:xfrm>
          <a:off x="0" y="0"/>
          <a:ext cx="0" cy="0"/>
          <a:chOff x="0" y="0"/>
          <a:chExt cx="0" cy="0"/>
        </a:xfrm>
      </p:grpSpPr>
      <p:sp>
        <p:nvSpPr>
          <p:cNvPr id="109" name="Google Shape;109;p47"/>
          <p:cNvSpPr/>
          <p:nvPr/>
        </p:nvSpPr>
        <p:spPr>
          <a:xfrm>
            <a:off x="4572000" y="-86675"/>
            <a:ext cx="4635300" cy="5143500"/>
          </a:xfrm>
          <a:prstGeom prst="rect">
            <a:avLst/>
          </a:prstGeom>
          <a:solidFill>
            <a:srgbClr val="1B6D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7"/>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1" name="Google Shape;111;p47"/>
          <p:cNvSpPr txBox="1">
            <a:spLocks noGrp="1"/>
          </p:cNvSpPr>
          <p:nvPr>
            <p:ph type="body" idx="1"/>
          </p:nvPr>
        </p:nvSpPr>
        <p:spPr>
          <a:xfrm>
            <a:off x="265500" y="1548200"/>
            <a:ext cx="4045200" cy="3114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2"/>
        <p:cNvGrpSpPr/>
        <p:nvPr/>
      </p:nvGrpSpPr>
      <p:grpSpPr>
        <a:xfrm>
          <a:off x="0" y="0"/>
          <a:ext cx="0" cy="0"/>
          <a:chOff x="0" y="0"/>
          <a:chExt cx="0" cy="0"/>
        </a:xfrm>
      </p:grpSpPr>
      <p:sp>
        <p:nvSpPr>
          <p:cNvPr id="113" name="Google Shape;113;p4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14" name="Google Shape;114;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sp>
        <p:nvSpPr>
          <p:cNvPr id="116" name="Google Shape;116;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w/ Illustration &amp; Logo">
  <p:cSld name="BLANK_1_1">
    <p:bg>
      <p:bgPr>
        <a:solidFill>
          <a:srgbClr val="3D3F51"/>
        </a:solidFill>
        <a:effectLst/>
      </p:bgPr>
    </p:bg>
    <p:spTree>
      <p:nvGrpSpPr>
        <p:cNvPr id="1" name="Shape 117"/>
        <p:cNvGrpSpPr/>
        <p:nvPr/>
      </p:nvGrpSpPr>
      <p:grpSpPr>
        <a:xfrm>
          <a:off x="0" y="0"/>
          <a:ext cx="0" cy="0"/>
          <a:chOff x="0" y="0"/>
          <a:chExt cx="0" cy="0"/>
        </a:xfrm>
      </p:grpSpPr>
      <p:pic>
        <p:nvPicPr>
          <p:cNvPr id="118" name="Google Shape;118;p50"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sp>
        <p:nvSpPr>
          <p:cNvPr id="119" name="Google Shape;119;p50"/>
          <p:cNvSpPr txBox="1">
            <a:spLocks noGrp="1"/>
          </p:cNvSpPr>
          <p:nvPr>
            <p:ph type="title"/>
          </p:nvPr>
        </p:nvSpPr>
        <p:spPr>
          <a:xfrm>
            <a:off x="247200" y="1687500"/>
            <a:ext cx="8649600" cy="64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20" name="Google Shape;120;p50"/>
          <p:cNvSpPr txBox="1">
            <a:spLocks noGrp="1"/>
          </p:cNvSpPr>
          <p:nvPr>
            <p:ph type="subTitle" idx="1"/>
          </p:nvPr>
        </p:nvSpPr>
        <p:spPr>
          <a:xfrm>
            <a:off x="1377300" y="2330400"/>
            <a:ext cx="6389400" cy="48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pic>
        <p:nvPicPr>
          <p:cNvPr id="121" name="Google Shape;121;p50" descr="Packback_Logo_Horizontal_Color_Reversed.png"/>
          <p:cNvPicPr preferRelativeResize="0"/>
          <p:nvPr/>
        </p:nvPicPr>
        <p:blipFill rotWithShape="1">
          <a:blip r:embed="rId3">
            <a:alphaModFix/>
          </a:blip>
          <a:srcRect/>
          <a:stretch/>
        </p:blipFill>
        <p:spPr>
          <a:xfrm>
            <a:off x="274504" y="238407"/>
            <a:ext cx="1771174" cy="5605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genda">
  <p:cSld name="BLANK_1_1_1_1">
    <p:bg>
      <p:bgPr>
        <a:solidFill>
          <a:srgbClr val="697583"/>
        </a:solidFill>
        <a:effectLst/>
      </p:bgPr>
    </p:bg>
    <p:spTree>
      <p:nvGrpSpPr>
        <p:cNvPr id="1" name="Shape 122"/>
        <p:cNvGrpSpPr/>
        <p:nvPr/>
      </p:nvGrpSpPr>
      <p:grpSpPr>
        <a:xfrm>
          <a:off x="0" y="0"/>
          <a:ext cx="0" cy="0"/>
          <a:chOff x="0" y="0"/>
          <a:chExt cx="0" cy="0"/>
        </a:xfrm>
      </p:grpSpPr>
      <p:pic>
        <p:nvPicPr>
          <p:cNvPr id="123" name="Google Shape;123;p51" title="Decorative Illustration"/>
          <p:cNvPicPr preferRelativeResize="0"/>
          <p:nvPr/>
        </p:nvPicPr>
        <p:blipFill rotWithShape="1">
          <a:blip r:embed="rId2">
            <a:alphaModFix/>
          </a:blip>
          <a:srcRect/>
          <a:stretch/>
        </p:blipFill>
        <p:spPr>
          <a:xfrm>
            <a:off x="240211" y="340275"/>
            <a:ext cx="8546867" cy="4718726"/>
          </a:xfrm>
          <a:prstGeom prst="rect">
            <a:avLst/>
          </a:prstGeom>
          <a:noFill/>
          <a:ln>
            <a:noFill/>
          </a:ln>
        </p:spPr>
      </p:pic>
      <p:sp>
        <p:nvSpPr>
          <p:cNvPr id="124" name="Google Shape;124;p51"/>
          <p:cNvSpPr txBox="1">
            <a:spLocks noGrp="1"/>
          </p:cNvSpPr>
          <p:nvPr>
            <p:ph type="title"/>
          </p:nvPr>
        </p:nvSpPr>
        <p:spPr>
          <a:xfrm>
            <a:off x="888888" y="782225"/>
            <a:ext cx="7249500" cy="69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latin typeface="Arial"/>
                <a:ea typeface="Arial"/>
                <a:cs typeface="Arial"/>
                <a:sym typeface="Arial"/>
              </a:defRPr>
            </a:lvl1pPr>
            <a:lvl2pPr lvl="1" algn="l">
              <a:lnSpc>
                <a:spcPct val="100000"/>
              </a:lnSpc>
              <a:spcBef>
                <a:spcPts val="0"/>
              </a:spcBef>
              <a:spcAft>
                <a:spcPts val="0"/>
              </a:spcAft>
              <a:buSzPts val="2800"/>
              <a:buNone/>
              <a:defRPr>
                <a:solidFill>
                  <a:srgbClr val="FFFFFF"/>
                </a:solidFill>
                <a:latin typeface="Arial"/>
                <a:ea typeface="Arial"/>
                <a:cs typeface="Arial"/>
                <a:sym typeface="Arial"/>
              </a:defRPr>
            </a:lvl2pPr>
            <a:lvl3pPr lvl="2" algn="l">
              <a:lnSpc>
                <a:spcPct val="100000"/>
              </a:lnSpc>
              <a:spcBef>
                <a:spcPts val="0"/>
              </a:spcBef>
              <a:spcAft>
                <a:spcPts val="0"/>
              </a:spcAft>
              <a:buSzPts val="2800"/>
              <a:buNone/>
              <a:defRPr>
                <a:solidFill>
                  <a:srgbClr val="FFFFFF"/>
                </a:solidFill>
                <a:latin typeface="Arial"/>
                <a:ea typeface="Arial"/>
                <a:cs typeface="Arial"/>
                <a:sym typeface="Arial"/>
              </a:defRPr>
            </a:lvl3pPr>
            <a:lvl4pPr lvl="3" algn="l">
              <a:lnSpc>
                <a:spcPct val="100000"/>
              </a:lnSpc>
              <a:spcBef>
                <a:spcPts val="0"/>
              </a:spcBef>
              <a:spcAft>
                <a:spcPts val="0"/>
              </a:spcAft>
              <a:buSzPts val="2800"/>
              <a:buNone/>
              <a:defRPr>
                <a:solidFill>
                  <a:srgbClr val="FFFFFF"/>
                </a:solidFill>
                <a:latin typeface="Arial"/>
                <a:ea typeface="Arial"/>
                <a:cs typeface="Arial"/>
                <a:sym typeface="Arial"/>
              </a:defRPr>
            </a:lvl4pPr>
            <a:lvl5pPr lvl="4" algn="l">
              <a:lnSpc>
                <a:spcPct val="100000"/>
              </a:lnSpc>
              <a:spcBef>
                <a:spcPts val="0"/>
              </a:spcBef>
              <a:spcAft>
                <a:spcPts val="0"/>
              </a:spcAft>
              <a:buSzPts val="2800"/>
              <a:buNone/>
              <a:defRPr>
                <a:solidFill>
                  <a:srgbClr val="FFFFFF"/>
                </a:solidFill>
                <a:latin typeface="Arial"/>
                <a:ea typeface="Arial"/>
                <a:cs typeface="Arial"/>
                <a:sym typeface="Arial"/>
              </a:defRPr>
            </a:lvl5pPr>
            <a:lvl6pPr lvl="5" algn="l">
              <a:lnSpc>
                <a:spcPct val="100000"/>
              </a:lnSpc>
              <a:spcBef>
                <a:spcPts val="0"/>
              </a:spcBef>
              <a:spcAft>
                <a:spcPts val="0"/>
              </a:spcAft>
              <a:buSzPts val="2800"/>
              <a:buNone/>
              <a:defRPr>
                <a:solidFill>
                  <a:srgbClr val="FFFFFF"/>
                </a:solidFill>
                <a:latin typeface="Arial"/>
                <a:ea typeface="Arial"/>
                <a:cs typeface="Arial"/>
                <a:sym typeface="Arial"/>
              </a:defRPr>
            </a:lvl6pPr>
            <a:lvl7pPr lvl="6" algn="l">
              <a:lnSpc>
                <a:spcPct val="100000"/>
              </a:lnSpc>
              <a:spcBef>
                <a:spcPts val="0"/>
              </a:spcBef>
              <a:spcAft>
                <a:spcPts val="0"/>
              </a:spcAft>
              <a:buSzPts val="2800"/>
              <a:buNone/>
              <a:defRPr>
                <a:solidFill>
                  <a:srgbClr val="FFFFFF"/>
                </a:solidFill>
                <a:latin typeface="Arial"/>
                <a:ea typeface="Arial"/>
                <a:cs typeface="Arial"/>
                <a:sym typeface="Arial"/>
              </a:defRPr>
            </a:lvl7pPr>
            <a:lvl8pPr lvl="7" algn="l">
              <a:lnSpc>
                <a:spcPct val="100000"/>
              </a:lnSpc>
              <a:spcBef>
                <a:spcPts val="0"/>
              </a:spcBef>
              <a:spcAft>
                <a:spcPts val="0"/>
              </a:spcAft>
              <a:buSzPts val="2800"/>
              <a:buNone/>
              <a:defRPr>
                <a:solidFill>
                  <a:srgbClr val="FFFFFF"/>
                </a:solidFill>
                <a:latin typeface="Arial"/>
                <a:ea typeface="Arial"/>
                <a:cs typeface="Arial"/>
                <a:sym typeface="Arial"/>
              </a:defRPr>
            </a:lvl8pPr>
            <a:lvl9pPr lvl="8" algn="l">
              <a:lnSpc>
                <a:spcPct val="100000"/>
              </a:lnSpc>
              <a:spcBef>
                <a:spcPts val="0"/>
              </a:spcBef>
              <a:spcAft>
                <a:spcPts val="0"/>
              </a:spcAft>
              <a:buSzPts val="2800"/>
              <a:buNone/>
              <a:defRPr>
                <a:solidFill>
                  <a:srgbClr val="FFFFFF"/>
                </a:solidFill>
                <a:latin typeface="Arial"/>
                <a:ea typeface="Arial"/>
                <a:cs typeface="Arial"/>
                <a:sym typeface="Arial"/>
              </a:defRPr>
            </a:lvl9pPr>
          </a:lstStyle>
          <a:p>
            <a:endParaRPr/>
          </a:p>
        </p:txBody>
      </p:sp>
      <p:sp>
        <p:nvSpPr>
          <p:cNvPr id="125" name="Google Shape;125;p51"/>
          <p:cNvSpPr txBox="1">
            <a:spLocks noGrp="1"/>
          </p:cNvSpPr>
          <p:nvPr>
            <p:ph type="body" idx="1"/>
          </p:nvPr>
        </p:nvSpPr>
        <p:spPr>
          <a:xfrm>
            <a:off x="888800" y="1527800"/>
            <a:ext cx="7249500" cy="24381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FFFFF"/>
              </a:buClr>
              <a:buSzPts val="1800"/>
              <a:buChar char="●"/>
              <a:defRPr>
                <a:solidFill>
                  <a:srgbClr val="FFFFFF"/>
                </a:solidFill>
              </a:defRPr>
            </a:lvl1pPr>
            <a:lvl2pPr marL="914400" lvl="1" indent="-317500" algn="l">
              <a:lnSpc>
                <a:spcPct val="115000"/>
              </a:lnSpc>
              <a:spcBef>
                <a:spcPts val="1600"/>
              </a:spcBef>
              <a:spcAft>
                <a:spcPts val="0"/>
              </a:spcAft>
              <a:buClr>
                <a:srgbClr val="FFFFFF"/>
              </a:buClr>
              <a:buSzPts val="1400"/>
              <a:buChar char="○"/>
              <a:defRPr>
                <a:solidFill>
                  <a:srgbClr val="FFFFFF"/>
                </a:solidFill>
              </a:defRPr>
            </a:lvl2pPr>
            <a:lvl3pPr marL="1371600" lvl="2" indent="-317500" algn="l">
              <a:lnSpc>
                <a:spcPct val="115000"/>
              </a:lnSpc>
              <a:spcBef>
                <a:spcPts val="1600"/>
              </a:spcBef>
              <a:spcAft>
                <a:spcPts val="0"/>
              </a:spcAft>
              <a:buClr>
                <a:srgbClr val="FFFFFF"/>
              </a:buClr>
              <a:buSzPts val="1400"/>
              <a:buChar char="■"/>
              <a:defRPr>
                <a:solidFill>
                  <a:srgbClr val="FFFFFF"/>
                </a:solidFill>
              </a:defRPr>
            </a:lvl3pPr>
            <a:lvl4pPr marL="1828800" lvl="3" indent="-317500" algn="l">
              <a:lnSpc>
                <a:spcPct val="115000"/>
              </a:lnSpc>
              <a:spcBef>
                <a:spcPts val="1600"/>
              </a:spcBef>
              <a:spcAft>
                <a:spcPts val="0"/>
              </a:spcAft>
              <a:buClr>
                <a:srgbClr val="FFFFFF"/>
              </a:buClr>
              <a:buSzPts val="1400"/>
              <a:buChar char="●"/>
              <a:defRPr>
                <a:solidFill>
                  <a:srgbClr val="FFFFFF"/>
                </a:solidFill>
              </a:defRPr>
            </a:lvl4pPr>
            <a:lvl5pPr marL="2286000" lvl="4" indent="-317500" algn="l">
              <a:lnSpc>
                <a:spcPct val="115000"/>
              </a:lnSpc>
              <a:spcBef>
                <a:spcPts val="1600"/>
              </a:spcBef>
              <a:spcAft>
                <a:spcPts val="0"/>
              </a:spcAft>
              <a:buClr>
                <a:srgbClr val="FFFFFF"/>
              </a:buClr>
              <a:buSzPts val="1400"/>
              <a:buChar char="○"/>
              <a:defRPr>
                <a:solidFill>
                  <a:srgbClr val="FFFFFF"/>
                </a:solidFill>
              </a:defRPr>
            </a:lvl5pPr>
            <a:lvl6pPr marL="2743200" lvl="5" indent="-317500" algn="l">
              <a:lnSpc>
                <a:spcPct val="115000"/>
              </a:lnSpc>
              <a:spcBef>
                <a:spcPts val="1600"/>
              </a:spcBef>
              <a:spcAft>
                <a:spcPts val="0"/>
              </a:spcAft>
              <a:buClr>
                <a:srgbClr val="FFFFFF"/>
              </a:buClr>
              <a:buSzPts val="1400"/>
              <a:buChar char="■"/>
              <a:defRPr>
                <a:solidFill>
                  <a:srgbClr val="FFFFFF"/>
                </a:solidFill>
              </a:defRPr>
            </a:lvl6pPr>
            <a:lvl7pPr marL="3200400" lvl="6" indent="-317500" algn="l">
              <a:lnSpc>
                <a:spcPct val="115000"/>
              </a:lnSpc>
              <a:spcBef>
                <a:spcPts val="1600"/>
              </a:spcBef>
              <a:spcAft>
                <a:spcPts val="0"/>
              </a:spcAft>
              <a:buClr>
                <a:srgbClr val="FFFFFF"/>
              </a:buClr>
              <a:buSzPts val="1400"/>
              <a:buChar char="●"/>
              <a:defRPr>
                <a:solidFill>
                  <a:srgbClr val="FFFFFF"/>
                </a:solidFill>
              </a:defRPr>
            </a:lvl7pPr>
            <a:lvl8pPr marL="3657600" lvl="7" indent="-317500" algn="l">
              <a:lnSpc>
                <a:spcPct val="115000"/>
              </a:lnSpc>
              <a:spcBef>
                <a:spcPts val="1600"/>
              </a:spcBef>
              <a:spcAft>
                <a:spcPts val="0"/>
              </a:spcAft>
              <a:buClr>
                <a:srgbClr val="FFFFFF"/>
              </a:buClr>
              <a:buSzPts val="1400"/>
              <a:buChar char="○"/>
              <a:defRPr>
                <a:solidFill>
                  <a:srgbClr val="FFFFFF"/>
                </a:solidFill>
              </a:defRPr>
            </a:lvl8pPr>
            <a:lvl9pPr marL="4114800" lvl="8" indent="-317500" algn="l">
              <a:lnSpc>
                <a:spcPct val="115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0"/>
        <p:cNvGrpSpPr/>
        <p:nvPr/>
      </p:nvGrpSpPr>
      <p:grpSpPr>
        <a:xfrm>
          <a:off x="0" y="0"/>
          <a:ext cx="0" cy="0"/>
          <a:chOff x="0" y="0"/>
          <a:chExt cx="0" cy="0"/>
        </a:xfrm>
      </p:grpSpPr>
      <p:sp>
        <p:nvSpPr>
          <p:cNvPr id="131" name="Google Shape;131;p4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2" name="Google Shape;132;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3" name="Google Shape;133;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amp; Image (Teal)">
  <p:cSld name="SECTION_TITLE_AND_DESCRIPTION">
    <p:spTree>
      <p:nvGrpSpPr>
        <p:cNvPr id="1" name="Shape 134"/>
        <p:cNvGrpSpPr/>
        <p:nvPr/>
      </p:nvGrpSpPr>
      <p:grpSpPr>
        <a:xfrm>
          <a:off x="0" y="0"/>
          <a:ext cx="0" cy="0"/>
          <a:chOff x="0" y="0"/>
          <a:chExt cx="0" cy="0"/>
        </a:xfrm>
      </p:grpSpPr>
      <p:sp>
        <p:nvSpPr>
          <p:cNvPr id="135" name="Google Shape;135;p62"/>
          <p:cNvSpPr/>
          <p:nvPr/>
        </p:nvSpPr>
        <p:spPr>
          <a:xfrm>
            <a:off x="4572000" y="-86675"/>
            <a:ext cx="4673100" cy="51435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2"/>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37" name="Google Shape;137;p62"/>
          <p:cNvSpPr txBox="1">
            <a:spLocks noGrp="1"/>
          </p:cNvSpPr>
          <p:nvPr>
            <p:ph type="body" idx="1"/>
          </p:nvPr>
        </p:nvSpPr>
        <p:spPr>
          <a:xfrm>
            <a:off x="265500" y="1608675"/>
            <a:ext cx="4045200" cy="2978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ackback Logo Slide">
  <p:cSld name="BLANK_1">
    <p:bg>
      <p:bgPr>
        <a:solidFill>
          <a:srgbClr val="3D3F51"/>
        </a:solidFill>
        <a:effectLst/>
      </p:bgPr>
    </p:bg>
    <p:spTree>
      <p:nvGrpSpPr>
        <p:cNvPr id="1" name="Shape 138"/>
        <p:cNvGrpSpPr/>
        <p:nvPr/>
      </p:nvGrpSpPr>
      <p:grpSpPr>
        <a:xfrm>
          <a:off x="0" y="0"/>
          <a:ext cx="0" cy="0"/>
          <a:chOff x="0" y="0"/>
          <a:chExt cx="0" cy="0"/>
        </a:xfrm>
      </p:grpSpPr>
      <p:pic>
        <p:nvPicPr>
          <p:cNvPr id="139" name="Google Shape;139;p52" descr="The Packback logo with the words &quot;fearlessly curious&quot; underneath" title="Packback Logo"/>
          <p:cNvPicPr preferRelativeResize="0"/>
          <p:nvPr/>
        </p:nvPicPr>
        <p:blipFill rotWithShape="1">
          <a:blip r:embed="rId2">
            <a:alphaModFix/>
          </a:blip>
          <a:srcRect/>
          <a:stretch/>
        </p:blipFill>
        <p:spPr>
          <a:xfrm>
            <a:off x="3113507" y="657030"/>
            <a:ext cx="2916987" cy="2594464"/>
          </a:xfrm>
          <a:prstGeom prst="rect">
            <a:avLst/>
          </a:prstGeom>
          <a:noFill/>
          <a:ln>
            <a:noFill/>
          </a:ln>
        </p:spPr>
      </p:pic>
      <p:pic>
        <p:nvPicPr>
          <p:cNvPr id="140" name="Google Shape;140;p52" title="Decorative Illustration"/>
          <p:cNvPicPr preferRelativeResize="0"/>
          <p:nvPr/>
        </p:nvPicPr>
        <p:blipFill rotWithShape="1">
          <a:blip r:embed="rId3">
            <a:alphaModFix/>
          </a:blip>
          <a:srcRect/>
          <a:stretch/>
        </p:blipFill>
        <p:spPr>
          <a:xfrm>
            <a:off x="-1052984" y="3562574"/>
            <a:ext cx="10792619" cy="1709662"/>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ubtitle &amp; Quote">
  <p:cSld name="BLANK_1_1_1">
    <p:bg>
      <p:bgPr>
        <a:solidFill>
          <a:srgbClr val="1B6D91"/>
        </a:solidFill>
        <a:effectLst/>
      </p:bgPr>
    </p:bg>
    <p:spTree>
      <p:nvGrpSpPr>
        <p:cNvPr id="1" name="Shape 141"/>
        <p:cNvGrpSpPr/>
        <p:nvPr/>
      </p:nvGrpSpPr>
      <p:grpSpPr>
        <a:xfrm>
          <a:off x="0" y="0"/>
          <a:ext cx="0" cy="0"/>
          <a:chOff x="0" y="0"/>
          <a:chExt cx="0" cy="0"/>
        </a:xfrm>
      </p:grpSpPr>
      <p:pic>
        <p:nvPicPr>
          <p:cNvPr id="142" name="Google Shape;142;p53"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pic>
        <p:nvPicPr>
          <p:cNvPr id="143" name="Google Shape;143;p53" title="Packback Logo"/>
          <p:cNvPicPr preferRelativeResize="0"/>
          <p:nvPr/>
        </p:nvPicPr>
        <p:blipFill rotWithShape="1">
          <a:blip r:embed="rId3">
            <a:alphaModFix/>
          </a:blip>
          <a:srcRect/>
          <a:stretch/>
        </p:blipFill>
        <p:spPr>
          <a:xfrm>
            <a:off x="397850" y="214700"/>
            <a:ext cx="2071250" cy="655550"/>
          </a:xfrm>
          <a:prstGeom prst="rect">
            <a:avLst/>
          </a:prstGeom>
          <a:noFill/>
          <a:ln>
            <a:noFill/>
          </a:ln>
        </p:spPr>
      </p:pic>
      <p:sp>
        <p:nvSpPr>
          <p:cNvPr id="144" name="Google Shape;144;p53"/>
          <p:cNvSpPr txBox="1">
            <a:spLocks noGrp="1"/>
          </p:cNvSpPr>
          <p:nvPr>
            <p:ph type="title"/>
          </p:nvPr>
        </p:nvSpPr>
        <p:spPr>
          <a:xfrm>
            <a:off x="467300" y="1180875"/>
            <a:ext cx="4849800" cy="238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45" name="Google Shape;145;p53"/>
          <p:cNvSpPr/>
          <p:nvPr/>
        </p:nvSpPr>
        <p:spPr>
          <a:xfrm>
            <a:off x="5512975" y="859500"/>
            <a:ext cx="3300600" cy="34245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3"/>
          <p:cNvSpPr txBox="1">
            <a:spLocks noGrp="1"/>
          </p:cNvSpPr>
          <p:nvPr>
            <p:ph type="title" idx="2"/>
          </p:nvPr>
        </p:nvSpPr>
        <p:spPr>
          <a:xfrm>
            <a:off x="5649325" y="1010663"/>
            <a:ext cx="3027900" cy="31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400"/>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47" name="Google Shape;147;p53"/>
          <p:cNvSpPr txBox="1">
            <a:spLocks noGrp="1"/>
          </p:cNvSpPr>
          <p:nvPr>
            <p:ph type="subTitle" idx="1"/>
          </p:nvPr>
        </p:nvSpPr>
        <p:spPr>
          <a:xfrm>
            <a:off x="5649325" y="1373813"/>
            <a:ext cx="3027900" cy="247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0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48" name="Google Shape;148;p53"/>
          <p:cNvSpPr txBox="1">
            <a:spLocks noGrp="1"/>
          </p:cNvSpPr>
          <p:nvPr>
            <p:ph type="body" idx="3"/>
          </p:nvPr>
        </p:nvSpPr>
        <p:spPr>
          <a:xfrm>
            <a:off x="5649325" y="1751138"/>
            <a:ext cx="3027900" cy="2381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Font typeface="Arial"/>
              <a:buChar char="●"/>
              <a:defRPr sz="1400" b="1">
                <a:latin typeface="Arial"/>
                <a:ea typeface="Arial"/>
                <a:cs typeface="Arial"/>
                <a:sym typeface="Arial"/>
              </a:defRPr>
            </a:lvl1pPr>
            <a:lvl2pPr marL="914400" lvl="1" indent="-292100" algn="l">
              <a:lnSpc>
                <a:spcPct val="115000"/>
              </a:lnSpc>
              <a:spcBef>
                <a:spcPts val="1600"/>
              </a:spcBef>
              <a:spcAft>
                <a:spcPts val="0"/>
              </a:spcAft>
              <a:buSzPts val="1000"/>
              <a:buFont typeface="Arial"/>
              <a:buChar char="○"/>
              <a:defRPr sz="1000">
                <a:latin typeface="Arial"/>
                <a:ea typeface="Arial"/>
                <a:cs typeface="Arial"/>
                <a:sym typeface="Arial"/>
              </a:defRPr>
            </a:lvl2pPr>
            <a:lvl3pPr marL="1371600" lvl="2" indent="-292100" algn="l">
              <a:lnSpc>
                <a:spcPct val="115000"/>
              </a:lnSpc>
              <a:spcBef>
                <a:spcPts val="1600"/>
              </a:spcBef>
              <a:spcAft>
                <a:spcPts val="0"/>
              </a:spcAft>
              <a:buSzPts val="1000"/>
              <a:buFont typeface="Arial"/>
              <a:buChar char="■"/>
              <a:defRPr sz="1000">
                <a:latin typeface="Arial"/>
                <a:ea typeface="Arial"/>
                <a:cs typeface="Arial"/>
                <a:sym typeface="Arial"/>
              </a:defRPr>
            </a:lvl3pPr>
            <a:lvl4pPr marL="1828800" lvl="3" indent="-292100" algn="l">
              <a:lnSpc>
                <a:spcPct val="115000"/>
              </a:lnSpc>
              <a:spcBef>
                <a:spcPts val="1600"/>
              </a:spcBef>
              <a:spcAft>
                <a:spcPts val="0"/>
              </a:spcAft>
              <a:buSzPts val="1000"/>
              <a:buFont typeface="Arial"/>
              <a:buChar char="●"/>
              <a:defRPr sz="1000">
                <a:latin typeface="Arial"/>
                <a:ea typeface="Arial"/>
                <a:cs typeface="Arial"/>
                <a:sym typeface="Arial"/>
              </a:defRPr>
            </a:lvl4pPr>
            <a:lvl5pPr marL="2286000" lvl="4" indent="-292100" algn="l">
              <a:lnSpc>
                <a:spcPct val="115000"/>
              </a:lnSpc>
              <a:spcBef>
                <a:spcPts val="1600"/>
              </a:spcBef>
              <a:spcAft>
                <a:spcPts val="0"/>
              </a:spcAft>
              <a:buSzPts val="1000"/>
              <a:buFont typeface="Arial"/>
              <a:buChar char="○"/>
              <a:defRPr sz="1000">
                <a:latin typeface="Arial"/>
                <a:ea typeface="Arial"/>
                <a:cs typeface="Arial"/>
                <a:sym typeface="Arial"/>
              </a:defRPr>
            </a:lvl5pPr>
            <a:lvl6pPr marL="2743200" lvl="5" indent="-292100" algn="l">
              <a:lnSpc>
                <a:spcPct val="115000"/>
              </a:lnSpc>
              <a:spcBef>
                <a:spcPts val="1600"/>
              </a:spcBef>
              <a:spcAft>
                <a:spcPts val="0"/>
              </a:spcAft>
              <a:buSzPts val="1000"/>
              <a:buFont typeface="Arial"/>
              <a:buChar char="■"/>
              <a:defRPr sz="1000">
                <a:latin typeface="Arial"/>
                <a:ea typeface="Arial"/>
                <a:cs typeface="Arial"/>
                <a:sym typeface="Arial"/>
              </a:defRPr>
            </a:lvl6pPr>
            <a:lvl7pPr marL="3200400" lvl="6" indent="-292100" algn="l">
              <a:lnSpc>
                <a:spcPct val="115000"/>
              </a:lnSpc>
              <a:spcBef>
                <a:spcPts val="1600"/>
              </a:spcBef>
              <a:spcAft>
                <a:spcPts val="0"/>
              </a:spcAft>
              <a:buSzPts val="1000"/>
              <a:buFont typeface="Arial"/>
              <a:buChar char="●"/>
              <a:defRPr sz="1000">
                <a:latin typeface="Arial"/>
                <a:ea typeface="Arial"/>
                <a:cs typeface="Arial"/>
                <a:sym typeface="Arial"/>
              </a:defRPr>
            </a:lvl7pPr>
            <a:lvl8pPr marL="3657600" lvl="7" indent="-292100" algn="l">
              <a:lnSpc>
                <a:spcPct val="115000"/>
              </a:lnSpc>
              <a:spcBef>
                <a:spcPts val="1600"/>
              </a:spcBef>
              <a:spcAft>
                <a:spcPts val="0"/>
              </a:spcAft>
              <a:buSzPts val="1000"/>
              <a:buFont typeface="Arial"/>
              <a:buChar char="○"/>
              <a:defRPr sz="1000">
                <a:latin typeface="Arial"/>
                <a:ea typeface="Arial"/>
                <a:cs typeface="Arial"/>
                <a:sym typeface="Arial"/>
              </a:defRPr>
            </a:lvl8pPr>
            <a:lvl9pPr marL="4114800" lvl="8" indent="-292100" algn="l">
              <a:lnSpc>
                <a:spcPct val="115000"/>
              </a:lnSpc>
              <a:spcBef>
                <a:spcPts val="1600"/>
              </a:spcBef>
              <a:spcAft>
                <a:spcPts val="1600"/>
              </a:spcAft>
              <a:buSzPts val="1000"/>
              <a:buFont typeface="Arial"/>
              <a:buChar char="■"/>
              <a:defRPr sz="1000">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w/ illustration">
  <p:cSld name="TITLE_AND_BODY_1">
    <p:spTree>
      <p:nvGrpSpPr>
        <p:cNvPr id="1" name="Shape 149"/>
        <p:cNvGrpSpPr/>
        <p:nvPr/>
      </p:nvGrpSpPr>
      <p:grpSpPr>
        <a:xfrm>
          <a:off x="0" y="0"/>
          <a:ext cx="0" cy="0"/>
          <a:chOff x="0" y="0"/>
          <a:chExt cx="0" cy="0"/>
        </a:xfrm>
      </p:grpSpPr>
      <p:sp>
        <p:nvSpPr>
          <p:cNvPr id="150" name="Google Shape;150;p54"/>
          <p:cNvSpPr txBox="1">
            <a:spLocks noGrp="1"/>
          </p:cNvSpPr>
          <p:nvPr>
            <p:ph type="title"/>
          </p:nvPr>
        </p:nvSpPr>
        <p:spPr>
          <a:xfrm>
            <a:off x="311700" y="292625"/>
            <a:ext cx="7215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1" name="Google Shape;151;p54"/>
          <p:cNvSpPr txBox="1">
            <a:spLocks noGrp="1"/>
          </p:cNvSpPr>
          <p:nvPr>
            <p:ph type="body" idx="1"/>
          </p:nvPr>
        </p:nvSpPr>
        <p:spPr>
          <a:xfrm>
            <a:off x="311700" y="1152475"/>
            <a:ext cx="65601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52" name="Google Shape;152;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54"/>
          <p:cNvSpPr/>
          <p:nvPr/>
        </p:nvSpPr>
        <p:spPr>
          <a:xfrm>
            <a:off x="7703187" y="-526650"/>
            <a:ext cx="3098400" cy="3098400"/>
          </a:xfrm>
          <a:prstGeom prst="ellipse">
            <a:avLst/>
          </a:prstGeom>
          <a:solidFill>
            <a:srgbClr val="3681A2"/>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4"/>
          <p:cNvSpPr/>
          <p:nvPr/>
        </p:nvSpPr>
        <p:spPr>
          <a:xfrm>
            <a:off x="6871850" y="3627550"/>
            <a:ext cx="1293300" cy="1293300"/>
          </a:xfrm>
          <a:prstGeom prst="ellipse">
            <a:avLst/>
          </a:prstGeom>
          <a:solidFill>
            <a:srgbClr val="E66E6F"/>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4"/>
          <p:cNvSpPr/>
          <p:nvPr/>
        </p:nvSpPr>
        <p:spPr>
          <a:xfrm>
            <a:off x="8559200" y="3380150"/>
            <a:ext cx="438900" cy="379500"/>
          </a:xfrm>
          <a:prstGeom prst="triangle">
            <a:avLst>
              <a:gd name="adj" fmla="val 50000"/>
            </a:avLst>
          </a:prstGeom>
          <a:solidFill>
            <a:srgbClr val="F0B07B"/>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image" type="titleOnly">
  <p:cSld name="TITLE_ONLY">
    <p:spTree>
      <p:nvGrpSpPr>
        <p:cNvPr id="1" name="Shape 20"/>
        <p:cNvGrpSpPr/>
        <p:nvPr/>
      </p:nvGrpSpPr>
      <p:grpSpPr>
        <a:xfrm>
          <a:off x="0" y="0"/>
          <a:ext cx="0" cy="0"/>
          <a:chOff x="0" y="0"/>
          <a:chExt cx="0" cy="0"/>
        </a:xfrm>
      </p:grpSpPr>
      <p:sp>
        <p:nvSpPr>
          <p:cNvPr id="21" name="Google Shape;21;p32"/>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w/ illustration v2">
  <p:cSld name="TITLE_AND_BODY_1_1">
    <p:spTree>
      <p:nvGrpSpPr>
        <p:cNvPr id="1" name="Shape 156"/>
        <p:cNvGrpSpPr/>
        <p:nvPr/>
      </p:nvGrpSpPr>
      <p:grpSpPr>
        <a:xfrm>
          <a:off x="0" y="0"/>
          <a:ext cx="0" cy="0"/>
          <a:chOff x="0" y="0"/>
          <a:chExt cx="0" cy="0"/>
        </a:xfrm>
      </p:grpSpPr>
      <p:sp>
        <p:nvSpPr>
          <p:cNvPr id="157" name="Google Shape;157;p55"/>
          <p:cNvSpPr txBox="1">
            <a:spLocks noGrp="1"/>
          </p:cNvSpPr>
          <p:nvPr>
            <p:ph type="title"/>
          </p:nvPr>
        </p:nvSpPr>
        <p:spPr>
          <a:xfrm>
            <a:off x="311700" y="292625"/>
            <a:ext cx="7152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8" name="Google Shape;158;p55"/>
          <p:cNvSpPr txBox="1">
            <a:spLocks noGrp="1"/>
          </p:cNvSpPr>
          <p:nvPr>
            <p:ph type="body" idx="1"/>
          </p:nvPr>
        </p:nvSpPr>
        <p:spPr>
          <a:xfrm>
            <a:off x="311700" y="1152475"/>
            <a:ext cx="6792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59" name="Google Shape;159;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60" name="Google Shape;160;p55"/>
          <p:cNvSpPr/>
          <p:nvPr/>
        </p:nvSpPr>
        <p:spPr>
          <a:xfrm>
            <a:off x="7464437" y="-1768150"/>
            <a:ext cx="3098400" cy="3098400"/>
          </a:xfrm>
          <a:prstGeom prst="ellipse">
            <a:avLst/>
          </a:prstGeom>
          <a:solidFill>
            <a:srgbClr val="E66E6F"/>
          </a:solidFill>
          <a:ln>
            <a:noFill/>
          </a:ln>
          <a:effectLst>
            <a:outerShdw blurRad="128588" dist="19050" dir="5400000" algn="bl" rotWithShape="0">
              <a:srgbClr val="00000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55"/>
          <p:cNvSpPr/>
          <p:nvPr/>
        </p:nvSpPr>
        <p:spPr>
          <a:xfrm>
            <a:off x="8717075" y="2898075"/>
            <a:ext cx="593100" cy="593100"/>
          </a:xfrm>
          <a:prstGeom prst="ellipse">
            <a:avLst/>
          </a:prstGeom>
          <a:solidFill>
            <a:srgbClr val="6DB8C1"/>
          </a:solidFill>
          <a:ln>
            <a:noFill/>
          </a:ln>
          <a:effectLst>
            <a:outerShdw blurRad="128588" dist="19050" dir="5400000" algn="bl" rotWithShape="0">
              <a:srgbClr val="00000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55"/>
          <p:cNvSpPr/>
          <p:nvPr/>
        </p:nvSpPr>
        <p:spPr>
          <a:xfrm>
            <a:off x="7104450" y="3800875"/>
            <a:ext cx="1040400" cy="899700"/>
          </a:xfrm>
          <a:prstGeom prst="triangle">
            <a:avLst>
              <a:gd name="adj" fmla="val 50000"/>
            </a:avLst>
          </a:prstGeom>
          <a:solidFill>
            <a:srgbClr val="F0B07B"/>
          </a:solidFill>
          <a:ln>
            <a:noFill/>
          </a:ln>
          <a:effectLst>
            <a:outerShdw blurRad="128588" dist="19050" dir="5400000" algn="bl" rotWithShape="0">
              <a:srgbClr val="00000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mage" type="titleOnly">
  <p:cSld name="TITLE_ONLY">
    <p:spTree>
      <p:nvGrpSpPr>
        <p:cNvPr id="1" name="Shape 163"/>
        <p:cNvGrpSpPr/>
        <p:nvPr/>
      </p:nvGrpSpPr>
      <p:grpSpPr>
        <a:xfrm>
          <a:off x="0" y="0"/>
          <a:ext cx="0" cy="0"/>
          <a:chOff x="0" y="0"/>
          <a:chExt cx="0" cy="0"/>
        </a:xfrm>
      </p:grpSpPr>
      <p:sp>
        <p:nvSpPr>
          <p:cNvPr id="164" name="Google Shape;164;p56"/>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5" name="Google Shape;165;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D3F51"/>
        </a:solidFill>
        <a:effectLst/>
      </p:bgPr>
    </p:bg>
    <p:spTree>
      <p:nvGrpSpPr>
        <p:cNvPr id="1" name="Shape 166"/>
        <p:cNvGrpSpPr/>
        <p:nvPr/>
      </p:nvGrpSpPr>
      <p:grpSpPr>
        <a:xfrm>
          <a:off x="0" y="0"/>
          <a:ext cx="0" cy="0"/>
          <a:chOff x="0" y="0"/>
          <a:chExt cx="0" cy="0"/>
        </a:xfrm>
      </p:grpSpPr>
      <p:sp>
        <p:nvSpPr>
          <p:cNvPr id="167" name="Google Shape;167;p5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8" name="Google Shape;16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w/ subtitle">
  <p:cSld name="BLANK_2">
    <p:spTree>
      <p:nvGrpSpPr>
        <p:cNvPr id="1" name="Shape 169"/>
        <p:cNvGrpSpPr/>
        <p:nvPr/>
      </p:nvGrpSpPr>
      <p:grpSpPr>
        <a:xfrm>
          <a:off x="0" y="0"/>
          <a:ext cx="0" cy="0"/>
          <a:chOff x="0" y="0"/>
          <a:chExt cx="0" cy="0"/>
        </a:xfrm>
      </p:grpSpPr>
      <p:sp>
        <p:nvSpPr>
          <p:cNvPr id="170" name="Google Shape;170;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58"/>
          <p:cNvSpPr/>
          <p:nvPr/>
        </p:nvSpPr>
        <p:spPr>
          <a:xfrm>
            <a:off x="-856700" y="667925"/>
            <a:ext cx="4121100" cy="4121100"/>
          </a:xfrm>
          <a:prstGeom prst="ellipse">
            <a:avLst/>
          </a:prstGeom>
          <a:solidFill>
            <a:srgbClr val="F3F3F3">
              <a:alpha val="6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8"/>
          <p:cNvSpPr txBox="1">
            <a:spLocks noGrp="1"/>
          </p:cNvSpPr>
          <p:nvPr>
            <p:ph type="title"/>
          </p:nvPr>
        </p:nvSpPr>
        <p:spPr>
          <a:xfrm>
            <a:off x="580950" y="1767300"/>
            <a:ext cx="7982100" cy="69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73" name="Google Shape;173;p58"/>
          <p:cNvSpPr txBox="1">
            <a:spLocks noGrp="1"/>
          </p:cNvSpPr>
          <p:nvPr>
            <p:ph type="subTitle" idx="1"/>
          </p:nvPr>
        </p:nvSpPr>
        <p:spPr>
          <a:xfrm>
            <a:off x="580950" y="2541600"/>
            <a:ext cx="7982100" cy="974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1400" b="1">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w/ 3 columns">
  <p:cSld name="TITLE_ONLY_1">
    <p:spTree>
      <p:nvGrpSpPr>
        <p:cNvPr id="1" name="Shape 174"/>
        <p:cNvGrpSpPr/>
        <p:nvPr/>
      </p:nvGrpSpPr>
      <p:grpSpPr>
        <a:xfrm>
          <a:off x="0" y="0"/>
          <a:ext cx="0" cy="0"/>
          <a:chOff x="0" y="0"/>
          <a:chExt cx="0" cy="0"/>
        </a:xfrm>
      </p:grpSpPr>
      <p:sp>
        <p:nvSpPr>
          <p:cNvPr id="175" name="Google Shape;175;p59"/>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6" name="Google Shape;176;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7" name="Google Shape;177;p59"/>
          <p:cNvSpPr txBox="1">
            <a:spLocks noGrp="1"/>
          </p:cNvSpPr>
          <p:nvPr>
            <p:ph type="body" idx="1"/>
          </p:nvPr>
        </p:nvSpPr>
        <p:spPr>
          <a:xfrm>
            <a:off x="2746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8" name="Google Shape;178;p59"/>
          <p:cNvSpPr txBox="1">
            <a:spLocks noGrp="1"/>
          </p:cNvSpPr>
          <p:nvPr>
            <p:ph type="body" idx="2"/>
          </p:nvPr>
        </p:nvSpPr>
        <p:spPr>
          <a:xfrm>
            <a:off x="32883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9" name="Google Shape;179;p59"/>
          <p:cNvSpPr txBox="1">
            <a:spLocks noGrp="1"/>
          </p:cNvSpPr>
          <p:nvPr>
            <p:ph type="body" idx="3"/>
          </p:nvPr>
        </p:nvSpPr>
        <p:spPr>
          <a:xfrm>
            <a:off x="63020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e column text w/ image">
  <p:cSld name="ONE_COLUMN_TEXT">
    <p:spTree>
      <p:nvGrpSpPr>
        <p:cNvPr id="1" name="Shape 180"/>
        <p:cNvGrpSpPr/>
        <p:nvPr/>
      </p:nvGrpSpPr>
      <p:grpSpPr>
        <a:xfrm>
          <a:off x="0" y="0"/>
          <a:ext cx="0" cy="0"/>
          <a:chOff x="0" y="0"/>
          <a:chExt cx="0" cy="0"/>
        </a:xfrm>
      </p:grpSpPr>
      <p:sp>
        <p:nvSpPr>
          <p:cNvPr id="181" name="Google Shape;181;p60"/>
          <p:cNvSpPr txBox="1">
            <a:spLocks noGrp="1"/>
          </p:cNvSpPr>
          <p:nvPr>
            <p:ph type="body" idx="1"/>
          </p:nvPr>
        </p:nvSpPr>
        <p:spPr>
          <a:xfrm>
            <a:off x="311700" y="1136950"/>
            <a:ext cx="2808000" cy="3432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2" name="Google Shape;182;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3" name="Google Shape;183;p60"/>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 Section Progression">
  <p:cSld name="TITLE_ONLY_2">
    <p:spTree>
      <p:nvGrpSpPr>
        <p:cNvPr id="1" name="Shape 184"/>
        <p:cNvGrpSpPr/>
        <p:nvPr/>
      </p:nvGrpSpPr>
      <p:grpSpPr>
        <a:xfrm>
          <a:off x="0" y="0"/>
          <a:ext cx="0" cy="0"/>
          <a:chOff x="0" y="0"/>
          <a:chExt cx="0" cy="0"/>
        </a:xfrm>
      </p:grpSpPr>
      <p:sp>
        <p:nvSpPr>
          <p:cNvPr id="185" name="Google Shape;185;p6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6" name="Google Shape;186;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7" name="Google Shape;187;p61"/>
          <p:cNvSpPr/>
          <p:nvPr/>
        </p:nvSpPr>
        <p:spPr>
          <a:xfrm>
            <a:off x="159800" y="1561576"/>
            <a:ext cx="27576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1"/>
          <p:cNvSpPr/>
          <p:nvPr/>
        </p:nvSpPr>
        <p:spPr>
          <a:xfrm>
            <a:off x="3051650" y="1561576"/>
            <a:ext cx="29184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1"/>
          <p:cNvSpPr/>
          <p:nvPr/>
        </p:nvSpPr>
        <p:spPr>
          <a:xfrm>
            <a:off x="6106000" y="1561576"/>
            <a:ext cx="29184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61"/>
          <p:cNvSpPr/>
          <p:nvPr/>
        </p:nvSpPr>
        <p:spPr>
          <a:xfrm>
            <a:off x="7102723" y="1021338"/>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5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1" name="Google Shape;191;p61"/>
          <p:cNvGrpSpPr/>
          <p:nvPr/>
        </p:nvGrpSpPr>
        <p:grpSpPr>
          <a:xfrm>
            <a:off x="1028056" y="1045940"/>
            <a:ext cx="2949469" cy="876600"/>
            <a:chOff x="1028056" y="1045940"/>
            <a:chExt cx="2949469" cy="876600"/>
          </a:xfrm>
        </p:grpSpPr>
        <p:sp>
          <p:nvSpPr>
            <p:cNvPr id="192" name="Google Shape;192;p61"/>
            <p:cNvSpPr/>
            <p:nvPr/>
          </p:nvSpPr>
          <p:spPr>
            <a:xfrm>
              <a:off x="1740725" y="1229650"/>
              <a:ext cx="2236800" cy="284400"/>
            </a:xfrm>
            <a:prstGeom prst="rightArrow">
              <a:avLst>
                <a:gd name="adj1" fmla="val 50000"/>
                <a:gd name="adj2" fmla="val 50000"/>
              </a:avLst>
            </a:prstGeom>
            <a:gradFill>
              <a:gsLst>
                <a:gs pos="0">
                  <a:srgbClr val="FCCB96"/>
                </a:gs>
                <a:gs pos="56000">
                  <a:srgbClr val="FEA38B"/>
                </a:gs>
                <a:gs pos="100000">
                  <a:srgbClr val="FF7A7F"/>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61"/>
            <p:cNvSpPr/>
            <p:nvPr/>
          </p:nvSpPr>
          <p:spPr>
            <a:xfrm>
              <a:off x="1028056" y="1045940"/>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61"/>
          <p:cNvGrpSpPr/>
          <p:nvPr/>
        </p:nvGrpSpPr>
        <p:grpSpPr>
          <a:xfrm>
            <a:off x="4065064" y="1021338"/>
            <a:ext cx="2963186" cy="876600"/>
            <a:chOff x="4065064" y="1021338"/>
            <a:chExt cx="2963186" cy="876600"/>
          </a:xfrm>
        </p:grpSpPr>
        <p:sp>
          <p:nvSpPr>
            <p:cNvPr id="195" name="Google Shape;195;p61"/>
            <p:cNvSpPr/>
            <p:nvPr/>
          </p:nvSpPr>
          <p:spPr>
            <a:xfrm>
              <a:off x="4791450" y="1229650"/>
              <a:ext cx="2236800" cy="284400"/>
            </a:xfrm>
            <a:prstGeom prst="rightArrow">
              <a:avLst>
                <a:gd name="adj1" fmla="val 50000"/>
                <a:gd name="adj2" fmla="val 50000"/>
              </a:avLst>
            </a:prstGeom>
            <a:gradFill>
              <a:gsLst>
                <a:gs pos="0">
                  <a:srgbClr val="FF7A7F"/>
                </a:gs>
                <a:gs pos="34000">
                  <a:srgbClr val="AF8E95"/>
                </a:gs>
                <a:gs pos="100000">
                  <a:srgbClr val="5EA1AA"/>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1"/>
            <p:cNvSpPr/>
            <p:nvPr/>
          </p:nvSpPr>
          <p:spPr>
            <a:xfrm>
              <a:off x="4065064" y="1021338"/>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5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61"/>
          <p:cNvSpPr txBox="1">
            <a:spLocks noGrp="1"/>
          </p:cNvSpPr>
          <p:nvPr>
            <p:ph type="body" idx="1"/>
          </p:nvPr>
        </p:nvSpPr>
        <p:spPr>
          <a:xfrm>
            <a:off x="329525"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8" name="Google Shape;198;p61"/>
          <p:cNvSpPr txBox="1">
            <a:spLocks noGrp="1"/>
          </p:cNvSpPr>
          <p:nvPr>
            <p:ph type="body" idx="2"/>
          </p:nvPr>
        </p:nvSpPr>
        <p:spPr>
          <a:xfrm>
            <a:off x="3303450"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9" name="Google Shape;199;p61"/>
          <p:cNvSpPr txBox="1">
            <a:spLocks noGrp="1"/>
          </p:cNvSpPr>
          <p:nvPr>
            <p:ph type="body" idx="3"/>
          </p:nvPr>
        </p:nvSpPr>
        <p:spPr>
          <a:xfrm>
            <a:off x="6415800"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0"/>
        <p:cNvGrpSpPr/>
        <p:nvPr/>
      </p:nvGrpSpPr>
      <p:grpSpPr>
        <a:xfrm>
          <a:off x="0" y="0"/>
          <a:ext cx="0" cy="0"/>
          <a:chOff x="0" y="0"/>
          <a:chExt cx="0" cy="0"/>
        </a:xfrm>
      </p:grpSpPr>
      <p:sp>
        <p:nvSpPr>
          <p:cNvPr id="201" name="Google Shape;201;p63"/>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2" name="Google Shape;202;p63"/>
          <p:cNvSpPr txBox="1">
            <a:spLocks noGrp="1"/>
          </p:cNvSpPr>
          <p:nvPr>
            <p:ph type="body" idx="1"/>
          </p:nvPr>
        </p:nvSpPr>
        <p:spPr>
          <a:xfrm>
            <a:off x="311700" y="1005975"/>
            <a:ext cx="3999900" cy="3832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3" name="Google Shape;203;p63"/>
          <p:cNvSpPr txBox="1">
            <a:spLocks noGrp="1"/>
          </p:cNvSpPr>
          <p:nvPr>
            <p:ph type="body" idx="2"/>
          </p:nvPr>
        </p:nvSpPr>
        <p:spPr>
          <a:xfrm>
            <a:off x="4832400" y="1005975"/>
            <a:ext cx="3999900" cy="3832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4" name="Google Shape;204;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5"/>
        <p:cNvGrpSpPr/>
        <p:nvPr/>
      </p:nvGrpSpPr>
      <p:grpSpPr>
        <a:xfrm>
          <a:off x="0" y="0"/>
          <a:ext cx="0" cy="0"/>
          <a:chOff x="0" y="0"/>
          <a:chExt cx="0" cy="0"/>
        </a:xfrm>
      </p:grpSpPr>
      <p:sp>
        <p:nvSpPr>
          <p:cNvPr id="206" name="Google Shape;206;p6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B6D91"/>
              </a:buClr>
              <a:buSzPts val="4800"/>
              <a:buNone/>
              <a:defRPr sz="4800">
                <a:solidFill>
                  <a:srgbClr val="1B6D9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07" name="Google Shape;207;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amp; Image (Yellow)">
  <p:cSld name="SECTION_TITLE_AND_DESCRIPTION_1">
    <p:spTree>
      <p:nvGrpSpPr>
        <p:cNvPr id="1" name="Shape 208"/>
        <p:cNvGrpSpPr/>
        <p:nvPr/>
      </p:nvGrpSpPr>
      <p:grpSpPr>
        <a:xfrm>
          <a:off x="0" y="0"/>
          <a:ext cx="0" cy="0"/>
          <a:chOff x="0" y="0"/>
          <a:chExt cx="0" cy="0"/>
        </a:xfrm>
      </p:grpSpPr>
      <p:sp>
        <p:nvSpPr>
          <p:cNvPr id="209" name="Google Shape;209;p65"/>
          <p:cNvSpPr/>
          <p:nvPr/>
        </p:nvSpPr>
        <p:spPr>
          <a:xfrm>
            <a:off x="4572000" y="-86675"/>
            <a:ext cx="4635300" cy="51435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5"/>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1" name="Google Shape;211;p65"/>
          <p:cNvSpPr txBox="1">
            <a:spLocks noGrp="1"/>
          </p:cNvSpPr>
          <p:nvPr>
            <p:ph type="body" idx="1"/>
          </p:nvPr>
        </p:nvSpPr>
        <p:spPr>
          <a:xfrm>
            <a:off x="265500" y="1596575"/>
            <a:ext cx="4045200" cy="3066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w/ illustration">
  <p:cSld name="TITLE_AND_BODY_1">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311700" y="292625"/>
            <a:ext cx="7215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30"/>
          <p:cNvSpPr txBox="1">
            <a:spLocks noGrp="1"/>
          </p:cNvSpPr>
          <p:nvPr>
            <p:ph type="body" idx="1"/>
          </p:nvPr>
        </p:nvSpPr>
        <p:spPr>
          <a:xfrm>
            <a:off x="311700" y="1152475"/>
            <a:ext cx="65601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30"/>
          <p:cNvSpPr/>
          <p:nvPr/>
        </p:nvSpPr>
        <p:spPr>
          <a:xfrm>
            <a:off x="7703187" y="-526650"/>
            <a:ext cx="3098400" cy="3098400"/>
          </a:xfrm>
          <a:prstGeom prst="ellipse">
            <a:avLst/>
          </a:prstGeom>
          <a:solidFill>
            <a:srgbClr val="3681A2"/>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0"/>
          <p:cNvSpPr/>
          <p:nvPr/>
        </p:nvSpPr>
        <p:spPr>
          <a:xfrm>
            <a:off x="6871850" y="3627550"/>
            <a:ext cx="1293300" cy="1293300"/>
          </a:xfrm>
          <a:prstGeom prst="ellipse">
            <a:avLst/>
          </a:prstGeom>
          <a:solidFill>
            <a:srgbClr val="E66E6F"/>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0"/>
          <p:cNvSpPr/>
          <p:nvPr/>
        </p:nvSpPr>
        <p:spPr>
          <a:xfrm>
            <a:off x="8559200" y="3380150"/>
            <a:ext cx="438900" cy="379500"/>
          </a:xfrm>
          <a:prstGeom prst="triangle">
            <a:avLst>
              <a:gd name="adj" fmla="val 50000"/>
            </a:avLst>
          </a:prstGeom>
          <a:solidFill>
            <a:srgbClr val="F0B07B"/>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xt &amp; Image (Red)">
  <p:cSld name="SECTION_TITLE_AND_DESCRIPTION_1_1">
    <p:spTree>
      <p:nvGrpSpPr>
        <p:cNvPr id="1" name="Shape 212"/>
        <p:cNvGrpSpPr/>
        <p:nvPr/>
      </p:nvGrpSpPr>
      <p:grpSpPr>
        <a:xfrm>
          <a:off x="0" y="0"/>
          <a:ext cx="0" cy="0"/>
          <a:chOff x="0" y="0"/>
          <a:chExt cx="0" cy="0"/>
        </a:xfrm>
      </p:grpSpPr>
      <p:sp>
        <p:nvSpPr>
          <p:cNvPr id="213" name="Google Shape;213;p66"/>
          <p:cNvSpPr/>
          <p:nvPr/>
        </p:nvSpPr>
        <p:spPr>
          <a:xfrm>
            <a:off x="4572000" y="-86675"/>
            <a:ext cx="4660500" cy="51435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6"/>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5" name="Google Shape;215;p66"/>
          <p:cNvSpPr txBox="1">
            <a:spLocks noGrp="1"/>
          </p:cNvSpPr>
          <p:nvPr>
            <p:ph type="body" idx="1"/>
          </p:nvPr>
        </p:nvSpPr>
        <p:spPr>
          <a:xfrm>
            <a:off x="265500" y="1572375"/>
            <a:ext cx="4045200" cy="3090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ext &amp; Image (Blue)">
  <p:cSld name="SECTION_TITLE_AND_DESCRIPTION_1_1_1">
    <p:spTree>
      <p:nvGrpSpPr>
        <p:cNvPr id="1" name="Shape 216"/>
        <p:cNvGrpSpPr/>
        <p:nvPr/>
      </p:nvGrpSpPr>
      <p:grpSpPr>
        <a:xfrm>
          <a:off x="0" y="0"/>
          <a:ext cx="0" cy="0"/>
          <a:chOff x="0" y="0"/>
          <a:chExt cx="0" cy="0"/>
        </a:xfrm>
      </p:grpSpPr>
      <p:sp>
        <p:nvSpPr>
          <p:cNvPr id="217" name="Google Shape;217;p67"/>
          <p:cNvSpPr/>
          <p:nvPr/>
        </p:nvSpPr>
        <p:spPr>
          <a:xfrm>
            <a:off x="4572000" y="-86675"/>
            <a:ext cx="4635300" cy="5143500"/>
          </a:xfrm>
          <a:prstGeom prst="rect">
            <a:avLst/>
          </a:prstGeom>
          <a:solidFill>
            <a:srgbClr val="1B6D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7"/>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9" name="Google Shape;219;p67"/>
          <p:cNvSpPr txBox="1">
            <a:spLocks noGrp="1"/>
          </p:cNvSpPr>
          <p:nvPr>
            <p:ph type="body" idx="1"/>
          </p:nvPr>
        </p:nvSpPr>
        <p:spPr>
          <a:xfrm>
            <a:off x="265500" y="1548200"/>
            <a:ext cx="4045200" cy="3114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0"/>
        <p:cNvGrpSpPr/>
        <p:nvPr/>
      </p:nvGrpSpPr>
      <p:grpSpPr>
        <a:xfrm>
          <a:off x="0" y="0"/>
          <a:ext cx="0" cy="0"/>
          <a:chOff x="0" y="0"/>
          <a:chExt cx="0" cy="0"/>
        </a:xfrm>
      </p:grpSpPr>
      <p:sp>
        <p:nvSpPr>
          <p:cNvPr id="221" name="Google Shape;221;p6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22" name="Google Shape;222;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3"/>
        <p:cNvGrpSpPr/>
        <p:nvPr/>
      </p:nvGrpSpPr>
      <p:grpSpPr>
        <a:xfrm>
          <a:off x="0" y="0"/>
          <a:ext cx="0" cy="0"/>
          <a:chOff x="0" y="0"/>
          <a:chExt cx="0" cy="0"/>
        </a:xfrm>
      </p:grpSpPr>
      <p:sp>
        <p:nvSpPr>
          <p:cNvPr id="224" name="Google Shape;224;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w/ Illustration &amp; Logo">
  <p:cSld name="BLANK_1_1">
    <p:bg>
      <p:bgPr>
        <a:solidFill>
          <a:srgbClr val="3D3F51"/>
        </a:solidFill>
        <a:effectLst/>
      </p:bgPr>
    </p:bg>
    <p:spTree>
      <p:nvGrpSpPr>
        <p:cNvPr id="1" name="Shape 225"/>
        <p:cNvGrpSpPr/>
        <p:nvPr/>
      </p:nvGrpSpPr>
      <p:grpSpPr>
        <a:xfrm>
          <a:off x="0" y="0"/>
          <a:ext cx="0" cy="0"/>
          <a:chOff x="0" y="0"/>
          <a:chExt cx="0" cy="0"/>
        </a:xfrm>
      </p:grpSpPr>
      <p:pic>
        <p:nvPicPr>
          <p:cNvPr id="226" name="Google Shape;226;p70"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sp>
        <p:nvSpPr>
          <p:cNvPr id="227" name="Google Shape;227;p70"/>
          <p:cNvSpPr txBox="1">
            <a:spLocks noGrp="1"/>
          </p:cNvSpPr>
          <p:nvPr>
            <p:ph type="title"/>
          </p:nvPr>
        </p:nvSpPr>
        <p:spPr>
          <a:xfrm>
            <a:off x="247200" y="1687500"/>
            <a:ext cx="8649600" cy="64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228" name="Google Shape;228;p70"/>
          <p:cNvSpPr txBox="1">
            <a:spLocks noGrp="1"/>
          </p:cNvSpPr>
          <p:nvPr>
            <p:ph type="subTitle" idx="1"/>
          </p:nvPr>
        </p:nvSpPr>
        <p:spPr>
          <a:xfrm>
            <a:off x="1377300" y="2330400"/>
            <a:ext cx="6389400" cy="48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pic>
        <p:nvPicPr>
          <p:cNvPr id="229" name="Google Shape;229;p70" descr="Packback_Logo_Horizontal_Color_Reversed.png"/>
          <p:cNvPicPr preferRelativeResize="0"/>
          <p:nvPr/>
        </p:nvPicPr>
        <p:blipFill rotWithShape="1">
          <a:blip r:embed="rId3">
            <a:alphaModFix/>
          </a:blip>
          <a:srcRect/>
          <a:stretch/>
        </p:blipFill>
        <p:spPr>
          <a:xfrm>
            <a:off x="274504" y="238407"/>
            <a:ext cx="1771174" cy="56057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Slide w/ Illustration">
  <p:cSld name="BLANK_1_1_2">
    <p:bg>
      <p:bgPr>
        <a:solidFill>
          <a:srgbClr val="3D3F51"/>
        </a:solidFill>
        <a:effectLst/>
      </p:bgPr>
    </p:bg>
    <p:spTree>
      <p:nvGrpSpPr>
        <p:cNvPr id="1" name="Shape 230"/>
        <p:cNvGrpSpPr/>
        <p:nvPr/>
      </p:nvGrpSpPr>
      <p:grpSpPr>
        <a:xfrm>
          <a:off x="0" y="0"/>
          <a:ext cx="0" cy="0"/>
          <a:chOff x="0" y="0"/>
          <a:chExt cx="0" cy="0"/>
        </a:xfrm>
      </p:grpSpPr>
      <p:pic>
        <p:nvPicPr>
          <p:cNvPr id="231" name="Google Shape;231;p71"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sp>
        <p:nvSpPr>
          <p:cNvPr id="232" name="Google Shape;232;p71"/>
          <p:cNvSpPr txBox="1">
            <a:spLocks noGrp="1"/>
          </p:cNvSpPr>
          <p:nvPr>
            <p:ph type="title"/>
          </p:nvPr>
        </p:nvSpPr>
        <p:spPr>
          <a:xfrm>
            <a:off x="247200" y="1687500"/>
            <a:ext cx="8649600" cy="64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233" name="Google Shape;233;p71"/>
          <p:cNvSpPr txBox="1">
            <a:spLocks noGrp="1"/>
          </p:cNvSpPr>
          <p:nvPr>
            <p:ph type="subTitle" idx="1"/>
          </p:nvPr>
        </p:nvSpPr>
        <p:spPr>
          <a:xfrm>
            <a:off x="1377300" y="2330400"/>
            <a:ext cx="6389400" cy="48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Agenda">
  <p:cSld name="BLANK_1_1_1_1">
    <p:bg>
      <p:bgPr>
        <a:solidFill>
          <a:srgbClr val="697583"/>
        </a:solidFill>
        <a:effectLst/>
      </p:bgPr>
    </p:bg>
    <p:spTree>
      <p:nvGrpSpPr>
        <p:cNvPr id="1" name="Shape 234"/>
        <p:cNvGrpSpPr/>
        <p:nvPr/>
      </p:nvGrpSpPr>
      <p:grpSpPr>
        <a:xfrm>
          <a:off x="0" y="0"/>
          <a:ext cx="0" cy="0"/>
          <a:chOff x="0" y="0"/>
          <a:chExt cx="0" cy="0"/>
        </a:xfrm>
      </p:grpSpPr>
      <p:pic>
        <p:nvPicPr>
          <p:cNvPr id="235" name="Google Shape;235;p72" title="Decorative Illustration"/>
          <p:cNvPicPr preferRelativeResize="0"/>
          <p:nvPr/>
        </p:nvPicPr>
        <p:blipFill rotWithShape="1">
          <a:blip r:embed="rId2">
            <a:alphaModFix/>
          </a:blip>
          <a:srcRect/>
          <a:stretch/>
        </p:blipFill>
        <p:spPr>
          <a:xfrm>
            <a:off x="240211" y="340275"/>
            <a:ext cx="8546867" cy="4718726"/>
          </a:xfrm>
          <a:prstGeom prst="rect">
            <a:avLst/>
          </a:prstGeom>
          <a:noFill/>
          <a:ln>
            <a:noFill/>
          </a:ln>
        </p:spPr>
      </p:pic>
      <p:sp>
        <p:nvSpPr>
          <p:cNvPr id="236" name="Google Shape;236;p72"/>
          <p:cNvSpPr txBox="1">
            <a:spLocks noGrp="1"/>
          </p:cNvSpPr>
          <p:nvPr>
            <p:ph type="title"/>
          </p:nvPr>
        </p:nvSpPr>
        <p:spPr>
          <a:xfrm>
            <a:off x="888888" y="782225"/>
            <a:ext cx="7249500" cy="69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latin typeface="Arial"/>
                <a:ea typeface="Arial"/>
                <a:cs typeface="Arial"/>
                <a:sym typeface="Arial"/>
              </a:defRPr>
            </a:lvl1pPr>
            <a:lvl2pPr lvl="1" algn="l">
              <a:lnSpc>
                <a:spcPct val="100000"/>
              </a:lnSpc>
              <a:spcBef>
                <a:spcPts val="0"/>
              </a:spcBef>
              <a:spcAft>
                <a:spcPts val="0"/>
              </a:spcAft>
              <a:buSzPts val="2800"/>
              <a:buNone/>
              <a:defRPr>
                <a:solidFill>
                  <a:srgbClr val="FFFFFF"/>
                </a:solidFill>
                <a:latin typeface="Arial"/>
                <a:ea typeface="Arial"/>
                <a:cs typeface="Arial"/>
                <a:sym typeface="Arial"/>
              </a:defRPr>
            </a:lvl2pPr>
            <a:lvl3pPr lvl="2" algn="l">
              <a:lnSpc>
                <a:spcPct val="100000"/>
              </a:lnSpc>
              <a:spcBef>
                <a:spcPts val="0"/>
              </a:spcBef>
              <a:spcAft>
                <a:spcPts val="0"/>
              </a:spcAft>
              <a:buSzPts val="2800"/>
              <a:buNone/>
              <a:defRPr>
                <a:solidFill>
                  <a:srgbClr val="FFFFFF"/>
                </a:solidFill>
                <a:latin typeface="Arial"/>
                <a:ea typeface="Arial"/>
                <a:cs typeface="Arial"/>
                <a:sym typeface="Arial"/>
              </a:defRPr>
            </a:lvl3pPr>
            <a:lvl4pPr lvl="3" algn="l">
              <a:lnSpc>
                <a:spcPct val="100000"/>
              </a:lnSpc>
              <a:spcBef>
                <a:spcPts val="0"/>
              </a:spcBef>
              <a:spcAft>
                <a:spcPts val="0"/>
              </a:spcAft>
              <a:buSzPts val="2800"/>
              <a:buNone/>
              <a:defRPr>
                <a:solidFill>
                  <a:srgbClr val="FFFFFF"/>
                </a:solidFill>
                <a:latin typeface="Arial"/>
                <a:ea typeface="Arial"/>
                <a:cs typeface="Arial"/>
                <a:sym typeface="Arial"/>
              </a:defRPr>
            </a:lvl4pPr>
            <a:lvl5pPr lvl="4" algn="l">
              <a:lnSpc>
                <a:spcPct val="100000"/>
              </a:lnSpc>
              <a:spcBef>
                <a:spcPts val="0"/>
              </a:spcBef>
              <a:spcAft>
                <a:spcPts val="0"/>
              </a:spcAft>
              <a:buSzPts val="2800"/>
              <a:buNone/>
              <a:defRPr>
                <a:solidFill>
                  <a:srgbClr val="FFFFFF"/>
                </a:solidFill>
                <a:latin typeface="Arial"/>
                <a:ea typeface="Arial"/>
                <a:cs typeface="Arial"/>
                <a:sym typeface="Arial"/>
              </a:defRPr>
            </a:lvl5pPr>
            <a:lvl6pPr lvl="5" algn="l">
              <a:lnSpc>
                <a:spcPct val="100000"/>
              </a:lnSpc>
              <a:spcBef>
                <a:spcPts val="0"/>
              </a:spcBef>
              <a:spcAft>
                <a:spcPts val="0"/>
              </a:spcAft>
              <a:buSzPts val="2800"/>
              <a:buNone/>
              <a:defRPr>
                <a:solidFill>
                  <a:srgbClr val="FFFFFF"/>
                </a:solidFill>
                <a:latin typeface="Arial"/>
                <a:ea typeface="Arial"/>
                <a:cs typeface="Arial"/>
                <a:sym typeface="Arial"/>
              </a:defRPr>
            </a:lvl6pPr>
            <a:lvl7pPr lvl="6" algn="l">
              <a:lnSpc>
                <a:spcPct val="100000"/>
              </a:lnSpc>
              <a:spcBef>
                <a:spcPts val="0"/>
              </a:spcBef>
              <a:spcAft>
                <a:spcPts val="0"/>
              </a:spcAft>
              <a:buSzPts val="2800"/>
              <a:buNone/>
              <a:defRPr>
                <a:solidFill>
                  <a:srgbClr val="FFFFFF"/>
                </a:solidFill>
                <a:latin typeface="Arial"/>
                <a:ea typeface="Arial"/>
                <a:cs typeface="Arial"/>
                <a:sym typeface="Arial"/>
              </a:defRPr>
            </a:lvl7pPr>
            <a:lvl8pPr lvl="7" algn="l">
              <a:lnSpc>
                <a:spcPct val="100000"/>
              </a:lnSpc>
              <a:spcBef>
                <a:spcPts val="0"/>
              </a:spcBef>
              <a:spcAft>
                <a:spcPts val="0"/>
              </a:spcAft>
              <a:buSzPts val="2800"/>
              <a:buNone/>
              <a:defRPr>
                <a:solidFill>
                  <a:srgbClr val="FFFFFF"/>
                </a:solidFill>
                <a:latin typeface="Arial"/>
                <a:ea typeface="Arial"/>
                <a:cs typeface="Arial"/>
                <a:sym typeface="Arial"/>
              </a:defRPr>
            </a:lvl8pPr>
            <a:lvl9pPr lvl="8" algn="l">
              <a:lnSpc>
                <a:spcPct val="100000"/>
              </a:lnSpc>
              <a:spcBef>
                <a:spcPts val="0"/>
              </a:spcBef>
              <a:spcAft>
                <a:spcPts val="0"/>
              </a:spcAft>
              <a:buSzPts val="2800"/>
              <a:buNone/>
              <a:defRPr>
                <a:solidFill>
                  <a:srgbClr val="FFFFFF"/>
                </a:solidFill>
                <a:latin typeface="Arial"/>
                <a:ea typeface="Arial"/>
                <a:cs typeface="Arial"/>
                <a:sym typeface="Arial"/>
              </a:defRPr>
            </a:lvl9pPr>
          </a:lstStyle>
          <a:p>
            <a:endParaRPr/>
          </a:p>
        </p:txBody>
      </p:sp>
      <p:sp>
        <p:nvSpPr>
          <p:cNvPr id="237" name="Google Shape;237;p72"/>
          <p:cNvSpPr txBox="1">
            <a:spLocks noGrp="1"/>
          </p:cNvSpPr>
          <p:nvPr>
            <p:ph type="body" idx="1"/>
          </p:nvPr>
        </p:nvSpPr>
        <p:spPr>
          <a:xfrm>
            <a:off x="888800" y="1527800"/>
            <a:ext cx="7249500" cy="24381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FFFFF"/>
              </a:buClr>
              <a:buSzPts val="1800"/>
              <a:buChar char="●"/>
              <a:defRPr>
                <a:solidFill>
                  <a:srgbClr val="FFFFFF"/>
                </a:solidFill>
              </a:defRPr>
            </a:lvl1pPr>
            <a:lvl2pPr marL="914400" lvl="1" indent="-317500" algn="l">
              <a:lnSpc>
                <a:spcPct val="115000"/>
              </a:lnSpc>
              <a:spcBef>
                <a:spcPts val="1600"/>
              </a:spcBef>
              <a:spcAft>
                <a:spcPts val="0"/>
              </a:spcAft>
              <a:buClr>
                <a:srgbClr val="FFFFFF"/>
              </a:buClr>
              <a:buSzPts val="1400"/>
              <a:buChar char="○"/>
              <a:defRPr>
                <a:solidFill>
                  <a:srgbClr val="FFFFFF"/>
                </a:solidFill>
              </a:defRPr>
            </a:lvl2pPr>
            <a:lvl3pPr marL="1371600" lvl="2" indent="-317500" algn="l">
              <a:lnSpc>
                <a:spcPct val="115000"/>
              </a:lnSpc>
              <a:spcBef>
                <a:spcPts val="1600"/>
              </a:spcBef>
              <a:spcAft>
                <a:spcPts val="0"/>
              </a:spcAft>
              <a:buClr>
                <a:srgbClr val="FFFFFF"/>
              </a:buClr>
              <a:buSzPts val="1400"/>
              <a:buChar char="■"/>
              <a:defRPr>
                <a:solidFill>
                  <a:srgbClr val="FFFFFF"/>
                </a:solidFill>
              </a:defRPr>
            </a:lvl3pPr>
            <a:lvl4pPr marL="1828800" lvl="3" indent="-317500" algn="l">
              <a:lnSpc>
                <a:spcPct val="115000"/>
              </a:lnSpc>
              <a:spcBef>
                <a:spcPts val="1600"/>
              </a:spcBef>
              <a:spcAft>
                <a:spcPts val="0"/>
              </a:spcAft>
              <a:buClr>
                <a:srgbClr val="FFFFFF"/>
              </a:buClr>
              <a:buSzPts val="1400"/>
              <a:buChar char="●"/>
              <a:defRPr>
                <a:solidFill>
                  <a:srgbClr val="FFFFFF"/>
                </a:solidFill>
              </a:defRPr>
            </a:lvl4pPr>
            <a:lvl5pPr marL="2286000" lvl="4" indent="-317500" algn="l">
              <a:lnSpc>
                <a:spcPct val="115000"/>
              </a:lnSpc>
              <a:spcBef>
                <a:spcPts val="1600"/>
              </a:spcBef>
              <a:spcAft>
                <a:spcPts val="0"/>
              </a:spcAft>
              <a:buClr>
                <a:srgbClr val="FFFFFF"/>
              </a:buClr>
              <a:buSzPts val="1400"/>
              <a:buChar char="○"/>
              <a:defRPr>
                <a:solidFill>
                  <a:srgbClr val="FFFFFF"/>
                </a:solidFill>
              </a:defRPr>
            </a:lvl5pPr>
            <a:lvl6pPr marL="2743200" lvl="5" indent="-317500" algn="l">
              <a:lnSpc>
                <a:spcPct val="115000"/>
              </a:lnSpc>
              <a:spcBef>
                <a:spcPts val="1600"/>
              </a:spcBef>
              <a:spcAft>
                <a:spcPts val="0"/>
              </a:spcAft>
              <a:buClr>
                <a:srgbClr val="FFFFFF"/>
              </a:buClr>
              <a:buSzPts val="1400"/>
              <a:buChar char="■"/>
              <a:defRPr>
                <a:solidFill>
                  <a:srgbClr val="FFFFFF"/>
                </a:solidFill>
              </a:defRPr>
            </a:lvl6pPr>
            <a:lvl7pPr marL="3200400" lvl="6" indent="-317500" algn="l">
              <a:lnSpc>
                <a:spcPct val="115000"/>
              </a:lnSpc>
              <a:spcBef>
                <a:spcPts val="1600"/>
              </a:spcBef>
              <a:spcAft>
                <a:spcPts val="0"/>
              </a:spcAft>
              <a:buClr>
                <a:srgbClr val="FFFFFF"/>
              </a:buClr>
              <a:buSzPts val="1400"/>
              <a:buChar char="●"/>
              <a:defRPr>
                <a:solidFill>
                  <a:srgbClr val="FFFFFF"/>
                </a:solidFill>
              </a:defRPr>
            </a:lvl7pPr>
            <a:lvl8pPr marL="3657600" lvl="7" indent="-317500" algn="l">
              <a:lnSpc>
                <a:spcPct val="115000"/>
              </a:lnSpc>
              <a:spcBef>
                <a:spcPts val="1600"/>
              </a:spcBef>
              <a:spcAft>
                <a:spcPts val="0"/>
              </a:spcAft>
              <a:buClr>
                <a:srgbClr val="FFFFFF"/>
              </a:buClr>
              <a:buSzPts val="1400"/>
              <a:buChar char="○"/>
              <a:defRPr>
                <a:solidFill>
                  <a:srgbClr val="FFFFFF"/>
                </a:solidFill>
              </a:defRPr>
            </a:lvl8pPr>
            <a:lvl9pPr marL="4114800" lvl="8" indent="-317500" algn="l">
              <a:lnSpc>
                <a:spcPct val="115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4B3D-045B-0E83-2537-5A6E0AC3541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7CA6A43-56ED-6F29-CD1E-74345FEC41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9E54FCF-98FD-BA04-D586-A12631DD02DF}"/>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5" name="Footer Placeholder 4">
            <a:extLst>
              <a:ext uri="{FF2B5EF4-FFF2-40B4-BE49-F238E27FC236}">
                <a16:creationId xmlns:a16="http://schemas.microsoft.com/office/drawing/2014/main" id="{CD6C6676-8669-A040-B992-2F73EA2DF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70623-B0C3-F5E7-013B-BD0D260E0501}"/>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31044602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9F66-F00E-B38E-365D-CC4E010F3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5AD8C-6D57-507F-D429-FADACF70F0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D925-1153-CDFB-11A5-99C8169F5EEE}"/>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5" name="Footer Placeholder 4">
            <a:extLst>
              <a:ext uri="{FF2B5EF4-FFF2-40B4-BE49-F238E27FC236}">
                <a16:creationId xmlns:a16="http://schemas.microsoft.com/office/drawing/2014/main" id="{B431A174-43A8-F196-8DEE-43F4F3C56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DB977-ECAC-D404-3542-39EBA75C2B15}"/>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13621531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4AFA-77A2-8660-9FCC-D32F06862FFB}"/>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E14DCE0-A545-5036-0C28-7A7AC64FA72C}"/>
              </a:ext>
            </a:extLst>
          </p:cNvPr>
          <p:cNvSpPr>
            <a:spLocks noGrp="1"/>
          </p:cNvSpPr>
          <p:nvPr>
            <p:ph type="body" idx="1"/>
          </p:nvPr>
        </p:nvSpPr>
        <p:spPr>
          <a:xfrm>
            <a:off x="623887"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FFCE5-ED1B-BB71-32C7-91B552678A04}"/>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5" name="Footer Placeholder 4">
            <a:extLst>
              <a:ext uri="{FF2B5EF4-FFF2-40B4-BE49-F238E27FC236}">
                <a16:creationId xmlns:a16="http://schemas.microsoft.com/office/drawing/2014/main" id="{9BBC3F6C-D1F0-B5BA-59B5-03F49C0BF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EFB62-0BFC-C7EB-93FB-8DE3F06248B0}"/>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192475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w/ illustration v2">
  <p:cSld name="TITLE_AND_BODY_1_1">
    <p:spTree>
      <p:nvGrpSpPr>
        <p:cNvPr id="1" name="Shape 30"/>
        <p:cNvGrpSpPr/>
        <p:nvPr/>
      </p:nvGrpSpPr>
      <p:grpSpPr>
        <a:xfrm>
          <a:off x="0" y="0"/>
          <a:ext cx="0" cy="0"/>
          <a:chOff x="0" y="0"/>
          <a:chExt cx="0" cy="0"/>
        </a:xfrm>
      </p:grpSpPr>
      <p:sp>
        <p:nvSpPr>
          <p:cNvPr id="31" name="Google Shape;31;p31"/>
          <p:cNvSpPr txBox="1">
            <a:spLocks noGrp="1"/>
          </p:cNvSpPr>
          <p:nvPr>
            <p:ph type="title"/>
          </p:nvPr>
        </p:nvSpPr>
        <p:spPr>
          <a:xfrm>
            <a:off x="311700" y="292625"/>
            <a:ext cx="7152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31"/>
          <p:cNvSpPr txBox="1">
            <a:spLocks noGrp="1"/>
          </p:cNvSpPr>
          <p:nvPr>
            <p:ph type="body" idx="1"/>
          </p:nvPr>
        </p:nvSpPr>
        <p:spPr>
          <a:xfrm>
            <a:off x="311700" y="1152475"/>
            <a:ext cx="6792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 name="Google Shape;3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31"/>
          <p:cNvSpPr/>
          <p:nvPr/>
        </p:nvSpPr>
        <p:spPr>
          <a:xfrm>
            <a:off x="7464437" y="-1768150"/>
            <a:ext cx="3098400" cy="3098400"/>
          </a:xfrm>
          <a:prstGeom prst="ellipse">
            <a:avLst/>
          </a:prstGeom>
          <a:solidFill>
            <a:srgbClr val="E66E6F"/>
          </a:solidFill>
          <a:ln>
            <a:noFill/>
          </a:ln>
          <a:effectLst>
            <a:outerShdw blurRad="128588" dist="19050" dir="5400000" algn="bl" rotWithShape="0">
              <a:srgbClr val="000000">
                <a:alpha val="2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1"/>
          <p:cNvSpPr/>
          <p:nvPr/>
        </p:nvSpPr>
        <p:spPr>
          <a:xfrm>
            <a:off x="8717075" y="2898075"/>
            <a:ext cx="593100" cy="593100"/>
          </a:xfrm>
          <a:prstGeom prst="ellipse">
            <a:avLst/>
          </a:prstGeom>
          <a:solidFill>
            <a:srgbClr val="6DB8C1"/>
          </a:solidFill>
          <a:ln>
            <a:noFill/>
          </a:ln>
          <a:effectLst>
            <a:outerShdw blurRad="128588" dist="19050" dir="5400000" algn="bl" rotWithShape="0">
              <a:srgbClr val="000000">
                <a:alpha val="2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1"/>
          <p:cNvSpPr/>
          <p:nvPr/>
        </p:nvSpPr>
        <p:spPr>
          <a:xfrm>
            <a:off x="7104450" y="3800875"/>
            <a:ext cx="1040400" cy="899700"/>
          </a:xfrm>
          <a:prstGeom prst="triangle">
            <a:avLst>
              <a:gd name="adj" fmla="val 50000"/>
            </a:avLst>
          </a:prstGeom>
          <a:solidFill>
            <a:srgbClr val="F0B07B"/>
          </a:solidFill>
          <a:ln>
            <a:noFill/>
          </a:ln>
          <a:effectLst>
            <a:outerShdw blurRad="128588" dist="19050" dir="5400000" algn="bl" rotWithShape="0">
              <a:srgbClr val="000000">
                <a:alpha val="2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EB6F-9D74-47DD-06B5-CC6E4E671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F1E01-9DEC-C84D-699E-FF910015C9CC}"/>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73B776-D616-C1E2-70FE-D7EB24E428CA}"/>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E3E70E-8D17-A502-B0E2-534ACCD49C89}"/>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6" name="Footer Placeholder 5">
            <a:extLst>
              <a:ext uri="{FF2B5EF4-FFF2-40B4-BE49-F238E27FC236}">
                <a16:creationId xmlns:a16="http://schemas.microsoft.com/office/drawing/2014/main" id="{C83B94BB-390E-9AC5-F734-009CA5E19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46A63-767A-A3D5-F331-6CC3FC82FFDE}"/>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39793518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CEDE-D749-CBFB-4305-78B2418A589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E3A23C-3E31-AD14-8D70-7436D601916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D4B51-BA1B-1712-EF02-10384F5F305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0DF277-6B8F-BA28-3F2E-684606DE9D1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941EC-6CE0-2C68-CBF5-CC33FE8F4A5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F0E2C9-EABA-BCEF-88F5-0EF674A74D7A}"/>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8" name="Footer Placeholder 7">
            <a:extLst>
              <a:ext uri="{FF2B5EF4-FFF2-40B4-BE49-F238E27FC236}">
                <a16:creationId xmlns:a16="http://schemas.microsoft.com/office/drawing/2014/main" id="{E572771D-875F-F543-72B3-376D6DE066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C00043-DB00-38FF-0E72-EF8078A3DBFD}"/>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22147105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4F46-D169-7B26-F5AA-982E3FD27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3EE98-C0AE-F7B7-7FE1-EA41DB61E0A0}"/>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4" name="Footer Placeholder 3">
            <a:extLst>
              <a:ext uri="{FF2B5EF4-FFF2-40B4-BE49-F238E27FC236}">
                <a16:creationId xmlns:a16="http://schemas.microsoft.com/office/drawing/2014/main" id="{17732A49-0D19-56E9-471E-35505BC7D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0DDBB7-CC7F-C108-605E-6B99F1D375ED}"/>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40117200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5FE22B-F3F6-E6D7-E92A-293048F8530C}"/>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3" name="Footer Placeholder 2">
            <a:extLst>
              <a:ext uri="{FF2B5EF4-FFF2-40B4-BE49-F238E27FC236}">
                <a16:creationId xmlns:a16="http://schemas.microsoft.com/office/drawing/2014/main" id="{9460E85E-5AFA-37AD-48A0-209DE4932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8A360F-1246-D44D-1225-EE46C43304EE}"/>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41531010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A65C-4D5E-C115-168E-2CEB6776D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CA23C89-2F05-2D6D-110A-8A3F6C4A8F1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82421B-AD4A-C066-B6C7-4440771B16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B9BFCDE-EDFE-BE5E-C912-D2481FBA5F95}"/>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6" name="Footer Placeholder 5">
            <a:extLst>
              <a:ext uri="{FF2B5EF4-FFF2-40B4-BE49-F238E27FC236}">
                <a16:creationId xmlns:a16="http://schemas.microsoft.com/office/drawing/2014/main" id="{DB31F8A4-200B-0BE2-99C9-EDB7EDED0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61C50-3038-A36A-93A4-24838EA3F43F}"/>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35390681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6B79-3917-D94B-F06C-17085F5B6E1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0A9C602-BA98-F7EF-3848-F11CD87E565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FE9C730-9847-79FA-DD58-A12AE2E073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9F9767A-3836-FEB2-CD66-00CA98FC1DED}"/>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6" name="Footer Placeholder 5">
            <a:extLst>
              <a:ext uri="{FF2B5EF4-FFF2-40B4-BE49-F238E27FC236}">
                <a16:creationId xmlns:a16="http://schemas.microsoft.com/office/drawing/2014/main" id="{CBF1F885-96B8-D48B-1A83-A3770AF0D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46BDA-164D-AF68-4BE9-7FFF3CC67BC1}"/>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135058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0161-938F-E2A0-FECA-65BFBF2154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D7322A-7407-CEC3-A085-97DF702131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07E32-350D-C34E-3B52-037ADD021413}"/>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5" name="Footer Placeholder 4">
            <a:extLst>
              <a:ext uri="{FF2B5EF4-FFF2-40B4-BE49-F238E27FC236}">
                <a16:creationId xmlns:a16="http://schemas.microsoft.com/office/drawing/2014/main" id="{5F4C4F0B-3400-A05D-D525-F51EEC186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EBC3C-876E-17C1-A713-EBE54FCA0F3F}"/>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27399720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7EE586-CDAD-FD20-2F4B-4E65D3CF27F3}"/>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787AFE-FCB0-12E8-7DF9-FA009BE1072D}"/>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28356-8ECF-2678-5224-3A95BAFD7E73}"/>
              </a:ext>
            </a:extLst>
          </p:cNvPr>
          <p:cNvSpPr>
            <a:spLocks noGrp="1"/>
          </p:cNvSpPr>
          <p:nvPr>
            <p:ph type="dt" sz="half" idx="10"/>
          </p:nvPr>
        </p:nvSpPr>
        <p:spPr/>
        <p:txBody>
          <a:bodyPr/>
          <a:lstStyle/>
          <a:p>
            <a:fld id="{41DDADCE-C634-42F1-A69F-010A2C14870E}" type="datetimeFigureOut">
              <a:rPr lang="en-US" smtClean="0"/>
              <a:t>8/27/24</a:t>
            </a:fld>
            <a:endParaRPr lang="en-US"/>
          </a:p>
        </p:txBody>
      </p:sp>
      <p:sp>
        <p:nvSpPr>
          <p:cNvPr id="5" name="Footer Placeholder 4">
            <a:extLst>
              <a:ext uri="{FF2B5EF4-FFF2-40B4-BE49-F238E27FC236}">
                <a16:creationId xmlns:a16="http://schemas.microsoft.com/office/drawing/2014/main" id="{A2D984F0-2F95-61D0-2C0F-B6DCA3324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E3FCD-BFE1-6F21-E4BF-02F61F131396}"/>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99938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w/ Illustration">
  <p:cSld name="BLANK_1_1_2">
    <p:bg>
      <p:bgPr>
        <a:solidFill>
          <a:srgbClr val="3D3F51"/>
        </a:solidFill>
        <a:effectLst/>
      </p:bgPr>
    </p:bg>
    <p:spTree>
      <p:nvGrpSpPr>
        <p:cNvPr id="1" name="Shape 37"/>
        <p:cNvGrpSpPr/>
        <p:nvPr/>
      </p:nvGrpSpPr>
      <p:grpSpPr>
        <a:xfrm>
          <a:off x="0" y="0"/>
          <a:ext cx="0" cy="0"/>
          <a:chOff x="0" y="0"/>
          <a:chExt cx="0" cy="0"/>
        </a:xfrm>
      </p:grpSpPr>
      <p:pic>
        <p:nvPicPr>
          <p:cNvPr id="38" name="Google Shape;38;p33"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sp>
        <p:nvSpPr>
          <p:cNvPr id="39" name="Google Shape;39;p33"/>
          <p:cNvSpPr txBox="1">
            <a:spLocks noGrp="1"/>
          </p:cNvSpPr>
          <p:nvPr>
            <p:ph type="title"/>
          </p:nvPr>
        </p:nvSpPr>
        <p:spPr>
          <a:xfrm>
            <a:off x="247200" y="1687500"/>
            <a:ext cx="8649600" cy="64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40" name="Google Shape;40;p33"/>
          <p:cNvSpPr txBox="1">
            <a:spLocks noGrp="1"/>
          </p:cNvSpPr>
          <p:nvPr>
            <p:ph type="subTitle" idx="1"/>
          </p:nvPr>
        </p:nvSpPr>
        <p:spPr>
          <a:xfrm>
            <a:off x="1377300" y="2330400"/>
            <a:ext cx="6389400" cy="48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w/ subtitle">
  <p:cSld name="BLANK_2">
    <p:spTree>
      <p:nvGrpSpPr>
        <p:cNvPr id="1" name="Shape 41"/>
        <p:cNvGrpSpPr/>
        <p:nvPr/>
      </p:nvGrpSpPr>
      <p:grpSpPr>
        <a:xfrm>
          <a:off x="0" y="0"/>
          <a:ext cx="0" cy="0"/>
          <a:chOff x="0" y="0"/>
          <a:chExt cx="0" cy="0"/>
        </a:xfrm>
      </p:grpSpPr>
      <p:sp>
        <p:nvSpPr>
          <p:cNvPr id="42" name="Google Shape;42;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34"/>
          <p:cNvSpPr/>
          <p:nvPr/>
        </p:nvSpPr>
        <p:spPr>
          <a:xfrm>
            <a:off x="-856700" y="667925"/>
            <a:ext cx="4121100" cy="4121100"/>
          </a:xfrm>
          <a:prstGeom prst="ellipse">
            <a:avLst/>
          </a:prstGeom>
          <a:solidFill>
            <a:srgbClr val="F3F3F3">
              <a:alpha val="6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4"/>
          <p:cNvSpPr txBox="1">
            <a:spLocks noGrp="1"/>
          </p:cNvSpPr>
          <p:nvPr>
            <p:ph type="title"/>
          </p:nvPr>
        </p:nvSpPr>
        <p:spPr>
          <a:xfrm>
            <a:off x="580950" y="1767300"/>
            <a:ext cx="7982100" cy="69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45" name="Google Shape;45;p34"/>
          <p:cNvSpPr txBox="1">
            <a:spLocks noGrp="1"/>
          </p:cNvSpPr>
          <p:nvPr>
            <p:ph type="subTitle" idx="1"/>
          </p:nvPr>
        </p:nvSpPr>
        <p:spPr>
          <a:xfrm>
            <a:off x="580950" y="2541600"/>
            <a:ext cx="7982100" cy="974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1400" b="1">
                <a:latin typeface="Open Sans"/>
                <a:ea typeface="Open Sans"/>
                <a:cs typeface="Open Sans"/>
                <a:sym typeface="Open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w/ 3 columns">
  <p:cSld name="TITLE_ONLY_1">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9" name="Google Shape;49;p35"/>
          <p:cNvSpPr txBox="1">
            <a:spLocks noGrp="1"/>
          </p:cNvSpPr>
          <p:nvPr>
            <p:ph type="body" idx="1"/>
          </p:nvPr>
        </p:nvSpPr>
        <p:spPr>
          <a:xfrm>
            <a:off x="2746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35"/>
          <p:cNvSpPr txBox="1">
            <a:spLocks noGrp="1"/>
          </p:cNvSpPr>
          <p:nvPr>
            <p:ph type="body" idx="2"/>
          </p:nvPr>
        </p:nvSpPr>
        <p:spPr>
          <a:xfrm>
            <a:off x="32883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1" name="Google Shape;51;p35"/>
          <p:cNvSpPr txBox="1">
            <a:spLocks noGrp="1"/>
          </p:cNvSpPr>
          <p:nvPr>
            <p:ph type="body" idx="3"/>
          </p:nvPr>
        </p:nvSpPr>
        <p:spPr>
          <a:xfrm>
            <a:off x="63020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amp; Image (Teal)">
  <p:cSld name="SECTION_TITLE_AND_DESCRIPTION">
    <p:spTree>
      <p:nvGrpSpPr>
        <p:cNvPr id="1" name="Shape 52"/>
        <p:cNvGrpSpPr/>
        <p:nvPr/>
      </p:nvGrpSpPr>
      <p:grpSpPr>
        <a:xfrm>
          <a:off x="0" y="0"/>
          <a:ext cx="0" cy="0"/>
          <a:chOff x="0" y="0"/>
          <a:chExt cx="0" cy="0"/>
        </a:xfrm>
      </p:grpSpPr>
      <p:sp>
        <p:nvSpPr>
          <p:cNvPr id="53" name="Google Shape;53;p38"/>
          <p:cNvSpPr/>
          <p:nvPr/>
        </p:nvSpPr>
        <p:spPr>
          <a:xfrm>
            <a:off x="4572000" y="-86675"/>
            <a:ext cx="4673100" cy="51435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8"/>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5" name="Google Shape;55;p38"/>
          <p:cNvSpPr txBox="1">
            <a:spLocks noGrp="1"/>
          </p:cNvSpPr>
          <p:nvPr>
            <p:ph type="body" idx="1"/>
          </p:nvPr>
        </p:nvSpPr>
        <p:spPr>
          <a:xfrm>
            <a:off x="265500" y="1608675"/>
            <a:ext cx="4045200" cy="2978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24B53"/>
              </a:buClr>
              <a:buSzPts val="2800"/>
              <a:buFont typeface="Open Sans"/>
              <a:buNone/>
              <a:defRPr sz="2800" b="1" i="0" u="none" strike="noStrike" cap="none">
                <a:solidFill>
                  <a:srgbClr val="424B53"/>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424B53"/>
              </a:buClr>
              <a:buSzPts val="1800"/>
              <a:buFont typeface="Arial"/>
              <a:buChar char="●"/>
              <a:defRPr sz="1800" b="0" i="0" u="none" strike="noStrike" cap="none">
                <a:solidFill>
                  <a:srgbClr val="424B53"/>
                </a:solidFill>
                <a:latin typeface="Arial"/>
                <a:ea typeface="Arial"/>
                <a:cs typeface="Arial"/>
                <a:sym typeface="Arial"/>
              </a:defRPr>
            </a:lvl1pPr>
            <a:lvl2pPr marL="914400" marR="0" lvl="1"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2pPr>
            <a:lvl3pPr marL="1371600" marR="0" lvl="2"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3pPr>
            <a:lvl4pPr marL="1828800" marR="0" lvl="3"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4pPr>
            <a:lvl5pPr marL="2286000" marR="0" lvl="4"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5pPr>
            <a:lvl6pPr marL="2743200" marR="0" lvl="5"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6pPr>
            <a:lvl7pPr marL="3200400" marR="0" lvl="6"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7pPr>
            <a:lvl8pPr marL="3657600" marR="0" lvl="7"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8pPr>
            <a:lvl9pPr marL="4114800" marR="0" lvl="8" indent="-317500" algn="l" rtl="0">
              <a:lnSpc>
                <a:spcPct val="115000"/>
              </a:lnSpc>
              <a:spcBef>
                <a:spcPts val="1600"/>
              </a:spcBef>
              <a:spcAft>
                <a:spcPts val="1600"/>
              </a:spcAft>
              <a:buClr>
                <a:srgbClr val="424B53"/>
              </a:buClr>
              <a:buSzPts val="1400"/>
              <a:buFont typeface="Arial"/>
              <a:buChar char="■"/>
              <a:defRPr sz="1400" b="0" i="0" u="none" strike="noStrike" cap="none">
                <a:solidFill>
                  <a:srgbClr val="424B53"/>
                </a:solidFill>
                <a:latin typeface="Arial"/>
                <a:ea typeface="Arial"/>
                <a:cs typeface="Arial"/>
                <a:sym typeface="Arial"/>
              </a:defRPr>
            </a:lvl9pPr>
          </a:lstStyle>
          <a:p>
            <a:endParaRPr/>
          </a:p>
        </p:txBody>
      </p:sp>
      <p:sp>
        <p:nvSpPr>
          <p:cNvPr id="8" name="Google Shape;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6"/>
        <p:cNvGrpSpPr/>
        <p:nvPr/>
      </p:nvGrpSpPr>
      <p:grpSpPr>
        <a:xfrm>
          <a:off x="0" y="0"/>
          <a:ext cx="0" cy="0"/>
          <a:chOff x="0" y="0"/>
          <a:chExt cx="0" cy="0"/>
        </a:xfrm>
      </p:grpSpPr>
      <p:sp>
        <p:nvSpPr>
          <p:cNvPr id="127" name="Google Shape;127;p40"/>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24B53"/>
              </a:buClr>
              <a:buSzPts val="2800"/>
              <a:buFont typeface="Arial"/>
              <a:buNone/>
              <a:defRPr sz="2800" b="1" i="0" u="none" strike="noStrike" cap="none">
                <a:solidFill>
                  <a:srgbClr val="424B53"/>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28" name="Google Shape;128;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424B53"/>
              </a:buClr>
              <a:buSzPts val="1800"/>
              <a:buFont typeface="Arial"/>
              <a:buChar char="●"/>
              <a:defRPr sz="1800" b="0" i="0" u="none" strike="noStrike" cap="none">
                <a:solidFill>
                  <a:srgbClr val="424B53"/>
                </a:solidFill>
                <a:latin typeface="Arial"/>
                <a:ea typeface="Arial"/>
                <a:cs typeface="Arial"/>
                <a:sym typeface="Arial"/>
              </a:defRPr>
            </a:lvl1pPr>
            <a:lvl2pPr marL="914400" marR="0" lvl="1"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2pPr>
            <a:lvl3pPr marL="1371600" marR="0" lvl="2"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3pPr>
            <a:lvl4pPr marL="1828800" marR="0" lvl="3"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4pPr>
            <a:lvl5pPr marL="2286000" marR="0" lvl="4"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5pPr>
            <a:lvl6pPr marL="2743200" marR="0" lvl="5"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6pPr>
            <a:lvl7pPr marL="3200400" marR="0" lvl="6"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7pPr>
            <a:lvl8pPr marL="3657600" marR="0" lvl="7"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8pPr>
            <a:lvl9pPr marL="4114800" marR="0" lvl="8" indent="-317500" algn="l" rtl="0">
              <a:lnSpc>
                <a:spcPct val="115000"/>
              </a:lnSpc>
              <a:spcBef>
                <a:spcPts val="1600"/>
              </a:spcBef>
              <a:spcAft>
                <a:spcPts val="1600"/>
              </a:spcAft>
              <a:buClr>
                <a:srgbClr val="424B53"/>
              </a:buClr>
              <a:buSzPts val="1400"/>
              <a:buFont typeface="Arial"/>
              <a:buChar char="■"/>
              <a:defRPr sz="1400" b="0" i="0" u="none" strike="noStrike" cap="none">
                <a:solidFill>
                  <a:srgbClr val="424B53"/>
                </a:solidFill>
                <a:latin typeface="Arial"/>
                <a:ea typeface="Arial"/>
                <a:cs typeface="Arial"/>
                <a:sym typeface="Arial"/>
              </a:defRPr>
            </a:lvl9pPr>
          </a:lstStyle>
          <a:p>
            <a:endParaRPr/>
          </a:p>
        </p:txBody>
      </p:sp>
      <p:sp>
        <p:nvSpPr>
          <p:cNvPr id="129" name="Google Shape;129;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D2DD6-7BF8-2471-75FF-493AFE79CF2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9F39C-B363-C9AD-D0B1-9F7E9D14C9BC}"/>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BBB96-E85A-C792-8B9A-6C7CF2EA56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41DDADCE-C634-42F1-A69F-010A2C14870E}" type="datetimeFigureOut">
              <a:rPr lang="en-US" smtClean="0"/>
              <a:t>8/27/24</a:t>
            </a:fld>
            <a:endParaRPr lang="en-US"/>
          </a:p>
        </p:txBody>
      </p:sp>
      <p:sp>
        <p:nvSpPr>
          <p:cNvPr id="5" name="Footer Placeholder 4">
            <a:extLst>
              <a:ext uri="{FF2B5EF4-FFF2-40B4-BE49-F238E27FC236}">
                <a16:creationId xmlns:a16="http://schemas.microsoft.com/office/drawing/2014/main" id="{C55082AE-6510-F071-CB88-D0E886B2690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321998-6BFE-A1A3-EBA4-F012D870479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3CBC232B-A500-411A-8270-459D2715034C}" type="slidenum">
              <a:rPr lang="en-US" smtClean="0"/>
              <a:t>‹#›</a:t>
            </a:fld>
            <a:endParaRPr lang="en-US"/>
          </a:p>
        </p:txBody>
      </p:sp>
    </p:spTree>
    <p:extLst>
      <p:ext uri="{BB962C8B-B14F-4D97-AF65-F5344CB8AC3E}">
        <p14:creationId xmlns:p14="http://schemas.microsoft.com/office/powerpoint/2010/main" val="19212746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hyperlink" Target="mailto:help@packback.co"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hyperlink" Target="mailto:help@packback.co" TargetMode="External"/><Relationship Id="rId2" Type="http://schemas.openxmlformats.org/officeDocument/2006/relationships/notesSlide" Target="../notesSlides/notesSlide26.xml"/><Relationship Id="rId1" Type="http://schemas.openxmlformats.org/officeDocument/2006/relationships/slideLayout" Target="../slideLayouts/slideLayout26.xml"/><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53.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ec4c650578_0_4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dirty="0"/>
              <a:t>Participation requirements (Journal Club)</a:t>
            </a:r>
            <a:endParaRPr sz="2600" dirty="0"/>
          </a:p>
        </p:txBody>
      </p:sp>
      <p:sp>
        <p:nvSpPr>
          <p:cNvPr id="291" name="Google Shape;291;g2ec4c650578_0_41"/>
          <p:cNvSpPr txBox="1">
            <a:spLocks noGrp="1"/>
          </p:cNvSpPr>
          <p:nvPr>
            <p:ph type="body" idx="1"/>
          </p:nvPr>
        </p:nvSpPr>
        <p:spPr>
          <a:xfrm>
            <a:off x="274599" y="2159281"/>
            <a:ext cx="2643529" cy="267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b="1" dirty="0"/>
              <a:t>8 Journal Club Discussions due</a:t>
            </a:r>
            <a:endParaRPr sz="2000" b="1" dirty="0"/>
          </a:p>
          <a:p>
            <a:pPr marL="0" lvl="0" indent="0" algn="l" rtl="0">
              <a:lnSpc>
                <a:spcPct val="115000"/>
              </a:lnSpc>
              <a:spcBef>
                <a:spcPts val="1600"/>
              </a:spcBef>
              <a:spcAft>
                <a:spcPts val="1600"/>
              </a:spcAft>
              <a:buSzPts val="1800"/>
              <a:buNone/>
            </a:pPr>
            <a:r>
              <a:rPr lang="en" sz="1600" b="1" dirty="0">
                <a:solidFill>
                  <a:srgbClr val="C7383D"/>
                </a:solidFill>
              </a:rPr>
              <a:t>Sundays</a:t>
            </a:r>
            <a:r>
              <a:rPr lang="en" sz="1600" dirty="0"/>
              <a:t> at </a:t>
            </a:r>
            <a:r>
              <a:rPr lang="en" sz="1600" b="1" dirty="0">
                <a:solidFill>
                  <a:srgbClr val="C7383D"/>
                </a:solidFill>
              </a:rPr>
              <a:t>11:59 PM</a:t>
            </a:r>
            <a:r>
              <a:rPr lang="en" sz="1600" dirty="0">
                <a:solidFill>
                  <a:schemeClr val="tx1"/>
                </a:solidFill>
              </a:rPr>
              <a:t> the week of journal club.</a:t>
            </a:r>
            <a:endParaRPr lang="en-US" sz="1600" dirty="0">
              <a:solidFill>
                <a:schemeClr val="tx1"/>
              </a:solidFill>
            </a:endParaRPr>
          </a:p>
          <a:p>
            <a:pPr marL="0" lvl="0" indent="0" algn="l" rtl="0">
              <a:lnSpc>
                <a:spcPct val="115000"/>
              </a:lnSpc>
              <a:spcBef>
                <a:spcPts val="1600"/>
              </a:spcBef>
              <a:spcAft>
                <a:spcPts val="1600"/>
              </a:spcAft>
              <a:buSzPts val="1800"/>
              <a:buNone/>
            </a:pPr>
            <a:r>
              <a:rPr lang="en-US" sz="1600" b="1" dirty="0">
                <a:solidFill>
                  <a:srgbClr val="C7383D"/>
                </a:solidFill>
              </a:rPr>
              <a:t>Questions </a:t>
            </a:r>
            <a:r>
              <a:rPr lang="en-US" sz="1600" dirty="0">
                <a:solidFill>
                  <a:schemeClr val="tx1"/>
                </a:solidFill>
              </a:rPr>
              <a:t>are due</a:t>
            </a:r>
            <a:r>
              <a:rPr lang="en-US" sz="1600" b="1" dirty="0">
                <a:solidFill>
                  <a:srgbClr val="C7383D"/>
                </a:solidFill>
              </a:rPr>
              <a:t> Tuesdays </a:t>
            </a:r>
            <a:r>
              <a:rPr lang="en" sz="1600" dirty="0"/>
              <a:t>at </a:t>
            </a:r>
            <a:r>
              <a:rPr lang="en" sz="1600" b="1" dirty="0">
                <a:solidFill>
                  <a:srgbClr val="C7383D"/>
                </a:solidFill>
              </a:rPr>
              <a:t>12:30 PM</a:t>
            </a:r>
            <a:r>
              <a:rPr lang="en" sz="1600" dirty="0">
                <a:solidFill>
                  <a:schemeClr val="tx1"/>
                </a:solidFill>
              </a:rPr>
              <a:t> the day of journal club.</a:t>
            </a:r>
            <a:endParaRPr lang="en-US" sz="1600" b="1" dirty="0">
              <a:solidFill>
                <a:srgbClr val="C7383D"/>
              </a:solidFill>
            </a:endParaRPr>
          </a:p>
        </p:txBody>
      </p:sp>
      <p:sp>
        <p:nvSpPr>
          <p:cNvPr id="292" name="Google Shape;292;g2ec4c650578_0_41"/>
          <p:cNvSpPr txBox="1">
            <a:spLocks noGrp="1"/>
          </p:cNvSpPr>
          <p:nvPr>
            <p:ph type="body" idx="2"/>
          </p:nvPr>
        </p:nvSpPr>
        <p:spPr>
          <a:xfrm>
            <a:off x="3160950" y="2159281"/>
            <a:ext cx="2394600" cy="267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800"/>
              <a:buNone/>
            </a:pPr>
            <a:r>
              <a:rPr lang="en" sz="2000" b="1" dirty="0"/>
              <a:t>What to Post</a:t>
            </a:r>
            <a:br>
              <a:rPr lang="en" sz="1600" b="1" dirty="0"/>
            </a:br>
            <a:r>
              <a:rPr lang="en" sz="1600" dirty="0">
                <a:solidFill>
                  <a:srgbClr val="999999"/>
                </a:solidFill>
              </a:rPr>
              <a:t>per deadline period</a:t>
            </a:r>
            <a:endParaRPr sz="1600" dirty="0">
              <a:solidFill>
                <a:srgbClr val="999999"/>
              </a:solidFill>
            </a:endParaRPr>
          </a:p>
          <a:p>
            <a:pPr marL="457200" lvl="0" indent="-330200" algn="l" rtl="0">
              <a:lnSpc>
                <a:spcPct val="115000"/>
              </a:lnSpc>
              <a:spcBef>
                <a:spcPts val="1600"/>
              </a:spcBef>
              <a:spcAft>
                <a:spcPts val="0"/>
              </a:spcAft>
              <a:buSzPts val="1600"/>
              <a:buChar char="●"/>
            </a:pPr>
            <a:r>
              <a:rPr lang="en" sz="1600" dirty="0"/>
              <a:t>Post </a:t>
            </a:r>
            <a:r>
              <a:rPr lang="en" sz="1600" b="1" dirty="0">
                <a:solidFill>
                  <a:srgbClr val="C7383D"/>
                </a:solidFill>
              </a:rPr>
              <a:t>1</a:t>
            </a:r>
            <a:r>
              <a:rPr lang="en" sz="1600" dirty="0"/>
              <a:t> Question</a:t>
            </a:r>
            <a:endParaRPr sz="1600" dirty="0"/>
          </a:p>
          <a:p>
            <a:pPr marL="457200" lvl="0" indent="-342900" algn="l" rtl="0">
              <a:lnSpc>
                <a:spcPct val="115000"/>
              </a:lnSpc>
              <a:spcBef>
                <a:spcPts val="0"/>
              </a:spcBef>
              <a:spcAft>
                <a:spcPts val="0"/>
              </a:spcAft>
              <a:buSzPts val="1800"/>
              <a:buChar char="●"/>
            </a:pPr>
            <a:r>
              <a:rPr lang="en" sz="1600" dirty="0"/>
              <a:t>Post </a:t>
            </a:r>
            <a:r>
              <a:rPr lang="en" sz="1600" b="1" dirty="0">
                <a:solidFill>
                  <a:srgbClr val="C7383D"/>
                </a:solidFill>
              </a:rPr>
              <a:t>2</a:t>
            </a:r>
            <a:r>
              <a:rPr lang="en" sz="1600" dirty="0"/>
              <a:t> Responses</a:t>
            </a:r>
            <a:r>
              <a:rPr lang="en" dirty="0"/>
              <a:t> </a:t>
            </a:r>
            <a:r>
              <a:rPr lang="en" sz="1200" dirty="0">
                <a:solidFill>
                  <a:srgbClr val="999999"/>
                </a:solidFill>
              </a:rPr>
              <a:t>(Your choice of a Response, Counterpoint, or Supporting point)</a:t>
            </a:r>
            <a:endParaRPr sz="1200" dirty="0">
              <a:solidFill>
                <a:srgbClr val="999999"/>
              </a:solidFill>
            </a:endParaRPr>
          </a:p>
        </p:txBody>
      </p:sp>
      <p:sp>
        <p:nvSpPr>
          <p:cNvPr id="293" name="Google Shape;293;g2ec4c650578_0_41"/>
          <p:cNvSpPr txBox="1">
            <a:spLocks noGrp="1"/>
          </p:cNvSpPr>
          <p:nvPr>
            <p:ph type="body" idx="3"/>
          </p:nvPr>
        </p:nvSpPr>
        <p:spPr>
          <a:xfrm>
            <a:off x="6133075" y="2159281"/>
            <a:ext cx="2699100" cy="267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b="1" dirty="0">
                <a:solidFill>
                  <a:srgbClr val="424B53"/>
                </a:solidFill>
              </a:rPr>
              <a:t>Other Expectations</a:t>
            </a:r>
            <a:endParaRPr sz="2000" b="1" dirty="0">
              <a:solidFill>
                <a:srgbClr val="424B53"/>
              </a:solidFill>
            </a:endParaRPr>
          </a:p>
          <a:p>
            <a:pPr marL="457200" lvl="0" indent="-330200" algn="l" rtl="0">
              <a:lnSpc>
                <a:spcPct val="100000"/>
              </a:lnSpc>
              <a:spcBef>
                <a:spcPts val="1600"/>
              </a:spcBef>
              <a:spcAft>
                <a:spcPts val="0"/>
              </a:spcAft>
              <a:buClr>
                <a:srgbClr val="C7383D"/>
              </a:buClr>
              <a:buSzPts val="1600"/>
              <a:buChar char="●"/>
            </a:pPr>
            <a:r>
              <a:rPr lang="en" sz="1600" dirty="0">
                <a:solidFill>
                  <a:srgbClr val="C7383D"/>
                </a:solidFill>
              </a:rPr>
              <a:t>Posts must have a minimum Curiosity Score of 70</a:t>
            </a:r>
            <a:endParaRPr sz="1600" dirty="0">
              <a:solidFill>
                <a:srgbClr val="C7383D"/>
              </a:solidFill>
            </a:endParaRPr>
          </a:p>
          <a:p>
            <a:pPr marL="457200" lvl="0" indent="0" algn="l" rtl="0">
              <a:lnSpc>
                <a:spcPct val="100000"/>
              </a:lnSpc>
              <a:spcBef>
                <a:spcPts val="0"/>
              </a:spcBef>
              <a:spcAft>
                <a:spcPts val="0"/>
              </a:spcAft>
              <a:buClr>
                <a:schemeClr val="dk1"/>
              </a:buClr>
              <a:buSzPts val="1100"/>
              <a:buFont typeface="Arial"/>
              <a:buNone/>
            </a:pPr>
            <a:endParaRPr sz="1600" dirty="0">
              <a:solidFill>
                <a:srgbClr val="C7383D"/>
              </a:solidFill>
            </a:endParaRPr>
          </a:p>
          <a:p>
            <a:pPr marL="457200" lvl="0" indent="-330200" algn="l" rtl="0">
              <a:lnSpc>
                <a:spcPct val="100000"/>
              </a:lnSpc>
              <a:spcBef>
                <a:spcPts val="0"/>
              </a:spcBef>
              <a:spcAft>
                <a:spcPts val="0"/>
              </a:spcAft>
              <a:buClr>
                <a:srgbClr val="C7383D"/>
              </a:buClr>
              <a:buSzPts val="1600"/>
              <a:buChar char="●"/>
            </a:pPr>
            <a:r>
              <a:rPr lang="en" sz="1600" dirty="0">
                <a:solidFill>
                  <a:srgbClr val="C7383D"/>
                </a:solidFill>
              </a:rPr>
              <a:t>Partial Credit (1/2) for less than 70 Curiosity Score. </a:t>
            </a:r>
            <a:endParaRPr sz="2000" b="1" dirty="0">
              <a:solidFill>
                <a:srgbClr val="C7383D"/>
              </a:solidFill>
            </a:endParaRPr>
          </a:p>
        </p:txBody>
      </p:sp>
      <p:sp>
        <p:nvSpPr>
          <p:cNvPr id="294" name="Google Shape;294;g2ec4c650578_0_41"/>
          <p:cNvSpPr/>
          <p:nvPr/>
        </p:nvSpPr>
        <p:spPr>
          <a:xfrm>
            <a:off x="378933" y="1157057"/>
            <a:ext cx="876600" cy="876600"/>
          </a:xfrm>
          <a:prstGeom prst="ellipse">
            <a:avLst/>
          </a:prstGeom>
          <a:solidFill>
            <a:srgbClr val="FFFFFF"/>
          </a:solidFill>
          <a:ln>
            <a:noFill/>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g2ec4c650578_0_41" title="Calendar Illustration"/>
          <p:cNvPicPr preferRelativeResize="0"/>
          <p:nvPr/>
        </p:nvPicPr>
        <p:blipFill rotWithShape="1">
          <a:blip r:embed="rId3">
            <a:alphaModFix/>
          </a:blip>
          <a:srcRect/>
          <a:stretch/>
        </p:blipFill>
        <p:spPr>
          <a:xfrm>
            <a:off x="441789" y="1226817"/>
            <a:ext cx="750875" cy="737097"/>
          </a:xfrm>
          <a:prstGeom prst="rect">
            <a:avLst/>
          </a:prstGeom>
          <a:noFill/>
          <a:ln>
            <a:noFill/>
          </a:ln>
        </p:spPr>
      </p:pic>
      <p:sp>
        <p:nvSpPr>
          <p:cNvPr id="296" name="Google Shape;296;g2ec4c650578_0_41"/>
          <p:cNvSpPr/>
          <p:nvPr/>
        </p:nvSpPr>
        <p:spPr>
          <a:xfrm>
            <a:off x="3247891" y="1157057"/>
            <a:ext cx="876600" cy="876600"/>
          </a:xfrm>
          <a:prstGeom prst="ellipse">
            <a:avLst/>
          </a:prstGeom>
          <a:solidFill>
            <a:srgbClr val="FFFFFF"/>
          </a:solidFill>
          <a:ln>
            <a:noFill/>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7" name="Google Shape;297;g2ec4c650578_0_41" title="Post Illustration"/>
          <p:cNvPicPr preferRelativeResize="0"/>
          <p:nvPr/>
        </p:nvPicPr>
        <p:blipFill rotWithShape="1">
          <a:blip r:embed="rId4">
            <a:alphaModFix/>
          </a:blip>
          <a:srcRect/>
          <a:stretch/>
        </p:blipFill>
        <p:spPr>
          <a:xfrm>
            <a:off x="3310742" y="1226819"/>
            <a:ext cx="750868" cy="737100"/>
          </a:xfrm>
          <a:prstGeom prst="rect">
            <a:avLst/>
          </a:prstGeom>
          <a:noFill/>
          <a:ln>
            <a:noFill/>
          </a:ln>
        </p:spPr>
      </p:pic>
      <p:sp>
        <p:nvSpPr>
          <p:cNvPr id="298" name="Google Shape;298;g2ec4c650578_0_41"/>
          <p:cNvSpPr/>
          <p:nvPr/>
        </p:nvSpPr>
        <p:spPr>
          <a:xfrm>
            <a:off x="6233484" y="1157057"/>
            <a:ext cx="876600" cy="876600"/>
          </a:xfrm>
          <a:prstGeom prst="ellipse">
            <a:avLst/>
          </a:prstGeom>
          <a:solidFill>
            <a:srgbClr val="FFFFFF"/>
          </a:solidFill>
          <a:ln>
            <a:noFill/>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9" name="Google Shape;299;g2ec4c650578_0_41" title="Star Illustration"/>
          <p:cNvPicPr preferRelativeResize="0"/>
          <p:nvPr/>
        </p:nvPicPr>
        <p:blipFill rotWithShape="1">
          <a:blip r:embed="rId5">
            <a:alphaModFix/>
          </a:blip>
          <a:srcRect/>
          <a:stretch/>
        </p:blipFill>
        <p:spPr>
          <a:xfrm>
            <a:off x="6296364" y="1226815"/>
            <a:ext cx="750875" cy="737102"/>
          </a:xfrm>
          <a:prstGeom prst="rect">
            <a:avLst/>
          </a:prstGeom>
          <a:noFill/>
          <a:ln>
            <a:noFill/>
          </a:ln>
        </p:spPr>
      </p:pic>
      <p:sp>
        <p:nvSpPr>
          <p:cNvPr id="300" name="Google Shape;300;g2ec4c650578_0_41"/>
          <p:cNvSpPr/>
          <p:nvPr/>
        </p:nvSpPr>
        <p:spPr>
          <a:xfrm>
            <a:off x="0" y="5043725"/>
            <a:ext cx="9144000" cy="999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3159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2ec4c650578_0_55"/>
          <p:cNvSpPr/>
          <p:nvPr/>
        </p:nvSpPr>
        <p:spPr>
          <a:xfrm rot="10800000">
            <a:off x="4684725" y="25"/>
            <a:ext cx="4459200" cy="34539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2ec4c650578_0_55"/>
          <p:cNvSpPr txBox="1">
            <a:spLocks noGrp="1"/>
          </p:cNvSpPr>
          <p:nvPr>
            <p:ph type="title"/>
          </p:nvPr>
        </p:nvSpPr>
        <p:spPr>
          <a:xfrm>
            <a:off x="265500" y="109863"/>
            <a:ext cx="4045200" cy="110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a:t>How to use Packback Questions</a:t>
            </a:r>
            <a:endParaRPr/>
          </a:p>
        </p:txBody>
      </p:sp>
      <p:sp>
        <p:nvSpPr>
          <p:cNvPr id="307" name="Google Shape;307;g2ec4c650578_0_55"/>
          <p:cNvSpPr txBox="1">
            <a:spLocks noGrp="1"/>
          </p:cNvSpPr>
          <p:nvPr>
            <p:ph type="body" idx="1"/>
          </p:nvPr>
        </p:nvSpPr>
        <p:spPr>
          <a:xfrm>
            <a:off x="119625" y="1210375"/>
            <a:ext cx="4459200" cy="1789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Ask open ended, curious questions to elicit interesting, in depth discussions.</a:t>
            </a:r>
            <a:endParaRPr sz="1600"/>
          </a:p>
          <a:p>
            <a:pPr marL="457200" lvl="0" indent="-330200" algn="l" rtl="0">
              <a:lnSpc>
                <a:spcPct val="115000"/>
              </a:lnSpc>
              <a:spcBef>
                <a:spcPts val="0"/>
              </a:spcBef>
              <a:spcAft>
                <a:spcPts val="0"/>
              </a:spcAft>
              <a:buSzPts val="1600"/>
              <a:buChar char="●"/>
            </a:pPr>
            <a:r>
              <a:rPr lang="en" sz="1600"/>
              <a:t>Respond to your professor/peers’ questions and dive into conversations that go beyond the textbook/lecture notes.</a:t>
            </a:r>
            <a:endParaRPr sz="1600"/>
          </a:p>
        </p:txBody>
      </p:sp>
      <p:sp>
        <p:nvSpPr>
          <p:cNvPr id="308" name="Google Shape;308;g2ec4c650578_0_55"/>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9" name="Google Shape;309;g2ec4c650578_0_55"/>
          <p:cNvGrpSpPr/>
          <p:nvPr/>
        </p:nvGrpSpPr>
        <p:grpSpPr>
          <a:xfrm>
            <a:off x="379363" y="2962350"/>
            <a:ext cx="3817500" cy="1703700"/>
            <a:chOff x="379338" y="2812850"/>
            <a:chExt cx="3817500" cy="1703700"/>
          </a:xfrm>
        </p:grpSpPr>
        <p:pic>
          <p:nvPicPr>
            <p:cNvPr id="310" name="Google Shape;310;g2ec4c650578_0_55"/>
            <p:cNvPicPr preferRelativeResize="0"/>
            <p:nvPr/>
          </p:nvPicPr>
          <p:blipFill rotWithShape="1">
            <a:blip r:embed="rId3">
              <a:alphaModFix/>
            </a:blip>
            <a:srcRect/>
            <a:stretch/>
          </p:blipFill>
          <p:spPr>
            <a:xfrm>
              <a:off x="379338" y="2812850"/>
              <a:ext cx="3817500" cy="1703700"/>
            </a:xfrm>
            <a:prstGeom prst="roundRect">
              <a:avLst>
                <a:gd name="adj" fmla="val 16667"/>
              </a:avLst>
            </a:prstGeom>
            <a:noFill/>
            <a:ln>
              <a:noFill/>
            </a:ln>
          </p:spPr>
        </p:pic>
        <p:sp>
          <p:nvSpPr>
            <p:cNvPr id="311" name="Google Shape;311;g2ec4c650578_0_55"/>
            <p:cNvSpPr/>
            <p:nvPr/>
          </p:nvSpPr>
          <p:spPr>
            <a:xfrm>
              <a:off x="2713800" y="2848375"/>
              <a:ext cx="291600" cy="141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5" name="Google Shape;315;g2ec4c650578_0_55"/>
          <p:cNvSpPr txBox="1"/>
          <p:nvPr/>
        </p:nvSpPr>
        <p:spPr>
          <a:xfrm>
            <a:off x="5706225" y="42350"/>
            <a:ext cx="3437700" cy="615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Go to the discussion assignment(s) under the open assignments tab.</a:t>
            </a:r>
            <a:endParaRPr sz="1400" b="0" i="0" u="none" strike="noStrike" cap="none">
              <a:solidFill>
                <a:srgbClr val="000000"/>
              </a:solidFill>
              <a:latin typeface="Arial"/>
              <a:ea typeface="Arial"/>
              <a:cs typeface="Arial"/>
              <a:sym typeface="Arial"/>
            </a:endParaRPr>
          </a:p>
        </p:txBody>
      </p:sp>
      <p:sp>
        <p:nvSpPr>
          <p:cNvPr id="316" name="Google Shape;316;g2ec4c650578_0_55"/>
          <p:cNvSpPr/>
          <p:nvPr/>
        </p:nvSpPr>
        <p:spPr>
          <a:xfrm>
            <a:off x="379375" y="3147450"/>
            <a:ext cx="1311000" cy="1518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2ec4c650578_0_55"/>
          <p:cNvSpPr txBox="1"/>
          <p:nvPr/>
        </p:nvSpPr>
        <p:spPr>
          <a:xfrm>
            <a:off x="5619175" y="2837050"/>
            <a:ext cx="3437700" cy="615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Pay attention to what is due and your current grade progress!</a:t>
            </a:r>
            <a:endParaRPr sz="1400" b="0" i="0" u="none" strike="noStrike" cap="none">
              <a:solidFill>
                <a:srgbClr val="000000"/>
              </a:solidFill>
              <a:latin typeface="Arial"/>
              <a:ea typeface="Arial"/>
              <a:cs typeface="Arial"/>
              <a:sym typeface="Arial"/>
            </a:endParaRPr>
          </a:p>
        </p:txBody>
      </p:sp>
      <p:sp>
        <p:nvSpPr>
          <p:cNvPr id="320" name="Google Shape;320;g2ec4c650578_0_55"/>
          <p:cNvSpPr/>
          <p:nvPr/>
        </p:nvSpPr>
        <p:spPr>
          <a:xfrm flipH="1">
            <a:off x="4684625" y="3521225"/>
            <a:ext cx="2193300" cy="14877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321" name="Google Shape;321;g2ec4c650578_0_55"/>
          <p:cNvSpPr/>
          <p:nvPr/>
        </p:nvSpPr>
        <p:spPr>
          <a:xfrm flipH="1">
            <a:off x="6937925" y="3536200"/>
            <a:ext cx="2190300" cy="14802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424B53"/>
              </a:solidFill>
              <a:latin typeface="Arial"/>
              <a:ea typeface="Arial"/>
              <a:cs typeface="Arial"/>
              <a:sym typeface="Arial"/>
            </a:endParaRPr>
          </a:p>
        </p:txBody>
      </p:sp>
      <p:pic>
        <p:nvPicPr>
          <p:cNvPr id="322" name="Google Shape;322;g2ec4c650578_0_55"/>
          <p:cNvPicPr preferRelativeResize="0"/>
          <p:nvPr/>
        </p:nvPicPr>
        <p:blipFill rotWithShape="1">
          <a:blip r:embed="rId4">
            <a:alphaModFix/>
          </a:blip>
          <a:srcRect/>
          <a:stretch/>
        </p:blipFill>
        <p:spPr>
          <a:xfrm>
            <a:off x="4756875" y="3566225"/>
            <a:ext cx="2048800" cy="320125"/>
          </a:xfrm>
          <a:prstGeom prst="rect">
            <a:avLst/>
          </a:prstGeom>
          <a:noFill/>
          <a:ln>
            <a:noFill/>
          </a:ln>
        </p:spPr>
      </p:pic>
      <p:sp>
        <p:nvSpPr>
          <p:cNvPr id="323" name="Google Shape;323;g2ec4c650578_0_55"/>
          <p:cNvSpPr txBox="1"/>
          <p:nvPr/>
        </p:nvSpPr>
        <p:spPr>
          <a:xfrm>
            <a:off x="4754038" y="3783351"/>
            <a:ext cx="21903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 sz="1200" b="0" i="0" u="none" strike="noStrike" cap="none">
                <a:solidFill>
                  <a:schemeClr val="dk1"/>
                </a:solidFill>
                <a:latin typeface="Arial"/>
                <a:ea typeface="Arial"/>
                <a:cs typeface="Arial"/>
                <a:sym typeface="Arial"/>
              </a:rPr>
              <a:t>Click this red button to ask a question - remember it has to be open ended</a:t>
            </a:r>
            <a:r>
              <a:rPr lang="en" sz="1200" b="0" i="0" u="none" strike="noStrike" cap="none">
                <a:solidFill>
                  <a:schemeClr val="dk1"/>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 Avoid “what is” questioning </a:t>
            </a:r>
            <a:r>
              <a:rPr lang="en" sz="1200" b="0" i="0" u="none" strike="noStrike" cap="none">
                <a:solidFill>
                  <a:schemeClr val="dk1"/>
                </a:solidFill>
                <a:latin typeface="Arial"/>
                <a:ea typeface="Arial"/>
                <a:cs typeface="Arial"/>
                <a:sym typeface="Arial"/>
              </a:rPr>
              <a:t>as those questions tend to have a close ended answer.</a:t>
            </a:r>
            <a:endParaRPr sz="1800" b="0" i="0" u="none" strike="noStrike" cap="none">
              <a:solidFill>
                <a:srgbClr val="424B53"/>
              </a:solidFill>
              <a:latin typeface="Arial"/>
              <a:ea typeface="Arial"/>
              <a:cs typeface="Arial"/>
              <a:sym typeface="Arial"/>
            </a:endParaRPr>
          </a:p>
        </p:txBody>
      </p:sp>
      <p:pic>
        <p:nvPicPr>
          <p:cNvPr id="324" name="Google Shape;324;g2ec4c650578_0_55"/>
          <p:cNvPicPr preferRelativeResize="0"/>
          <p:nvPr/>
        </p:nvPicPr>
        <p:blipFill rotWithShape="1">
          <a:blip r:embed="rId5">
            <a:alphaModFix/>
          </a:blip>
          <a:srcRect/>
          <a:stretch/>
        </p:blipFill>
        <p:spPr>
          <a:xfrm>
            <a:off x="7501518" y="3570275"/>
            <a:ext cx="1063104" cy="277800"/>
          </a:xfrm>
          <a:prstGeom prst="rect">
            <a:avLst/>
          </a:prstGeom>
          <a:noFill/>
          <a:ln>
            <a:noFill/>
          </a:ln>
        </p:spPr>
      </p:pic>
      <p:sp>
        <p:nvSpPr>
          <p:cNvPr id="325" name="Google Shape;325;g2ec4c650578_0_55"/>
          <p:cNvSpPr txBox="1"/>
          <p:nvPr/>
        </p:nvSpPr>
        <p:spPr>
          <a:xfrm>
            <a:off x="6937925" y="3783351"/>
            <a:ext cx="21903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Click this blue button to respond to a professor/peer’s question. You can also receive points by replying to a peer’s response to your initial question.</a:t>
            </a:r>
            <a:endParaRPr sz="1800" b="0" i="0" u="none" strike="noStrike" cap="none">
              <a:solidFill>
                <a:srgbClr val="424B53"/>
              </a:solidFill>
              <a:latin typeface="Arial"/>
              <a:ea typeface="Arial"/>
              <a:cs typeface="Arial"/>
              <a:sym typeface="Arial"/>
            </a:endParaRPr>
          </a:p>
        </p:txBody>
      </p:sp>
      <p:pic>
        <p:nvPicPr>
          <p:cNvPr id="3" name="Picture 2" descr="A screenshot of a computer&#10;&#10;Description automatically generated">
            <a:extLst>
              <a:ext uri="{FF2B5EF4-FFF2-40B4-BE49-F238E27FC236}">
                <a16:creationId xmlns:a16="http://schemas.microsoft.com/office/drawing/2014/main" id="{01F45A76-2DE4-E962-9476-C094D58E159B}"/>
              </a:ext>
            </a:extLst>
          </p:cNvPr>
          <p:cNvPicPr>
            <a:picLocks noChangeAspect="1"/>
          </p:cNvPicPr>
          <p:nvPr/>
        </p:nvPicPr>
        <p:blipFill>
          <a:blip r:embed="rId6"/>
          <a:stretch>
            <a:fillRect/>
          </a:stretch>
        </p:blipFill>
        <p:spPr>
          <a:xfrm>
            <a:off x="4851939" y="954641"/>
            <a:ext cx="4171972" cy="1745594"/>
          </a:xfrm>
          <a:prstGeom prst="rect">
            <a:avLst/>
          </a:prstGeom>
        </p:spPr>
      </p:pic>
      <p:sp>
        <p:nvSpPr>
          <p:cNvPr id="313" name="Google Shape;313;g2ec4c650578_0_55"/>
          <p:cNvSpPr/>
          <p:nvPr/>
        </p:nvSpPr>
        <p:spPr>
          <a:xfrm>
            <a:off x="5574937" y="1217222"/>
            <a:ext cx="654404" cy="345826"/>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4" name="Google Shape;314;g2ec4c650578_0_55"/>
          <p:cNvCxnSpPr>
            <a:cxnSpLocks/>
          </p:cNvCxnSpPr>
          <p:nvPr/>
        </p:nvCxnSpPr>
        <p:spPr>
          <a:xfrm rot="10800000" flipV="1">
            <a:off x="6282291" y="683762"/>
            <a:ext cx="1055735" cy="644575"/>
          </a:xfrm>
          <a:prstGeom prst="curvedConnector3">
            <a:avLst>
              <a:gd name="adj1" fmla="val 50000"/>
            </a:avLst>
          </a:prstGeom>
          <a:noFill/>
          <a:ln w="28575" cap="flat" cmpd="sng">
            <a:solidFill>
              <a:srgbClr val="EC8D82"/>
            </a:solidFill>
            <a:prstDash val="solid"/>
            <a:round/>
            <a:headEnd type="none" w="sm" len="sm"/>
            <a:tailEnd type="triangle" w="med" len="med"/>
          </a:ln>
        </p:spPr>
      </p:cxnSp>
      <p:sp>
        <p:nvSpPr>
          <p:cNvPr id="5" name="Rectangle 4">
            <a:extLst>
              <a:ext uri="{FF2B5EF4-FFF2-40B4-BE49-F238E27FC236}">
                <a16:creationId xmlns:a16="http://schemas.microsoft.com/office/drawing/2014/main" id="{A02B71AA-69B5-2811-1597-43952A7F2BE3}"/>
              </a:ext>
            </a:extLst>
          </p:cNvPr>
          <p:cNvSpPr/>
          <p:nvPr/>
        </p:nvSpPr>
        <p:spPr>
          <a:xfrm>
            <a:off x="7832925" y="966676"/>
            <a:ext cx="1190986" cy="2619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Google Shape;317;g2ec4c650578_0_55"/>
          <p:cNvSpPr/>
          <p:nvPr/>
        </p:nvSpPr>
        <p:spPr>
          <a:xfrm>
            <a:off x="8094427" y="1918323"/>
            <a:ext cx="929483" cy="653427"/>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9" name="Google Shape;319;g2ec4c650578_0_55"/>
          <p:cNvCxnSpPr>
            <a:cxnSpLocks/>
            <a:endCxn id="317" idx="3"/>
          </p:cNvCxnSpPr>
          <p:nvPr/>
        </p:nvCxnSpPr>
        <p:spPr>
          <a:xfrm flipV="1">
            <a:off x="7700317" y="2476058"/>
            <a:ext cx="530230" cy="439724"/>
          </a:xfrm>
          <a:prstGeom prst="curvedConnector2">
            <a:avLst/>
          </a:prstGeom>
          <a:noFill/>
          <a:ln w="28575" cap="flat" cmpd="sng">
            <a:solidFill>
              <a:srgbClr val="EC8D82"/>
            </a:solidFill>
            <a:prstDash val="solid"/>
            <a:round/>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ec4c650578_0_79"/>
          <p:cNvSpPr/>
          <p:nvPr/>
        </p:nvSpPr>
        <p:spPr>
          <a:xfrm>
            <a:off x="0" y="3177300"/>
            <a:ext cx="9144000" cy="1966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g2ec4c650578_0_79"/>
          <p:cNvSpPr txBox="1">
            <a:spLocks noGrp="1"/>
          </p:cNvSpPr>
          <p:nvPr>
            <p:ph type="title"/>
          </p:nvPr>
        </p:nvSpPr>
        <p:spPr>
          <a:xfrm>
            <a:off x="521025" y="87575"/>
            <a:ext cx="839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800"/>
              <a:buFont typeface="Open Sans"/>
              <a:buNone/>
            </a:pPr>
            <a:r>
              <a:rPr lang="en" sz="2600" b="1">
                <a:latin typeface="Open Sans"/>
                <a:ea typeface="Open Sans"/>
                <a:cs typeface="Open Sans"/>
                <a:sym typeface="Open Sans"/>
              </a:rPr>
              <a:t>Packback uses AI to assign a </a:t>
            </a:r>
            <a:r>
              <a:rPr lang="en" sz="2600" b="1" i="1">
                <a:solidFill>
                  <a:srgbClr val="2475A1"/>
                </a:solidFill>
                <a:latin typeface="Open Sans"/>
                <a:ea typeface="Open Sans"/>
                <a:cs typeface="Open Sans"/>
                <a:sym typeface="Open Sans"/>
              </a:rPr>
              <a:t>curiosity score</a:t>
            </a:r>
            <a:r>
              <a:rPr lang="en" sz="2600" b="1">
                <a:latin typeface="Open Sans"/>
                <a:ea typeface="Open Sans"/>
                <a:cs typeface="Open Sans"/>
                <a:sym typeface="Open Sans"/>
              </a:rPr>
              <a:t> </a:t>
            </a:r>
            <a:endParaRPr sz="2600" b="1">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800"/>
              <a:buFont typeface="Open Sans"/>
              <a:buNone/>
            </a:pPr>
            <a:r>
              <a:rPr lang="en" sz="2600" b="1">
                <a:latin typeface="Open Sans"/>
                <a:ea typeface="Open Sans"/>
                <a:cs typeface="Open Sans"/>
                <a:sym typeface="Open Sans"/>
              </a:rPr>
              <a:t>to each question and response.</a:t>
            </a:r>
            <a:endParaRPr sz="2600" b="1">
              <a:latin typeface="Open Sans"/>
              <a:ea typeface="Open Sans"/>
              <a:cs typeface="Open Sans"/>
              <a:sym typeface="Open Sans"/>
            </a:endParaRPr>
          </a:p>
        </p:txBody>
      </p:sp>
      <p:sp>
        <p:nvSpPr>
          <p:cNvPr id="332" name="Google Shape;332;g2ec4c650578_0_79"/>
          <p:cNvSpPr txBox="1">
            <a:spLocks noGrp="1"/>
          </p:cNvSpPr>
          <p:nvPr>
            <p:ph type="body" idx="1"/>
          </p:nvPr>
        </p:nvSpPr>
        <p:spPr>
          <a:xfrm>
            <a:off x="569500" y="1063075"/>
            <a:ext cx="7160700" cy="30414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Clr>
                <a:srgbClr val="424B53"/>
              </a:buClr>
              <a:buSzPts val="1400"/>
              <a:buNone/>
            </a:pPr>
            <a:r>
              <a:rPr lang="en" sz="1600"/>
              <a:t>Curiosity scores (CPs) are based on:</a:t>
            </a:r>
            <a:endParaRPr/>
          </a:p>
          <a:p>
            <a:pPr marL="114300" lvl="0" indent="0" algn="l" rtl="0">
              <a:lnSpc>
                <a:spcPct val="100000"/>
              </a:lnSpc>
              <a:spcBef>
                <a:spcPts val="0"/>
              </a:spcBef>
              <a:spcAft>
                <a:spcPts val="0"/>
              </a:spcAft>
              <a:buClr>
                <a:srgbClr val="424B53"/>
              </a:buClr>
              <a:buSzPts val="1400"/>
              <a:buNone/>
            </a:pPr>
            <a:endParaRPr sz="1600"/>
          </a:p>
          <a:p>
            <a:pPr marL="457200" lvl="0" indent="-355600" algn="l" rtl="0">
              <a:lnSpc>
                <a:spcPct val="115000"/>
              </a:lnSpc>
              <a:spcBef>
                <a:spcPts val="0"/>
              </a:spcBef>
              <a:spcAft>
                <a:spcPts val="0"/>
              </a:spcAft>
              <a:buClr>
                <a:srgbClr val="424B53"/>
              </a:buClr>
              <a:buSzPts val="1600"/>
              <a:buFont typeface="Arial"/>
              <a:buChar char="•"/>
            </a:pPr>
            <a:r>
              <a:rPr lang="en" sz="1600" b="1">
                <a:solidFill>
                  <a:srgbClr val="424B53"/>
                </a:solidFill>
                <a:latin typeface="Open Sans"/>
                <a:ea typeface="Open Sans"/>
                <a:cs typeface="Open Sans"/>
                <a:sym typeface="Open Sans"/>
              </a:rPr>
              <a:t>Depth: </a:t>
            </a:r>
            <a:r>
              <a:rPr lang="en" sz="1600">
                <a:solidFill>
                  <a:srgbClr val="424B53"/>
                </a:solidFill>
                <a:latin typeface="Open Sans"/>
                <a:ea typeface="Open Sans"/>
                <a:cs typeface="Open Sans"/>
                <a:sym typeface="Open Sans"/>
              </a:rPr>
              <a:t>be thoughtful in your response! </a:t>
            </a:r>
            <a:endParaRPr sz="1600">
              <a:latin typeface="Open Sans"/>
              <a:ea typeface="Open Sans"/>
              <a:cs typeface="Open Sans"/>
              <a:sym typeface="Open Sans"/>
            </a:endParaRPr>
          </a:p>
          <a:p>
            <a:pPr marL="457200" lvl="0" indent="-355600" algn="l" rtl="0">
              <a:lnSpc>
                <a:spcPct val="115000"/>
              </a:lnSpc>
              <a:spcBef>
                <a:spcPts val="0"/>
              </a:spcBef>
              <a:spcAft>
                <a:spcPts val="0"/>
              </a:spcAft>
              <a:buClr>
                <a:srgbClr val="424B53"/>
              </a:buClr>
              <a:buSzPts val="1600"/>
              <a:buFont typeface="Arial"/>
              <a:buChar char="•"/>
            </a:pPr>
            <a:r>
              <a:rPr lang="en" sz="1600" b="1">
                <a:solidFill>
                  <a:srgbClr val="424B53"/>
                </a:solidFill>
                <a:latin typeface="Open Sans"/>
                <a:ea typeface="Open Sans"/>
                <a:cs typeface="Open Sans"/>
                <a:sym typeface="Open Sans"/>
              </a:rPr>
              <a:t>Credibility:</a:t>
            </a:r>
            <a:r>
              <a:rPr lang="en" sz="1600">
                <a:solidFill>
                  <a:srgbClr val="424B53"/>
                </a:solidFill>
                <a:latin typeface="Open Sans"/>
                <a:ea typeface="Open Sans"/>
                <a:cs typeface="Open Sans"/>
                <a:sym typeface="Open Sans"/>
              </a:rPr>
              <a:t> cite a high quality source; unsupported opinions don’t make for good answers! </a:t>
            </a:r>
            <a:endParaRPr sz="1600"/>
          </a:p>
          <a:p>
            <a:pPr marL="457200" lvl="0" indent="-355600" algn="l" rtl="0">
              <a:lnSpc>
                <a:spcPct val="115000"/>
              </a:lnSpc>
              <a:spcBef>
                <a:spcPts val="0"/>
              </a:spcBef>
              <a:spcAft>
                <a:spcPts val="0"/>
              </a:spcAft>
              <a:buClr>
                <a:srgbClr val="424B53"/>
              </a:buClr>
              <a:buSzPts val="1600"/>
              <a:buFont typeface="Arial"/>
              <a:buChar char="•"/>
            </a:pPr>
            <a:r>
              <a:rPr lang="en" sz="1600" b="1">
                <a:solidFill>
                  <a:srgbClr val="424B53"/>
                </a:solidFill>
                <a:latin typeface="Open Sans"/>
                <a:ea typeface="Open Sans"/>
                <a:cs typeface="Open Sans"/>
                <a:sym typeface="Open Sans"/>
              </a:rPr>
              <a:t>Presentation</a:t>
            </a:r>
            <a:r>
              <a:rPr lang="en" sz="1600">
                <a:solidFill>
                  <a:srgbClr val="424B53"/>
                </a:solidFill>
                <a:latin typeface="Open Sans"/>
                <a:ea typeface="Open Sans"/>
                <a:cs typeface="Open Sans"/>
                <a:sym typeface="Open Sans"/>
              </a:rPr>
              <a:t>: use our Text Editor to format the answers &amp; insert interesting images / videos to elevate the answer quality. </a:t>
            </a:r>
            <a:endParaRPr sz="1600"/>
          </a:p>
        </p:txBody>
      </p:sp>
      <p:sp>
        <p:nvSpPr>
          <p:cNvPr id="333" name="Google Shape;333;g2ec4c650578_0_79"/>
          <p:cNvSpPr/>
          <p:nvPr/>
        </p:nvSpPr>
        <p:spPr>
          <a:xfrm rot="10800000">
            <a:off x="70150" y="3235700"/>
            <a:ext cx="4426200" cy="18240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2ec4c650578_0_79"/>
          <p:cNvSpPr/>
          <p:nvPr/>
        </p:nvSpPr>
        <p:spPr>
          <a:xfrm rot="10800000">
            <a:off x="4620150" y="3237275"/>
            <a:ext cx="4426200" cy="18240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2ec4c650578_0_79"/>
          <p:cNvSpPr txBox="1"/>
          <p:nvPr/>
        </p:nvSpPr>
        <p:spPr>
          <a:xfrm>
            <a:off x="357100" y="3263850"/>
            <a:ext cx="3852300" cy="17931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24B53"/>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You will receive live AI feedback as you write on the right side of your screen. Follow the feedback to get to the curiosity score level required by your course. You can go back and edit your posts to increase your curiosity score</a:t>
            </a:r>
            <a:r>
              <a:rPr lang="en" sz="1600" b="1" i="0" u="none" strike="noStrike" cap="none">
                <a:solidFill>
                  <a:srgbClr val="424B53"/>
                </a:solidFill>
                <a:latin typeface="Arial"/>
                <a:ea typeface="Arial"/>
                <a:cs typeface="Arial"/>
                <a:sym typeface="Arial"/>
              </a:rPr>
              <a:t> as needed!</a:t>
            </a:r>
            <a:endParaRPr sz="1600" b="1" i="0" u="none" strike="noStrike" cap="none">
              <a:solidFill>
                <a:srgbClr val="424B53"/>
              </a:solidFill>
              <a:latin typeface="Arial"/>
              <a:ea typeface="Arial"/>
              <a:cs typeface="Arial"/>
              <a:sym typeface="Arial"/>
            </a:endParaRPr>
          </a:p>
        </p:txBody>
      </p:sp>
      <p:pic>
        <p:nvPicPr>
          <p:cNvPr id="336" name="Google Shape;336;g2ec4c650578_0_79"/>
          <p:cNvPicPr preferRelativeResize="0"/>
          <p:nvPr/>
        </p:nvPicPr>
        <p:blipFill rotWithShape="1">
          <a:blip r:embed="rId3">
            <a:alphaModFix/>
          </a:blip>
          <a:srcRect/>
          <a:stretch/>
        </p:blipFill>
        <p:spPr>
          <a:xfrm>
            <a:off x="5014975" y="3286175"/>
            <a:ext cx="3852300" cy="1212836"/>
          </a:xfrm>
          <a:prstGeom prst="rect">
            <a:avLst/>
          </a:prstGeom>
          <a:noFill/>
          <a:ln>
            <a:noFill/>
          </a:ln>
        </p:spPr>
      </p:pic>
      <p:sp>
        <p:nvSpPr>
          <p:cNvPr id="337" name="Google Shape;337;g2ec4c650578_0_79"/>
          <p:cNvSpPr txBox="1"/>
          <p:nvPr/>
        </p:nvSpPr>
        <p:spPr>
          <a:xfrm>
            <a:off x="5014975" y="4507275"/>
            <a:ext cx="3852300" cy="5001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If you receive this warning, revise your post for full points!</a:t>
            </a:r>
            <a:endParaRPr sz="1400" b="1" i="0" u="none" strike="noStrike" cap="none">
              <a:solidFill>
                <a:srgbClr val="424B53"/>
              </a:solidFill>
              <a:latin typeface="Arial"/>
              <a:ea typeface="Arial"/>
              <a:cs typeface="Arial"/>
              <a:sym typeface="Arial"/>
            </a:endParaRPr>
          </a:p>
        </p:txBody>
      </p:sp>
      <p:sp>
        <p:nvSpPr>
          <p:cNvPr id="338" name="Google Shape;338;g2ec4c650578_0_79"/>
          <p:cNvSpPr/>
          <p:nvPr/>
        </p:nvSpPr>
        <p:spPr>
          <a:xfrm>
            <a:off x="7857275" y="321450"/>
            <a:ext cx="1809300" cy="1734300"/>
          </a:xfrm>
          <a:prstGeom prst="ellipse">
            <a:avLst/>
          </a:prstGeom>
          <a:solidFill>
            <a:srgbClr val="E66E6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9" name="Google Shape;339;g2ec4c650578_0_79"/>
          <p:cNvCxnSpPr>
            <a:endCxn id="340" idx="4"/>
          </p:cNvCxnSpPr>
          <p:nvPr/>
        </p:nvCxnSpPr>
        <p:spPr>
          <a:xfrm rot="10800000" flipH="1">
            <a:off x="7184327" y="4378775"/>
            <a:ext cx="1165500" cy="159000"/>
          </a:xfrm>
          <a:prstGeom prst="curvedConnector2">
            <a:avLst/>
          </a:prstGeom>
          <a:noFill/>
          <a:ln w="28575" cap="flat" cmpd="sng">
            <a:solidFill>
              <a:srgbClr val="EC8D82"/>
            </a:solidFill>
            <a:prstDash val="solid"/>
            <a:round/>
            <a:headEnd type="none" w="sm" len="sm"/>
            <a:tailEnd type="triangle" w="med" len="med"/>
          </a:ln>
        </p:spPr>
      </p:cxnSp>
      <p:sp>
        <p:nvSpPr>
          <p:cNvPr id="340" name="Google Shape;340;g2ec4c650578_0_79"/>
          <p:cNvSpPr/>
          <p:nvPr/>
        </p:nvSpPr>
        <p:spPr>
          <a:xfrm>
            <a:off x="7967777" y="4046675"/>
            <a:ext cx="764100" cy="3321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ec4c650578_0_93"/>
          <p:cNvSpPr txBox="1">
            <a:spLocks noGrp="1"/>
          </p:cNvSpPr>
          <p:nvPr>
            <p:ph type="body" idx="1"/>
          </p:nvPr>
        </p:nvSpPr>
        <p:spPr>
          <a:xfrm>
            <a:off x="311700" y="1192700"/>
            <a:ext cx="3459000" cy="365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2000" b="1"/>
              <a:t>Packback’s AI</a:t>
            </a:r>
            <a:endParaRPr sz="2000" b="1"/>
          </a:p>
          <a:p>
            <a:pPr marL="0" lvl="0" indent="0" algn="l" rtl="0">
              <a:lnSpc>
                <a:spcPct val="115000"/>
              </a:lnSpc>
              <a:spcBef>
                <a:spcPts val="1600"/>
              </a:spcBef>
              <a:spcAft>
                <a:spcPts val="0"/>
              </a:spcAft>
              <a:buSzPts val="1200"/>
              <a:buNone/>
            </a:pPr>
            <a:r>
              <a:rPr lang="en" sz="1600"/>
              <a:t>Packback’s AI “flags” posts that may be violating community guidelines.</a:t>
            </a:r>
            <a:endParaRPr sz="1600"/>
          </a:p>
          <a:p>
            <a:pPr marL="0" lvl="0" indent="0" algn="l" rtl="0">
              <a:lnSpc>
                <a:spcPct val="115000"/>
              </a:lnSpc>
              <a:spcBef>
                <a:spcPts val="1600"/>
              </a:spcBef>
              <a:spcAft>
                <a:spcPts val="0"/>
              </a:spcAft>
              <a:buSzPts val="1200"/>
              <a:buNone/>
            </a:pPr>
            <a:r>
              <a:rPr lang="en" sz="1600"/>
              <a:t>Posts are then reviewed by Packback moderators.</a:t>
            </a:r>
            <a:endParaRPr sz="1600"/>
          </a:p>
          <a:p>
            <a:pPr marL="0" lvl="0" indent="0" algn="l" rtl="0">
              <a:lnSpc>
                <a:spcPct val="115000"/>
              </a:lnSpc>
              <a:spcBef>
                <a:spcPts val="1600"/>
              </a:spcBef>
              <a:spcAft>
                <a:spcPts val="1600"/>
              </a:spcAft>
              <a:buSzPts val="1200"/>
              <a:buNone/>
            </a:pPr>
            <a:r>
              <a:rPr lang="en" sz="1600"/>
              <a:t>Offending posts are </a:t>
            </a:r>
            <a:r>
              <a:rPr lang="en" sz="1600" b="1"/>
              <a:t>moderated</a:t>
            </a:r>
            <a:r>
              <a:rPr lang="en" sz="1600"/>
              <a:t> and no longer count for credit </a:t>
            </a:r>
            <a:r>
              <a:rPr lang="en" sz="1600" b="1"/>
              <a:t>until they are re-published</a:t>
            </a:r>
            <a:r>
              <a:rPr lang="en" sz="1600"/>
              <a:t>.</a:t>
            </a:r>
            <a:endParaRPr sz="1600"/>
          </a:p>
        </p:txBody>
      </p:sp>
      <p:sp>
        <p:nvSpPr>
          <p:cNvPr id="346" name="Google Shape;346;g2ec4c650578_0_93"/>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t>Posts on Packback are reviewed by AI</a:t>
            </a:r>
            <a:endParaRPr sz="2600"/>
          </a:p>
        </p:txBody>
      </p:sp>
      <p:sp>
        <p:nvSpPr>
          <p:cNvPr id="347" name="Google Shape;347;g2ec4c650578_0_93" descr="Plagiarism&#10;Closed-Ended Questions (e.g. &quot;What is the definition of mitosis?&quot;)&#10;Class Logistics Posts (e.g. &quot;When is the next test&quot;?)&#10;Low effort/Low detail posts" title="Packback's AI auto-flags for:"/>
          <p:cNvSpPr/>
          <p:nvPr/>
        </p:nvSpPr>
        <p:spPr>
          <a:xfrm>
            <a:off x="3923100" y="1240325"/>
            <a:ext cx="4870200" cy="31770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274300" tIns="91425" rIns="64007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rgbClr val="424B53"/>
                </a:solidFill>
                <a:latin typeface="Arial"/>
                <a:ea typeface="Arial"/>
                <a:cs typeface="Arial"/>
                <a:sym typeface="Arial"/>
              </a:rPr>
              <a:t>Packback’s AI flags for:</a:t>
            </a:r>
            <a:endParaRPr sz="2000" b="1"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Plagiarism</a:t>
            </a:r>
            <a:endParaRPr sz="1600" b="1"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AI-Generated Responses</a:t>
            </a:r>
            <a:endParaRPr sz="1600" b="1"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Closed Ended Questions</a:t>
            </a:r>
            <a:r>
              <a:rPr lang="en" sz="1600" b="0" i="0" u="none" strike="noStrike" cap="none">
                <a:solidFill>
                  <a:srgbClr val="424B53"/>
                </a:solidFill>
                <a:latin typeface="Arial"/>
                <a:ea typeface="Arial"/>
                <a:cs typeface="Arial"/>
                <a:sym typeface="Arial"/>
              </a:rPr>
              <a:t> (e.g. “What is the definition of mitosis?”)</a:t>
            </a:r>
            <a:endParaRPr sz="1600" b="0"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Class Logistics Posts</a:t>
            </a:r>
            <a:r>
              <a:rPr lang="en" sz="1600" b="0" i="0" u="none" strike="noStrike" cap="none">
                <a:solidFill>
                  <a:srgbClr val="424B53"/>
                </a:solidFill>
                <a:latin typeface="Arial"/>
                <a:ea typeface="Arial"/>
                <a:cs typeface="Arial"/>
                <a:sym typeface="Arial"/>
              </a:rPr>
              <a:t> (e.g. “When is the next test?”)</a:t>
            </a:r>
            <a:endParaRPr sz="1600" b="0"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100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Low Effort/Low Detail Posts</a:t>
            </a:r>
            <a:endParaRPr sz="1600" b="1" i="0" u="none" strike="noStrike" cap="none">
              <a:solidFill>
                <a:srgbClr val="424B53"/>
              </a:solidFill>
              <a:latin typeface="Arial"/>
              <a:ea typeface="Arial"/>
              <a:cs typeface="Arial"/>
              <a:sym typeface="Arial"/>
            </a:endParaRPr>
          </a:p>
        </p:txBody>
      </p:sp>
      <p:sp>
        <p:nvSpPr>
          <p:cNvPr id="348" name="Google Shape;348;g2ec4c650578_0_93"/>
          <p:cNvSpPr/>
          <p:nvPr/>
        </p:nvSpPr>
        <p:spPr>
          <a:xfrm>
            <a:off x="7829277" y="801478"/>
            <a:ext cx="1085400" cy="10854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5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9" name="Google Shape;349;g2ec4c650578_0_93" title="Robot Illustration"/>
          <p:cNvPicPr preferRelativeResize="0"/>
          <p:nvPr/>
        </p:nvPicPr>
        <p:blipFill rotWithShape="1">
          <a:blip r:embed="rId3">
            <a:alphaModFix/>
          </a:blip>
          <a:srcRect/>
          <a:stretch/>
        </p:blipFill>
        <p:spPr>
          <a:xfrm>
            <a:off x="7932850" y="900014"/>
            <a:ext cx="876600" cy="876600"/>
          </a:xfrm>
          <a:prstGeom prst="rect">
            <a:avLst/>
          </a:prstGeom>
          <a:noFill/>
          <a:ln>
            <a:noFill/>
          </a:ln>
        </p:spPr>
      </p:pic>
      <p:sp>
        <p:nvSpPr>
          <p:cNvPr id="350" name="Google Shape;350;g2ec4c650578_0_93"/>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2ec4c650578_0_102"/>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t>What happens if your post is moderated?</a:t>
            </a:r>
            <a:endParaRPr sz="2600"/>
          </a:p>
        </p:txBody>
      </p:sp>
      <p:sp>
        <p:nvSpPr>
          <p:cNvPr id="356" name="Google Shape;356;g2ec4c650578_0_102"/>
          <p:cNvSpPr txBox="1">
            <a:spLocks noGrp="1"/>
          </p:cNvSpPr>
          <p:nvPr>
            <p:ph type="body" idx="1"/>
          </p:nvPr>
        </p:nvSpPr>
        <p:spPr>
          <a:xfrm>
            <a:off x="357025" y="2024450"/>
            <a:ext cx="2396100" cy="216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t>Post is “Flagged”</a:t>
            </a:r>
            <a:endParaRPr b="1"/>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If your post is “Flagged”, you have </a:t>
            </a:r>
            <a:r>
              <a:rPr lang="en" sz="1400" b="1" u="sng">
                <a:solidFill>
                  <a:srgbClr val="697583"/>
                </a:solidFill>
              </a:rPr>
              <a:t>not</a:t>
            </a:r>
            <a:r>
              <a:rPr lang="en" sz="1400" b="1">
                <a:solidFill>
                  <a:srgbClr val="697583"/>
                </a:solidFill>
              </a:rPr>
              <a:t> yet lost points! </a:t>
            </a: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At this time, your post is still published and </a:t>
            </a:r>
            <a:r>
              <a:rPr lang="en" sz="1400" b="1" u="sng">
                <a:solidFill>
                  <a:srgbClr val="697583"/>
                </a:solidFill>
              </a:rPr>
              <a:t>still counts for credit</a:t>
            </a:r>
            <a:r>
              <a:rPr lang="en" sz="1400" b="1">
                <a:solidFill>
                  <a:srgbClr val="697583"/>
                </a:solidFill>
              </a:rPr>
              <a:t>.</a:t>
            </a:r>
            <a:endParaRPr sz="1400">
              <a:solidFill>
                <a:srgbClr val="697583"/>
              </a:solidFill>
            </a:endParaRPr>
          </a:p>
        </p:txBody>
      </p:sp>
      <p:sp>
        <p:nvSpPr>
          <p:cNvPr id="357" name="Google Shape;357;g2ec4c650578_0_102"/>
          <p:cNvSpPr txBox="1">
            <a:spLocks noGrp="1"/>
          </p:cNvSpPr>
          <p:nvPr>
            <p:ph type="body" idx="2"/>
          </p:nvPr>
        </p:nvSpPr>
        <p:spPr>
          <a:xfrm>
            <a:off x="3321000" y="2024450"/>
            <a:ext cx="2396100" cy="210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t>Post is “Moderated”</a:t>
            </a:r>
            <a:endParaRPr b="1"/>
          </a:p>
          <a:p>
            <a:pPr marL="0" lvl="0" indent="0" algn="l" rtl="0">
              <a:lnSpc>
                <a:spcPct val="100000"/>
              </a:lnSpc>
              <a:spcBef>
                <a:spcPts val="0"/>
              </a:spcBef>
              <a:spcAft>
                <a:spcPts val="0"/>
              </a:spcAft>
              <a:buClr>
                <a:schemeClr val="dk1"/>
              </a:buClr>
              <a:buSzPts val="1100"/>
              <a:buFont typeface="Arial"/>
              <a:buNone/>
            </a:pPr>
            <a:endParaRPr sz="1500" b="1"/>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If your post is moderated, it is unpublished and </a:t>
            </a:r>
            <a:r>
              <a:rPr lang="en" sz="1400" b="1" u="sng">
                <a:solidFill>
                  <a:srgbClr val="C7383D"/>
                </a:solidFill>
              </a:rPr>
              <a:t>no longer counts for credit</a:t>
            </a:r>
            <a:r>
              <a:rPr lang="en" sz="1400" b="1"/>
              <a:t>.</a:t>
            </a:r>
            <a:endParaRPr sz="1400" b="1"/>
          </a:p>
          <a:p>
            <a:pPr marL="0" lvl="0" indent="0" algn="l" rtl="0">
              <a:lnSpc>
                <a:spcPct val="100000"/>
              </a:lnSpc>
              <a:spcBef>
                <a:spcPts val="0"/>
              </a:spcBef>
              <a:spcAft>
                <a:spcPts val="0"/>
              </a:spcAft>
              <a:buClr>
                <a:schemeClr val="dk1"/>
              </a:buClr>
              <a:buSzPts val="1100"/>
              <a:buFont typeface="Arial"/>
              <a:buNone/>
            </a:pP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If your post is “Moderated”, you receive an email notifying you.</a:t>
            </a:r>
            <a:endParaRPr sz="1400">
              <a:solidFill>
                <a:srgbClr val="697583"/>
              </a:solidFill>
            </a:endParaRPr>
          </a:p>
        </p:txBody>
      </p:sp>
      <p:sp>
        <p:nvSpPr>
          <p:cNvPr id="358" name="Google Shape;358;g2ec4c650578_0_102"/>
          <p:cNvSpPr txBox="1">
            <a:spLocks noGrp="1"/>
          </p:cNvSpPr>
          <p:nvPr>
            <p:ph type="body" idx="3"/>
          </p:nvPr>
        </p:nvSpPr>
        <p:spPr>
          <a:xfrm>
            <a:off x="6252000" y="2024450"/>
            <a:ext cx="2619300" cy="210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t>Post is “Republished”</a:t>
            </a:r>
            <a:endParaRPr b="1"/>
          </a:p>
          <a:p>
            <a:pPr marL="457200" lvl="0" indent="0" algn="l" rtl="0">
              <a:lnSpc>
                <a:spcPct val="100000"/>
              </a:lnSpc>
              <a:spcBef>
                <a:spcPts val="0"/>
              </a:spcBef>
              <a:spcAft>
                <a:spcPts val="0"/>
              </a:spcAft>
              <a:buClr>
                <a:schemeClr val="dk1"/>
              </a:buClr>
              <a:buSzPts val="1100"/>
              <a:buFont typeface="Arial"/>
              <a:buNone/>
            </a:pPr>
            <a:endParaRPr sz="1500" b="1"/>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From the email, you can “edit &amp; re-publish” the post.</a:t>
            </a: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Doing so will </a:t>
            </a:r>
            <a:r>
              <a:rPr lang="en" sz="1400" b="1" u="sng">
                <a:solidFill>
                  <a:srgbClr val="2E7E94"/>
                </a:solidFill>
              </a:rPr>
              <a:t>earn back your points</a:t>
            </a:r>
            <a:r>
              <a:rPr lang="en" sz="1400" b="1">
                <a:solidFill>
                  <a:srgbClr val="697583"/>
                </a:solidFill>
              </a:rPr>
              <a:t> for the post without penalty, so long as you edit before grades are entered.</a:t>
            </a:r>
            <a:endParaRPr sz="1400" b="1">
              <a:solidFill>
                <a:srgbClr val="697583"/>
              </a:solidFill>
            </a:endParaRPr>
          </a:p>
          <a:p>
            <a:pPr marL="0" lvl="0" indent="0" algn="l" rtl="0">
              <a:lnSpc>
                <a:spcPct val="115000"/>
              </a:lnSpc>
              <a:spcBef>
                <a:spcPts val="0"/>
              </a:spcBef>
              <a:spcAft>
                <a:spcPts val="1600"/>
              </a:spcAft>
              <a:buSzPts val="1800"/>
              <a:buNone/>
            </a:pPr>
            <a:endParaRPr/>
          </a:p>
        </p:txBody>
      </p:sp>
      <p:pic>
        <p:nvPicPr>
          <p:cNvPr id="359" name="Google Shape;359;g2ec4c650578_0_102" title="Flag Illustration"/>
          <p:cNvPicPr preferRelativeResize="0"/>
          <p:nvPr/>
        </p:nvPicPr>
        <p:blipFill rotWithShape="1">
          <a:blip r:embed="rId3">
            <a:alphaModFix/>
          </a:blip>
          <a:srcRect/>
          <a:stretch/>
        </p:blipFill>
        <p:spPr>
          <a:xfrm>
            <a:off x="1097748" y="1129238"/>
            <a:ext cx="731520" cy="710005"/>
          </a:xfrm>
          <a:prstGeom prst="rect">
            <a:avLst/>
          </a:prstGeom>
          <a:noFill/>
          <a:ln>
            <a:noFill/>
          </a:ln>
        </p:spPr>
      </p:pic>
      <p:pic>
        <p:nvPicPr>
          <p:cNvPr id="360" name="Google Shape;360;g2ec4c650578_0_102" title="Email Illustration"/>
          <p:cNvPicPr preferRelativeResize="0"/>
          <p:nvPr/>
        </p:nvPicPr>
        <p:blipFill rotWithShape="1">
          <a:blip r:embed="rId4">
            <a:alphaModFix/>
          </a:blip>
          <a:srcRect/>
          <a:stretch/>
        </p:blipFill>
        <p:spPr>
          <a:xfrm>
            <a:off x="4137744" y="1096449"/>
            <a:ext cx="731520" cy="710005"/>
          </a:xfrm>
          <a:prstGeom prst="rect">
            <a:avLst/>
          </a:prstGeom>
          <a:noFill/>
          <a:ln>
            <a:noFill/>
          </a:ln>
        </p:spPr>
      </p:pic>
      <p:pic>
        <p:nvPicPr>
          <p:cNvPr id="361" name="Google Shape;361;g2ec4c650578_0_102" title="Post Illustration"/>
          <p:cNvPicPr preferRelativeResize="0"/>
          <p:nvPr/>
        </p:nvPicPr>
        <p:blipFill rotWithShape="1">
          <a:blip r:embed="rId5">
            <a:alphaModFix/>
          </a:blip>
          <a:srcRect/>
          <a:stretch/>
        </p:blipFill>
        <p:spPr>
          <a:xfrm>
            <a:off x="7176024" y="1097547"/>
            <a:ext cx="731520" cy="707136"/>
          </a:xfrm>
          <a:prstGeom prst="rect">
            <a:avLst/>
          </a:prstGeom>
          <a:noFill/>
          <a:ln>
            <a:noFill/>
          </a:ln>
        </p:spPr>
      </p:pic>
      <p:sp>
        <p:nvSpPr>
          <p:cNvPr id="362" name="Google Shape;362;g2ec4c650578_0_102"/>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2ec4c650578_0_135"/>
          <p:cNvSpPr txBox="1">
            <a:spLocks noGrp="1"/>
          </p:cNvSpPr>
          <p:nvPr>
            <p:ph type="title"/>
          </p:nvPr>
        </p:nvSpPr>
        <p:spPr>
          <a:xfrm>
            <a:off x="1536275" y="1535100"/>
            <a:ext cx="6071400" cy="121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4400">
                <a:solidFill>
                  <a:schemeClr val="lt1"/>
                </a:solidFill>
                <a:latin typeface="Open Sans"/>
                <a:ea typeface="Open Sans"/>
                <a:cs typeface="Open Sans"/>
                <a:sym typeface="Open Sans"/>
              </a:rPr>
              <a:t>Packback Deep Dives Writing Assignments</a:t>
            </a:r>
            <a:endParaRPr sz="4500">
              <a:latin typeface="Open Sans"/>
              <a:ea typeface="Open Sans"/>
              <a:cs typeface="Open Sans"/>
              <a:sym typeface="Open Sans"/>
            </a:endParaRPr>
          </a:p>
        </p:txBody>
      </p:sp>
      <p:sp>
        <p:nvSpPr>
          <p:cNvPr id="368" name="Google Shape;368;g2ec4c650578_0_135"/>
          <p:cNvSpPr/>
          <p:nvPr/>
        </p:nvSpPr>
        <p:spPr>
          <a:xfrm>
            <a:off x="0" y="5043725"/>
            <a:ext cx="9144000" cy="999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sp>
        <p:nvSpPr>
          <p:cNvPr id="373" name="Google Shape;373;g2ec4c650578_0_140"/>
          <p:cNvSpPr txBox="1">
            <a:spLocks noGrp="1"/>
          </p:cNvSpPr>
          <p:nvPr>
            <p:ph type="title" idx="4294967295"/>
          </p:nvPr>
        </p:nvSpPr>
        <p:spPr>
          <a:xfrm>
            <a:off x="503250" y="355225"/>
            <a:ext cx="4551600" cy="3471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2800"/>
              <a:buNone/>
            </a:pPr>
            <a:r>
              <a:rPr lang="en" sz="2255">
                <a:solidFill>
                  <a:srgbClr val="3D3F51"/>
                </a:solidFill>
              </a:rPr>
              <a:t>Packback Deep Dives will support you during your </a:t>
            </a:r>
            <a:r>
              <a:rPr lang="en" sz="2255">
                <a:solidFill>
                  <a:srgbClr val="3D3F51"/>
                </a:solidFill>
                <a:highlight>
                  <a:srgbClr val="C4FFC4"/>
                </a:highlight>
              </a:rPr>
              <a:t>writing assignments</a:t>
            </a:r>
            <a:r>
              <a:rPr lang="en" sz="2255">
                <a:solidFill>
                  <a:srgbClr val="3D3F51"/>
                </a:solidFill>
              </a:rPr>
              <a:t> so you can be an </a:t>
            </a:r>
            <a:r>
              <a:rPr lang="en" sz="2255">
                <a:solidFill>
                  <a:srgbClr val="3D3F51"/>
                </a:solidFill>
                <a:highlight>
                  <a:srgbClr val="FFF3C0"/>
                </a:highlight>
              </a:rPr>
              <a:t>effective researcher</a:t>
            </a:r>
            <a:r>
              <a:rPr lang="en" sz="2255">
                <a:solidFill>
                  <a:srgbClr val="3D3F51"/>
                </a:solidFill>
              </a:rPr>
              <a:t> and </a:t>
            </a:r>
            <a:r>
              <a:rPr lang="en" sz="2255">
                <a:solidFill>
                  <a:srgbClr val="3D3F51"/>
                </a:solidFill>
                <a:highlight>
                  <a:srgbClr val="B4F3FF"/>
                </a:highlight>
              </a:rPr>
              <a:t>written communicator</a:t>
            </a:r>
            <a:r>
              <a:rPr lang="en" sz="2255">
                <a:solidFill>
                  <a:srgbClr val="3D3F51"/>
                </a:solidFill>
              </a:rPr>
              <a:t>, and so you can submit your </a:t>
            </a:r>
            <a:r>
              <a:rPr lang="en" sz="2255">
                <a:solidFill>
                  <a:srgbClr val="3D3F51"/>
                </a:solidFill>
                <a:highlight>
                  <a:srgbClr val="F3A6A7"/>
                </a:highlight>
              </a:rPr>
              <a:t>best work possible</a:t>
            </a:r>
            <a:r>
              <a:rPr lang="en" sz="2255">
                <a:solidFill>
                  <a:srgbClr val="3D3F51"/>
                </a:solidFill>
              </a:rPr>
              <a:t>.</a:t>
            </a:r>
            <a:endParaRPr/>
          </a:p>
        </p:txBody>
      </p:sp>
      <p:grpSp>
        <p:nvGrpSpPr>
          <p:cNvPr id="374" name="Google Shape;374;g2ec4c650578_0_140"/>
          <p:cNvGrpSpPr/>
          <p:nvPr/>
        </p:nvGrpSpPr>
        <p:grpSpPr>
          <a:xfrm>
            <a:off x="4297225" y="565304"/>
            <a:ext cx="5662550" cy="4423188"/>
            <a:chOff x="4297225" y="565304"/>
            <a:chExt cx="5662550" cy="4423188"/>
          </a:xfrm>
        </p:grpSpPr>
        <p:sp>
          <p:nvSpPr>
            <p:cNvPr id="375" name="Google Shape;375;g2ec4c650578_0_140"/>
            <p:cNvSpPr/>
            <p:nvPr/>
          </p:nvSpPr>
          <p:spPr>
            <a:xfrm>
              <a:off x="5635226" y="4524659"/>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g2ec4c650578_0_140"/>
            <p:cNvSpPr/>
            <p:nvPr/>
          </p:nvSpPr>
          <p:spPr>
            <a:xfrm>
              <a:off x="6148329" y="3959422"/>
              <a:ext cx="1261800" cy="463800"/>
            </a:xfrm>
            <a:prstGeom prst="rect">
              <a:avLst/>
            </a:prstGeom>
            <a:solidFill>
              <a:srgbClr val="F3A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g2ec4c650578_0_140"/>
            <p:cNvSpPr/>
            <p:nvPr/>
          </p:nvSpPr>
          <p:spPr>
            <a:xfrm>
              <a:off x="6977251" y="4524659"/>
              <a:ext cx="1261800" cy="463800"/>
            </a:xfrm>
            <a:prstGeom prst="rect">
              <a:avLst/>
            </a:prstGeom>
            <a:solidFill>
              <a:srgbClr val="FFF3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g2ec4c650578_0_140"/>
            <p:cNvSpPr/>
            <p:nvPr/>
          </p:nvSpPr>
          <p:spPr>
            <a:xfrm>
              <a:off x="7490355" y="3959422"/>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g2ec4c650578_0_140"/>
            <p:cNvSpPr/>
            <p:nvPr/>
          </p:nvSpPr>
          <p:spPr>
            <a:xfrm>
              <a:off x="8319277" y="4524692"/>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g2ec4c650578_0_140"/>
            <p:cNvSpPr/>
            <p:nvPr/>
          </p:nvSpPr>
          <p:spPr>
            <a:xfrm>
              <a:off x="8832375" y="3959442"/>
              <a:ext cx="11274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g2ec4c650578_0_140"/>
            <p:cNvSpPr/>
            <p:nvPr/>
          </p:nvSpPr>
          <p:spPr>
            <a:xfrm>
              <a:off x="5635226" y="3396745"/>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g2ec4c650578_0_140"/>
            <p:cNvSpPr/>
            <p:nvPr/>
          </p:nvSpPr>
          <p:spPr>
            <a:xfrm>
              <a:off x="6148329" y="2831508"/>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g2ec4c650578_0_140"/>
            <p:cNvSpPr/>
            <p:nvPr/>
          </p:nvSpPr>
          <p:spPr>
            <a:xfrm>
              <a:off x="6977251" y="3396745"/>
              <a:ext cx="1261800" cy="463800"/>
            </a:xfrm>
            <a:prstGeom prst="rect">
              <a:avLst/>
            </a:prstGeom>
            <a:solidFill>
              <a:srgbClr val="FFF3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g2ec4c650578_0_140"/>
            <p:cNvSpPr/>
            <p:nvPr/>
          </p:nvSpPr>
          <p:spPr>
            <a:xfrm>
              <a:off x="7490355" y="2831508"/>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g2ec4c650578_0_140"/>
            <p:cNvSpPr/>
            <p:nvPr/>
          </p:nvSpPr>
          <p:spPr>
            <a:xfrm>
              <a:off x="8319277" y="3396778"/>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g2ec4c650578_0_140"/>
            <p:cNvSpPr/>
            <p:nvPr/>
          </p:nvSpPr>
          <p:spPr>
            <a:xfrm>
              <a:off x="8832375" y="2831529"/>
              <a:ext cx="11274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g2ec4c650578_0_140"/>
            <p:cNvSpPr/>
            <p:nvPr/>
          </p:nvSpPr>
          <p:spPr>
            <a:xfrm>
              <a:off x="5635226" y="2258455"/>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g2ec4c650578_0_140"/>
            <p:cNvSpPr/>
            <p:nvPr/>
          </p:nvSpPr>
          <p:spPr>
            <a:xfrm>
              <a:off x="6977251" y="2258455"/>
              <a:ext cx="1261800" cy="463800"/>
            </a:xfrm>
            <a:prstGeom prst="rect">
              <a:avLst/>
            </a:prstGeom>
            <a:solidFill>
              <a:srgbClr val="FFF3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g2ec4c650578_0_140"/>
            <p:cNvSpPr/>
            <p:nvPr/>
          </p:nvSpPr>
          <p:spPr>
            <a:xfrm>
              <a:off x="7490355" y="1693218"/>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g2ec4c650578_0_140"/>
            <p:cNvSpPr/>
            <p:nvPr/>
          </p:nvSpPr>
          <p:spPr>
            <a:xfrm>
              <a:off x="8319277" y="2258488"/>
              <a:ext cx="1261800" cy="463800"/>
            </a:xfrm>
            <a:prstGeom prst="rect">
              <a:avLst/>
            </a:prstGeom>
            <a:solidFill>
              <a:srgbClr val="F3A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g2ec4c650578_0_140"/>
            <p:cNvSpPr/>
            <p:nvPr/>
          </p:nvSpPr>
          <p:spPr>
            <a:xfrm>
              <a:off x="8832375" y="1693238"/>
              <a:ext cx="11274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g2ec4c650578_0_140"/>
            <p:cNvSpPr/>
            <p:nvPr/>
          </p:nvSpPr>
          <p:spPr>
            <a:xfrm>
              <a:off x="7490355" y="565304"/>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g2ec4c650578_0_140"/>
            <p:cNvSpPr/>
            <p:nvPr/>
          </p:nvSpPr>
          <p:spPr>
            <a:xfrm>
              <a:off x="8319277" y="1130574"/>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g2ec4c650578_0_140"/>
            <p:cNvSpPr/>
            <p:nvPr/>
          </p:nvSpPr>
          <p:spPr>
            <a:xfrm>
              <a:off x="8832375" y="565324"/>
              <a:ext cx="11274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g2ec4c650578_0_140"/>
            <p:cNvSpPr/>
            <p:nvPr/>
          </p:nvSpPr>
          <p:spPr>
            <a:xfrm>
              <a:off x="4297225" y="4524659"/>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g2ec4c650578_0_140"/>
            <p:cNvSpPr/>
            <p:nvPr/>
          </p:nvSpPr>
          <p:spPr>
            <a:xfrm>
              <a:off x="4810329" y="3959422"/>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7" name="Google Shape;397;g2ec4c650578_0_140"/>
            <p:cNvPicPr preferRelativeResize="0"/>
            <p:nvPr/>
          </p:nvPicPr>
          <p:blipFill rotWithShape="1">
            <a:blip r:embed="rId3">
              <a:alphaModFix amt="40000"/>
            </a:blip>
            <a:srcRect l="-1579" t="24674" r="1578" b="26349"/>
            <a:stretch/>
          </p:blipFill>
          <p:spPr>
            <a:xfrm>
              <a:off x="5621775" y="2258500"/>
              <a:ext cx="1261798" cy="463801"/>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2ec4c650578_0_168"/>
          <p:cNvSpPr/>
          <p:nvPr/>
        </p:nvSpPr>
        <p:spPr>
          <a:xfrm rot="10800000">
            <a:off x="4684725" y="0"/>
            <a:ext cx="4459200" cy="48735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g2ec4c650578_0_168"/>
          <p:cNvSpPr txBox="1">
            <a:spLocks noGrp="1"/>
          </p:cNvSpPr>
          <p:nvPr>
            <p:ph type="title"/>
          </p:nvPr>
        </p:nvSpPr>
        <p:spPr>
          <a:xfrm>
            <a:off x="265500" y="109863"/>
            <a:ext cx="4045200" cy="110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err="1"/>
              <a:t>Packback</a:t>
            </a:r>
            <a:r>
              <a:rPr lang="en" dirty="0"/>
              <a:t> Deep Dives</a:t>
            </a:r>
            <a:endParaRPr dirty="0"/>
          </a:p>
        </p:txBody>
      </p:sp>
      <p:sp>
        <p:nvSpPr>
          <p:cNvPr id="404" name="Google Shape;404;g2ec4c650578_0_168"/>
          <p:cNvSpPr txBox="1">
            <a:spLocks noGrp="1"/>
          </p:cNvSpPr>
          <p:nvPr>
            <p:ph type="body" idx="1"/>
          </p:nvPr>
        </p:nvSpPr>
        <p:spPr>
          <a:xfrm>
            <a:off x="265500" y="718650"/>
            <a:ext cx="4300800" cy="1789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600"/>
              </a:spcBef>
              <a:spcAft>
                <a:spcPts val="0"/>
              </a:spcAft>
              <a:buSzPts val="1800"/>
              <a:buChar char="●"/>
            </a:pPr>
            <a:r>
              <a:rPr lang="en" dirty="0"/>
              <a:t>We will have </a:t>
            </a:r>
            <a:r>
              <a:rPr lang="en" b="1" dirty="0">
                <a:solidFill>
                  <a:srgbClr val="C7383D"/>
                </a:solidFill>
              </a:rPr>
              <a:t>6 </a:t>
            </a:r>
            <a:r>
              <a:rPr lang="en" dirty="0"/>
              <a:t>writing assignments in Deep Dives for this course. Please see the course syllabus for information and dates. Follow the prompt and rubric for each assignment.</a:t>
            </a:r>
            <a:endParaRPr dirty="0"/>
          </a:p>
        </p:txBody>
      </p:sp>
      <p:sp>
        <p:nvSpPr>
          <p:cNvPr id="405" name="Google Shape;405;g2ec4c650578_0_168"/>
          <p:cNvSpPr txBox="1"/>
          <p:nvPr/>
        </p:nvSpPr>
        <p:spPr>
          <a:xfrm>
            <a:off x="4816425" y="3990782"/>
            <a:ext cx="41958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400" b="1" i="0" u="none" strike="noStrike" cap="none" dirty="0">
                <a:solidFill>
                  <a:srgbClr val="424B53"/>
                </a:solidFill>
                <a:latin typeface="Arial"/>
                <a:ea typeface="Arial"/>
                <a:cs typeface="Arial"/>
                <a:sym typeface="Arial"/>
              </a:rPr>
              <a:t>After reading through the Overview and Rubric tabs to best understand your assignment, click the “Start My Deep Dive” Button!</a:t>
            </a:r>
            <a:endParaRPr sz="1400" b="0" i="0" u="none" strike="noStrike" cap="none" dirty="0">
              <a:solidFill>
                <a:srgbClr val="000000"/>
              </a:solidFill>
              <a:latin typeface="Arial"/>
              <a:ea typeface="Arial"/>
              <a:cs typeface="Arial"/>
              <a:sym typeface="Arial"/>
            </a:endParaRPr>
          </a:p>
        </p:txBody>
      </p:sp>
      <p:sp>
        <p:nvSpPr>
          <p:cNvPr id="407" name="Google Shape;407;g2ec4c650578_0_168"/>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0" name="Google Shape;410;g2ec4c650578_0_168"/>
          <p:cNvGrpSpPr/>
          <p:nvPr/>
        </p:nvGrpSpPr>
        <p:grpSpPr>
          <a:xfrm>
            <a:off x="379350" y="3016168"/>
            <a:ext cx="3817500" cy="1703700"/>
            <a:chOff x="379338" y="2812850"/>
            <a:chExt cx="3817500" cy="1703700"/>
          </a:xfrm>
        </p:grpSpPr>
        <p:pic>
          <p:nvPicPr>
            <p:cNvPr id="411" name="Google Shape;411;g2ec4c650578_0_168"/>
            <p:cNvPicPr preferRelativeResize="0"/>
            <p:nvPr/>
          </p:nvPicPr>
          <p:blipFill rotWithShape="1">
            <a:blip r:embed="rId3">
              <a:alphaModFix/>
            </a:blip>
            <a:srcRect/>
            <a:stretch/>
          </p:blipFill>
          <p:spPr>
            <a:xfrm>
              <a:off x="379338" y="2812850"/>
              <a:ext cx="3817500" cy="1703700"/>
            </a:xfrm>
            <a:prstGeom prst="roundRect">
              <a:avLst>
                <a:gd name="adj" fmla="val 16667"/>
              </a:avLst>
            </a:prstGeom>
            <a:noFill/>
            <a:ln>
              <a:noFill/>
            </a:ln>
          </p:spPr>
        </p:pic>
        <p:sp>
          <p:nvSpPr>
            <p:cNvPr id="412" name="Google Shape;412;g2ec4c650578_0_168"/>
            <p:cNvSpPr/>
            <p:nvPr/>
          </p:nvSpPr>
          <p:spPr>
            <a:xfrm>
              <a:off x="2713800" y="2848375"/>
              <a:ext cx="291600" cy="141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descr="A screenshot of a computer&#10;&#10;Description automatically generated">
            <a:extLst>
              <a:ext uri="{FF2B5EF4-FFF2-40B4-BE49-F238E27FC236}">
                <a16:creationId xmlns:a16="http://schemas.microsoft.com/office/drawing/2014/main" id="{C617A37D-0D1C-8AE4-6AED-1287319CD95B}"/>
              </a:ext>
            </a:extLst>
          </p:cNvPr>
          <p:cNvPicPr>
            <a:picLocks noChangeAspect="1"/>
          </p:cNvPicPr>
          <p:nvPr/>
        </p:nvPicPr>
        <p:blipFill>
          <a:blip r:embed="rId4"/>
          <a:stretch>
            <a:fillRect/>
          </a:stretch>
        </p:blipFill>
        <p:spPr>
          <a:xfrm>
            <a:off x="4826142" y="133104"/>
            <a:ext cx="4211334" cy="1663520"/>
          </a:xfrm>
          <a:prstGeom prst="rect">
            <a:avLst/>
          </a:prstGeom>
        </p:spPr>
      </p:pic>
      <p:sp>
        <p:nvSpPr>
          <p:cNvPr id="416" name="Google Shape;416;g2ec4c650578_0_168"/>
          <p:cNvSpPr txBox="1"/>
          <p:nvPr/>
        </p:nvSpPr>
        <p:spPr>
          <a:xfrm>
            <a:off x="4853425" y="1892250"/>
            <a:ext cx="4246200" cy="615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Go to the open assignments tab and click into the assignment you wish to work on.</a:t>
            </a:r>
            <a:endParaRPr sz="1400" b="0" i="0" u="none" strike="noStrike" cap="none">
              <a:solidFill>
                <a:srgbClr val="000000"/>
              </a:solidFill>
              <a:latin typeface="Arial"/>
              <a:ea typeface="Arial"/>
              <a:cs typeface="Arial"/>
              <a:sym typeface="Arial"/>
            </a:endParaRPr>
          </a:p>
        </p:txBody>
      </p:sp>
      <p:sp>
        <p:nvSpPr>
          <p:cNvPr id="417" name="Google Shape;417;g2ec4c650578_0_168"/>
          <p:cNvSpPr/>
          <p:nvPr/>
        </p:nvSpPr>
        <p:spPr>
          <a:xfrm>
            <a:off x="1632600" y="3035175"/>
            <a:ext cx="1311000" cy="1511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g2ec4c650578_0_168"/>
          <p:cNvSpPr/>
          <p:nvPr/>
        </p:nvSpPr>
        <p:spPr>
          <a:xfrm>
            <a:off x="4868475" y="1250752"/>
            <a:ext cx="1418942" cy="52226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5" name="Google Shape;415;g2ec4c650578_0_168"/>
          <p:cNvCxnSpPr>
            <a:cxnSpLocks/>
          </p:cNvCxnSpPr>
          <p:nvPr/>
        </p:nvCxnSpPr>
        <p:spPr>
          <a:xfrm rot="10800000">
            <a:off x="6235075" y="1640074"/>
            <a:ext cx="1024466" cy="319688"/>
          </a:xfrm>
          <a:prstGeom prst="curvedConnector3">
            <a:avLst>
              <a:gd name="adj1" fmla="val 50000"/>
            </a:avLst>
          </a:prstGeom>
          <a:noFill/>
          <a:ln w="28575" cap="flat" cmpd="sng">
            <a:solidFill>
              <a:srgbClr val="EC8D82"/>
            </a:solidFill>
            <a:prstDash val="solid"/>
            <a:round/>
            <a:headEnd type="none" w="sm" len="sm"/>
            <a:tailEnd type="triangle" w="med" len="med"/>
          </a:ln>
        </p:spPr>
      </p:cxnSp>
      <p:sp>
        <p:nvSpPr>
          <p:cNvPr id="6" name="Rectangle 5">
            <a:extLst>
              <a:ext uri="{FF2B5EF4-FFF2-40B4-BE49-F238E27FC236}">
                <a16:creationId xmlns:a16="http://schemas.microsoft.com/office/drawing/2014/main" id="{3D394707-7F27-EF5D-1DC2-8A8F018AADB4}"/>
              </a:ext>
            </a:extLst>
          </p:cNvPr>
          <p:cNvSpPr/>
          <p:nvPr/>
        </p:nvSpPr>
        <p:spPr>
          <a:xfrm>
            <a:off x="7903597" y="206883"/>
            <a:ext cx="1108628" cy="3565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background with white text&#10;&#10;Description automatically generated">
            <a:extLst>
              <a:ext uri="{FF2B5EF4-FFF2-40B4-BE49-F238E27FC236}">
                <a16:creationId xmlns:a16="http://schemas.microsoft.com/office/drawing/2014/main" id="{6849E9FA-B778-0D54-DF57-4041A5CF8AF3}"/>
              </a:ext>
            </a:extLst>
          </p:cNvPr>
          <p:cNvPicPr>
            <a:picLocks noChangeAspect="1"/>
          </p:cNvPicPr>
          <p:nvPr/>
        </p:nvPicPr>
        <p:blipFill>
          <a:blip r:embed="rId5"/>
          <a:stretch>
            <a:fillRect/>
          </a:stretch>
        </p:blipFill>
        <p:spPr>
          <a:xfrm>
            <a:off x="4826142" y="2479314"/>
            <a:ext cx="4227786" cy="1420614"/>
          </a:xfrm>
          <a:prstGeom prst="rect">
            <a:avLst/>
          </a:prstGeom>
        </p:spPr>
      </p:pic>
      <p:cxnSp>
        <p:nvCxnSpPr>
          <p:cNvPr id="408" name="Google Shape;408;g2ec4c650578_0_168"/>
          <p:cNvCxnSpPr>
            <a:cxnSpLocks/>
          </p:cNvCxnSpPr>
          <p:nvPr/>
        </p:nvCxnSpPr>
        <p:spPr>
          <a:xfrm rot="10800000" flipH="1">
            <a:off x="6733322" y="3764464"/>
            <a:ext cx="602400" cy="349800"/>
          </a:xfrm>
          <a:prstGeom prst="curvedConnector2">
            <a:avLst/>
          </a:prstGeom>
          <a:noFill/>
          <a:ln w="28575" cap="flat" cmpd="sng">
            <a:solidFill>
              <a:srgbClr val="EC8D82"/>
            </a:solidFill>
            <a:prstDash val="solid"/>
            <a:round/>
            <a:headEnd type="none" w="sm" len="sm"/>
            <a:tailEnd type="triangle" w="med" len="med"/>
          </a:ln>
        </p:spPr>
      </p:cxnSp>
      <p:pic>
        <p:nvPicPr>
          <p:cNvPr id="10" name="Picture 9" descr="A red rectangle with white text&#10;&#10;Description automatically generated">
            <a:extLst>
              <a:ext uri="{FF2B5EF4-FFF2-40B4-BE49-F238E27FC236}">
                <a16:creationId xmlns:a16="http://schemas.microsoft.com/office/drawing/2014/main" id="{A3C51B48-E617-9512-6B2A-97DAE4E4FB46}"/>
              </a:ext>
            </a:extLst>
          </p:cNvPr>
          <p:cNvPicPr>
            <a:picLocks noChangeAspect="1"/>
          </p:cNvPicPr>
          <p:nvPr/>
        </p:nvPicPr>
        <p:blipFill>
          <a:blip r:embed="rId6"/>
          <a:stretch>
            <a:fillRect/>
          </a:stretch>
        </p:blipFill>
        <p:spPr>
          <a:xfrm>
            <a:off x="7468742" y="3487069"/>
            <a:ext cx="1360803" cy="397862"/>
          </a:xfrm>
          <a:prstGeom prst="rect">
            <a:avLst/>
          </a:prstGeom>
        </p:spPr>
      </p:pic>
      <p:sp>
        <p:nvSpPr>
          <p:cNvPr id="409" name="Google Shape;409;g2ec4c650578_0_168"/>
          <p:cNvSpPr/>
          <p:nvPr/>
        </p:nvSpPr>
        <p:spPr>
          <a:xfrm>
            <a:off x="7381419" y="3348827"/>
            <a:ext cx="1502342" cy="615599"/>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2ec4c650578_0_187"/>
          <p:cNvSpPr/>
          <p:nvPr/>
        </p:nvSpPr>
        <p:spPr>
          <a:xfrm rot="10800000">
            <a:off x="4684725" y="0"/>
            <a:ext cx="4459200" cy="48735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g2ec4c650578_0_187"/>
          <p:cNvSpPr txBox="1">
            <a:spLocks noGrp="1"/>
          </p:cNvSpPr>
          <p:nvPr>
            <p:ph type="title"/>
          </p:nvPr>
        </p:nvSpPr>
        <p:spPr>
          <a:xfrm>
            <a:off x="265500" y="88063"/>
            <a:ext cx="4045200" cy="110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500"/>
              <a:t>How to Use Deep Dives Feedback Summary:</a:t>
            </a:r>
            <a:endParaRPr sz="2500"/>
          </a:p>
        </p:txBody>
      </p:sp>
      <p:pic>
        <p:nvPicPr>
          <p:cNvPr id="424" name="Google Shape;424;g2ec4c650578_0_187"/>
          <p:cNvPicPr preferRelativeResize="0"/>
          <p:nvPr/>
        </p:nvPicPr>
        <p:blipFill rotWithShape="1">
          <a:blip r:embed="rId3">
            <a:alphaModFix/>
          </a:blip>
          <a:srcRect/>
          <a:stretch/>
        </p:blipFill>
        <p:spPr>
          <a:xfrm>
            <a:off x="4684725" y="1506413"/>
            <a:ext cx="2550848" cy="2130675"/>
          </a:xfrm>
          <a:prstGeom prst="rect">
            <a:avLst/>
          </a:prstGeom>
          <a:noFill/>
          <a:ln>
            <a:noFill/>
          </a:ln>
        </p:spPr>
      </p:pic>
      <p:pic>
        <p:nvPicPr>
          <p:cNvPr id="425" name="Google Shape;425;g2ec4c650578_0_187"/>
          <p:cNvPicPr preferRelativeResize="0"/>
          <p:nvPr/>
        </p:nvPicPr>
        <p:blipFill rotWithShape="1">
          <a:blip r:embed="rId4">
            <a:alphaModFix/>
          </a:blip>
          <a:srcRect t="40905" b="9463"/>
          <a:stretch/>
        </p:blipFill>
        <p:spPr>
          <a:xfrm>
            <a:off x="6610188" y="44850"/>
            <a:ext cx="2431900" cy="2130675"/>
          </a:xfrm>
          <a:prstGeom prst="rect">
            <a:avLst/>
          </a:prstGeom>
          <a:noFill/>
          <a:ln>
            <a:noFill/>
          </a:ln>
        </p:spPr>
      </p:pic>
      <p:pic>
        <p:nvPicPr>
          <p:cNvPr id="426" name="Google Shape;426;g2ec4c650578_0_187"/>
          <p:cNvPicPr preferRelativeResize="0"/>
          <p:nvPr/>
        </p:nvPicPr>
        <p:blipFill rotWithShape="1">
          <a:blip r:embed="rId5">
            <a:alphaModFix/>
          </a:blip>
          <a:srcRect l="31731"/>
          <a:stretch/>
        </p:blipFill>
        <p:spPr>
          <a:xfrm>
            <a:off x="6640059" y="2488613"/>
            <a:ext cx="2372176" cy="2337176"/>
          </a:xfrm>
          <a:prstGeom prst="rect">
            <a:avLst/>
          </a:prstGeom>
          <a:noFill/>
          <a:ln w="9525" cap="flat" cmpd="sng">
            <a:solidFill>
              <a:schemeClr val="dk1"/>
            </a:solidFill>
            <a:prstDash val="solid"/>
            <a:round/>
            <a:headEnd type="none" w="sm" len="sm"/>
            <a:tailEnd type="none" w="sm" len="sm"/>
          </a:ln>
        </p:spPr>
      </p:pic>
      <p:sp>
        <p:nvSpPr>
          <p:cNvPr id="427" name="Google Shape;427;g2ec4c650578_0_187"/>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8" name="Google Shape;428;g2ec4c650578_0_187"/>
          <p:cNvCxnSpPr>
            <a:endCxn id="429" idx="1"/>
          </p:cNvCxnSpPr>
          <p:nvPr/>
        </p:nvCxnSpPr>
        <p:spPr>
          <a:xfrm rot="-5400000" flipH="1">
            <a:off x="5790797" y="3290711"/>
            <a:ext cx="1304700" cy="1105800"/>
          </a:xfrm>
          <a:prstGeom prst="curvedConnector3">
            <a:avLst>
              <a:gd name="adj1" fmla="val 48232"/>
            </a:avLst>
          </a:prstGeom>
          <a:noFill/>
          <a:ln w="28575" cap="flat" cmpd="sng">
            <a:solidFill>
              <a:srgbClr val="EC8D82"/>
            </a:solidFill>
            <a:prstDash val="solid"/>
            <a:round/>
            <a:headEnd type="none" w="sm" len="sm"/>
            <a:tailEnd type="triangle" w="med" len="med"/>
          </a:ln>
        </p:spPr>
      </p:cxnSp>
      <p:sp>
        <p:nvSpPr>
          <p:cNvPr id="429" name="Google Shape;429;g2ec4c650578_0_187"/>
          <p:cNvSpPr/>
          <p:nvPr/>
        </p:nvSpPr>
        <p:spPr>
          <a:xfrm>
            <a:off x="6907828" y="4449830"/>
            <a:ext cx="602400" cy="31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g2ec4c650578_0_187"/>
          <p:cNvSpPr txBox="1"/>
          <p:nvPr/>
        </p:nvSpPr>
        <p:spPr>
          <a:xfrm>
            <a:off x="4705000" y="88075"/>
            <a:ext cx="1881300" cy="12621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Click into the categories that have suggestion(s) /Alerts to see your feedback</a:t>
            </a:r>
            <a:endParaRPr sz="1400" b="0" i="0" u="none" strike="noStrike" cap="none">
              <a:solidFill>
                <a:srgbClr val="000000"/>
              </a:solidFill>
              <a:latin typeface="Arial"/>
              <a:ea typeface="Arial"/>
              <a:cs typeface="Arial"/>
              <a:sym typeface="Arial"/>
            </a:endParaRPr>
          </a:p>
        </p:txBody>
      </p:sp>
      <p:sp>
        <p:nvSpPr>
          <p:cNvPr id="431" name="Google Shape;431;g2ec4c650578_0_187"/>
          <p:cNvSpPr txBox="1"/>
          <p:nvPr/>
        </p:nvSpPr>
        <p:spPr>
          <a:xfrm>
            <a:off x="4722400" y="3580500"/>
            <a:ext cx="1846500" cy="1293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200" b="1" i="0" u="none" strike="noStrike" cap="none">
                <a:solidFill>
                  <a:srgbClr val="424B53"/>
                </a:solidFill>
                <a:latin typeface="Arial"/>
                <a:ea typeface="Arial"/>
                <a:cs typeface="Arial"/>
                <a:sym typeface="Arial"/>
              </a:rPr>
              <a:t>Read your suggestion and click “change”. If you need more help, click “Explain this to me” to chat with our AI bot for more help!</a:t>
            </a:r>
            <a:endParaRPr sz="1200" b="0" i="0" u="none" strike="noStrike" cap="none">
              <a:solidFill>
                <a:srgbClr val="000000"/>
              </a:solidFill>
              <a:latin typeface="Arial"/>
              <a:ea typeface="Arial"/>
              <a:cs typeface="Arial"/>
              <a:sym typeface="Arial"/>
            </a:endParaRPr>
          </a:p>
        </p:txBody>
      </p:sp>
      <p:sp>
        <p:nvSpPr>
          <p:cNvPr id="432" name="Google Shape;432;g2ec4c650578_0_187"/>
          <p:cNvSpPr/>
          <p:nvPr/>
        </p:nvSpPr>
        <p:spPr>
          <a:xfrm>
            <a:off x="6237853" y="2175530"/>
            <a:ext cx="602400" cy="31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g2ec4c650578_0_187"/>
          <p:cNvSpPr/>
          <p:nvPr/>
        </p:nvSpPr>
        <p:spPr>
          <a:xfrm>
            <a:off x="6757875" y="1353150"/>
            <a:ext cx="1652700" cy="486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4" name="Google Shape;434;g2ec4c650578_0_187"/>
          <p:cNvCxnSpPr>
            <a:endCxn id="432" idx="0"/>
          </p:cNvCxnSpPr>
          <p:nvPr/>
        </p:nvCxnSpPr>
        <p:spPr>
          <a:xfrm flipH="1">
            <a:off x="6539053" y="1779230"/>
            <a:ext cx="578100" cy="396300"/>
          </a:xfrm>
          <a:prstGeom prst="curvedConnector2">
            <a:avLst/>
          </a:prstGeom>
          <a:noFill/>
          <a:ln w="28575" cap="flat" cmpd="sng">
            <a:solidFill>
              <a:srgbClr val="EC8D82"/>
            </a:solidFill>
            <a:prstDash val="solid"/>
            <a:round/>
            <a:headEnd type="none" w="sm" len="sm"/>
            <a:tailEnd type="triangle" w="med" len="med"/>
          </a:ln>
        </p:spPr>
      </p:cxnSp>
      <p:sp>
        <p:nvSpPr>
          <p:cNvPr id="435" name="Google Shape;435;g2ec4c650578_0_187"/>
          <p:cNvSpPr/>
          <p:nvPr/>
        </p:nvSpPr>
        <p:spPr>
          <a:xfrm>
            <a:off x="5597801" y="3007277"/>
            <a:ext cx="353100" cy="2211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6" name="Google Shape;436;g2ec4c650578_0_187"/>
          <p:cNvCxnSpPr>
            <a:stCxn id="432" idx="3"/>
            <a:endCxn id="435" idx="0"/>
          </p:cNvCxnSpPr>
          <p:nvPr/>
        </p:nvCxnSpPr>
        <p:spPr>
          <a:xfrm rot="5400000">
            <a:off x="5768822" y="2449949"/>
            <a:ext cx="562800" cy="551700"/>
          </a:xfrm>
          <a:prstGeom prst="curvedConnector3">
            <a:avLst>
              <a:gd name="adj1" fmla="val 54105"/>
            </a:avLst>
          </a:prstGeom>
          <a:noFill/>
          <a:ln w="28575" cap="flat" cmpd="sng">
            <a:solidFill>
              <a:srgbClr val="EC8D82"/>
            </a:solidFill>
            <a:prstDash val="solid"/>
            <a:round/>
            <a:headEnd type="none" w="sm" len="sm"/>
            <a:tailEnd type="triangle" w="med" len="med"/>
          </a:ln>
        </p:spPr>
      </p:cxnSp>
      <p:sp>
        <p:nvSpPr>
          <p:cNvPr id="437" name="Google Shape;437;g2ec4c650578_0_187"/>
          <p:cNvSpPr txBox="1">
            <a:spLocks noGrp="1"/>
          </p:cNvSpPr>
          <p:nvPr>
            <p:ph type="body" idx="1"/>
          </p:nvPr>
        </p:nvSpPr>
        <p:spPr>
          <a:xfrm>
            <a:off x="205700" y="993050"/>
            <a:ext cx="4300800" cy="1789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600"/>
              </a:spcBef>
              <a:spcAft>
                <a:spcPts val="0"/>
              </a:spcAft>
              <a:buSzPts val="1800"/>
              <a:buChar char="●"/>
            </a:pPr>
            <a:r>
              <a:rPr lang="en"/>
              <a:t>The best way to become a better writer is to learn from your mistakes. Therefore, Deep Dives </a:t>
            </a:r>
            <a:r>
              <a:rPr lang="en" u="sng"/>
              <a:t>does not provide auto-corrections</a:t>
            </a:r>
            <a:r>
              <a:rPr lang="en"/>
              <a:t>. </a:t>
            </a:r>
            <a:endParaRPr/>
          </a:p>
          <a:p>
            <a:pPr marL="457200" lvl="0" indent="-342900" algn="l" rtl="0">
              <a:lnSpc>
                <a:spcPct val="115000"/>
              </a:lnSpc>
              <a:spcBef>
                <a:spcPts val="1600"/>
              </a:spcBef>
              <a:spcAft>
                <a:spcPts val="0"/>
              </a:spcAft>
              <a:buSzPts val="1800"/>
              <a:buChar char="●"/>
            </a:pPr>
            <a:r>
              <a:rPr lang="en"/>
              <a:t>Your goal as a student, is to ensure that your Feedback Summary circles are fully blue with zero suggestions remaining.</a:t>
            </a:r>
            <a:endParaRPr/>
          </a:p>
          <a:p>
            <a:pPr marL="457200" lvl="0" indent="-342900" algn="l" rtl="0">
              <a:lnSpc>
                <a:spcPct val="115000"/>
              </a:lnSpc>
              <a:spcBef>
                <a:spcPts val="1600"/>
              </a:spcBef>
              <a:spcAft>
                <a:spcPts val="0"/>
              </a:spcAft>
              <a:buSzPts val="1800"/>
              <a:buChar char="●"/>
            </a:pPr>
            <a:r>
              <a:rPr lang="en"/>
              <a:t>Once that is completed, you know you have a well written and cohesive paper to submit!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2ec4c650578_0_206"/>
          <p:cNvSpPr/>
          <p:nvPr/>
        </p:nvSpPr>
        <p:spPr>
          <a:xfrm rot="10800000">
            <a:off x="4684725" y="0"/>
            <a:ext cx="4459200" cy="48735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g2ec4c650578_0_206"/>
          <p:cNvSpPr txBox="1">
            <a:spLocks noGrp="1"/>
          </p:cNvSpPr>
          <p:nvPr>
            <p:ph type="title"/>
          </p:nvPr>
        </p:nvSpPr>
        <p:spPr>
          <a:xfrm>
            <a:off x="265500" y="88063"/>
            <a:ext cx="4045200" cy="110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500"/>
              <a:t>How to Add a Source:</a:t>
            </a:r>
            <a:endParaRPr sz="2500"/>
          </a:p>
        </p:txBody>
      </p:sp>
      <p:sp>
        <p:nvSpPr>
          <p:cNvPr id="444" name="Google Shape;444;g2ec4c650578_0_206"/>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5" name="Google Shape;445;g2ec4c650578_0_206"/>
          <p:cNvPicPr preferRelativeResize="0"/>
          <p:nvPr/>
        </p:nvPicPr>
        <p:blipFill rotWithShape="1">
          <a:blip r:embed="rId3">
            <a:alphaModFix/>
          </a:blip>
          <a:srcRect/>
          <a:stretch/>
        </p:blipFill>
        <p:spPr>
          <a:xfrm>
            <a:off x="4891713" y="54922"/>
            <a:ext cx="4045200" cy="1137004"/>
          </a:xfrm>
          <a:prstGeom prst="rect">
            <a:avLst/>
          </a:prstGeom>
          <a:noFill/>
          <a:ln>
            <a:noFill/>
          </a:ln>
        </p:spPr>
      </p:pic>
      <p:pic>
        <p:nvPicPr>
          <p:cNvPr id="446" name="Google Shape;446;g2ec4c650578_0_206"/>
          <p:cNvPicPr preferRelativeResize="0"/>
          <p:nvPr/>
        </p:nvPicPr>
        <p:blipFill rotWithShape="1">
          <a:blip r:embed="rId4">
            <a:alphaModFix/>
          </a:blip>
          <a:srcRect/>
          <a:stretch/>
        </p:blipFill>
        <p:spPr>
          <a:xfrm>
            <a:off x="4891725" y="1223613"/>
            <a:ext cx="2443896" cy="1956676"/>
          </a:xfrm>
          <a:prstGeom prst="rect">
            <a:avLst/>
          </a:prstGeom>
          <a:noFill/>
          <a:ln>
            <a:noFill/>
          </a:ln>
        </p:spPr>
      </p:pic>
      <p:pic>
        <p:nvPicPr>
          <p:cNvPr id="447" name="Google Shape;447;g2ec4c650578_0_206"/>
          <p:cNvPicPr preferRelativeResize="0"/>
          <p:nvPr/>
        </p:nvPicPr>
        <p:blipFill rotWithShape="1">
          <a:blip r:embed="rId5">
            <a:alphaModFix/>
          </a:blip>
          <a:srcRect/>
          <a:stretch/>
        </p:blipFill>
        <p:spPr>
          <a:xfrm>
            <a:off x="6224654" y="3043225"/>
            <a:ext cx="2775134" cy="923400"/>
          </a:xfrm>
          <a:prstGeom prst="rect">
            <a:avLst/>
          </a:prstGeom>
          <a:noFill/>
          <a:ln>
            <a:noFill/>
          </a:ln>
        </p:spPr>
      </p:pic>
      <p:pic>
        <p:nvPicPr>
          <p:cNvPr id="448" name="Google Shape;448;g2ec4c650578_0_206"/>
          <p:cNvPicPr preferRelativeResize="0"/>
          <p:nvPr/>
        </p:nvPicPr>
        <p:blipFill rotWithShape="1">
          <a:blip r:embed="rId6">
            <a:alphaModFix/>
          </a:blip>
          <a:srcRect/>
          <a:stretch/>
        </p:blipFill>
        <p:spPr>
          <a:xfrm>
            <a:off x="4939625" y="4035819"/>
            <a:ext cx="2871906" cy="665325"/>
          </a:xfrm>
          <a:prstGeom prst="rect">
            <a:avLst/>
          </a:prstGeom>
          <a:noFill/>
          <a:ln>
            <a:noFill/>
          </a:ln>
        </p:spPr>
      </p:pic>
      <p:cxnSp>
        <p:nvCxnSpPr>
          <p:cNvPr id="449" name="Google Shape;449;g2ec4c650578_0_206"/>
          <p:cNvCxnSpPr>
            <a:stCxn id="450" idx="4"/>
            <a:endCxn id="451" idx="0"/>
          </p:cNvCxnSpPr>
          <p:nvPr/>
        </p:nvCxnSpPr>
        <p:spPr>
          <a:xfrm rot="5400000">
            <a:off x="6848275" y="2690925"/>
            <a:ext cx="404100" cy="2820300"/>
          </a:xfrm>
          <a:prstGeom prst="curvedConnector3">
            <a:avLst>
              <a:gd name="adj1" fmla="val 60059"/>
            </a:avLst>
          </a:prstGeom>
          <a:noFill/>
          <a:ln w="28575" cap="flat" cmpd="sng">
            <a:solidFill>
              <a:srgbClr val="EC8D82"/>
            </a:solidFill>
            <a:prstDash val="solid"/>
            <a:round/>
            <a:headEnd type="none" w="sm" len="sm"/>
            <a:tailEnd type="triangle" w="med" len="med"/>
          </a:ln>
        </p:spPr>
      </p:cxnSp>
      <p:sp>
        <p:nvSpPr>
          <p:cNvPr id="451" name="Google Shape;451;g2ec4c650578_0_206"/>
          <p:cNvSpPr/>
          <p:nvPr/>
        </p:nvSpPr>
        <p:spPr>
          <a:xfrm>
            <a:off x="4993000" y="4303125"/>
            <a:ext cx="1294200" cy="4368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g2ec4c650578_0_206"/>
          <p:cNvSpPr/>
          <p:nvPr/>
        </p:nvSpPr>
        <p:spPr>
          <a:xfrm>
            <a:off x="6474225" y="1999913"/>
            <a:ext cx="741300" cy="4041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g2ec4c650578_0_206"/>
          <p:cNvSpPr/>
          <p:nvPr/>
        </p:nvSpPr>
        <p:spPr>
          <a:xfrm>
            <a:off x="7984075" y="755125"/>
            <a:ext cx="1028400" cy="4368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4" name="Google Shape;454;g2ec4c650578_0_206"/>
          <p:cNvCxnSpPr>
            <a:stCxn id="453" idx="4"/>
            <a:endCxn id="452" idx="0"/>
          </p:cNvCxnSpPr>
          <p:nvPr/>
        </p:nvCxnSpPr>
        <p:spPr>
          <a:xfrm rot="5400000">
            <a:off x="7267675" y="769225"/>
            <a:ext cx="807900" cy="1653300"/>
          </a:xfrm>
          <a:prstGeom prst="curvedConnector3">
            <a:avLst>
              <a:gd name="adj1" fmla="val 50005"/>
            </a:avLst>
          </a:prstGeom>
          <a:noFill/>
          <a:ln w="28575" cap="flat" cmpd="sng">
            <a:solidFill>
              <a:srgbClr val="EC8D82"/>
            </a:solidFill>
            <a:prstDash val="solid"/>
            <a:round/>
            <a:headEnd type="none" w="sm" len="sm"/>
            <a:tailEnd type="triangle" w="med" len="med"/>
          </a:ln>
        </p:spPr>
      </p:cxnSp>
      <p:sp>
        <p:nvSpPr>
          <p:cNvPr id="455" name="Google Shape;455;g2ec4c650578_0_206"/>
          <p:cNvSpPr/>
          <p:nvPr/>
        </p:nvSpPr>
        <p:spPr>
          <a:xfrm>
            <a:off x="8269725" y="3132225"/>
            <a:ext cx="667200" cy="31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6" name="Google Shape;456;g2ec4c650578_0_206"/>
          <p:cNvCxnSpPr>
            <a:stCxn id="452" idx="4"/>
            <a:endCxn id="455" idx="0"/>
          </p:cNvCxnSpPr>
          <p:nvPr/>
        </p:nvCxnSpPr>
        <p:spPr>
          <a:xfrm rot="-5400000" flipH="1">
            <a:off x="7360125" y="1888763"/>
            <a:ext cx="728100" cy="1758600"/>
          </a:xfrm>
          <a:prstGeom prst="curvedConnector3">
            <a:avLst>
              <a:gd name="adj1" fmla="val 50008"/>
            </a:avLst>
          </a:prstGeom>
          <a:noFill/>
          <a:ln w="28575" cap="flat" cmpd="sng">
            <a:solidFill>
              <a:srgbClr val="EC8D82"/>
            </a:solidFill>
            <a:prstDash val="solid"/>
            <a:round/>
            <a:headEnd type="none" w="sm" len="sm"/>
            <a:tailEnd type="triangle" w="med" len="med"/>
          </a:ln>
        </p:spPr>
      </p:cxnSp>
      <p:sp>
        <p:nvSpPr>
          <p:cNvPr id="457" name="Google Shape;457;g2ec4c650578_0_206"/>
          <p:cNvSpPr txBox="1">
            <a:spLocks noGrp="1"/>
          </p:cNvSpPr>
          <p:nvPr>
            <p:ph type="body" idx="1"/>
          </p:nvPr>
        </p:nvSpPr>
        <p:spPr>
          <a:xfrm>
            <a:off x="198225" y="614825"/>
            <a:ext cx="4300800" cy="17892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600"/>
              </a:spcBef>
              <a:spcAft>
                <a:spcPts val="0"/>
              </a:spcAft>
              <a:buSzPts val="1700"/>
              <a:buChar char="●"/>
            </a:pPr>
            <a:r>
              <a:rPr lang="en" sz="1700"/>
              <a:t>Packback’s AI will grade you on the sources you insert under the </a:t>
            </a:r>
            <a:r>
              <a:rPr lang="en" sz="1700" b="1"/>
              <a:t>Work Cited Tab</a:t>
            </a:r>
            <a:r>
              <a:rPr lang="en" sz="1700"/>
              <a:t>. </a:t>
            </a:r>
            <a:endParaRPr sz="1700"/>
          </a:p>
          <a:p>
            <a:pPr marL="914400" lvl="1" indent="-311150" algn="l" rtl="0">
              <a:lnSpc>
                <a:spcPct val="115000"/>
              </a:lnSpc>
              <a:spcBef>
                <a:spcPts val="0"/>
              </a:spcBef>
              <a:spcAft>
                <a:spcPts val="0"/>
              </a:spcAft>
              <a:buSzPts val="1300"/>
              <a:buChar char="○"/>
            </a:pPr>
            <a:r>
              <a:rPr lang="en" sz="1300"/>
              <a:t>Listing your sources at the bottom of your paper </a:t>
            </a:r>
            <a:r>
              <a:rPr lang="en" sz="1300" b="1" i="1"/>
              <a:t>will not</a:t>
            </a:r>
            <a:r>
              <a:rPr lang="en" sz="1300"/>
              <a:t> be counted and will interfere with your Grammar &amp; Mechanics and Formatting &amp; Presentation grades!</a:t>
            </a:r>
            <a:endParaRPr sz="1300"/>
          </a:p>
          <a:p>
            <a:pPr marL="457200" lvl="0" indent="0" algn="l" rtl="0">
              <a:lnSpc>
                <a:spcPct val="115000"/>
              </a:lnSpc>
              <a:spcBef>
                <a:spcPts val="1600"/>
              </a:spcBef>
              <a:spcAft>
                <a:spcPts val="0"/>
              </a:spcAft>
              <a:buSzPts val="1800"/>
              <a:buNone/>
            </a:pPr>
            <a:endParaRPr sz="1300"/>
          </a:p>
        </p:txBody>
      </p:sp>
      <p:sp>
        <p:nvSpPr>
          <p:cNvPr id="458" name="Google Shape;458;g2ec4c650578_0_206"/>
          <p:cNvSpPr txBox="1"/>
          <p:nvPr/>
        </p:nvSpPr>
        <p:spPr>
          <a:xfrm>
            <a:off x="7383525" y="1413713"/>
            <a:ext cx="1626300" cy="1293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200" b="1" i="0" u="none" strike="noStrike" cap="none">
                <a:solidFill>
                  <a:srgbClr val="424B53"/>
                </a:solidFill>
                <a:latin typeface="Arial"/>
                <a:ea typeface="Arial"/>
                <a:cs typeface="Arial"/>
                <a:sym typeface="Arial"/>
              </a:rPr>
              <a:t>Input the source type and identifying information then click “Search” - our system should find a matching source!</a:t>
            </a:r>
            <a:endParaRPr sz="1200" b="0" i="0" u="none" strike="noStrike" cap="none">
              <a:solidFill>
                <a:srgbClr val="000000"/>
              </a:solidFill>
              <a:latin typeface="Arial"/>
              <a:ea typeface="Arial"/>
              <a:cs typeface="Arial"/>
              <a:sym typeface="Arial"/>
            </a:endParaRPr>
          </a:p>
        </p:txBody>
      </p:sp>
      <p:sp>
        <p:nvSpPr>
          <p:cNvPr id="459" name="Google Shape;459;g2ec4c650578_0_206"/>
          <p:cNvSpPr txBox="1"/>
          <p:nvPr/>
        </p:nvSpPr>
        <p:spPr>
          <a:xfrm>
            <a:off x="4608700" y="3211975"/>
            <a:ext cx="1626300" cy="692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100" b="1" i="0" u="none" strike="noStrike" cap="none">
                <a:solidFill>
                  <a:srgbClr val="424B53"/>
                </a:solidFill>
                <a:latin typeface="Arial"/>
                <a:ea typeface="Arial"/>
                <a:cs typeface="Arial"/>
                <a:sym typeface="Arial"/>
              </a:rPr>
              <a:t>Check for any alerts (missing info) and edit the red text. </a:t>
            </a:r>
            <a:endParaRPr sz="1100" b="0" i="0" u="none" strike="noStrike" cap="none">
              <a:solidFill>
                <a:srgbClr val="000000"/>
              </a:solidFill>
              <a:latin typeface="Arial"/>
              <a:ea typeface="Arial"/>
              <a:cs typeface="Arial"/>
              <a:sym typeface="Arial"/>
            </a:endParaRPr>
          </a:p>
        </p:txBody>
      </p:sp>
      <p:sp>
        <p:nvSpPr>
          <p:cNvPr id="460" name="Google Shape;460;g2ec4c650578_0_206"/>
          <p:cNvSpPr txBox="1"/>
          <p:nvPr/>
        </p:nvSpPr>
        <p:spPr>
          <a:xfrm>
            <a:off x="7887925" y="3966613"/>
            <a:ext cx="1145100" cy="7389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200" b="1" i="0" u="none" strike="noStrike" cap="none">
                <a:solidFill>
                  <a:srgbClr val="424B53"/>
                </a:solidFill>
                <a:latin typeface="Arial"/>
                <a:ea typeface="Arial"/>
                <a:cs typeface="Arial"/>
                <a:sym typeface="Arial"/>
              </a:rPr>
              <a:t>Check the Credibility of your source!</a:t>
            </a:r>
            <a:endParaRPr sz="1200" b="0" i="0" u="none" strike="noStrike" cap="none">
              <a:solidFill>
                <a:srgbClr val="000000"/>
              </a:solidFill>
              <a:latin typeface="Arial"/>
              <a:ea typeface="Arial"/>
              <a:cs typeface="Arial"/>
              <a:sym typeface="Arial"/>
            </a:endParaRPr>
          </a:p>
        </p:txBody>
      </p:sp>
      <p:sp>
        <p:nvSpPr>
          <p:cNvPr id="450" name="Google Shape;450;g2ec4c650578_0_206"/>
          <p:cNvSpPr/>
          <p:nvPr/>
        </p:nvSpPr>
        <p:spPr>
          <a:xfrm>
            <a:off x="7984075" y="3584025"/>
            <a:ext cx="952800" cy="31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g2ec4c650578_0_206"/>
          <p:cNvSpPr txBox="1"/>
          <p:nvPr/>
        </p:nvSpPr>
        <p:spPr>
          <a:xfrm>
            <a:off x="85125" y="2531925"/>
            <a:ext cx="4300800" cy="24381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15000"/>
              </a:lnSpc>
              <a:spcBef>
                <a:spcPts val="1600"/>
              </a:spcBef>
              <a:spcAft>
                <a:spcPts val="0"/>
              </a:spcAft>
              <a:buClr>
                <a:srgbClr val="424B53"/>
              </a:buClr>
              <a:buSzPts val="1700"/>
              <a:buFont typeface="Arial"/>
              <a:buChar char="●"/>
            </a:pPr>
            <a:r>
              <a:rPr lang="en" sz="1700" b="0" i="0" u="none" strike="noStrike" cap="none">
                <a:solidFill>
                  <a:srgbClr val="424B53"/>
                </a:solidFill>
                <a:latin typeface="Arial"/>
                <a:ea typeface="Arial"/>
                <a:cs typeface="Arial"/>
                <a:sym typeface="Arial"/>
              </a:rPr>
              <a:t>Packback’s AI will grade you on the </a:t>
            </a:r>
            <a:r>
              <a:rPr lang="en" sz="1700" b="1" i="0" u="none" strike="noStrike" cap="none">
                <a:solidFill>
                  <a:srgbClr val="424B53"/>
                </a:solidFill>
                <a:latin typeface="Arial"/>
                <a:ea typeface="Arial"/>
                <a:cs typeface="Arial"/>
                <a:sym typeface="Arial"/>
              </a:rPr>
              <a:t>number of sources</a:t>
            </a:r>
            <a:r>
              <a:rPr lang="en" sz="1700" b="0" i="0" u="none" strike="noStrike" cap="none">
                <a:solidFill>
                  <a:srgbClr val="424B53"/>
                </a:solidFill>
                <a:latin typeface="Arial"/>
                <a:ea typeface="Arial"/>
                <a:cs typeface="Arial"/>
                <a:sym typeface="Arial"/>
              </a:rPr>
              <a:t> you use as the </a:t>
            </a:r>
            <a:r>
              <a:rPr lang="en" sz="1700" b="1" i="0" u="none" strike="noStrike" cap="none">
                <a:solidFill>
                  <a:srgbClr val="424B53"/>
                </a:solidFill>
                <a:latin typeface="Arial"/>
                <a:ea typeface="Arial"/>
                <a:cs typeface="Arial"/>
                <a:sym typeface="Arial"/>
              </a:rPr>
              <a:t>credibility</a:t>
            </a:r>
            <a:r>
              <a:rPr lang="en" sz="1700" b="0" i="0" u="none" strike="noStrike" cap="none">
                <a:solidFill>
                  <a:srgbClr val="424B53"/>
                </a:solidFill>
                <a:latin typeface="Arial"/>
                <a:ea typeface="Arial"/>
                <a:cs typeface="Arial"/>
                <a:sym typeface="Arial"/>
              </a:rPr>
              <a:t> of those sources.</a:t>
            </a:r>
            <a:endParaRPr sz="1700" b="0" i="0" u="none" strike="noStrike" cap="none">
              <a:solidFill>
                <a:srgbClr val="424B53"/>
              </a:solidFill>
              <a:latin typeface="Arial"/>
              <a:ea typeface="Arial"/>
              <a:cs typeface="Arial"/>
              <a:sym typeface="Arial"/>
            </a:endParaRPr>
          </a:p>
          <a:p>
            <a:pPr marL="914400" marR="0" lvl="1" indent="-311150" algn="l" rtl="0">
              <a:lnSpc>
                <a:spcPct val="115000"/>
              </a:lnSpc>
              <a:spcBef>
                <a:spcPts val="0"/>
              </a:spcBef>
              <a:spcAft>
                <a:spcPts val="0"/>
              </a:spcAft>
              <a:buClr>
                <a:srgbClr val="424B53"/>
              </a:buClr>
              <a:buSzPts val="1300"/>
              <a:buFont typeface="Arial"/>
              <a:buChar char="○"/>
            </a:pPr>
            <a:r>
              <a:rPr lang="en" sz="1300" b="0" i="0" u="none" strike="noStrike" cap="none">
                <a:solidFill>
                  <a:srgbClr val="424B53"/>
                </a:solidFill>
                <a:latin typeface="Arial"/>
                <a:ea typeface="Arial"/>
                <a:cs typeface="Arial"/>
                <a:sym typeface="Arial"/>
              </a:rPr>
              <a:t>“Credible” and “Highly Credible” will help you receive </a:t>
            </a:r>
            <a:r>
              <a:rPr lang="en" sz="1300" b="0" i="1" u="sng" strike="noStrike" cap="none">
                <a:solidFill>
                  <a:srgbClr val="424B53"/>
                </a:solidFill>
                <a:latin typeface="Arial"/>
                <a:ea typeface="Arial"/>
                <a:cs typeface="Arial"/>
                <a:sym typeface="Arial"/>
              </a:rPr>
              <a:t>full credit</a:t>
            </a:r>
            <a:r>
              <a:rPr lang="en" sz="1300" b="0" i="0" u="none" strike="noStrike" cap="none">
                <a:solidFill>
                  <a:srgbClr val="424B53"/>
                </a:solidFill>
                <a:latin typeface="Arial"/>
                <a:ea typeface="Arial"/>
                <a:cs typeface="Arial"/>
                <a:sym typeface="Arial"/>
              </a:rPr>
              <a:t> for your Research Quality grade! </a:t>
            </a:r>
            <a:endParaRPr sz="1300" b="0" i="0" u="none" strike="noStrike" cap="none">
              <a:solidFill>
                <a:srgbClr val="424B53"/>
              </a:solidFill>
              <a:latin typeface="Arial"/>
              <a:ea typeface="Arial"/>
              <a:cs typeface="Arial"/>
              <a:sym typeface="Arial"/>
            </a:endParaRPr>
          </a:p>
          <a:p>
            <a:pPr marL="914400" marR="0" lvl="1" indent="-311150" algn="l" rtl="0">
              <a:lnSpc>
                <a:spcPct val="115000"/>
              </a:lnSpc>
              <a:spcBef>
                <a:spcPts val="0"/>
              </a:spcBef>
              <a:spcAft>
                <a:spcPts val="0"/>
              </a:spcAft>
              <a:buClr>
                <a:srgbClr val="424B53"/>
              </a:buClr>
              <a:buSzPts val="1300"/>
              <a:buFont typeface="Arial"/>
              <a:buChar char="○"/>
            </a:pPr>
            <a:r>
              <a:rPr lang="en" sz="1300" b="0" i="0" u="none" strike="noStrike" cap="none">
                <a:solidFill>
                  <a:srgbClr val="424B53"/>
                </a:solidFill>
                <a:latin typeface="Arial"/>
                <a:ea typeface="Arial"/>
                <a:cs typeface="Arial"/>
                <a:sym typeface="Arial"/>
              </a:rPr>
              <a:t>As a note: Your professor is the final decision maker on your grade as they are the content expert!</a:t>
            </a:r>
            <a:endParaRPr sz="1300" b="0" i="0" u="none" strike="noStrike" cap="none">
              <a:solidFill>
                <a:srgbClr val="424B53"/>
              </a:solidFill>
              <a:latin typeface="Arial"/>
              <a:ea typeface="Arial"/>
              <a:cs typeface="Arial"/>
              <a:sym typeface="Arial"/>
            </a:endParaRPr>
          </a:p>
        </p:txBody>
      </p:sp>
      <p:sp>
        <p:nvSpPr>
          <p:cNvPr id="462" name="Google Shape;462;g2ec4c650578_0_206"/>
          <p:cNvSpPr/>
          <p:nvPr/>
        </p:nvSpPr>
        <p:spPr>
          <a:xfrm>
            <a:off x="7215525" y="396125"/>
            <a:ext cx="888600" cy="315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ec4c650578_0_3"/>
          <p:cNvSpPr/>
          <p:nvPr/>
        </p:nvSpPr>
        <p:spPr>
          <a:xfrm>
            <a:off x="5353100" y="298300"/>
            <a:ext cx="3572100" cy="4539000"/>
          </a:xfrm>
          <a:prstGeom prst="roundRect">
            <a:avLst>
              <a:gd name="adj" fmla="val 579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2ec4c650578_0_3"/>
          <p:cNvSpPr txBox="1">
            <a:spLocks noGrp="1"/>
          </p:cNvSpPr>
          <p:nvPr>
            <p:ph type="title"/>
          </p:nvPr>
        </p:nvSpPr>
        <p:spPr>
          <a:xfrm>
            <a:off x="460350" y="1056675"/>
            <a:ext cx="4812600" cy="250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600">
                <a:solidFill>
                  <a:schemeClr val="lt1"/>
                </a:solidFill>
                <a:latin typeface="Open Sans"/>
                <a:ea typeface="Open Sans"/>
                <a:cs typeface="Open Sans"/>
                <a:sym typeface="Open Sans"/>
              </a:rPr>
              <a:t>Packback is an Instructional AI supported online writing and discussion platform for developing critical thinking, curiosity, and writing skills.</a:t>
            </a:r>
            <a:endParaRPr/>
          </a:p>
        </p:txBody>
      </p:sp>
      <p:sp>
        <p:nvSpPr>
          <p:cNvPr id="248" name="Google Shape;248;g2ec4c650578_0_3"/>
          <p:cNvSpPr txBox="1">
            <a:spLocks noGrp="1"/>
          </p:cNvSpPr>
          <p:nvPr>
            <p:ph type="title" idx="2"/>
          </p:nvPr>
        </p:nvSpPr>
        <p:spPr>
          <a:xfrm>
            <a:off x="5481500" y="425063"/>
            <a:ext cx="3027900" cy="31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t>Student Feedback</a:t>
            </a:r>
            <a:endParaRPr sz="1600"/>
          </a:p>
        </p:txBody>
      </p:sp>
      <p:sp>
        <p:nvSpPr>
          <p:cNvPr id="249" name="Google Shape;249;g2ec4c650578_0_3"/>
          <p:cNvSpPr txBox="1">
            <a:spLocks noGrp="1"/>
          </p:cNvSpPr>
          <p:nvPr>
            <p:ph type="subTitle" idx="1"/>
          </p:nvPr>
        </p:nvSpPr>
        <p:spPr>
          <a:xfrm>
            <a:off x="5481500" y="740970"/>
            <a:ext cx="3027900" cy="24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100"/>
              <a:t>Spring 2024 Student Feedback Survey</a:t>
            </a:r>
            <a:endParaRPr sz="1100"/>
          </a:p>
        </p:txBody>
      </p:sp>
      <p:sp>
        <p:nvSpPr>
          <p:cNvPr id="250" name="Google Shape;250;g2ec4c650578_0_3"/>
          <p:cNvSpPr txBox="1">
            <a:spLocks noGrp="1"/>
          </p:cNvSpPr>
          <p:nvPr>
            <p:ph type="body" idx="3"/>
          </p:nvPr>
        </p:nvSpPr>
        <p:spPr>
          <a:xfrm>
            <a:off x="5481500" y="1091500"/>
            <a:ext cx="3315300" cy="347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Clr>
                <a:srgbClr val="000000"/>
              </a:buClr>
              <a:buSzPts val="1400"/>
              <a:buFont typeface="Arial"/>
              <a:buNone/>
            </a:pPr>
            <a:r>
              <a:rPr lang="en">
                <a:solidFill>
                  <a:srgbClr val="3C4043"/>
                </a:solidFill>
              </a:rPr>
              <a:t>“The writing and discussion features in Packback facilitate the development of my unique voice by providing me with opportunities for expression, interaction with diverse perspectives, and critical thinking. Through engaging discussions and feedback, I can refine my opinions and articulate my thoughts confidently and authentically.”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2ec4c650578_0_230"/>
          <p:cNvSpPr txBox="1">
            <a:spLocks noGrp="1"/>
          </p:cNvSpPr>
          <p:nvPr>
            <p:ph type="body" idx="1"/>
          </p:nvPr>
        </p:nvSpPr>
        <p:spPr>
          <a:xfrm>
            <a:off x="311700" y="1192700"/>
            <a:ext cx="3459000" cy="365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2000" b="1"/>
              <a:t>Packback’s Originality Report:</a:t>
            </a:r>
            <a:endParaRPr sz="2000" b="1"/>
          </a:p>
          <a:p>
            <a:pPr marL="0" lvl="0" indent="0" algn="l" rtl="0">
              <a:lnSpc>
                <a:spcPct val="115000"/>
              </a:lnSpc>
              <a:spcBef>
                <a:spcPts val="1600"/>
              </a:spcBef>
              <a:spcAft>
                <a:spcPts val="0"/>
              </a:spcAft>
              <a:buSzPts val="1200"/>
              <a:buNone/>
            </a:pPr>
            <a:r>
              <a:rPr lang="en" sz="1600"/>
              <a:t>Packback’s AI “flags” submissions that violate the originality report guidelines.</a:t>
            </a:r>
            <a:endParaRPr sz="1600"/>
          </a:p>
          <a:p>
            <a:pPr marL="0" lvl="0" indent="0" algn="l" rtl="0">
              <a:lnSpc>
                <a:spcPct val="115000"/>
              </a:lnSpc>
              <a:spcBef>
                <a:spcPts val="1600"/>
              </a:spcBef>
              <a:spcAft>
                <a:spcPts val="1600"/>
              </a:spcAft>
              <a:buSzPts val="1200"/>
              <a:buNone/>
            </a:pPr>
            <a:r>
              <a:rPr lang="en" sz="1600"/>
              <a:t>Offending posts are </a:t>
            </a:r>
            <a:r>
              <a:rPr lang="en" sz="1600" b="1"/>
              <a:t>moderated</a:t>
            </a:r>
            <a:r>
              <a:rPr lang="en" sz="1600"/>
              <a:t> and Packback </a:t>
            </a:r>
            <a:r>
              <a:rPr lang="en" sz="1600" b="1"/>
              <a:t>informs your professor</a:t>
            </a:r>
            <a:r>
              <a:rPr lang="en" sz="1600"/>
              <a:t> directly upon submission. </a:t>
            </a:r>
            <a:endParaRPr sz="1600"/>
          </a:p>
        </p:txBody>
      </p:sp>
      <p:sp>
        <p:nvSpPr>
          <p:cNvPr id="468" name="Google Shape;468;g2ec4c650578_0_230"/>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t>Submissions on Packback are reviewed by AI</a:t>
            </a:r>
            <a:endParaRPr sz="2600"/>
          </a:p>
        </p:txBody>
      </p:sp>
      <p:sp>
        <p:nvSpPr>
          <p:cNvPr id="469" name="Google Shape;469;g2ec4c650578_0_230" descr="Plagiarism&#10;Closed-Ended Questions (e.g. &quot;What is the definition of mitosis?&quot;)&#10;Class Logistics Posts (e.g. &quot;When is the next test&quot;?)&#10;Low effort/Low detail posts" title="Packback's AI auto-flags for:"/>
          <p:cNvSpPr/>
          <p:nvPr/>
        </p:nvSpPr>
        <p:spPr>
          <a:xfrm>
            <a:off x="3953550" y="1240325"/>
            <a:ext cx="4988100" cy="31770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274300" tIns="91425" rIns="64007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rgbClr val="424B53"/>
                </a:solidFill>
                <a:latin typeface="Arial"/>
                <a:ea typeface="Arial"/>
                <a:cs typeface="Arial"/>
                <a:sym typeface="Arial"/>
              </a:rPr>
              <a:t>Packback’s AI flags for:</a:t>
            </a:r>
            <a:endParaRPr sz="2000" b="1"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Plagiarism</a:t>
            </a:r>
            <a:endParaRPr sz="1600" b="1" i="0" u="none" strike="noStrike" cap="none">
              <a:solidFill>
                <a:srgbClr val="424B53"/>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424B53"/>
                </a:solidFill>
                <a:latin typeface="Arial"/>
                <a:ea typeface="Arial"/>
                <a:cs typeface="Arial"/>
                <a:sym typeface="Arial"/>
              </a:rPr>
              <a:t>(copied from sources)</a:t>
            </a:r>
            <a:endParaRPr sz="1600" b="0"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AI-Generated Responses </a:t>
            </a:r>
            <a:endParaRPr sz="1600" b="1" i="0" u="none" strike="noStrike" cap="none">
              <a:solidFill>
                <a:srgbClr val="424B53"/>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424B53"/>
                </a:solidFill>
                <a:latin typeface="Arial"/>
                <a:ea typeface="Arial"/>
                <a:cs typeface="Arial"/>
                <a:sym typeface="Arial"/>
              </a:rPr>
              <a:t>(ChatGPT, etc)</a:t>
            </a:r>
            <a:endParaRPr sz="1600" b="0"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Side-by-Side Comparison</a:t>
            </a:r>
            <a:r>
              <a:rPr lang="en" sz="1600" b="0" i="0" u="none" strike="noStrike" cap="none">
                <a:solidFill>
                  <a:srgbClr val="424B53"/>
                </a:solidFill>
                <a:latin typeface="Arial"/>
                <a:ea typeface="Arial"/>
                <a:cs typeface="Arial"/>
                <a:sym typeface="Arial"/>
              </a:rPr>
              <a:t> </a:t>
            </a:r>
            <a:endParaRPr sz="1600" b="0" i="0" u="none" strike="noStrike" cap="none">
              <a:solidFill>
                <a:srgbClr val="424B53"/>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424B53"/>
                </a:solidFill>
                <a:latin typeface="Arial"/>
                <a:ea typeface="Arial"/>
                <a:cs typeface="Arial"/>
                <a:sym typeface="Arial"/>
              </a:rPr>
              <a:t>(matches other Packback submissions)</a:t>
            </a:r>
            <a:endParaRPr sz="1600" b="0" i="0" u="none" strike="noStrike" cap="none">
              <a:solidFill>
                <a:srgbClr val="424B53"/>
              </a:solidFill>
              <a:latin typeface="Arial"/>
              <a:ea typeface="Arial"/>
              <a:cs typeface="Arial"/>
              <a:sym typeface="Arial"/>
            </a:endParaRPr>
          </a:p>
        </p:txBody>
      </p:sp>
      <p:sp>
        <p:nvSpPr>
          <p:cNvPr id="470" name="Google Shape;470;g2ec4c650578_0_230"/>
          <p:cNvSpPr/>
          <p:nvPr/>
        </p:nvSpPr>
        <p:spPr>
          <a:xfrm>
            <a:off x="7829277" y="801478"/>
            <a:ext cx="1085400" cy="10854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5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1" name="Google Shape;471;g2ec4c650578_0_230" title="Robot Illustration"/>
          <p:cNvPicPr preferRelativeResize="0"/>
          <p:nvPr/>
        </p:nvPicPr>
        <p:blipFill rotWithShape="1">
          <a:blip r:embed="rId3">
            <a:alphaModFix/>
          </a:blip>
          <a:srcRect/>
          <a:stretch/>
        </p:blipFill>
        <p:spPr>
          <a:xfrm>
            <a:off x="7932850" y="900014"/>
            <a:ext cx="876600" cy="876600"/>
          </a:xfrm>
          <a:prstGeom prst="rect">
            <a:avLst/>
          </a:prstGeom>
          <a:noFill/>
          <a:ln>
            <a:noFill/>
          </a:ln>
        </p:spPr>
      </p:pic>
      <p:sp>
        <p:nvSpPr>
          <p:cNvPr id="472" name="Google Shape;472;g2ec4c650578_0_230"/>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2ec4c650578_0_239"/>
          <p:cNvSpPr txBox="1">
            <a:spLocks noGrp="1"/>
          </p:cNvSpPr>
          <p:nvPr>
            <p:ph type="title"/>
          </p:nvPr>
        </p:nvSpPr>
        <p:spPr>
          <a:xfrm>
            <a:off x="1639825" y="1611300"/>
            <a:ext cx="5864400" cy="106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3500">
                <a:solidFill>
                  <a:schemeClr val="lt1"/>
                </a:solidFill>
              </a:rPr>
              <a:t>How to Check Grades &amp; Sync Them to the Gradebook</a:t>
            </a:r>
            <a:endParaRPr/>
          </a:p>
        </p:txBody>
      </p:sp>
      <p:sp>
        <p:nvSpPr>
          <p:cNvPr id="478" name="Google Shape;478;g2ec4c650578_0_239"/>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2ec4c650578_0_244"/>
          <p:cNvSpPr txBox="1">
            <a:spLocks noGrp="1"/>
          </p:cNvSpPr>
          <p:nvPr>
            <p:ph type="body" idx="1"/>
          </p:nvPr>
        </p:nvSpPr>
        <p:spPr>
          <a:xfrm>
            <a:off x="147300" y="701475"/>
            <a:ext cx="4300800" cy="17892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600"/>
              </a:spcBef>
              <a:spcAft>
                <a:spcPts val="0"/>
              </a:spcAft>
              <a:buSzPts val="1700"/>
              <a:buChar char="●"/>
            </a:pPr>
            <a:r>
              <a:rPr lang="en" sz="1700" dirty="0"/>
              <a:t>Find your name and avatar in the top left corner - if you do not see this, click this icon to expand the menu: </a:t>
            </a:r>
            <a:endParaRPr sz="1700" dirty="0"/>
          </a:p>
          <a:p>
            <a:pPr marL="457200" lvl="0" indent="-336550" algn="l" rtl="0">
              <a:lnSpc>
                <a:spcPct val="115000"/>
              </a:lnSpc>
              <a:spcBef>
                <a:spcPts val="1600"/>
              </a:spcBef>
              <a:spcAft>
                <a:spcPts val="0"/>
              </a:spcAft>
              <a:buSzPts val="1700"/>
              <a:buChar char="●"/>
            </a:pPr>
            <a:r>
              <a:rPr lang="en" sz="1700" dirty="0"/>
              <a:t>Under “My Work” you can see all of your posted assignments, drafts, and your moderated posts.</a:t>
            </a:r>
            <a:endParaRPr sz="1700" dirty="0"/>
          </a:p>
          <a:p>
            <a:pPr marL="457200" lvl="0" indent="-336550" algn="l" rtl="0">
              <a:lnSpc>
                <a:spcPct val="115000"/>
              </a:lnSpc>
              <a:spcBef>
                <a:spcPts val="1600"/>
              </a:spcBef>
              <a:spcAft>
                <a:spcPts val="0"/>
              </a:spcAft>
              <a:buSzPts val="1700"/>
              <a:buChar char="●"/>
            </a:pPr>
            <a:r>
              <a:rPr lang="en" sz="1700" dirty="0"/>
              <a:t>Under “My Grades” you can see your grades for all of your assignments. </a:t>
            </a:r>
            <a:endParaRPr sz="1700" dirty="0"/>
          </a:p>
          <a:p>
            <a:pPr marL="914400" lvl="1" indent="-311150" algn="l" rtl="0">
              <a:lnSpc>
                <a:spcPct val="115000"/>
              </a:lnSpc>
              <a:spcBef>
                <a:spcPts val="1600"/>
              </a:spcBef>
              <a:spcAft>
                <a:spcPts val="0"/>
              </a:spcAft>
              <a:buSzPts val="1300"/>
              <a:buChar char="○"/>
            </a:pPr>
            <a:r>
              <a:rPr lang="en" sz="1200" dirty="0"/>
              <a:t>Note: If you completed the required amount of posts and do not have a 100%, this would indicate that you need to raise your curiosity score for one or more of your posts! (as seen in the example to the left)</a:t>
            </a:r>
            <a:endParaRPr sz="1200" dirty="0"/>
          </a:p>
        </p:txBody>
      </p:sp>
      <p:sp>
        <p:nvSpPr>
          <p:cNvPr id="484" name="Google Shape;484;g2ec4c650578_0_244"/>
          <p:cNvSpPr txBox="1">
            <a:spLocks noGrp="1"/>
          </p:cNvSpPr>
          <p:nvPr>
            <p:ph type="title"/>
          </p:nvPr>
        </p:nvSpPr>
        <p:spPr>
          <a:xfrm>
            <a:off x="265500" y="103350"/>
            <a:ext cx="4182600" cy="110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t>Track your participation</a:t>
            </a:r>
            <a:endParaRPr sz="2600"/>
          </a:p>
        </p:txBody>
      </p:sp>
      <p:pic>
        <p:nvPicPr>
          <p:cNvPr id="485" name="Google Shape;485;g2ec4c650578_0_244" title="Email Illustration"/>
          <p:cNvPicPr preferRelativeResize="0"/>
          <p:nvPr/>
        </p:nvPicPr>
        <p:blipFill rotWithShape="1">
          <a:blip r:embed="rId3">
            <a:alphaModFix/>
          </a:blip>
          <a:srcRect/>
          <a:stretch/>
        </p:blipFill>
        <p:spPr>
          <a:xfrm>
            <a:off x="2975629" y="2742225"/>
            <a:ext cx="345875" cy="335714"/>
          </a:xfrm>
          <a:prstGeom prst="rect">
            <a:avLst/>
          </a:prstGeom>
          <a:noFill/>
          <a:ln>
            <a:noFill/>
          </a:ln>
        </p:spPr>
      </p:pic>
      <p:sp>
        <p:nvSpPr>
          <p:cNvPr id="486" name="Google Shape;486;g2ec4c650578_0_244"/>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7" name="Google Shape;487;g2ec4c650578_0_244"/>
          <p:cNvPicPr preferRelativeResize="0"/>
          <p:nvPr/>
        </p:nvPicPr>
        <p:blipFill rotWithShape="1">
          <a:blip r:embed="rId4">
            <a:alphaModFix/>
          </a:blip>
          <a:srcRect/>
          <a:stretch/>
        </p:blipFill>
        <p:spPr>
          <a:xfrm>
            <a:off x="4648050" y="657900"/>
            <a:ext cx="2942524" cy="2288150"/>
          </a:xfrm>
          <a:prstGeom prst="rect">
            <a:avLst/>
          </a:prstGeom>
          <a:noFill/>
          <a:ln>
            <a:noFill/>
          </a:ln>
        </p:spPr>
      </p:pic>
      <p:pic>
        <p:nvPicPr>
          <p:cNvPr id="488" name="Google Shape;488;g2ec4c650578_0_244"/>
          <p:cNvPicPr preferRelativeResize="0"/>
          <p:nvPr/>
        </p:nvPicPr>
        <p:blipFill rotWithShape="1">
          <a:blip r:embed="rId5">
            <a:alphaModFix/>
          </a:blip>
          <a:srcRect/>
          <a:stretch/>
        </p:blipFill>
        <p:spPr>
          <a:xfrm>
            <a:off x="5181875" y="2781075"/>
            <a:ext cx="3999501" cy="2205425"/>
          </a:xfrm>
          <a:prstGeom prst="rect">
            <a:avLst/>
          </a:prstGeom>
          <a:noFill/>
          <a:ln>
            <a:noFill/>
          </a:ln>
        </p:spPr>
      </p:pic>
      <p:grpSp>
        <p:nvGrpSpPr>
          <p:cNvPr id="489" name="Google Shape;489;g2ec4c650578_0_244"/>
          <p:cNvGrpSpPr/>
          <p:nvPr/>
        </p:nvGrpSpPr>
        <p:grpSpPr>
          <a:xfrm>
            <a:off x="6904118" y="21"/>
            <a:ext cx="2277246" cy="1311581"/>
            <a:chOff x="6904118" y="21"/>
            <a:chExt cx="2277246" cy="1311581"/>
          </a:xfrm>
        </p:grpSpPr>
        <p:pic>
          <p:nvPicPr>
            <p:cNvPr id="490" name="Google Shape;490;g2ec4c650578_0_244"/>
            <p:cNvPicPr preferRelativeResize="0"/>
            <p:nvPr/>
          </p:nvPicPr>
          <p:blipFill rotWithShape="1">
            <a:blip r:embed="rId6">
              <a:alphaModFix/>
            </a:blip>
            <a:srcRect/>
            <a:stretch/>
          </p:blipFill>
          <p:spPr>
            <a:xfrm>
              <a:off x="6904118" y="21"/>
              <a:ext cx="2277246" cy="1311581"/>
            </a:xfrm>
            <a:prstGeom prst="rect">
              <a:avLst/>
            </a:prstGeom>
            <a:noFill/>
            <a:ln>
              <a:noFill/>
            </a:ln>
          </p:spPr>
        </p:pic>
        <p:sp>
          <p:nvSpPr>
            <p:cNvPr id="491" name="Google Shape;491;g2ec4c650578_0_244"/>
            <p:cNvSpPr txBox="1"/>
            <p:nvPr/>
          </p:nvSpPr>
          <p:spPr>
            <a:xfrm>
              <a:off x="7510906" y="64119"/>
              <a:ext cx="959100" cy="340200"/>
            </a:xfrm>
            <a:prstGeom prst="rect">
              <a:avLst/>
            </a:prstGeom>
            <a:solidFill>
              <a:srgbClr val="FAFAFA"/>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2E7E94"/>
                  </a:solidFill>
                  <a:latin typeface="Arial"/>
                  <a:ea typeface="Arial"/>
                  <a:cs typeface="Arial"/>
                  <a:sym typeface="Arial"/>
                </a:rPr>
                <a:t>Your Name</a:t>
              </a:r>
              <a:endParaRPr sz="1400" b="1" i="0" u="none" strike="noStrike" cap="none">
                <a:solidFill>
                  <a:srgbClr val="2E7E94"/>
                </a:solidFill>
                <a:latin typeface="Arial"/>
                <a:ea typeface="Arial"/>
                <a:cs typeface="Arial"/>
                <a:sym typeface="Arial"/>
              </a:endParaRPr>
            </a:p>
          </p:txBody>
        </p:sp>
      </p:grpSp>
      <p:sp>
        <p:nvSpPr>
          <p:cNvPr id="492" name="Google Shape;492;g2ec4c650578_0_244"/>
          <p:cNvSpPr/>
          <p:nvPr/>
        </p:nvSpPr>
        <p:spPr>
          <a:xfrm>
            <a:off x="8061175" y="613152"/>
            <a:ext cx="1120200" cy="389100"/>
          </a:xfrm>
          <a:prstGeom prst="ellipse">
            <a:avLst/>
          </a:prstGeom>
          <a:noFill/>
          <a:ln w="28575"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g2ec4c650578_0_244"/>
          <p:cNvSpPr/>
          <p:nvPr/>
        </p:nvSpPr>
        <p:spPr>
          <a:xfrm>
            <a:off x="6904125" y="613152"/>
            <a:ext cx="1120200" cy="389100"/>
          </a:xfrm>
          <a:prstGeom prst="ellipse">
            <a:avLst/>
          </a:prstGeom>
          <a:noFill/>
          <a:ln w="28575"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4" name="Google Shape;494;g2ec4c650578_0_244"/>
          <p:cNvCxnSpPr>
            <a:stCxn id="493" idx="0"/>
            <a:endCxn id="495" idx="0"/>
          </p:cNvCxnSpPr>
          <p:nvPr/>
        </p:nvCxnSpPr>
        <p:spPr>
          <a:xfrm rot="5400000">
            <a:off x="6705825" y="-5448"/>
            <a:ext cx="139800" cy="1377000"/>
          </a:xfrm>
          <a:prstGeom prst="curvedConnector3">
            <a:avLst>
              <a:gd name="adj1" fmla="val -170333"/>
            </a:avLst>
          </a:prstGeom>
          <a:noFill/>
          <a:ln w="38100" cap="flat" cmpd="sng">
            <a:solidFill>
              <a:srgbClr val="EC8D82"/>
            </a:solidFill>
            <a:prstDash val="solid"/>
            <a:round/>
            <a:headEnd type="none" w="sm" len="sm"/>
            <a:tailEnd type="triangle" w="med" len="med"/>
          </a:ln>
        </p:spPr>
      </p:cxnSp>
      <p:cxnSp>
        <p:nvCxnSpPr>
          <p:cNvPr id="496" name="Google Shape;496;g2ec4c650578_0_244"/>
          <p:cNvCxnSpPr>
            <a:stCxn id="492" idx="4"/>
            <a:endCxn id="497" idx="0"/>
          </p:cNvCxnSpPr>
          <p:nvPr/>
        </p:nvCxnSpPr>
        <p:spPr>
          <a:xfrm rot="5400000">
            <a:off x="7445275" y="1652352"/>
            <a:ext cx="1826100" cy="525900"/>
          </a:xfrm>
          <a:prstGeom prst="curvedConnector3">
            <a:avLst>
              <a:gd name="adj1" fmla="val 50003"/>
            </a:avLst>
          </a:prstGeom>
          <a:noFill/>
          <a:ln w="38100" cap="flat" cmpd="sng">
            <a:solidFill>
              <a:srgbClr val="EC8D82"/>
            </a:solidFill>
            <a:prstDash val="solid"/>
            <a:round/>
            <a:headEnd type="none" w="sm" len="sm"/>
            <a:tailEnd type="triangle" w="med" len="med"/>
          </a:ln>
        </p:spPr>
      </p:cxnSp>
      <p:sp>
        <p:nvSpPr>
          <p:cNvPr id="497" name="Google Shape;497;g2ec4c650578_0_244"/>
          <p:cNvSpPr/>
          <p:nvPr/>
        </p:nvSpPr>
        <p:spPr>
          <a:xfrm>
            <a:off x="7652900" y="2828446"/>
            <a:ext cx="884700" cy="282900"/>
          </a:xfrm>
          <a:prstGeom prst="ellipse">
            <a:avLst/>
          </a:prstGeom>
          <a:noFill/>
          <a:ln w="28575"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g2ec4c650578_0_244"/>
          <p:cNvSpPr/>
          <p:nvPr/>
        </p:nvSpPr>
        <p:spPr>
          <a:xfrm>
            <a:off x="5644725" y="752996"/>
            <a:ext cx="884700" cy="282900"/>
          </a:xfrm>
          <a:prstGeom prst="ellipse">
            <a:avLst/>
          </a:prstGeom>
          <a:noFill/>
          <a:ln w="28575"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8" name="Google Shape;498;g2ec4c650578_0_244"/>
          <p:cNvPicPr preferRelativeResize="0"/>
          <p:nvPr/>
        </p:nvPicPr>
        <p:blipFill rotWithShape="1">
          <a:blip r:embed="rId7">
            <a:alphaModFix/>
          </a:blip>
          <a:srcRect/>
          <a:stretch/>
        </p:blipFill>
        <p:spPr>
          <a:xfrm>
            <a:off x="4058599" y="1354425"/>
            <a:ext cx="345867" cy="38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2ec4c650578_0_263"/>
          <p:cNvSpPr txBox="1">
            <a:spLocks noGrp="1"/>
          </p:cNvSpPr>
          <p:nvPr>
            <p:ph type="title"/>
          </p:nvPr>
        </p:nvSpPr>
        <p:spPr>
          <a:xfrm>
            <a:off x="304375" y="81775"/>
            <a:ext cx="4299900" cy="93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800"/>
              </a:spcBef>
              <a:spcAft>
                <a:spcPts val="0"/>
              </a:spcAft>
              <a:buSzPts val="1100"/>
              <a:buNone/>
            </a:pPr>
            <a:r>
              <a:rPr lang="en" sz="2600"/>
              <a:t>You are responsible for your gradebook sync!</a:t>
            </a:r>
            <a:endParaRPr sz="2600" b="0"/>
          </a:p>
        </p:txBody>
      </p:sp>
      <p:sp>
        <p:nvSpPr>
          <p:cNvPr id="504" name="Google Shape;504;g2ec4c650578_0_263"/>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g2ec4c650578_0_263"/>
          <p:cNvSpPr/>
          <p:nvPr/>
        </p:nvSpPr>
        <p:spPr>
          <a:xfrm>
            <a:off x="4772425" y="263100"/>
            <a:ext cx="4134000" cy="4554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6" name="Google Shape;506;g2ec4c650578_0_263"/>
          <p:cNvPicPr preferRelativeResize="0"/>
          <p:nvPr/>
        </p:nvPicPr>
        <p:blipFill rotWithShape="1">
          <a:blip r:embed="rId3">
            <a:alphaModFix/>
          </a:blip>
          <a:srcRect/>
          <a:stretch/>
        </p:blipFill>
        <p:spPr>
          <a:xfrm>
            <a:off x="4963063" y="3894278"/>
            <a:ext cx="1031827" cy="766150"/>
          </a:xfrm>
          <a:prstGeom prst="rect">
            <a:avLst/>
          </a:prstGeom>
          <a:noFill/>
          <a:ln>
            <a:noFill/>
          </a:ln>
        </p:spPr>
      </p:pic>
      <p:pic>
        <p:nvPicPr>
          <p:cNvPr id="507" name="Google Shape;507;g2ec4c650578_0_263"/>
          <p:cNvPicPr preferRelativeResize="0"/>
          <p:nvPr/>
        </p:nvPicPr>
        <p:blipFill rotWithShape="1">
          <a:blip r:embed="rId4">
            <a:alphaModFix/>
          </a:blip>
          <a:srcRect/>
          <a:stretch/>
        </p:blipFill>
        <p:spPr>
          <a:xfrm>
            <a:off x="4941443" y="2860397"/>
            <a:ext cx="1075077" cy="729078"/>
          </a:xfrm>
          <a:prstGeom prst="rect">
            <a:avLst/>
          </a:prstGeom>
          <a:noFill/>
          <a:ln>
            <a:noFill/>
          </a:ln>
        </p:spPr>
      </p:pic>
      <p:pic>
        <p:nvPicPr>
          <p:cNvPr id="508" name="Google Shape;508;g2ec4c650578_0_263"/>
          <p:cNvPicPr preferRelativeResize="0"/>
          <p:nvPr/>
        </p:nvPicPr>
        <p:blipFill rotWithShape="1">
          <a:blip r:embed="rId5">
            <a:alphaModFix/>
          </a:blip>
          <a:srcRect/>
          <a:stretch/>
        </p:blipFill>
        <p:spPr>
          <a:xfrm>
            <a:off x="4943514" y="1840925"/>
            <a:ext cx="1155399" cy="790864"/>
          </a:xfrm>
          <a:prstGeom prst="rect">
            <a:avLst/>
          </a:prstGeom>
          <a:noFill/>
          <a:ln>
            <a:noFill/>
          </a:ln>
        </p:spPr>
      </p:pic>
      <p:pic>
        <p:nvPicPr>
          <p:cNvPr id="509" name="Google Shape;509;g2ec4c650578_0_263"/>
          <p:cNvPicPr preferRelativeResize="0"/>
          <p:nvPr/>
        </p:nvPicPr>
        <p:blipFill rotWithShape="1">
          <a:blip r:embed="rId6">
            <a:alphaModFix/>
          </a:blip>
          <a:srcRect/>
          <a:stretch/>
        </p:blipFill>
        <p:spPr>
          <a:xfrm>
            <a:off x="4941455" y="928559"/>
            <a:ext cx="1007112" cy="759971"/>
          </a:xfrm>
          <a:prstGeom prst="rect">
            <a:avLst/>
          </a:prstGeom>
          <a:noFill/>
          <a:ln>
            <a:noFill/>
          </a:ln>
        </p:spPr>
      </p:pic>
      <p:sp>
        <p:nvSpPr>
          <p:cNvPr id="510" name="Google Shape;510;g2ec4c650578_0_263"/>
          <p:cNvSpPr txBox="1"/>
          <p:nvPr/>
        </p:nvSpPr>
        <p:spPr>
          <a:xfrm>
            <a:off x="6059625" y="1031500"/>
            <a:ext cx="2295000" cy="69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50" b="1" i="0" u="none" strike="noStrike" cap="none">
                <a:solidFill>
                  <a:srgbClr val="697583"/>
                </a:solidFill>
                <a:latin typeface="Open Sans"/>
                <a:ea typeface="Open Sans"/>
                <a:cs typeface="Open Sans"/>
                <a:sym typeface="Open Sans"/>
              </a:rPr>
              <a:t>Your grade has successfully synced! No further action required.</a:t>
            </a:r>
            <a:endParaRPr sz="1050" b="1" i="0" u="none" strike="noStrike" cap="none">
              <a:solidFill>
                <a:srgbClr val="697583"/>
              </a:solidFill>
              <a:latin typeface="Open Sans"/>
              <a:ea typeface="Open Sans"/>
              <a:cs typeface="Open Sans"/>
              <a:sym typeface="Open Sans"/>
            </a:endParaRPr>
          </a:p>
        </p:txBody>
      </p:sp>
      <p:sp>
        <p:nvSpPr>
          <p:cNvPr id="511" name="Google Shape;511;g2ec4c650578_0_263"/>
          <p:cNvSpPr txBox="1"/>
          <p:nvPr/>
        </p:nvSpPr>
        <p:spPr>
          <a:xfrm>
            <a:off x="6059625" y="1853725"/>
            <a:ext cx="2295000" cy="79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50" b="1" i="0" u="none" strike="noStrike" cap="none">
                <a:solidFill>
                  <a:srgbClr val="697583"/>
                </a:solidFill>
                <a:latin typeface="Open Sans"/>
                <a:ea typeface="Open Sans"/>
                <a:cs typeface="Open Sans"/>
                <a:sym typeface="Open Sans"/>
              </a:rPr>
              <a:t>You have not yet synced your gradebook. Please click the correlating assignment in your LMS</a:t>
            </a:r>
            <a:endParaRPr sz="1050" b="1" i="0" u="none" strike="noStrike" cap="none">
              <a:solidFill>
                <a:srgbClr val="697583"/>
              </a:solidFill>
              <a:latin typeface="Open Sans"/>
              <a:ea typeface="Open Sans"/>
              <a:cs typeface="Open Sans"/>
              <a:sym typeface="Open Sans"/>
            </a:endParaRPr>
          </a:p>
        </p:txBody>
      </p:sp>
      <p:sp>
        <p:nvSpPr>
          <p:cNvPr id="512" name="Google Shape;512;g2ec4c650578_0_263"/>
          <p:cNvSpPr txBox="1"/>
          <p:nvPr/>
        </p:nvSpPr>
        <p:spPr>
          <a:xfrm>
            <a:off x="6059625" y="2860400"/>
            <a:ext cx="2295000" cy="69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50" b="1" i="0" u="none" strike="noStrike" cap="none">
                <a:solidFill>
                  <a:srgbClr val="697583"/>
                </a:solidFill>
                <a:latin typeface="Open Sans"/>
                <a:ea typeface="Open Sans"/>
                <a:cs typeface="Open Sans"/>
                <a:sym typeface="Open Sans"/>
              </a:rPr>
              <a:t>Your grade has successfully synced! It will update when the next deadline falls.</a:t>
            </a:r>
            <a:endParaRPr sz="1050" b="1" i="0" u="none" strike="noStrike" cap="none">
              <a:solidFill>
                <a:srgbClr val="697583"/>
              </a:solidFill>
              <a:latin typeface="Open Sans"/>
              <a:ea typeface="Open Sans"/>
              <a:cs typeface="Open Sans"/>
              <a:sym typeface="Open Sans"/>
            </a:endParaRPr>
          </a:p>
        </p:txBody>
      </p:sp>
      <p:sp>
        <p:nvSpPr>
          <p:cNvPr id="513" name="Google Shape;513;g2ec4c650578_0_263"/>
          <p:cNvSpPr txBox="1"/>
          <p:nvPr/>
        </p:nvSpPr>
        <p:spPr>
          <a:xfrm>
            <a:off x="6059625" y="4039900"/>
            <a:ext cx="2295000" cy="5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50" b="1" i="0" u="none" strike="noStrike" cap="none">
                <a:solidFill>
                  <a:srgbClr val="697583"/>
                </a:solidFill>
                <a:latin typeface="Open Sans"/>
                <a:ea typeface="Open Sans"/>
                <a:cs typeface="Open Sans"/>
                <a:sym typeface="Open Sans"/>
              </a:rPr>
              <a:t>Email </a:t>
            </a:r>
            <a:r>
              <a:rPr lang="en" sz="1050" b="1" i="0" u="sng" strike="noStrike" cap="none">
                <a:solidFill>
                  <a:schemeClr val="hlink"/>
                </a:solidFill>
                <a:latin typeface="Open Sans"/>
                <a:ea typeface="Open Sans"/>
                <a:cs typeface="Open Sans"/>
                <a:sym typeface="Open Sans"/>
                <a:hlinkClick r:id="rId7"/>
              </a:rPr>
              <a:t>help@packback.co</a:t>
            </a:r>
            <a:r>
              <a:rPr lang="en" sz="1050" b="1" i="0" u="none" strike="noStrike" cap="none">
                <a:solidFill>
                  <a:srgbClr val="697583"/>
                </a:solidFill>
                <a:latin typeface="Open Sans"/>
                <a:ea typeface="Open Sans"/>
                <a:cs typeface="Open Sans"/>
                <a:sym typeface="Open Sans"/>
              </a:rPr>
              <a:t> for assistance</a:t>
            </a:r>
            <a:endParaRPr sz="1050" b="1" i="0" u="none" strike="noStrike" cap="none">
              <a:solidFill>
                <a:srgbClr val="697583"/>
              </a:solidFill>
              <a:latin typeface="Open Sans"/>
              <a:ea typeface="Open Sans"/>
              <a:cs typeface="Open Sans"/>
              <a:sym typeface="Open Sans"/>
            </a:endParaRPr>
          </a:p>
        </p:txBody>
      </p:sp>
      <p:sp>
        <p:nvSpPr>
          <p:cNvPr id="514" name="Google Shape;514;g2ec4c650578_0_263"/>
          <p:cNvSpPr txBox="1">
            <a:spLocks noGrp="1"/>
          </p:cNvSpPr>
          <p:nvPr>
            <p:ph type="title"/>
          </p:nvPr>
        </p:nvSpPr>
        <p:spPr>
          <a:xfrm>
            <a:off x="4876275" y="255325"/>
            <a:ext cx="4228500" cy="5859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1800"/>
              </a:spcBef>
              <a:spcAft>
                <a:spcPts val="400"/>
              </a:spcAft>
              <a:buSzPts val="1100"/>
              <a:buNone/>
            </a:pPr>
            <a:r>
              <a:rPr lang="en" sz="1200">
                <a:solidFill>
                  <a:srgbClr val="697583"/>
                </a:solidFill>
              </a:rPr>
              <a:t>What do the “Grade Sync Status” symbols mean?</a:t>
            </a:r>
            <a:endParaRPr sz="2300">
              <a:solidFill>
                <a:srgbClr val="697583"/>
              </a:solidFill>
            </a:endParaRPr>
          </a:p>
        </p:txBody>
      </p:sp>
      <p:cxnSp>
        <p:nvCxnSpPr>
          <p:cNvPr id="515" name="Google Shape;515;g2ec4c650578_0_263"/>
          <p:cNvCxnSpPr>
            <a:stCxn id="509" idx="2"/>
          </p:cNvCxnSpPr>
          <p:nvPr/>
        </p:nvCxnSpPr>
        <p:spPr>
          <a:xfrm>
            <a:off x="5445011" y="1688530"/>
            <a:ext cx="2909700" cy="0"/>
          </a:xfrm>
          <a:prstGeom prst="straightConnector1">
            <a:avLst/>
          </a:prstGeom>
          <a:noFill/>
          <a:ln w="9525" cap="flat" cmpd="sng">
            <a:solidFill>
              <a:schemeClr val="dk2"/>
            </a:solidFill>
            <a:prstDash val="solid"/>
            <a:round/>
            <a:headEnd type="none" w="sm" len="sm"/>
            <a:tailEnd type="none" w="sm" len="sm"/>
          </a:ln>
        </p:spPr>
      </p:cxnSp>
      <p:cxnSp>
        <p:nvCxnSpPr>
          <p:cNvPr id="516" name="Google Shape;516;g2ec4c650578_0_263"/>
          <p:cNvCxnSpPr/>
          <p:nvPr/>
        </p:nvCxnSpPr>
        <p:spPr>
          <a:xfrm>
            <a:off x="5445012" y="2755330"/>
            <a:ext cx="2909700" cy="0"/>
          </a:xfrm>
          <a:prstGeom prst="straightConnector1">
            <a:avLst/>
          </a:prstGeom>
          <a:noFill/>
          <a:ln w="9525" cap="flat" cmpd="sng">
            <a:solidFill>
              <a:schemeClr val="dk2"/>
            </a:solidFill>
            <a:prstDash val="solid"/>
            <a:round/>
            <a:headEnd type="none" w="sm" len="sm"/>
            <a:tailEnd type="none" w="sm" len="sm"/>
          </a:ln>
        </p:spPr>
      </p:cxnSp>
      <p:cxnSp>
        <p:nvCxnSpPr>
          <p:cNvPr id="517" name="Google Shape;517;g2ec4c650578_0_263"/>
          <p:cNvCxnSpPr/>
          <p:nvPr/>
        </p:nvCxnSpPr>
        <p:spPr>
          <a:xfrm>
            <a:off x="5445012" y="3745930"/>
            <a:ext cx="2909700" cy="0"/>
          </a:xfrm>
          <a:prstGeom prst="straightConnector1">
            <a:avLst/>
          </a:prstGeom>
          <a:noFill/>
          <a:ln w="9525" cap="flat" cmpd="sng">
            <a:solidFill>
              <a:schemeClr val="dk2"/>
            </a:solidFill>
            <a:prstDash val="solid"/>
            <a:round/>
            <a:headEnd type="none" w="sm" len="sm"/>
            <a:tailEnd type="none" w="sm" len="sm"/>
          </a:ln>
        </p:spPr>
      </p:cxnSp>
      <p:sp>
        <p:nvSpPr>
          <p:cNvPr id="518" name="Google Shape;518;g2ec4c650578_0_263"/>
          <p:cNvSpPr txBox="1">
            <a:spLocks noGrp="1"/>
          </p:cNvSpPr>
          <p:nvPr>
            <p:ph type="body" idx="1"/>
          </p:nvPr>
        </p:nvSpPr>
        <p:spPr>
          <a:xfrm>
            <a:off x="154775" y="1098525"/>
            <a:ext cx="4300800" cy="17892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600"/>
              </a:spcBef>
              <a:spcAft>
                <a:spcPts val="0"/>
              </a:spcAft>
              <a:buSzPts val="1700"/>
              <a:buChar char="●"/>
            </a:pPr>
            <a:r>
              <a:rPr lang="en" sz="1700"/>
              <a:t>Under the “My Grades” tab you can check your sync status for your assignments. </a:t>
            </a:r>
            <a:endParaRPr sz="1200"/>
          </a:p>
        </p:txBody>
      </p:sp>
      <p:sp>
        <p:nvSpPr>
          <p:cNvPr id="519" name="Google Shape;519;g2ec4c650578_0_263"/>
          <p:cNvSpPr txBox="1"/>
          <p:nvPr/>
        </p:nvSpPr>
        <p:spPr>
          <a:xfrm>
            <a:off x="150675" y="4423500"/>
            <a:ext cx="43494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424B53"/>
                </a:solidFill>
                <a:latin typeface="Arial"/>
                <a:ea typeface="Arial"/>
                <a:cs typeface="Arial"/>
                <a:sym typeface="Arial"/>
              </a:rPr>
              <a:t>Note: This student has a 10/10 so they are done with this assignment. They are waiting for the deadline to end for their grade to send over to their gradebook (pending)!</a:t>
            </a:r>
            <a:endParaRPr sz="1100" b="0" i="0" u="none" strike="noStrike" cap="none">
              <a:solidFill>
                <a:srgbClr val="424B53"/>
              </a:solidFill>
              <a:latin typeface="Arial"/>
              <a:ea typeface="Arial"/>
              <a:cs typeface="Arial"/>
              <a:sym typeface="Arial"/>
            </a:endParaRPr>
          </a:p>
        </p:txBody>
      </p:sp>
      <p:grpSp>
        <p:nvGrpSpPr>
          <p:cNvPr id="520" name="Google Shape;520;g2ec4c650578_0_263"/>
          <p:cNvGrpSpPr/>
          <p:nvPr/>
        </p:nvGrpSpPr>
        <p:grpSpPr>
          <a:xfrm>
            <a:off x="64888" y="2206600"/>
            <a:ext cx="4480585" cy="933000"/>
            <a:chOff x="64888" y="2206600"/>
            <a:chExt cx="4480585" cy="933000"/>
          </a:xfrm>
        </p:grpSpPr>
        <p:pic>
          <p:nvPicPr>
            <p:cNvPr id="521" name="Google Shape;521;g2ec4c650578_0_263"/>
            <p:cNvPicPr preferRelativeResize="0"/>
            <p:nvPr/>
          </p:nvPicPr>
          <p:blipFill rotWithShape="1">
            <a:blip r:embed="rId8">
              <a:alphaModFix/>
            </a:blip>
            <a:srcRect/>
            <a:stretch/>
          </p:blipFill>
          <p:spPr>
            <a:xfrm>
              <a:off x="64888" y="2206600"/>
              <a:ext cx="4480585" cy="933000"/>
            </a:xfrm>
            <a:prstGeom prst="rect">
              <a:avLst/>
            </a:prstGeom>
            <a:noFill/>
            <a:ln>
              <a:noFill/>
            </a:ln>
          </p:spPr>
        </p:pic>
        <p:sp>
          <p:nvSpPr>
            <p:cNvPr id="522" name="Google Shape;522;g2ec4c650578_0_263"/>
            <p:cNvSpPr/>
            <p:nvPr/>
          </p:nvSpPr>
          <p:spPr>
            <a:xfrm>
              <a:off x="680325" y="2317575"/>
              <a:ext cx="1704600" cy="99900"/>
            </a:xfrm>
            <a:prstGeom prst="rect">
              <a:avLst/>
            </a:prstGeom>
            <a:solidFill>
              <a:srgbClr val="1C516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3" name="Google Shape;523;g2ec4c650578_0_263"/>
          <p:cNvGrpSpPr/>
          <p:nvPr/>
        </p:nvGrpSpPr>
        <p:grpSpPr>
          <a:xfrm>
            <a:off x="107525" y="3405725"/>
            <a:ext cx="4392500" cy="967750"/>
            <a:chOff x="107525" y="3405725"/>
            <a:chExt cx="4392500" cy="967750"/>
          </a:xfrm>
        </p:grpSpPr>
        <p:pic>
          <p:nvPicPr>
            <p:cNvPr id="524" name="Google Shape;524;g2ec4c650578_0_263"/>
            <p:cNvPicPr preferRelativeResize="0"/>
            <p:nvPr/>
          </p:nvPicPr>
          <p:blipFill rotWithShape="1">
            <a:blip r:embed="rId9">
              <a:alphaModFix/>
            </a:blip>
            <a:srcRect/>
            <a:stretch/>
          </p:blipFill>
          <p:spPr>
            <a:xfrm>
              <a:off x="107525" y="3405725"/>
              <a:ext cx="4392500" cy="967750"/>
            </a:xfrm>
            <a:prstGeom prst="rect">
              <a:avLst/>
            </a:prstGeom>
            <a:noFill/>
            <a:ln>
              <a:noFill/>
            </a:ln>
          </p:spPr>
        </p:pic>
        <p:sp>
          <p:nvSpPr>
            <p:cNvPr id="525" name="Google Shape;525;g2ec4c650578_0_263"/>
            <p:cNvSpPr/>
            <p:nvPr/>
          </p:nvSpPr>
          <p:spPr>
            <a:xfrm>
              <a:off x="690650" y="3565075"/>
              <a:ext cx="1704600" cy="99900"/>
            </a:xfrm>
            <a:prstGeom prst="rect">
              <a:avLst/>
            </a:prstGeom>
            <a:solidFill>
              <a:srgbClr val="1C516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6" name="Google Shape;526;g2ec4c650578_0_263"/>
          <p:cNvSpPr/>
          <p:nvPr/>
        </p:nvSpPr>
        <p:spPr>
          <a:xfrm>
            <a:off x="3588500" y="3804000"/>
            <a:ext cx="957000" cy="6195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g2ec4c650578_0_263"/>
          <p:cNvSpPr/>
          <p:nvPr/>
        </p:nvSpPr>
        <p:spPr>
          <a:xfrm>
            <a:off x="3588500" y="2564275"/>
            <a:ext cx="957000" cy="6195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8" name="Google Shape;528;g2ec4c650578_0_263"/>
          <p:cNvCxnSpPr/>
          <p:nvPr/>
        </p:nvCxnSpPr>
        <p:spPr>
          <a:xfrm rot="-5400000" flipH="1">
            <a:off x="1682400" y="4277050"/>
            <a:ext cx="373800" cy="600"/>
          </a:xfrm>
          <a:prstGeom prst="curvedConnector3">
            <a:avLst>
              <a:gd name="adj1" fmla="val 50000"/>
            </a:avLst>
          </a:prstGeom>
          <a:noFill/>
          <a:ln w="28575" cap="flat" cmpd="sng">
            <a:solidFill>
              <a:srgbClr val="EC8D82"/>
            </a:solidFill>
            <a:prstDash val="solid"/>
            <a:round/>
            <a:headEnd type="none" w="sm" len="sm"/>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5"/>
          <p:cNvSpPr txBox="1">
            <a:spLocks noGrp="1"/>
          </p:cNvSpPr>
          <p:nvPr>
            <p:ph type="title"/>
          </p:nvPr>
        </p:nvSpPr>
        <p:spPr>
          <a:xfrm>
            <a:off x="311700" y="292625"/>
            <a:ext cx="8610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900"/>
              <a:t>How to send my Packback grade to the Blackboard gradebook?</a:t>
            </a:r>
            <a:endParaRPr sz="1900"/>
          </a:p>
        </p:txBody>
      </p:sp>
      <p:sp>
        <p:nvSpPr>
          <p:cNvPr id="534" name="Google Shape;534;p15"/>
          <p:cNvSpPr/>
          <p:nvPr/>
        </p:nvSpPr>
        <p:spPr>
          <a:xfrm>
            <a:off x="623500" y="1164125"/>
            <a:ext cx="4433400" cy="3612000"/>
          </a:xfrm>
          <a:prstGeom prst="roundRect">
            <a:avLst>
              <a:gd name="adj" fmla="val 4267"/>
            </a:avLst>
          </a:prstGeom>
          <a:solidFill>
            <a:srgbClr val="EE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457200" tIns="91425" rIns="18287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600" b="1" i="0" u="none" strike="noStrike" cap="none">
                <a:solidFill>
                  <a:srgbClr val="424B53"/>
                </a:solidFill>
                <a:latin typeface="Arial"/>
                <a:ea typeface="Arial"/>
                <a:cs typeface="Arial"/>
                <a:sym typeface="Arial"/>
              </a:rPr>
              <a:t>Only access Packback via </a:t>
            </a:r>
            <a:r>
              <a:rPr lang="en" sz="1600" b="1">
                <a:solidFill>
                  <a:srgbClr val="424B53"/>
                </a:solidFill>
              </a:rPr>
              <a:t>D2L</a:t>
            </a:r>
            <a:r>
              <a:rPr lang="en" sz="1600" b="1" i="0" u="none" strike="noStrike" cap="none">
                <a:solidFill>
                  <a:srgbClr val="424B53"/>
                </a:solidFill>
                <a:latin typeface="Arial"/>
                <a:ea typeface="Arial"/>
                <a:cs typeface="Arial"/>
                <a:sym typeface="Arial"/>
              </a:rPr>
              <a:t> to activate the grade transfer process:</a:t>
            </a:r>
            <a:endParaRPr sz="1600" b="1"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chemeClr val="dk1"/>
              </a:buClr>
              <a:buSzPts val="1100"/>
              <a:buFont typeface="Arial"/>
              <a:buNone/>
            </a:pPr>
            <a:endParaRPr sz="1200" b="0" i="0" u="none" strike="noStrike" cap="none">
              <a:solidFill>
                <a:srgbClr val="424B53"/>
              </a:solidFill>
              <a:latin typeface="Arial"/>
              <a:ea typeface="Arial"/>
              <a:cs typeface="Arial"/>
              <a:sym typeface="Arial"/>
            </a:endParaRPr>
          </a:p>
          <a:p>
            <a:pPr marL="285750" marR="0" lvl="0" indent="-146050" algn="l" rtl="0">
              <a:lnSpc>
                <a:spcPct val="100000"/>
              </a:lnSpc>
              <a:spcBef>
                <a:spcPts val="0"/>
              </a:spcBef>
              <a:spcAft>
                <a:spcPts val="0"/>
              </a:spcAft>
              <a:buClr>
                <a:srgbClr val="424B53"/>
              </a:buClr>
              <a:buSzPts val="1400"/>
              <a:buFont typeface="Arial"/>
              <a:buAutoNum type="arabicPeriod"/>
            </a:pPr>
            <a:r>
              <a:rPr lang="en" sz="1400" b="0" i="0" u="none" strike="noStrike" cap="none">
                <a:solidFill>
                  <a:srgbClr val="424B53"/>
                </a:solidFill>
                <a:latin typeface="Arial"/>
                <a:ea typeface="Arial"/>
                <a:cs typeface="Arial"/>
                <a:sym typeface="Arial"/>
              </a:rPr>
              <a:t> Go to your course on </a:t>
            </a:r>
            <a:r>
              <a:rPr lang="en">
                <a:solidFill>
                  <a:srgbClr val="424B53"/>
                </a:solidFill>
              </a:rPr>
              <a:t>D2L</a:t>
            </a:r>
            <a:endParaRPr sz="1400" b="0"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rgbClr val="000000"/>
              </a:buClr>
              <a:buSzPts val="800"/>
              <a:buFont typeface="Arial"/>
              <a:buNone/>
            </a:pPr>
            <a:endParaRPr sz="600" b="0"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rgbClr val="000000"/>
              </a:buClr>
              <a:buSzPts val="1400"/>
              <a:buFont typeface="Arial"/>
              <a:buNone/>
            </a:pPr>
            <a:r>
              <a:rPr lang="en" sz="1400" b="0" i="0" u="none" strike="noStrike" cap="none">
                <a:solidFill>
                  <a:srgbClr val="424B53"/>
                </a:solidFill>
                <a:latin typeface="Arial"/>
                <a:ea typeface="Arial"/>
                <a:cs typeface="Arial"/>
                <a:sym typeface="Arial"/>
              </a:rPr>
              <a:t> 2.  Click the link for a Packback assignment you want to sync.</a:t>
            </a:r>
            <a:endParaRPr sz="1400" b="0"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rgbClr val="000000"/>
              </a:buClr>
              <a:buSzPts val="800"/>
              <a:buFont typeface="Arial"/>
              <a:buNone/>
            </a:pPr>
            <a:endParaRPr sz="600" b="0"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rgbClr val="000000"/>
              </a:buClr>
              <a:buSzPts val="1400"/>
              <a:buFont typeface="Arial"/>
              <a:buNone/>
            </a:pPr>
            <a:r>
              <a:rPr lang="en" sz="1400" b="0" i="0" u="none" strike="noStrike" cap="none">
                <a:solidFill>
                  <a:srgbClr val="424B53"/>
                </a:solidFill>
                <a:latin typeface="Arial"/>
                <a:ea typeface="Arial"/>
                <a:cs typeface="Arial"/>
                <a:sym typeface="Arial"/>
              </a:rPr>
              <a:t> 3.  Allow Packback to load so you see the     community feed. </a:t>
            </a: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400" b="1" i="1" u="none" strike="noStrike" cap="none">
                <a:solidFill>
                  <a:srgbClr val="424B53"/>
                </a:solidFill>
                <a:latin typeface="Arial"/>
                <a:ea typeface="Arial"/>
                <a:cs typeface="Arial"/>
                <a:sym typeface="Arial"/>
              </a:rPr>
              <a:t>For your grade to transfer from Packback to Blackboard you must do this for ONE assignment. You can still activate the assignment if the deadline is passed. </a:t>
            </a:r>
            <a:endParaRPr sz="1400" b="1" i="1" u="none" strike="noStrike" cap="none">
              <a:solidFill>
                <a:srgbClr val="424B53"/>
              </a:solidFill>
              <a:latin typeface="Arial"/>
              <a:ea typeface="Arial"/>
              <a:cs typeface="Arial"/>
              <a:sym typeface="Arial"/>
            </a:endParaRPr>
          </a:p>
        </p:txBody>
      </p:sp>
      <p:sp>
        <p:nvSpPr>
          <p:cNvPr id="535" name="Google Shape;535;p15"/>
          <p:cNvSpPr/>
          <p:nvPr/>
        </p:nvSpPr>
        <p:spPr>
          <a:xfrm>
            <a:off x="145033" y="965740"/>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4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5"/>
          <p:cNvSpPr/>
          <p:nvPr/>
        </p:nvSpPr>
        <p:spPr>
          <a:xfrm>
            <a:off x="5208125" y="1164125"/>
            <a:ext cx="3714600" cy="36120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182875" tIns="91425" rIns="18287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20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0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0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0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800" b="1" i="0" u="none" strike="noStrike" cap="none">
                <a:solidFill>
                  <a:srgbClr val="424B53"/>
                </a:solidFill>
                <a:latin typeface="Arial"/>
                <a:ea typeface="Arial"/>
                <a:cs typeface="Arial"/>
                <a:sym typeface="Arial"/>
              </a:rPr>
              <a:t>Questions?</a:t>
            </a:r>
            <a:endParaRPr sz="18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400" b="0" i="0" u="none" strike="noStrike" cap="none">
                <a:solidFill>
                  <a:srgbClr val="424B53"/>
                </a:solidFill>
                <a:latin typeface="Arial"/>
                <a:ea typeface="Arial"/>
                <a:cs typeface="Arial"/>
                <a:sym typeface="Arial"/>
              </a:rPr>
              <a:t>If you have any issues getting your grade to transfer to Blackboard, please email help@packback.co</a:t>
            </a:r>
            <a:endParaRPr sz="1400" b="0" i="1"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5"/>
          <p:cNvSpPr/>
          <p:nvPr/>
        </p:nvSpPr>
        <p:spPr>
          <a:xfrm>
            <a:off x="0" y="5043725"/>
            <a:ext cx="9144000" cy="999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2ec4c650578_0_413"/>
          <p:cNvSpPr txBox="1">
            <a:spLocks noGrp="1"/>
          </p:cNvSpPr>
          <p:nvPr>
            <p:ph type="title"/>
          </p:nvPr>
        </p:nvSpPr>
        <p:spPr>
          <a:xfrm>
            <a:off x="1639800" y="1687500"/>
            <a:ext cx="5864400" cy="9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3500">
                <a:solidFill>
                  <a:schemeClr val="lt1"/>
                </a:solidFill>
              </a:rPr>
              <a:t>Getting Registered</a:t>
            </a:r>
            <a:endParaRPr sz="3500">
              <a:solidFill>
                <a:schemeClr val="lt1"/>
              </a:solidFill>
            </a:endParaRPr>
          </a:p>
          <a:p>
            <a:pPr marL="0" lvl="0" indent="0" algn="ctr" rtl="0">
              <a:lnSpc>
                <a:spcPct val="100000"/>
              </a:lnSpc>
              <a:spcBef>
                <a:spcPts val="0"/>
              </a:spcBef>
              <a:spcAft>
                <a:spcPts val="0"/>
              </a:spcAft>
              <a:buClr>
                <a:schemeClr val="dk1"/>
              </a:buClr>
              <a:buSzPts val="1100"/>
              <a:buFont typeface="Arial"/>
              <a:buNone/>
            </a:pPr>
            <a:r>
              <a:rPr lang="en" sz="3500">
                <a:solidFill>
                  <a:schemeClr val="lt1"/>
                </a:solidFill>
              </a:rPr>
              <a:t>&amp; Getting Help</a:t>
            </a:r>
            <a:endParaRPr/>
          </a:p>
        </p:txBody>
      </p:sp>
      <p:sp>
        <p:nvSpPr>
          <p:cNvPr id="543" name="Google Shape;543;g2ec4c650578_0_413"/>
          <p:cNvSpPr/>
          <p:nvPr/>
        </p:nvSpPr>
        <p:spPr>
          <a:xfrm>
            <a:off x="0" y="5043725"/>
            <a:ext cx="9144000" cy="999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latin typeface="Open Sans"/>
                <a:ea typeface="Open Sans"/>
                <a:cs typeface="Open Sans"/>
                <a:sym typeface="Open Sans"/>
              </a:rPr>
              <a:t>Registering for Packback</a:t>
            </a:r>
            <a:endParaRPr sz="2600">
              <a:latin typeface="Open Sans"/>
              <a:ea typeface="Open Sans"/>
              <a:cs typeface="Open Sans"/>
              <a:sym typeface="Open Sans"/>
            </a:endParaRPr>
          </a:p>
        </p:txBody>
      </p:sp>
      <p:sp>
        <p:nvSpPr>
          <p:cNvPr id="549" name="Google Shape;549;p21"/>
          <p:cNvSpPr/>
          <p:nvPr/>
        </p:nvSpPr>
        <p:spPr>
          <a:xfrm>
            <a:off x="623500" y="1164125"/>
            <a:ext cx="4433400" cy="3612000"/>
          </a:xfrm>
          <a:prstGeom prst="roundRect">
            <a:avLst>
              <a:gd name="adj" fmla="val 4267"/>
            </a:avLst>
          </a:prstGeom>
          <a:solidFill>
            <a:srgbClr val="EE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457200" tIns="91425" rIns="18287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b="1" i="0" u="none" strike="noStrike" cap="none">
                <a:solidFill>
                  <a:srgbClr val="424B53"/>
                </a:solidFill>
                <a:latin typeface="Arial"/>
                <a:ea typeface="Arial"/>
                <a:cs typeface="Arial"/>
                <a:sym typeface="Arial"/>
              </a:rPr>
              <a:t>Register via </a:t>
            </a:r>
            <a:r>
              <a:rPr lang="en" sz="1800" b="1">
                <a:solidFill>
                  <a:srgbClr val="424B53"/>
                </a:solidFill>
              </a:rPr>
              <a:t>D2L</a:t>
            </a:r>
            <a:endParaRPr sz="18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424B53"/>
              </a:solidFill>
              <a:latin typeface="Arial"/>
              <a:ea typeface="Arial"/>
              <a:cs typeface="Arial"/>
              <a:sym typeface="Arial"/>
            </a:endParaRPr>
          </a:p>
          <a:p>
            <a:pPr marL="457200" marR="0" lvl="0" indent="-317500" algn="l" rtl="0">
              <a:lnSpc>
                <a:spcPct val="100000"/>
              </a:lnSpc>
              <a:spcBef>
                <a:spcPts val="0"/>
              </a:spcBef>
              <a:spcAft>
                <a:spcPts val="0"/>
              </a:spcAft>
              <a:buClr>
                <a:srgbClr val="424B53"/>
              </a:buClr>
              <a:buSzPts val="1400"/>
              <a:buFont typeface="Arial"/>
              <a:buAutoNum type="arabicPeriod"/>
            </a:pPr>
            <a:r>
              <a:rPr lang="en" sz="1400" b="0" i="0" u="none" strike="noStrike" cap="none">
                <a:solidFill>
                  <a:srgbClr val="424B53"/>
                </a:solidFill>
                <a:latin typeface="Arial"/>
                <a:ea typeface="Arial"/>
                <a:cs typeface="Arial"/>
                <a:sym typeface="Arial"/>
              </a:rPr>
              <a:t>Go to your course on </a:t>
            </a:r>
            <a:r>
              <a:rPr lang="en">
                <a:solidFill>
                  <a:srgbClr val="424B53"/>
                </a:solidFill>
              </a:rPr>
              <a:t>D2L</a:t>
            </a:r>
            <a:endParaRPr sz="1400" b="0" i="0" u="none" strike="noStrike" cap="none">
              <a:solidFill>
                <a:srgbClr val="424B53"/>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4B53"/>
              </a:solidFill>
              <a:latin typeface="Arial"/>
              <a:ea typeface="Arial"/>
              <a:cs typeface="Arial"/>
              <a:sym typeface="Arial"/>
            </a:endParaRPr>
          </a:p>
          <a:p>
            <a:pPr marL="457200" marR="0" lvl="0" indent="-317500" algn="l" rtl="0">
              <a:lnSpc>
                <a:spcPct val="100000"/>
              </a:lnSpc>
              <a:spcBef>
                <a:spcPts val="0"/>
              </a:spcBef>
              <a:spcAft>
                <a:spcPts val="0"/>
              </a:spcAft>
              <a:buClr>
                <a:srgbClr val="424B53"/>
              </a:buClr>
              <a:buSzPts val="1400"/>
              <a:buFont typeface="Arial"/>
              <a:buAutoNum type="arabicPeriod"/>
            </a:pPr>
            <a:r>
              <a:rPr lang="en" sz="1400" b="0" i="0" u="none" strike="noStrike" cap="none">
                <a:solidFill>
                  <a:srgbClr val="424B53"/>
                </a:solidFill>
                <a:latin typeface="Arial"/>
                <a:ea typeface="Arial"/>
                <a:cs typeface="Arial"/>
                <a:sym typeface="Arial"/>
              </a:rPr>
              <a:t>Select the first Packback Assignment</a:t>
            </a:r>
            <a:endParaRPr sz="1400" b="0" i="0" u="none" strike="noStrike" cap="none">
              <a:solidFill>
                <a:srgbClr val="424B53"/>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4B53"/>
              </a:solidFill>
              <a:latin typeface="Arial"/>
              <a:ea typeface="Arial"/>
              <a:cs typeface="Arial"/>
              <a:sym typeface="Arial"/>
            </a:endParaRPr>
          </a:p>
          <a:p>
            <a:pPr marL="457200" marR="0" lvl="0" indent="-317500" algn="l" rtl="0">
              <a:lnSpc>
                <a:spcPct val="100000"/>
              </a:lnSpc>
              <a:spcBef>
                <a:spcPts val="0"/>
              </a:spcBef>
              <a:spcAft>
                <a:spcPts val="0"/>
              </a:spcAft>
              <a:buClr>
                <a:srgbClr val="424B53"/>
              </a:buClr>
              <a:buSzPts val="1400"/>
              <a:buFont typeface="Arial"/>
              <a:buAutoNum type="arabicPeriod"/>
            </a:pPr>
            <a:r>
              <a:rPr lang="en" sz="1400" b="0" i="0" u="none" strike="noStrike" cap="none">
                <a:solidFill>
                  <a:srgbClr val="424B53"/>
                </a:solidFill>
                <a:latin typeface="Arial"/>
                <a:ea typeface="Arial"/>
                <a:cs typeface="Arial"/>
                <a:sym typeface="Arial"/>
              </a:rPr>
              <a:t>Follow the instructions on your screen to finish your registration.</a:t>
            </a: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400" b="1" i="1" u="none" strike="noStrike" cap="none">
                <a:solidFill>
                  <a:srgbClr val="424B53"/>
                </a:solidFill>
                <a:latin typeface="Arial"/>
                <a:ea typeface="Arial"/>
                <a:cs typeface="Arial"/>
                <a:sym typeface="Arial"/>
              </a:rPr>
              <a:t>If you have any questions or concerns about Packback throughout the semester, please read their FAQ at help.packback.co</a:t>
            </a:r>
            <a:endParaRPr sz="1400" b="1" i="1" u="none" strike="noStrike" cap="none">
              <a:solidFill>
                <a:srgbClr val="424B53"/>
              </a:solidFill>
              <a:latin typeface="Arial"/>
              <a:ea typeface="Arial"/>
              <a:cs typeface="Arial"/>
              <a:sym typeface="Arial"/>
            </a:endParaRPr>
          </a:p>
        </p:txBody>
      </p:sp>
      <p:sp>
        <p:nvSpPr>
          <p:cNvPr id="550" name="Google Shape;550;p21"/>
          <p:cNvSpPr/>
          <p:nvPr/>
        </p:nvSpPr>
        <p:spPr>
          <a:xfrm>
            <a:off x="145033" y="965740"/>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1"/>
          <p:cNvSpPr/>
          <p:nvPr/>
        </p:nvSpPr>
        <p:spPr>
          <a:xfrm>
            <a:off x="5208125" y="1164125"/>
            <a:ext cx="3714600" cy="36120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182875" tIns="91425" rIns="18287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6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6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600" b="1" i="0" u="none" strike="noStrike" cap="none">
                <a:solidFill>
                  <a:srgbClr val="424B53"/>
                </a:solidFill>
                <a:latin typeface="Arial"/>
                <a:ea typeface="Arial"/>
                <a:cs typeface="Arial"/>
                <a:sym typeface="Arial"/>
              </a:rPr>
              <a:t>Questions?</a:t>
            </a:r>
            <a:endParaRPr sz="16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400" b="0" i="0" u="none" strike="noStrike" cap="none">
                <a:solidFill>
                  <a:srgbClr val="424B53"/>
                </a:solidFill>
                <a:latin typeface="Arial"/>
                <a:ea typeface="Arial"/>
                <a:cs typeface="Arial"/>
                <a:sym typeface="Arial"/>
              </a:rPr>
              <a:t>If you have any questions or concerns about getting registered on Packback, please email help@packback.co</a:t>
            </a:r>
            <a:endParaRPr sz="1400" b="0" i="1"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1"/>
          <p:cNvSpPr/>
          <p:nvPr/>
        </p:nvSpPr>
        <p:spPr>
          <a:xfrm>
            <a:off x="0" y="5043725"/>
            <a:ext cx="9144000" cy="999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2ec4c650578_0_539"/>
          <p:cNvSpPr/>
          <p:nvPr/>
        </p:nvSpPr>
        <p:spPr>
          <a:xfrm rot="10800000">
            <a:off x="4684725" y="0"/>
            <a:ext cx="4459200" cy="48735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g2ec4c650578_0_539"/>
          <p:cNvSpPr txBox="1">
            <a:spLocks noGrp="1"/>
          </p:cNvSpPr>
          <p:nvPr>
            <p:ph type="title"/>
          </p:nvPr>
        </p:nvSpPr>
        <p:spPr>
          <a:xfrm>
            <a:off x="174750" y="57550"/>
            <a:ext cx="4317600" cy="162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Need Help?</a:t>
            </a:r>
            <a:endParaRPr/>
          </a:p>
          <a:p>
            <a:pPr marL="0" lvl="0" indent="0" algn="l" rtl="0">
              <a:lnSpc>
                <a:spcPct val="100000"/>
              </a:lnSpc>
              <a:spcBef>
                <a:spcPts val="1600"/>
              </a:spcBef>
              <a:spcAft>
                <a:spcPts val="0"/>
              </a:spcAft>
              <a:buSzPts val="2800"/>
              <a:buNone/>
            </a:pPr>
            <a:r>
              <a:rPr lang="en" sz="1700" b="0">
                <a:latin typeface="Arial"/>
                <a:ea typeface="Arial"/>
                <a:cs typeface="Arial"/>
                <a:sym typeface="Arial"/>
              </a:rPr>
              <a:t>Do </a:t>
            </a:r>
            <a:r>
              <a:rPr lang="en" sz="1700" b="0" u="sng">
                <a:latin typeface="Arial"/>
                <a:ea typeface="Arial"/>
                <a:cs typeface="Arial"/>
                <a:sym typeface="Arial"/>
              </a:rPr>
              <a:t>NOT</a:t>
            </a:r>
            <a:r>
              <a:rPr lang="en" sz="1700" b="0">
                <a:latin typeface="Arial"/>
                <a:ea typeface="Arial"/>
                <a:cs typeface="Arial"/>
                <a:sym typeface="Arial"/>
              </a:rPr>
              <a:t> email your professor with Packback issues; the Packback help team will be able to assist you faster!</a:t>
            </a:r>
            <a:endParaRPr sz="2700"/>
          </a:p>
        </p:txBody>
      </p:sp>
      <p:sp>
        <p:nvSpPr>
          <p:cNvPr id="559" name="Google Shape;559;g2ec4c650578_0_539"/>
          <p:cNvSpPr txBox="1"/>
          <p:nvPr/>
        </p:nvSpPr>
        <p:spPr>
          <a:xfrm>
            <a:off x="7502625" y="2337300"/>
            <a:ext cx="16413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500" b="1" i="0" u="none" strike="noStrike" cap="none">
                <a:solidFill>
                  <a:srgbClr val="424B53"/>
                </a:solidFill>
                <a:latin typeface="Arial"/>
                <a:ea typeface="Arial"/>
                <a:cs typeface="Arial"/>
                <a:sym typeface="Arial"/>
              </a:rPr>
              <a:t>Choose student, answer the first few prompted questions, then you’ll be directed to the corresponding help articles!</a:t>
            </a:r>
            <a:endParaRPr sz="1100" b="0" i="0" u="none" strike="noStrike" cap="none">
              <a:solidFill>
                <a:srgbClr val="000000"/>
              </a:solidFill>
              <a:latin typeface="Arial"/>
              <a:ea typeface="Arial"/>
              <a:cs typeface="Arial"/>
              <a:sym typeface="Arial"/>
            </a:endParaRPr>
          </a:p>
        </p:txBody>
      </p:sp>
      <p:sp>
        <p:nvSpPr>
          <p:cNvPr id="560" name="Google Shape;560;g2ec4c650578_0_539"/>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g2ec4c650578_0_539"/>
          <p:cNvSpPr txBox="1"/>
          <p:nvPr/>
        </p:nvSpPr>
        <p:spPr>
          <a:xfrm>
            <a:off x="4728675" y="807925"/>
            <a:ext cx="1468800" cy="1477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Click the blue message icon on the bottom right hand side of your PB page.</a:t>
            </a:r>
            <a:endParaRPr sz="1400" b="0" i="0" u="none" strike="noStrike" cap="none">
              <a:solidFill>
                <a:srgbClr val="000000"/>
              </a:solidFill>
              <a:latin typeface="Arial"/>
              <a:ea typeface="Arial"/>
              <a:cs typeface="Arial"/>
              <a:sym typeface="Arial"/>
            </a:endParaRPr>
          </a:p>
        </p:txBody>
      </p:sp>
      <p:sp>
        <p:nvSpPr>
          <p:cNvPr id="562" name="Google Shape;562;g2ec4c650578_0_539"/>
          <p:cNvSpPr txBox="1">
            <a:spLocks noGrp="1"/>
          </p:cNvSpPr>
          <p:nvPr>
            <p:ph type="body" idx="1"/>
          </p:nvPr>
        </p:nvSpPr>
        <p:spPr>
          <a:xfrm>
            <a:off x="174750" y="1610625"/>
            <a:ext cx="4226700" cy="304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Option 1:</a:t>
            </a:r>
            <a:r>
              <a:rPr lang="en"/>
              <a:t> Email </a:t>
            </a:r>
            <a:r>
              <a:rPr lang="en" u="sng">
                <a:solidFill>
                  <a:schemeClr val="hlink"/>
                </a:solidFill>
                <a:hlinkClick r:id="rId3"/>
              </a:rPr>
              <a:t>help@packback.co</a:t>
            </a:r>
            <a:r>
              <a:rPr lang="en"/>
              <a:t> to chat with a real person!</a:t>
            </a:r>
            <a:endParaRPr/>
          </a:p>
          <a:p>
            <a:pPr marL="457200" lvl="0" indent="-342900" algn="l" rtl="0">
              <a:lnSpc>
                <a:spcPct val="115000"/>
              </a:lnSpc>
              <a:spcBef>
                <a:spcPts val="0"/>
              </a:spcBef>
              <a:spcAft>
                <a:spcPts val="0"/>
              </a:spcAft>
              <a:buSzPts val="1800"/>
              <a:buChar char="●"/>
            </a:pPr>
            <a:r>
              <a:rPr lang="en"/>
              <a:t>Packback’s support team is available 7 days a week via email, and will help you will </a:t>
            </a:r>
            <a:r>
              <a:rPr lang="en" u="sng"/>
              <a:t>all</a:t>
            </a:r>
            <a:r>
              <a:rPr lang="en"/>
              <a:t> technical issues. </a:t>
            </a:r>
            <a:endParaRPr/>
          </a:p>
          <a:p>
            <a:pPr marL="457200" lvl="0" indent="-342900" algn="l" rtl="0">
              <a:lnSpc>
                <a:spcPct val="115000"/>
              </a:lnSpc>
              <a:spcBef>
                <a:spcPts val="0"/>
              </a:spcBef>
              <a:spcAft>
                <a:spcPts val="0"/>
              </a:spcAft>
              <a:buSzPts val="1800"/>
              <a:buChar char="●"/>
            </a:pPr>
            <a:r>
              <a:rPr lang="en"/>
              <a:t>You will hear back from a Packback member within 48 hours</a:t>
            </a:r>
            <a:endParaRPr/>
          </a:p>
          <a:p>
            <a:pPr marL="914400" lvl="1" indent="-317500" algn="l" rtl="0">
              <a:lnSpc>
                <a:spcPct val="115000"/>
              </a:lnSpc>
              <a:spcBef>
                <a:spcPts val="0"/>
              </a:spcBef>
              <a:spcAft>
                <a:spcPts val="0"/>
              </a:spcAft>
              <a:buSzPts val="1400"/>
              <a:buChar char="○"/>
            </a:pPr>
            <a:r>
              <a:rPr lang="en"/>
              <a:t>Note: Response time is dependent on the issue reported and the time needed to be invested into the problem.</a:t>
            </a:r>
            <a:endParaRPr/>
          </a:p>
          <a:p>
            <a:pPr marL="457200" lvl="0" indent="0" algn="l" rtl="0">
              <a:lnSpc>
                <a:spcPct val="100000"/>
              </a:lnSpc>
              <a:spcBef>
                <a:spcPts val="1600"/>
              </a:spcBef>
              <a:spcAft>
                <a:spcPts val="0"/>
              </a:spcAft>
              <a:buSzPts val="1800"/>
              <a:buNone/>
            </a:pPr>
            <a:endParaRPr/>
          </a:p>
        </p:txBody>
      </p:sp>
      <p:pic>
        <p:nvPicPr>
          <p:cNvPr id="563" name="Google Shape;563;g2ec4c650578_0_539"/>
          <p:cNvPicPr preferRelativeResize="0"/>
          <p:nvPr/>
        </p:nvPicPr>
        <p:blipFill rotWithShape="1">
          <a:blip r:embed="rId4">
            <a:alphaModFix/>
          </a:blip>
          <a:srcRect/>
          <a:stretch/>
        </p:blipFill>
        <p:spPr>
          <a:xfrm>
            <a:off x="6239000" y="890175"/>
            <a:ext cx="2827150" cy="1246875"/>
          </a:xfrm>
          <a:prstGeom prst="rect">
            <a:avLst/>
          </a:prstGeom>
          <a:noFill/>
          <a:ln>
            <a:noFill/>
          </a:ln>
        </p:spPr>
      </p:pic>
      <p:sp>
        <p:nvSpPr>
          <p:cNvPr id="564" name="Google Shape;564;g2ec4c650578_0_539"/>
          <p:cNvSpPr/>
          <p:nvPr/>
        </p:nvSpPr>
        <p:spPr>
          <a:xfrm>
            <a:off x="8343225" y="1610625"/>
            <a:ext cx="771600" cy="489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65" name="Google Shape;565;g2ec4c650578_0_539"/>
          <p:cNvCxnSpPr>
            <a:endCxn id="564" idx="2"/>
          </p:cNvCxnSpPr>
          <p:nvPr/>
        </p:nvCxnSpPr>
        <p:spPr>
          <a:xfrm>
            <a:off x="6458625" y="1659525"/>
            <a:ext cx="1884600" cy="195600"/>
          </a:xfrm>
          <a:prstGeom prst="curvedConnector3">
            <a:avLst>
              <a:gd name="adj1" fmla="val 50000"/>
            </a:avLst>
          </a:prstGeom>
          <a:noFill/>
          <a:ln w="28575" cap="flat" cmpd="sng">
            <a:solidFill>
              <a:srgbClr val="EC8D82"/>
            </a:solidFill>
            <a:prstDash val="solid"/>
            <a:round/>
            <a:headEnd type="none" w="sm" len="sm"/>
            <a:tailEnd type="triangle" w="med" len="med"/>
          </a:ln>
        </p:spPr>
      </p:cxnSp>
      <p:sp>
        <p:nvSpPr>
          <p:cNvPr id="566" name="Google Shape;566;g2ec4c650578_0_539"/>
          <p:cNvSpPr txBox="1"/>
          <p:nvPr/>
        </p:nvSpPr>
        <p:spPr>
          <a:xfrm>
            <a:off x="4858775" y="57550"/>
            <a:ext cx="4226700" cy="780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 sz="1800" b="1" i="0" u="none" strike="noStrike" cap="none">
                <a:solidFill>
                  <a:srgbClr val="424B53"/>
                </a:solidFill>
                <a:latin typeface="Arial"/>
                <a:ea typeface="Arial"/>
                <a:cs typeface="Arial"/>
                <a:sym typeface="Arial"/>
              </a:rPr>
              <a:t>Option 2:</a:t>
            </a:r>
            <a:r>
              <a:rPr lang="en" sz="1800" b="0" i="0" u="none" strike="noStrike" cap="none">
                <a:solidFill>
                  <a:srgbClr val="424B53"/>
                </a:solidFill>
                <a:latin typeface="Arial"/>
                <a:ea typeface="Arial"/>
                <a:cs typeface="Arial"/>
                <a:sym typeface="Arial"/>
              </a:rPr>
              <a:t> Chat with the AI Generated Support</a:t>
            </a:r>
            <a:endParaRPr sz="1400" b="0" i="0" u="none" strike="noStrike" cap="none">
              <a:solidFill>
                <a:srgbClr val="000000"/>
              </a:solidFill>
              <a:latin typeface="Arial"/>
              <a:ea typeface="Arial"/>
              <a:cs typeface="Arial"/>
              <a:sym typeface="Arial"/>
            </a:endParaRPr>
          </a:p>
        </p:txBody>
      </p:sp>
      <p:pic>
        <p:nvPicPr>
          <p:cNvPr id="567" name="Google Shape;567;g2ec4c650578_0_539"/>
          <p:cNvPicPr preferRelativeResize="0"/>
          <p:nvPr/>
        </p:nvPicPr>
        <p:blipFill rotWithShape="1">
          <a:blip r:embed="rId5">
            <a:alphaModFix/>
          </a:blip>
          <a:srcRect b="51273"/>
          <a:stretch/>
        </p:blipFill>
        <p:spPr>
          <a:xfrm>
            <a:off x="4858775" y="2337300"/>
            <a:ext cx="2523350" cy="2506176"/>
          </a:xfrm>
          <a:prstGeom prst="rect">
            <a:avLst/>
          </a:prstGeom>
          <a:noFill/>
          <a:ln>
            <a:noFill/>
          </a:ln>
        </p:spPr>
      </p:pic>
      <p:cxnSp>
        <p:nvCxnSpPr>
          <p:cNvPr id="568" name="Google Shape;568;g2ec4c650578_0_539"/>
          <p:cNvCxnSpPr>
            <a:stCxn id="559" idx="1"/>
            <a:endCxn id="569" idx="0"/>
          </p:cNvCxnSpPr>
          <p:nvPr/>
        </p:nvCxnSpPr>
        <p:spPr>
          <a:xfrm flipH="1">
            <a:off x="6310125" y="3468600"/>
            <a:ext cx="1192500" cy="865200"/>
          </a:xfrm>
          <a:prstGeom prst="curvedConnector2">
            <a:avLst/>
          </a:prstGeom>
          <a:noFill/>
          <a:ln w="28575" cap="flat" cmpd="sng">
            <a:solidFill>
              <a:srgbClr val="EC8D82"/>
            </a:solidFill>
            <a:prstDash val="solid"/>
            <a:round/>
            <a:headEnd type="none" w="sm" len="sm"/>
            <a:tailEnd type="triangle" w="med" len="med"/>
          </a:ln>
        </p:spPr>
      </p:cxnSp>
      <p:sp>
        <p:nvSpPr>
          <p:cNvPr id="569" name="Google Shape;569;g2ec4c650578_0_539"/>
          <p:cNvSpPr/>
          <p:nvPr/>
        </p:nvSpPr>
        <p:spPr>
          <a:xfrm>
            <a:off x="5988300" y="4333675"/>
            <a:ext cx="643800" cy="46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g2ec4c650578_0_11" descr="The difference between instructional AI and generative AI "/>
          <p:cNvPicPr preferRelativeResize="0"/>
          <p:nvPr/>
        </p:nvPicPr>
        <p:blipFill rotWithShape="1">
          <a:blip r:embed="rId3">
            <a:alphaModFix/>
          </a:blip>
          <a:srcRect/>
          <a:stretch/>
        </p:blipFill>
        <p:spPr>
          <a:xfrm>
            <a:off x="2218625" y="0"/>
            <a:ext cx="4706756" cy="5059000"/>
          </a:xfrm>
          <a:prstGeom prst="rect">
            <a:avLst/>
          </a:prstGeom>
          <a:noFill/>
          <a:ln>
            <a:noFill/>
          </a:ln>
        </p:spPr>
      </p:pic>
      <p:pic>
        <p:nvPicPr>
          <p:cNvPr id="256" name="Google Shape;256;g2ec4c650578_0_11" descr="Artboard 3.png"/>
          <p:cNvPicPr preferRelativeResize="0"/>
          <p:nvPr/>
        </p:nvPicPr>
        <p:blipFill rotWithShape="1">
          <a:blip r:embed="rId4">
            <a:alphaModFix/>
          </a:blip>
          <a:srcRect/>
          <a:stretch/>
        </p:blipFill>
        <p:spPr>
          <a:xfrm>
            <a:off x="-10975" y="5059000"/>
            <a:ext cx="9154977" cy="100375"/>
          </a:xfrm>
          <a:prstGeom prst="rect">
            <a:avLst/>
          </a:prstGeom>
          <a:noFill/>
          <a:ln>
            <a:noFill/>
          </a:ln>
        </p:spPr>
      </p:pic>
      <p:pic>
        <p:nvPicPr>
          <p:cNvPr id="257" name="Google Shape;257;g2ec4c650578_0_11" descr="Instructional AI: &#10;Uses AI to coach and teach students how to write and critically think&#10;Gives educators sophisticated methods to engage, assess, and provide feedback at scale. &#10;Rooted in sound pedagogy leading to improved student outcomes. "/>
          <p:cNvPicPr preferRelativeResize="0"/>
          <p:nvPr/>
        </p:nvPicPr>
        <p:blipFill rotWithShape="1">
          <a:blip r:embed="rId5">
            <a:alphaModFix/>
          </a:blip>
          <a:srcRect/>
          <a:stretch/>
        </p:blipFill>
        <p:spPr>
          <a:xfrm>
            <a:off x="103025" y="821700"/>
            <a:ext cx="2903400" cy="4171500"/>
          </a:xfrm>
          <a:prstGeom prst="roundRect">
            <a:avLst>
              <a:gd name="adj" fmla="val 16667"/>
            </a:avLst>
          </a:prstGeom>
          <a:noFill/>
          <a:ln>
            <a:noFill/>
          </a:ln>
        </p:spPr>
      </p:pic>
      <p:pic>
        <p:nvPicPr>
          <p:cNvPr id="258" name="Google Shape;258;g2ec4c650578_0_11" descr="Generative AI:&#10;Uses AI to generate content for the user baesd on user inputs.&#10;Can product inaccurate content and generates fake citations. &#10;A conversational agent built upon LLMs for mass public use, rather than built with education in mind."/>
          <p:cNvPicPr preferRelativeResize="0"/>
          <p:nvPr/>
        </p:nvPicPr>
        <p:blipFill rotWithShape="1">
          <a:blip r:embed="rId6">
            <a:alphaModFix/>
          </a:blip>
          <a:srcRect/>
          <a:stretch/>
        </p:blipFill>
        <p:spPr>
          <a:xfrm>
            <a:off x="6052500" y="707625"/>
            <a:ext cx="3047400" cy="4096800"/>
          </a:xfrm>
          <a:prstGeom prst="roundRect">
            <a:avLst>
              <a:gd name="adj" fmla="val 16667"/>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ec4c650578_0_18"/>
          <p:cNvSpPr txBox="1">
            <a:spLocks noGrp="1"/>
          </p:cNvSpPr>
          <p:nvPr>
            <p:ph type="title"/>
          </p:nvPr>
        </p:nvSpPr>
        <p:spPr>
          <a:xfrm>
            <a:off x="311700" y="274800"/>
            <a:ext cx="6948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600"/>
              <a:t>Critical questioning and writing skills are </a:t>
            </a:r>
            <a:r>
              <a:rPr lang="en" sz="2600" i="1">
                <a:solidFill>
                  <a:srgbClr val="2475A1"/>
                </a:solidFill>
              </a:rPr>
              <a:t>essential</a:t>
            </a:r>
            <a:r>
              <a:rPr lang="en" sz="2600"/>
              <a:t> to college and post-grad life:</a:t>
            </a:r>
            <a:endParaRPr sz="2600"/>
          </a:p>
        </p:txBody>
      </p:sp>
      <p:sp>
        <p:nvSpPr>
          <p:cNvPr id="264" name="Google Shape;264;g2ec4c650578_0_18"/>
          <p:cNvSpPr txBox="1">
            <a:spLocks noGrp="1"/>
          </p:cNvSpPr>
          <p:nvPr>
            <p:ph type="body" idx="1"/>
          </p:nvPr>
        </p:nvSpPr>
        <p:spPr>
          <a:xfrm>
            <a:off x="311700" y="1325250"/>
            <a:ext cx="6445200" cy="30414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rgbClr val="424B53"/>
              </a:buClr>
              <a:buSzPts val="1600"/>
              <a:buChar char="●"/>
            </a:pPr>
            <a:r>
              <a:rPr lang="en" sz="1600"/>
              <a:t>In asking effective questions while interviewing to select the right job after graduation.</a:t>
            </a:r>
            <a:br>
              <a:rPr lang="en" sz="1600"/>
            </a:br>
            <a:endParaRPr sz="1600"/>
          </a:p>
          <a:p>
            <a:pPr marL="457200" lvl="0" indent="-330200" algn="l" rtl="0">
              <a:lnSpc>
                <a:spcPct val="100000"/>
              </a:lnSpc>
              <a:spcBef>
                <a:spcPts val="0"/>
              </a:spcBef>
              <a:spcAft>
                <a:spcPts val="0"/>
              </a:spcAft>
              <a:buClr>
                <a:srgbClr val="424B53"/>
              </a:buClr>
              <a:buSzPts val="1600"/>
              <a:buChar char="●"/>
            </a:pPr>
            <a:r>
              <a:rPr lang="en" sz="1600"/>
              <a:t>In identifying opportunities for innovation, when starting a business, or working within a team.</a:t>
            </a:r>
            <a:endParaRPr sz="1600"/>
          </a:p>
          <a:p>
            <a:pPr marL="0" lvl="0" indent="0" algn="l" rtl="0">
              <a:lnSpc>
                <a:spcPct val="100000"/>
              </a:lnSpc>
              <a:spcBef>
                <a:spcPts val="0"/>
              </a:spcBef>
              <a:spcAft>
                <a:spcPts val="0"/>
              </a:spcAft>
              <a:buSzPts val="1800"/>
              <a:buNone/>
            </a:pPr>
            <a:endParaRPr sz="1600"/>
          </a:p>
          <a:p>
            <a:pPr marL="457200" lvl="0" indent="-330200" algn="l" rtl="0">
              <a:lnSpc>
                <a:spcPct val="100000"/>
              </a:lnSpc>
              <a:spcBef>
                <a:spcPts val="0"/>
              </a:spcBef>
              <a:spcAft>
                <a:spcPts val="0"/>
              </a:spcAft>
              <a:buClr>
                <a:srgbClr val="424B53"/>
              </a:buClr>
              <a:buSzPts val="1600"/>
              <a:buChar char="●"/>
            </a:pPr>
            <a:r>
              <a:rPr lang="en" sz="1600"/>
              <a:t>In communicating effectively, with colleagues or clients through written communication.</a:t>
            </a:r>
            <a:endParaRPr sz="1600"/>
          </a:p>
          <a:p>
            <a:pPr marL="457200" lvl="0" indent="0" algn="l" rtl="0">
              <a:lnSpc>
                <a:spcPct val="100000"/>
              </a:lnSpc>
              <a:spcBef>
                <a:spcPts val="0"/>
              </a:spcBef>
              <a:spcAft>
                <a:spcPts val="0"/>
              </a:spcAft>
              <a:buSzPts val="1800"/>
              <a:buNone/>
            </a:pPr>
            <a:endParaRPr sz="1600"/>
          </a:p>
          <a:p>
            <a:pPr marL="457200" lvl="0" indent="-330200" algn="l" rtl="0">
              <a:lnSpc>
                <a:spcPct val="100000"/>
              </a:lnSpc>
              <a:spcBef>
                <a:spcPts val="0"/>
              </a:spcBef>
              <a:spcAft>
                <a:spcPts val="0"/>
              </a:spcAft>
              <a:buClr>
                <a:srgbClr val="424B53"/>
              </a:buClr>
              <a:buSzPts val="1600"/>
              <a:buChar char="●"/>
            </a:pPr>
            <a:r>
              <a:rPr lang="en" sz="1600"/>
              <a:t>In clearly and successfully expressing your thoughts or research, in projects and written assignments.</a:t>
            </a:r>
            <a:br>
              <a:rPr lang="en" sz="1600"/>
            </a:br>
            <a:endParaRPr sz="1600"/>
          </a:p>
          <a:p>
            <a:pPr marL="457200" lvl="0" indent="-330200" algn="l" rtl="0">
              <a:lnSpc>
                <a:spcPct val="100000"/>
              </a:lnSpc>
              <a:spcBef>
                <a:spcPts val="0"/>
              </a:spcBef>
              <a:spcAft>
                <a:spcPts val="0"/>
              </a:spcAft>
              <a:buClr>
                <a:srgbClr val="424B53"/>
              </a:buClr>
              <a:buSzPts val="1600"/>
              <a:buChar char="●"/>
            </a:pPr>
            <a:r>
              <a:rPr lang="en" sz="1600"/>
              <a:t>In learning new skills independently after graduation, to keep adapting to a changing world!</a:t>
            </a:r>
            <a:endParaRPr sz="1600"/>
          </a:p>
        </p:txBody>
      </p:sp>
      <p:pic>
        <p:nvPicPr>
          <p:cNvPr id="265" name="Google Shape;265;g2ec4c650578_0_18" descr="Artboard 3.png"/>
          <p:cNvPicPr preferRelativeResize="0"/>
          <p:nvPr/>
        </p:nvPicPr>
        <p:blipFill rotWithShape="1">
          <a:blip r:embed="rId3">
            <a:alphaModFix/>
          </a:blip>
          <a:srcRect/>
          <a:stretch/>
        </p:blipFill>
        <p:spPr>
          <a:xfrm>
            <a:off x="-10975" y="5059000"/>
            <a:ext cx="9154977" cy="10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ec4c650578_0_24"/>
          <p:cNvSpPr txBox="1">
            <a:spLocks noGrp="1"/>
          </p:cNvSpPr>
          <p:nvPr>
            <p:ph type="title"/>
          </p:nvPr>
        </p:nvSpPr>
        <p:spPr>
          <a:xfrm>
            <a:off x="311700" y="445025"/>
            <a:ext cx="7263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600"/>
              <a:t>Our specific Packback course objectives</a:t>
            </a:r>
            <a:endParaRPr sz="2600"/>
          </a:p>
          <a:p>
            <a:pPr marL="0" lvl="0" indent="0" algn="l" rtl="0">
              <a:lnSpc>
                <a:spcPct val="100000"/>
              </a:lnSpc>
              <a:spcBef>
                <a:spcPts val="0"/>
              </a:spcBef>
              <a:spcAft>
                <a:spcPts val="0"/>
              </a:spcAft>
              <a:buSzPts val="2800"/>
              <a:buNone/>
            </a:pPr>
            <a:endParaRPr sz="2600"/>
          </a:p>
        </p:txBody>
      </p:sp>
      <p:sp>
        <p:nvSpPr>
          <p:cNvPr id="271" name="Google Shape;271;g2ec4c650578_0_24"/>
          <p:cNvSpPr txBox="1">
            <a:spLocks noGrp="1"/>
          </p:cNvSpPr>
          <p:nvPr>
            <p:ph type="body" idx="1"/>
          </p:nvPr>
        </p:nvSpPr>
        <p:spPr>
          <a:xfrm>
            <a:off x="311700" y="1152475"/>
            <a:ext cx="51993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dirty="0"/>
              <a:t>In this class we’re using </a:t>
            </a:r>
            <a:r>
              <a:rPr lang="en" sz="1600" b="1" dirty="0" err="1"/>
              <a:t>Packback</a:t>
            </a:r>
            <a:r>
              <a:rPr lang="en" sz="1600" b="1" dirty="0"/>
              <a:t> to:</a:t>
            </a:r>
            <a:endParaRPr sz="1600" b="1" dirty="0"/>
          </a:p>
          <a:p>
            <a:pPr marL="457200" lvl="0" indent="-330200" algn="l" rtl="0">
              <a:lnSpc>
                <a:spcPct val="115000"/>
              </a:lnSpc>
              <a:spcBef>
                <a:spcPts val="1000"/>
              </a:spcBef>
              <a:spcAft>
                <a:spcPts val="0"/>
              </a:spcAft>
              <a:buClr>
                <a:srgbClr val="C7383D"/>
              </a:buClr>
              <a:buSzPts val="1600"/>
              <a:buChar char="●"/>
            </a:pPr>
            <a:r>
              <a:rPr lang="en" sz="1600" b="1" dirty="0">
                <a:solidFill>
                  <a:srgbClr val="C7383D"/>
                </a:solidFill>
              </a:rPr>
              <a:t>To utilize discussions in a way students ask questions about research and learn from each other</a:t>
            </a:r>
            <a:endParaRPr sz="1600" b="1" dirty="0">
              <a:solidFill>
                <a:srgbClr val="C7383D"/>
              </a:solidFill>
            </a:endParaRPr>
          </a:p>
          <a:p>
            <a:pPr marL="457200" lvl="0" indent="-330200" algn="l" rtl="0">
              <a:lnSpc>
                <a:spcPct val="115000"/>
              </a:lnSpc>
              <a:spcBef>
                <a:spcPts val="1000"/>
              </a:spcBef>
              <a:spcAft>
                <a:spcPts val="0"/>
              </a:spcAft>
              <a:buClr>
                <a:srgbClr val="C7383D"/>
              </a:buClr>
              <a:buSzPts val="1600"/>
              <a:buChar char="●"/>
            </a:pPr>
            <a:r>
              <a:rPr lang="en" sz="1600" b="1" dirty="0">
                <a:solidFill>
                  <a:srgbClr val="C7383D"/>
                </a:solidFill>
              </a:rPr>
              <a:t>Incorporate more in class discussions</a:t>
            </a:r>
            <a:endParaRPr sz="1600" b="1" dirty="0">
              <a:solidFill>
                <a:srgbClr val="C7383D"/>
              </a:solidFill>
            </a:endParaRPr>
          </a:p>
          <a:p>
            <a:pPr marL="457200" lvl="0" indent="-330200" algn="l" rtl="0">
              <a:lnSpc>
                <a:spcPct val="115000"/>
              </a:lnSpc>
              <a:spcBef>
                <a:spcPts val="1000"/>
              </a:spcBef>
              <a:spcAft>
                <a:spcPts val="0"/>
              </a:spcAft>
              <a:buClr>
                <a:srgbClr val="C7383D"/>
              </a:buClr>
              <a:buSzPts val="1600"/>
              <a:buChar char="●"/>
            </a:pPr>
            <a:r>
              <a:rPr lang="en" sz="1600" b="1" dirty="0">
                <a:solidFill>
                  <a:srgbClr val="C7383D"/>
                </a:solidFill>
              </a:rPr>
              <a:t>Develop better writing skills with the microbiome project</a:t>
            </a:r>
            <a:endParaRPr sz="1600" b="1" dirty="0">
              <a:solidFill>
                <a:srgbClr val="C7383D"/>
              </a:solidFill>
            </a:endParaRPr>
          </a:p>
        </p:txBody>
      </p:sp>
      <p:pic>
        <p:nvPicPr>
          <p:cNvPr id="272" name="Google Shape;272;g2ec4c650578_0_24" descr="Artboard 3.png"/>
          <p:cNvPicPr preferRelativeResize="0"/>
          <p:nvPr/>
        </p:nvPicPr>
        <p:blipFill rotWithShape="1">
          <a:blip r:embed="rId3">
            <a:alphaModFix/>
          </a:blip>
          <a:srcRect/>
          <a:stretch/>
        </p:blipFill>
        <p:spPr>
          <a:xfrm>
            <a:off x="-10975" y="5059000"/>
            <a:ext cx="9154977" cy="10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8936C9-BB82-6016-CCB7-B428277AC18E}"/>
              </a:ext>
            </a:extLst>
          </p:cNvPr>
          <p:cNvSpPr/>
          <p:nvPr/>
        </p:nvSpPr>
        <p:spPr>
          <a:xfrm>
            <a:off x="192881" y="957263"/>
            <a:ext cx="4371975" cy="315039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16" name="Rectangle: Rounded Corners 15">
            <a:extLst>
              <a:ext uri="{FF2B5EF4-FFF2-40B4-BE49-F238E27FC236}">
                <a16:creationId xmlns:a16="http://schemas.microsoft.com/office/drawing/2014/main" id="{2C6671CD-61B7-8405-35EC-2F37C2DD3423}"/>
              </a:ext>
            </a:extLst>
          </p:cNvPr>
          <p:cNvSpPr/>
          <p:nvPr/>
        </p:nvSpPr>
        <p:spPr>
          <a:xfrm>
            <a:off x="245745" y="1634490"/>
            <a:ext cx="706292" cy="515779"/>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6" name="Rectangle 5">
            <a:extLst>
              <a:ext uri="{FF2B5EF4-FFF2-40B4-BE49-F238E27FC236}">
                <a16:creationId xmlns:a16="http://schemas.microsoft.com/office/drawing/2014/main" id="{97C639A5-0668-7716-4423-99BC1366D531}"/>
              </a:ext>
            </a:extLst>
          </p:cNvPr>
          <p:cNvSpPr/>
          <p:nvPr/>
        </p:nvSpPr>
        <p:spPr>
          <a:xfrm>
            <a:off x="4672013" y="957263"/>
            <a:ext cx="4371975" cy="31503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2" name="TextBox 1">
            <a:extLst>
              <a:ext uri="{FF2B5EF4-FFF2-40B4-BE49-F238E27FC236}">
                <a16:creationId xmlns:a16="http://schemas.microsoft.com/office/drawing/2014/main" id="{033D9146-CE24-C619-768D-B3CDE1905932}"/>
              </a:ext>
            </a:extLst>
          </p:cNvPr>
          <p:cNvSpPr txBox="1"/>
          <p:nvPr/>
        </p:nvSpPr>
        <p:spPr>
          <a:xfrm>
            <a:off x="192881" y="542925"/>
            <a:ext cx="8851106" cy="369332"/>
          </a:xfrm>
          <a:prstGeom prst="rect">
            <a:avLst/>
          </a:prstGeom>
          <a:noFill/>
        </p:spPr>
        <p:txBody>
          <a:bodyPr wrap="square" rtlCol="0">
            <a:spAutoFit/>
          </a:bodyPr>
          <a:lstStyle/>
          <a:p>
            <a:pPr algn="ctr" defTabSz="685800">
              <a:buClrTx/>
            </a:pPr>
            <a:r>
              <a:rPr lang="en-US" sz="1800" b="1" kern="1200" dirty="0">
                <a:solidFill>
                  <a:prstClr val="black">
                    <a:lumMod val="65000"/>
                    <a:lumOff val="35000"/>
                  </a:prstClr>
                </a:solidFill>
                <a:latin typeface="Aptos" panose="02110004020202020204"/>
                <a:ea typeface="+mn-ea"/>
                <a:cs typeface="+mn-cs"/>
              </a:rPr>
              <a:t>Metagenomics Competency</a:t>
            </a:r>
          </a:p>
        </p:txBody>
      </p:sp>
      <p:sp>
        <p:nvSpPr>
          <p:cNvPr id="3" name="TextBox 2">
            <a:extLst>
              <a:ext uri="{FF2B5EF4-FFF2-40B4-BE49-F238E27FC236}">
                <a16:creationId xmlns:a16="http://schemas.microsoft.com/office/drawing/2014/main" id="{6F9BDA7B-A5CB-DBCE-1C11-391BDA967867}"/>
              </a:ext>
            </a:extLst>
          </p:cNvPr>
          <p:cNvSpPr txBox="1"/>
          <p:nvPr/>
        </p:nvSpPr>
        <p:spPr>
          <a:xfrm>
            <a:off x="192881" y="957262"/>
            <a:ext cx="4371975" cy="300082"/>
          </a:xfrm>
          <a:prstGeom prst="rect">
            <a:avLst/>
          </a:prstGeom>
          <a:solidFill>
            <a:schemeClr val="accent2"/>
          </a:solidFill>
        </p:spPr>
        <p:txBody>
          <a:bodyPr wrap="square" rtlCol="0">
            <a:spAutoFit/>
          </a:bodyPr>
          <a:lstStyle/>
          <a:p>
            <a:pPr algn="ctr" defTabSz="685800">
              <a:buClrTx/>
            </a:pPr>
            <a:r>
              <a:rPr lang="en-US" sz="1350" b="1" kern="1200" dirty="0">
                <a:solidFill>
                  <a:prstClr val="white"/>
                </a:solidFill>
                <a:latin typeface="Aptos" panose="02110004020202020204"/>
                <a:ea typeface="+mn-ea"/>
                <a:cs typeface="+mn-cs"/>
              </a:rPr>
              <a:t>Knowledge</a:t>
            </a:r>
          </a:p>
        </p:txBody>
      </p:sp>
      <p:sp>
        <p:nvSpPr>
          <p:cNvPr id="4" name="TextBox 3">
            <a:extLst>
              <a:ext uri="{FF2B5EF4-FFF2-40B4-BE49-F238E27FC236}">
                <a16:creationId xmlns:a16="http://schemas.microsoft.com/office/drawing/2014/main" id="{1F3874F7-00C7-DD80-8FC7-F427B54ECB2A}"/>
              </a:ext>
            </a:extLst>
          </p:cNvPr>
          <p:cNvSpPr txBox="1"/>
          <p:nvPr/>
        </p:nvSpPr>
        <p:spPr>
          <a:xfrm>
            <a:off x="4672013" y="957262"/>
            <a:ext cx="4371975" cy="300082"/>
          </a:xfrm>
          <a:prstGeom prst="rect">
            <a:avLst/>
          </a:prstGeom>
          <a:solidFill>
            <a:schemeClr val="accent4"/>
          </a:solidFill>
        </p:spPr>
        <p:txBody>
          <a:bodyPr wrap="square" rtlCol="0">
            <a:spAutoFit/>
          </a:bodyPr>
          <a:lstStyle/>
          <a:p>
            <a:pPr algn="ctr" defTabSz="685800">
              <a:buClrTx/>
            </a:pPr>
            <a:r>
              <a:rPr lang="en-US" sz="1350" b="1" kern="1200" dirty="0">
                <a:solidFill>
                  <a:prstClr val="white"/>
                </a:solidFill>
                <a:latin typeface="Aptos" panose="02110004020202020204"/>
                <a:ea typeface="+mn-ea"/>
                <a:cs typeface="+mn-cs"/>
              </a:rPr>
              <a:t>Skills</a:t>
            </a:r>
          </a:p>
        </p:txBody>
      </p:sp>
      <p:sp>
        <p:nvSpPr>
          <p:cNvPr id="7" name="TextBox 6">
            <a:extLst>
              <a:ext uri="{FF2B5EF4-FFF2-40B4-BE49-F238E27FC236}">
                <a16:creationId xmlns:a16="http://schemas.microsoft.com/office/drawing/2014/main" id="{B5BFB84F-0CB9-62B4-12BF-FBCE5E51CBDA}"/>
              </a:ext>
            </a:extLst>
          </p:cNvPr>
          <p:cNvSpPr txBox="1"/>
          <p:nvPr/>
        </p:nvSpPr>
        <p:spPr>
          <a:xfrm>
            <a:off x="952036" y="1899234"/>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Discussions</a:t>
            </a:r>
          </a:p>
        </p:txBody>
      </p:sp>
      <p:sp>
        <p:nvSpPr>
          <p:cNvPr id="8" name="TextBox 7">
            <a:extLst>
              <a:ext uri="{FF2B5EF4-FFF2-40B4-BE49-F238E27FC236}">
                <a16:creationId xmlns:a16="http://schemas.microsoft.com/office/drawing/2014/main" id="{7F036B38-F77F-E679-22A1-1355D5353F01}"/>
              </a:ext>
            </a:extLst>
          </p:cNvPr>
          <p:cNvSpPr txBox="1"/>
          <p:nvPr/>
        </p:nvSpPr>
        <p:spPr>
          <a:xfrm>
            <a:off x="192881" y="1228458"/>
            <a:ext cx="1062321" cy="276999"/>
          </a:xfrm>
          <a:prstGeom prst="rect">
            <a:avLst/>
          </a:prstGeom>
          <a:noFill/>
        </p:spPr>
        <p:txBody>
          <a:bodyPr wrap="square" rtlCol="0">
            <a:spAutoFit/>
          </a:bodyPr>
          <a:lstStyle/>
          <a:p>
            <a:pPr defTabSz="685800">
              <a:buClrTx/>
            </a:pPr>
            <a:r>
              <a:rPr lang="en-US" sz="1200" b="1" kern="1200" dirty="0">
                <a:solidFill>
                  <a:srgbClr val="E97132"/>
                </a:solidFill>
                <a:latin typeface="Aptos" panose="02110004020202020204"/>
                <a:ea typeface="+mn-ea"/>
                <a:cs typeface="+mn-cs"/>
              </a:rPr>
              <a:t>Assignment</a:t>
            </a:r>
            <a:endParaRPr lang="en-US" sz="1200" b="1" kern="1200" dirty="0">
              <a:solidFill>
                <a:srgbClr val="A02B93"/>
              </a:solidFill>
              <a:latin typeface="Aptos" panose="02110004020202020204"/>
              <a:ea typeface="+mn-ea"/>
              <a:cs typeface="+mn-cs"/>
            </a:endParaRPr>
          </a:p>
        </p:txBody>
      </p:sp>
      <p:sp>
        <p:nvSpPr>
          <p:cNvPr id="10" name="TextBox 9">
            <a:extLst>
              <a:ext uri="{FF2B5EF4-FFF2-40B4-BE49-F238E27FC236}">
                <a16:creationId xmlns:a16="http://schemas.microsoft.com/office/drawing/2014/main" id="{E12E2B1B-7EE1-6057-335A-6C5B648453A1}"/>
              </a:ext>
            </a:extLst>
          </p:cNvPr>
          <p:cNvSpPr txBox="1"/>
          <p:nvPr/>
        </p:nvSpPr>
        <p:spPr>
          <a:xfrm>
            <a:off x="2637074" y="1228458"/>
            <a:ext cx="772554" cy="276999"/>
          </a:xfrm>
          <a:prstGeom prst="rect">
            <a:avLst/>
          </a:prstGeom>
          <a:noFill/>
        </p:spPr>
        <p:txBody>
          <a:bodyPr wrap="square" rtlCol="0">
            <a:spAutoFit/>
          </a:bodyPr>
          <a:lstStyle/>
          <a:p>
            <a:pPr defTabSz="685800">
              <a:buClrTx/>
            </a:pPr>
            <a:r>
              <a:rPr lang="en-US" sz="1200" b="1" kern="1200" dirty="0">
                <a:solidFill>
                  <a:srgbClr val="E97132"/>
                </a:solidFill>
                <a:latin typeface="Aptos" panose="02110004020202020204"/>
                <a:ea typeface="+mn-ea"/>
                <a:cs typeface="+mn-cs"/>
              </a:rPr>
              <a:t>Number</a:t>
            </a:r>
            <a:endParaRPr lang="en-US" sz="1200" b="1" kern="1200" dirty="0">
              <a:solidFill>
                <a:srgbClr val="A02B93"/>
              </a:solidFill>
              <a:latin typeface="Aptos" panose="02110004020202020204"/>
              <a:ea typeface="+mn-ea"/>
              <a:cs typeface="+mn-cs"/>
            </a:endParaRPr>
          </a:p>
        </p:txBody>
      </p:sp>
      <p:sp>
        <p:nvSpPr>
          <p:cNvPr id="11" name="TextBox 10">
            <a:extLst>
              <a:ext uri="{FF2B5EF4-FFF2-40B4-BE49-F238E27FC236}">
                <a16:creationId xmlns:a16="http://schemas.microsoft.com/office/drawing/2014/main" id="{98AD6DDA-F966-13DF-BED4-A19B9A5CAB7E}"/>
              </a:ext>
            </a:extLst>
          </p:cNvPr>
          <p:cNvSpPr txBox="1"/>
          <p:nvPr/>
        </p:nvSpPr>
        <p:spPr>
          <a:xfrm>
            <a:off x="3494324" y="1228458"/>
            <a:ext cx="1070533" cy="461665"/>
          </a:xfrm>
          <a:prstGeom prst="rect">
            <a:avLst/>
          </a:prstGeom>
          <a:noFill/>
        </p:spPr>
        <p:txBody>
          <a:bodyPr wrap="square" rtlCol="0">
            <a:spAutoFit/>
          </a:bodyPr>
          <a:lstStyle/>
          <a:p>
            <a:pPr defTabSz="685800">
              <a:buClrTx/>
            </a:pPr>
            <a:r>
              <a:rPr lang="en-US" sz="1200" b="1" kern="1200" dirty="0">
                <a:solidFill>
                  <a:srgbClr val="E97132"/>
                </a:solidFill>
                <a:latin typeface="Aptos" panose="02110004020202020204"/>
                <a:ea typeface="+mn-ea"/>
                <a:cs typeface="+mn-cs"/>
              </a:rPr>
              <a:t>Total % grade</a:t>
            </a:r>
            <a:endParaRPr lang="en-US" sz="1200" b="1" kern="1200" dirty="0">
              <a:solidFill>
                <a:srgbClr val="A02B93"/>
              </a:solidFill>
              <a:latin typeface="Aptos" panose="02110004020202020204"/>
              <a:ea typeface="+mn-ea"/>
              <a:cs typeface="+mn-cs"/>
            </a:endParaRPr>
          </a:p>
        </p:txBody>
      </p:sp>
      <p:sp>
        <p:nvSpPr>
          <p:cNvPr id="12" name="TextBox 11">
            <a:extLst>
              <a:ext uri="{FF2B5EF4-FFF2-40B4-BE49-F238E27FC236}">
                <a16:creationId xmlns:a16="http://schemas.microsoft.com/office/drawing/2014/main" id="{42C3AEDB-64E7-D731-289D-B6D68B4A58EE}"/>
              </a:ext>
            </a:extLst>
          </p:cNvPr>
          <p:cNvSpPr txBox="1"/>
          <p:nvPr/>
        </p:nvSpPr>
        <p:spPr>
          <a:xfrm>
            <a:off x="2637074" y="1899234"/>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6</a:t>
            </a:r>
          </a:p>
        </p:txBody>
      </p:sp>
      <p:sp>
        <p:nvSpPr>
          <p:cNvPr id="13" name="TextBox 12">
            <a:extLst>
              <a:ext uri="{FF2B5EF4-FFF2-40B4-BE49-F238E27FC236}">
                <a16:creationId xmlns:a16="http://schemas.microsoft.com/office/drawing/2014/main" id="{7AA4A971-F668-4888-8C19-C27200BF2EB2}"/>
              </a:ext>
            </a:extLst>
          </p:cNvPr>
          <p:cNvSpPr txBox="1"/>
          <p:nvPr/>
        </p:nvSpPr>
        <p:spPr>
          <a:xfrm>
            <a:off x="3640069" y="1899234"/>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18%</a:t>
            </a:r>
          </a:p>
        </p:txBody>
      </p:sp>
      <p:pic>
        <p:nvPicPr>
          <p:cNvPr id="15" name="Graphic 14" descr="Meeting with solid fill">
            <a:extLst>
              <a:ext uri="{FF2B5EF4-FFF2-40B4-BE49-F238E27FC236}">
                <a16:creationId xmlns:a16="http://schemas.microsoft.com/office/drawing/2014/main" id="{8412A608-52DA-5354-A69F-305D03651B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6237" y="1553453"/>
            <a:ext cx="685800" cy="685800"/>
          </a:xfrm>
          <a:prstGeom prst="rect">
            <a:avLst/>
          </a:prstGeom>
        </p:spPr>
      </p:pic>
      <p:sp>
        <p:nvSpPr>
          <p:cNvPr id="21" name="Rectangle: Rounded Corners 20">
            <a:extLst>
              <a:ext uri="{FF2B5EF4-FFF2-40B4-BE49-F238E27FC236}">
                <a16:creationId xmlns:a16="http://schemas.microsoft.com/office/drawing/2014/main" id="{A47B0BE9-FD57-A995-73FF-E3B19BD7ACCF}"/>
              </a:ext>
            </a:extLst>
          </p:cNvPr>
          <p:cNvSpPr/>
          <p:nvPr/>
        </p:nvSpPr>
        <p:spPr>
          <a:xfrm>
            <a:off x="269996" y="2333103"/>
            <a:ext cx="706292" cy="515779"/>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22" name="TextBox 21">
            <a:extLst>
              <a:ext uri="{FF2B5EF4-FFF2-40B4-BE49-F238E27FC236}">
                <a16:creationId xmlns:a16="http://schemas.microsoft.com/office/drawing/2014/main" id="{DA7862D1-2135-301A-E2F8-68C5B79A3AAE}"/>
              </a:ext>
            </a:extLst>
          </p:cNvPr>
          <p:cNvSpPr txBox="1"/>
          <p:nvPr/>
        </p:nvSpPr>
        <p:spPr>
          <a:xfrm>
            <a:off x="976288" y="2597848"/>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Journal Club</a:t>
            </a:r>
          </a:p>
        </p:txBody>
      </p:sp>
      <p:sp>
        <p:nvSpPr>
          <p:cNvPr id="23" name="TextBox 22">
            <a:extLst>
              <a:ext uri="{FF2B5EF4-FFF2-40B4-BE49-F238E27FC236}">
                <a16:creationId xmlns:a16="http://schemas.microsoft.com/office/drawing/2014/main" id="{B74F08B4-9003-D57B-2F00-B6A6056EFA63}"/>
              </a:ext>
            </a:extLst>
          </p:cNvPr>
          <p:cNvSpPr txBox="1"/>
          <p:nvPr/>
        </p:nvSpPr>
        <p:spPr>
          <a:xfrm>
            <a:off x="2661325" y="2597848"/>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8</a:t>
            </a:r>
          </a:p>
        </p:txBody>
      </p:sp>
      <p:sp>
        <p:nvSpPr>
          <p:cNvPr id="24" name="TextBox 23">
            <a:extLst>
              <a:ext uri="{FF2B5EF4-FFF2-40B4-BE49-F238E27FC236}">
                <a16:creationId xmlns:a16="http://schemas.microsoft.com/office/drawing/2014/main" id="{C5824ACB-BA4C-01B8-566F-BEE66A790AEE}"/>
              </a:ext>
            </a:extLst>
          </p:cNvPr>
          <p:cNvSpPr txBox="1"/>
          <p:nvPr/>
        </p:nvSpPr>
        <p:spPr>
          <a:xfrm>
            <a:off x="3664320" y="2597848"/>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24%</a:t>
            </a:r>
          </a:p>
        </p:txBody>
      </p:sp>
      <p:sp>
        <p:nvSpPr>
          <p:cNvPr id="30" name="Rectangle: Rounded Corners 29">
            <a:extLst>
              <a:ext uri="{FF2B5EF4-FFF2-40B4-BE49-F238E27FC236}">
                <a16:creationId xmlns:a16="http://schemas.microsoft.com/office/drawing/2014/main" id="{F9CB75BB-645F-DD25-1F03-7C7FA15216A8}"/>
              </a:ext>
            </a:extLst>
          </p:cNvPr>
          <p:cNvSpPr/>
          <p:nvPr/>
        </p:nvSpPr>
        <p:spPr>
          <a:xfrm>
            <a:off x="245745" y="3102141"/>
            <a:ext cx="706292" cy="515779"/>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31" name="TextBox 30">
            <a:extLst>
              <a:ext uri="{FF2B5EF4-FFF2-40B4-BE49-F238E27FC236}">
                <a16:creationId xmlns:a16="http://schemas.microsoft.com/office/drawing/2014/main" id="{F45F9E4D-2CD1-7867-11DA-E914E432134A}"/>
              </a:ext>
            </a:extLst>
          </p:cNvPr>
          <p:cNvSpPr txBox="1"/>
          <p:nvPr/>
        </p:nvSpPr>
        <p:spPr>
          <a:xfrm>
            <a:off x="952036" y="3359742"/>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JC Presentation</a:t>
            </a:r>
          </a:p>
        </p:txBody>
      </p:sp>
      <p:sp>
        <p:nvSpPr>
          <p:cNvPr id="32" name="TextBox 31">
            <a:extLst>
              <a:ext uri="{FF2B5EF4-FFF2-40B4-BE49-F238E27FC236}">
                <a16:creationId xmlns:a16="http://schemas.microsoft.com/office/drawing/2014/main" id="{F6064183-B3C8-EEF9-B7B4-B3DA249C4BF2}"/>
              </a:ext>
            </a:extLst>
          </p:cNvPr>
          <p:cNvSpPr txBox="1"/>
          <p:nvPr/>
        </p:nvSpPr>
        <p:spPr>
          <a:xfrm>
            <a:off x="2637074" y="3359742"/>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1</a:t>
            </a:r>
          </a:p>
        </p:txBody>
      </p:sp>
      <p:sp>
        <p:nvSpPr>
          <p:cNvPr id="33" name="TextBox 32">
            <a:extLst>
              <a:ext uri="{FF2B5EF4-FFF2-40B4-BE49-F238E27FC236}">
                <a16:creationId xmlns:a16="http://schemas.microsoft.com/office/drawing/2014/main" id="{850427AE-CFBE-F90E-2F2E-5DA9E858B7C4}"/>
              </a:ext>
            </a:extLst>
          </p:cNvPr>
          <p:cNvSpPr txBox="1"/>
          <p:nvPr/>
        </p:nvSpPr>
        <p:spPr>
          <a:xfrm>
            <a:off x="3640069" y="3359742"/>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14%</a:t>
            </a:r>
          </a:p>
        </p:txBody>
      </p:sp>
      <p:pic>
        <p:nvPicPr>
          <p:cNvPr id="36" name="Graphic 35" descr="Document with solid fill">
            <a:extLst>
              <a:ext uri="{FF2B5EF4-FFF2-40B4-BE49-F238E27FC236}">
                <a16:creationId xmlns:a16="http://schemas.microsoft.com/office/drawing/2014/main" id="{703F4661-7CC2-705C-AC3A-F374FCF74C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1509" y="2366007"/>
            <a:ext cx="475255" cy="475255"/>
          </a:xfrm>
          <a:prstGeom prst="rect">
            <a:avLst/>
          </a:prstGeom>
        </p:spPr>
      </p:pic>
      <p:pic>
        <p:nvPicPr>
          <p:cNvPr id="38" name="Graphic 37" descr="Teacher with solid fill">
            <a:extLst>
              <a:ext uri="{FF2B5EF4-FFF2-40B4-BE49-F238E27FC236}">
                <a16:creationId xmlns:a16="http://schemas.microsoft.com/office/drawing/2014/main" id="{88EB626B-26E7-9AD5-BF1F-47EDC1EE53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5745" y="3012578"/>
            <a:ext cx="685800" cy="685800"/>
          </a:xfrm>
          <a:prstGeom prst="rect">
            <a:avLst/>
          </a:prstGeom>
        </p:spPr>
      </p:pic>
      <p:sp>
        <p:nvSpPr>
          <p:cNvPr id="39" name="Rectangle: Rounded Corners 38">
            <a:extLst>
              <a:ext uri="{FF2B5EF4-FFF2-40B4-BE49-F238E27FC236}">
                <a16:creationId xmlns:a16="http://schemas.microsoft.com/office/drawing/2014/main" id="{5F30F7E1-50FE-7CE2-07D2-43F7B1C64B66}"/>
              </a:ext>
            </a:extLst>
          </p:cNvPr>
          <p:cNvSpPr/>
          <p:nvPr/>
        </p:nvSpPr>
        <p:spPr>
          <a:xfrm>
            <a:off x="4732020" y="1648777"/>
            <a:ext cx="706292" cy="515779"/>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40" name="TextBox 39">
            <a:extLst>
              <a:ext uri="{FF2B5EF4-FFF2-40B4-BE49-F238E27FC236}">
                <a16:creationId xmlns:a16="http://schemas.microsoft.com/office/drawing/2014/main" id="{FCFEE1AB-F64C-28E2-5DA9-22F06B6C48FC}"/>
              </a:ext>
            </a:extLst>
          </p:cNvPr>
          <p:cNvSpPr txBox="1"/>
          <p:nvPr/>
        </p:nvSpPr>
        <p:spPr>
          <a:xfrm>
            <a:off x="5438311" y="1899234"/>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Project Homework</a:t>
            </a:r>
          </a:p>
        </p:txBody>
      </p:sp>
      <p:sp>
        <p:nvSpPr>
          <p:cNvPr id="41" name="TextBox 40">
            <a:extLst>
              <a:ext uri="{FF2B5EF4-FFF2-40B4-BE49-F238E27FC236}">
                <a16:creationId xmlns:a16="http://schemas.microsoft.com/office/drawing/2014/main" id="{89D42BC5-0E45-241F-CA2F-CD2204D557E5}"/>
              </a:ext>
            </a:extLst>
          </p:cNvPr>
          <p:cNvSpPr txBox="1"/>
          <p:nvPr/>
        </p:nvSpPr>
        <p:spPr>
          <a:xfrm>
            <a:off x="4679156" y="1242745"/>
            <a:ext cx="1062321" cy="276999"/>
          </a:xfrm>
          <a:prstGeom prst="rect">
            <a:avLst/>
          </a:prstGeom>
          <a:noFill/>
        </p:spPr>
        <p:txBody>
          <a:bodyPr wrap="square" rtlCol="0">
            <a:spAutoFit/>
          </a:bodyPr>
          <a:lstStyle/>
          <a:p>
            <a:pPr defTabSz="685800">
              <a:buClrTx/>
            </a:pPr>
            <a:r>
              <a:rPr lang="en-US" sz="1200" b="1" kern="1200" dirty="0">
                <a:solidFill>
                  <a:srgbClr val="0F9ED5"/>
                </a:solidFill>
                <a:latin typeface="Aptos" panose="02110004020202020204"/>
                <a:ea typeface="+mn-ea"/>
                <a:cs typeface="+mn-cs"/>
              </a:rPr>
              <a:t>Assignment</a:t>
            </a:r>
          </a:p>
        </p:txBody>
      </p:sp>
      <p:sp>
        <p:nvSpPr>
          <p:cNvPr id="42" name="TextBox 41">
            <a:extLst>
              <a:ext uri="{FF2B5EF4-FFF2-40B4-BE49-F238E27FC236}">
                <a16:creationId xmlns:a16="http://schemas.microsoft.com/office/drawing/2014/main" id="{98A9039F-F1D6-144E-50B4-4F2161F67331}"/>
              </a:ext>
            </a:extLst>
          </p:cNvPr>
          <p:cNvSpPr txBox="1"/>
          <p:nvPr/>
        </p:nvSpPr>
        <p:spPr>
          <a:xfrm>
            <a:off x="7123349" y="1242745"/>
            <a:ext cx="772554" cy="276999"/>
          </a:xfrm>
          <a:prstGeom prst="rect">
            <a:avLst/>
          </a:prstGeom>
          <a:noFill/>
        </p:spPr>
        <p:txBody>
          <a:bodyPr wrap="square" rtlCol="0">
            <a:spAutoFit/>
          </a:bodyPr>
          <a:lstStyle/>
          <a:p>
            <a:pPr defTabSz="685800">
              <a:buClrTx/>
            </a:pPr>
            <a:r>
              <a:rPr lang="en-US" sz="1200" b="1" kern="1200" dirty="0">
                <a:solidFill>
                  <a:srgbClr val="0F9ED5"/>
                </a:solidFill>
                <a:latin typeface="Aptos" panose="02110004020202020204"/>
                <a:ea typeface="+mn-ea"/>
                <a:cs typeface="+mn-cs"/>
              </a:rPr>
              <a:t>Number</a:t>
            </a:r>
          </a:p>
        </p:txBody>
      </p:sp>
      <p:sp>
        <p:nvSpPr>
          <p:cNvPr id="43" name="TextBox 42">
            <a:extLst>
              <a:ext uri="{FF2B5EF4-FFF2-40B4-BE49-F238E27FC236}">
                <a16:creationId xmlns:a16="http://schemas.microsoft.com/office/drawing/2014/main" id="{22F772E8-4795-D9CA-4444-79D600BFDA2B}"/>
              </a:ext>
            </a:extLst>
          </p:cNvPr>
          <p:cNvSpPr txBox="1"/>
          <p:nvPr/>
        </p:nvSpPr>
        <p:spPr>
          <a:xfrm>
            <a:off x="7980599" y="1242745"/>
            <a:ext cx="1070533" cy="461665"/>
          </a:xfrm>
          <a:prstGeom prst="rect">
            <a:avLst/>
          </a:prstGeom>
          <a:noFill/>
        </p:spPr>
        <p:txBody>
          <a:bodyPr wrap="square" rtlCol="0">
            <a:spAutoFit/>
          </a:bodyPr>
          <a:lstStyle/>
          <a:p>
            <a:pPr defTabSz="685800">
              <a:buClrTx/>
            </a:pPr>
            <a:r>
              <a:rPr lang="en-US" sz="1200" b="1" kern="1200" dirty="0">
                <a:solidFill>
                  <a:srgbClr val="0F9ED5"/>
                </a:solidFill>
                <a:latin typeface="Aptos" panose="02110004020202020204"/>
                <a:ea typeface="+mn-ea"/>
                <a:cs typeface="+mn-cs"/>
              </a:rPr>
              <a:t>Total % grade</a:t>
            </a:r>
          </a:p>
        </p:txBody>
      </p:sp>
      <p:sp>
        <p:nvSpPr>
          <p:cNvPr id="44" name="TextBox 43">
            <a:extLst>
              <a:ext uri="{FF2B5EF4-FFF2-40B4-BE49-F238E27FC236}">
                <a16:creationId xmlns:a16="http://schemas.microsoft.com/office/drawing/2014/main" id="{BD22E38B-8A8C-40E1-A5CE-386FA710168C}"/>
              </a:ext>
            </a:extLst>
          </p:cNvPr>
          <p:cNvSpPr txBox="1"/>
          <p:nvPr/>
        </p:nvSpPr>
        <p:spPr>
          <a:xfrm>
            <a:off x="7123349" y="1899234"/>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20</a:t>
            </a:r>
          </a:p>
        </p:txBody>
      </p:sp>
      <p:sp>
        <p:nvSpPr>
          <p:cNvPr id="45" name="TextBox 44">
            <a:extLst>
              <a:ext uri="{FF2B5EF4-FFF2-40B4-BE49-F238E27FC236}">
                <a16:creationId xmlns:a16="http://schemas.microsoft.com/office/drawing/2014/main" id="{147BB3A3-7030-E490-AC82-AF9171FD9C02}"/>
              </a:ext>
            </a:extLst>
          </p:cNvPr>
          <p:cNvSpPr txBox="1"/>
          <p:nvPr/>
        </p:nvSpPr>
        <p:spPr>
          <a:xfrm>
            <a:off x="8126344" y="1899234"/>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20%</a:t>
            </a:r>
          </a:p>
        </p:txBody>
      </p:sp>
      <p:sp>
        <p:nvSpPr>
          <p:cNvPr id="47" name="Rectangle: Rounded Corners 46">
            <a:extLst>
              <a:ext uri="{FF2B5EF4-FFF2-40B4-BE49-F238E27FC236}">
                <a16:creationId xmlns:a16="http://schemas.microsoft.com/office/drawing/2014/main" id="{EF670F99-7161-8173-3A32-773779933B36}"/>
              </a:ext>
            </a:extLst>
          </p:cNvPr>
          <p:cNvSpPr/>
          <p:nvPr/>
        </p:nvSpPr>
        <p:spPr>
          <a:xfrm>
            <a:off x="4756271" y="2347391"/>
            <a:ext cx="706292" cy="515779"/>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48" name="TextBox 47">
            <a:extLst>
              <a:ext uri="{FF2B5EF4-FFF2-40B4-BE49-F238E27FC236}">
                <a16:creationId xmlns:a16="http://schemas.microsoft.com/office/drawing/2014/main" id="{58637AA5-76C8-A9BC-CFB5-19E0D13D512A}"/>
              </a:ext>
            </a:extLst>
          </p:cNvPr>
          <p:cNvSpPr txBox="1"/>
          <p:nvPr/>
        </p:nvSpPr>
        <p:spPr>
          <a:xfrm>
            <a:off x="5462563" y="2597848"/>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Project Deep Dives</a:t>
            </a:r>
          </a:p>
        </p:txBody>
      </p:sp>
      <p:sp>
        <p:nvSpPr>
          <p:cNvPr id="49" name="TextBox 48">
            <a:extLst>
              <a:ext uri="{FF2B5EF4-FFF2-40B4-BE49-F238E27FC236}">
                <a16:creationId xmlns:a16="http://schemas.microsoft.com/office/drawing/2014/main" id="{497D1B80-B59D-67AE-8ECC-262301F98075}"/>
              </a:ext>
            </a:extLst>
          </p:cNvPr>
          <p:cNvSpPr txBox="1"/>
          <p:nvPr/>
        </p:nvSpPr>
        <p:spPr>
          <a:xfrm>
            <a:off x="7147600" y="2597848"/>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6</a:t>
            </a:r>
          </a:p>
        </p:txBody>
      </p:sp>
      <p:sp>
        <p:nvSpPr>
          <p:cNvPr id="50" name="TextBox 49">
            <a:extLst>
              <a:ext uri="{FF2B5EF4-FFF2-40B4-BE49-F238E27FC236}">
                <a16:creationId xmlns:a16="http://schemas.microsoft.com/office/drawing/2014/main" id="{0A625F1E-C67C-0D78-732B-BE5347228CBD}"/>
              </a:ext>
            </a:extLst>
          </p:cNvPr>
          <p:cNvSpPr txBox="1"/>
          <p:nvPr/>
        </p:nvSpPr>
        <p:spPr>
          <a:xfrm>
            <a:off x="8150595" y="2597848"/>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24%</a:t>
            </a:r>
          </a:p>
        </p:txBody>
      </p:sp>
      <p:sp>
        <p:nvSpPr>
          <p:cNvPr id="57" name="TextBox 56">
            <a:extLst>
              <a:ext uri="{FF2B5EF4-FFF2-40B4-BE49-F238E27FC236}">
                <a16:creationId xmlns:a16="http://schemas.microsoft.com/office/drawing/2014/main" id="{E3387F81-E8AE-8BB8-EF69-5C1C3EB5E2F9}"/>
              </a:ext>
            </a:extLst>
          </p:cNvPr>
          <p:cNvSpPr txBox="1"/>
          <p:nvPr/>
        </p:nvSpPr>
        <p:spPr>
          <a:xfrm>
            <a:off x="3275299" y="3743232"/>
            <a:ext cx="1002995" cy="276999"/>
          </a:xfrm>
          <a:prstGeom prst="rect">
            <a:avLst/>
          </a:prstGeom>
          <a:noFill/>
        </p:spPr>
        <p:txBody>
          <a:bodyPr wrap="square" rtlCol="0">
            <a:spAutoFit/>
          </a:bodyPr>
          <a:lstStyle/>
          <a:p>
            <a:pPr algn="r" defTabSz="685800">
              <a:buClrTx/>
            </a:pPr>
            <a:r>
              <a:rPr lang="en-US" sz="1200" b="1" i="1" kern="1200" dirty="0">
                <a:solidFill>
                  <a:prstClr val="black">
                    <a:lumMod val="75000"/>
                    <a:lumOff val="25000"/>
                  </a:prstClr>
                </a:solidFill>
                <a:latin typeface="Aptos" panose="02110004020202020204"/>
                <a:ea typeface="+mn-ea"/>
                <a:cs typeface="+mn-cs"/>
              </a:rPr>
              <a:t>Total    56%</a:t>
            </a:r>
          </a:p>
        </p:txBody>
      </p:sp>
      <p:sp>
        <p:nvSpPr>
          <p:cNvPr id="58" name="TextBox 57">
            <a:extLst>
              <a:ext uri="{FF2B5EF4-FFF2-40B4-BE49-F238E27FC236}">
                <a16:creationId xmlns:a16="http://schemas.microsoft.com/office/drawing/2014/main" id="{340E8810-0C16-5065-8E3E-01E09C17114A}"/>
              </a:ext>
            </a:extLst>
          </p:cNvPr>
          <p:cNvSpPr txBox="1"/>
          <p:nvPr/>
        </p:nvSpPr>
        <p:spPr>
          <a:xfrm>
            <a:off x="7761574" y="3743232"/>
            <a:ext cx="1027246" cy="276999"/>
          </a:xfrm>
          <a:prstGeom prst="rect">
            <a:avLst/>
          </a:prstGeom>
          <a:noFill/>
        </p:spPr>
        <p:txBody>
          <a:bodyPr wrap="square" rtlCol="0">
            <a:spAutoFit/>
          </a:bodyPr>
          <a:lstStyle/>
          <a:p>
            <a:pPr algn="r" defTabSz="685800">
              <a:buClrTx/>
            </a:pPr>
            <a:r>
              <a:rPr lang="en-US" sz="1200" b="1" i="1" kern="1200" dirty="0">
                <a:solidFill>
                  <a:prstClr val="black">
                    <a:lumMod val="75000"/>
                    <a:lumOff val="25000"/>
                  </a:prstClr>
                </a:solidFill>
                <a:latin typeface="Aptos" panose="02110004020202020204"/>
                <a:ea typeface="+mn-ea"/>
                <a:cs typeface="+mn-cs"/>
              </a:rPr>
              <a:t>Total    44%</a:t>
            </a:r>
          </a:p>
        </p:txBody>
      </p:sp>
      <p:pic>
        <p:nvPicPr>
          <p:cNvPr id="60" name="Graphic 59" descr="Laptop with solid fill">
            <a:extLst>
              <a:ext uri="{FF2B5EF4-FFF2-40B4-BE49-F238E27FC236}">
                <a16:creationId xmlns:a16="http://schemas.microsoft.com/office/drawing/2014/main" id="{248583D3-2521-48E7-B9D1-4A924A3A9AF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43902" y="1559213"/>
            <a:ext cx="685800" cy="685800"/>
          </a:xfrm>
          <a:prstGeom prst="rect">
            <a:avLst/>
          </a:prstGeom>
        </p:spPr>
      </p:pic>
      <p:pic>
        <p:nvPicPr>
          <p:cNvPr id="62" name="Graphic 61" descr="Fins with solid fill">
            <a:extLst>
              <a:ext uri="{FF2B5EF4-FFF2-40B4-BE49-F238E27FC236}">
                <a16:creationId xmlns:a16="http://schemas.microsoft.com/office/drawing/2014/main" id="{CE91D861-3FED-DF69-B97E-AABCF4FE5E3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58732" y="2333103"/>
            <a:ext cx="548643" cy="548643"/>
          </a:xfrm>
          <a:prstGeom prst="rect">
            <a:avLst/>
          </a:prstGeom>
        </p:spPr>
      </p:pic>
      <p:pic>
        <p:nvPicPr>
          <p:cNvPr id="9" name="Google Shape;255;g2ec4c650578_0_11" descr="The difference between instructional AI and generative AI ">
            <a:extLst>
              <a:ext uri="{FF2B5EF4-FFF2-40B4-BE49-F238E27FC236}">
                <a16:creationId xmlns:a16="http://schemas.microsoft.com/office/drawing/2014/main" id="{00731385-087F-88DE-CEBB-FC5BA63250AF}"/>
              </a:ext>
            </a:extLst>
          </p:cNvPr>
          <p:cNvPicPr preferRelativeResize="0"/>
          <p:nvPr/>
        </p:nvPicPr>
        <p:blipFill rotWithShape="1">
          <a:blip r:embed="rId12">
            <a:alphaModFix/>
          </a:blip>
          <a:srcRect l="20470" t="41752" r="54080" b="40527"/>
          <a:stretch/>
        </p:blipFill>
        <p:spPr>
          <a:xfrm>
            <a:off x="1145730" y="1559478"/>
            <a:ext cx="523951" cy="384615"/>
          </a:xfrm>
          <a:prstGeom prst="rect">
            <a:avLst/>
          </a:prstGeom>
          <a:noFill/>
          <a:ln>
            <a:noFill/>
          </a:ln>
        </p:spPr>
      </p:pic>
      <p:pic>
        <p:nvPicPr>
          <p:cNvPr id="14" name="Google Shape;255;g2ec4c650578_0_11" descr="The difference between instructional AI and generative AI ">
            <a:extLst>
              <a:ext uri="{FF2B5EF4-FFF2-40B4-BE49-F238E27FC236}">
                <a16:creationId xmlns:a16="http://schemas.microsoft.com/office/drawing/2014/main" id="{E59A98A5-72DE-120F-AC9F-C9D36C2DA885}"/>
              </a:ext>
            </a:extLst>
          </p:cNvPr>
          <p:cNvPicPr preferRelativeResize="0"/>
          <p:nvPr/>
        </p:nvPicPr>
        <p:blipFill rotWithShape="1">
          <a:blip r:embed="rId12">
            <a:alphaModFix/>
          </a:blip>
          <a:srcRect l="20470" t="41752" r="54080" b="40527"/>
          <a:stretch/>
        </p:blipFill>
        <p:spPr>
          <a:xfrm>
            <a:off x="1144048" y="2236681"/>
            <a:ext cx="523951" cy="394306"/>
          </a:xfrm>
          <a:prstGeom prst="rect">
            <a:avLst/>
          </a:prstGeom>
          <a:noFill/>
          <a:ln>
            <a:noFill/>
          </a:ln>
        </p:spPr>
      </p:pic>
      <p:pic>
        <p:nvPicPr>
          <p:cNvPr id="17" name="Google Shape;255;g2ec4c650578_0_11" descr="The difference between instructional AI and generative AI ">
            <a:extLst>
              <a:ext uri="{FF2B5EF4-FFF2-40B4-BE49-F238E27FC236}">
                <a16:creationId xmlns:a16="http://schemas.microsoft.com/office/drawing/2014/main" id="{C15BC0A4-0017-2C11-65EF-FEBD0DD4C55D}"/>
              </a:ext>
            </a:extLst>
          </p:cNvPr>
          <p:cNvPicPr preferRelativeResize="0"/>
          <p:nvPr/>
        </p:nvPicPr>
        <p:blipFill rotWithShape="1">
          <a:blip r:embed="rId12">
            <a:alphaModFix/>
          </a:blip>
          <a:srcRect l="20470" t="41752" r="54080" b="40527"/>
          <a:stretch/>
        </p:blipFill>
        <p:spPr>
          <a:xfrm>
            <a:off x="5908656" y="2229537"/>
            <a:ext cx="523951" cy="394306"/>
          </a:xfrm>
          <a:prstGeom prst="rect">
            <a:avLst/>
          </a:prstGeom>
          <a:noFill/>
          <a:ln>
            <a:noFill/>
          </a:ln>
        </p:spPr>
      </p:pic>
    </p:spTree>
    <p:extLst>
      <p:ext uri="{BB962C8B-B14F-4D97-AF65-F5344CB8AC3E}">
        <p14:creationId xmlns:p14="http://schemas.microsoft.com/office/powerpoint/2010/main" val="154098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ec4c650578_0_35"/>
          <p:cNvSpPr txBox="1">
            <a:spLocks noGrp="1"/>
          </p:cNvSpPr>
          <p:nvPr>
            <p:ph type="title"/>
          </p:nvPr>
        </p:nvSpPr>
        <p:spPr>
          <a:xfrm>
            <a:off x="1903650" y="799650"/>
            <a:ext cx="5336700" cy="1061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err="1"/>
              <a:t>Packback</a:t>
            </a:r>
            <a:r>
              <a:rPr lang="en" dirty="0"/>
              <a:t> is worth </a:t>
            </a:r>
            <a:endParaRPr dirty="0"/>
          </a:p>
          <a:p>
            <a:pPr marL="0" lvl="0" indent="0" algn="ctr" rtl="0">
              <a:lnSpc>
                <a:spcPct val="100000"/>
              </a:lnSpc>
              <a:spcBef>
                <a:spcPts val="0"/>
              </a:spcBef>
              <a:spcAft>
                <a:spcPts val="0"/>
              </a:spcAft>
              <a:buSzPts val="2800"/>
              <a:buNone/>
            </a:pPr>
            <a:r>
              <a:rPr lang="en" dirty="0">
                <a:solidFill>
                  <a:srgbClr val="C7383D"/>
                </a:solidFill>
              </a:rPr>
              <a:t>Discussions (18%) </a:t>
            </a:r>
            <a:br>
              <a:rPr lang="en" dirty="0">
                <a:solidFill>
                  <a:srgbClr val="C7383D"/>
                </a:solidFill>
              </a:rPr>
            </a:br>
            <a:r>
              <a:rPr lang="en" dirty="0">
                <a:solidFill>
                  <a:srgbClr val="C7383D"/>
                </a:solidFill>
              </a:rPr>
              <a:t>Journal Club (24%) Microbiome Project (24%)</a:t>
            </a:r>
            <a:r>
              <a:rPr lang="en" dirty="0"/>
              <a:t> of your final grade!</a:t>
            </a:r>
            <a:endParaRPr dirty="0"/>
          </a:p>
        </p:txBody>
      </p:sp>
      <p:sp>
        <p:nvSpPr>
          <p:cNvPr id="284" name="Google Shape;284;g2ec4c650578_0_35"/>
          <p:cNvSpPr txBox="1">
            <a:spLocks noGrp="1"/>
          </p:cNvSpPr>
          <p:nvPr>
            <p:ph type="subTitle" idx="1"/>
          </p:nvPr>
        </p:nvSpPr>
        <p:spPr>
          <a:xfrm>
            <a:off x="2263308" y="3369150"/>
            <a:ext cx="4745400" cy="97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dirty="0"/>
              <a:t>These are </a:t>
            </a:r>
            <a:r>
              <a:rPr lang="en" i="1" dirty="0"/>
              <a:t>important</a:t>
            </a:r>
            <a:r>
              <a:rPr lang="en" dirty="0"/>
              <a:t> assignments, please take them seriously as it will affect your final grade.</a:t>
            </a:r>
            <a:endParaRPr dirty="0"/>
          </a:p>
          <a:p>
            <a:pPr marL="0" lvl="0" indent="0" algn="ctr" rtl="0">
              <a:lnSpc>
                <a:spcPct val="115000"/>
              </a:lnSpc>
              <a:spcBef>
                <a:spcPts val="0"/>
              </a:spcBef>
              <a:spcAft>
                <a:spcPts val="1600"/>
              </a:spcAft>
              <a:buSzPts val="1800"/>
              <a:buNone/>
            </a:pPr>
            <a:endParaRPr dirty="0"/>
          </a:p>
        </p:txBody>
      </p:sp>
      <p:sp>
        <p:nvSpPr>
          <p:cNvPr id="285" name="Google Shape;285;g2ec4c650578_0_35"/>
          <p:cNvSpPr/>
          <p:nvPr/>
        </p:nvSpPr>
        <p:spPr>
          <a:xfrm>
            <a:off x="0" y="5043725"/>
            <a:ext cx="9144000" cy="999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Google Shape;255;g2ec4c650578_0_11" descr="The difference between instructional AI and generative AI ">
            <a:extLst>
              <a:ext uri="{FF2B5EF4-FFF2-40B4-BE49-F238E27FC236}">
                <a16:creationId xmlns:a16="http://schemas.microsoft.com/office/drawing/2014/main" id="{A8130DB7-B6E5-ECFA-B99C-1EB974130A93}"/>
              </a:ext>
            </a:extLst>
          </p:cNvPr>
          <p:cNvPicPr preferRelativeResize="0"/>
          <p:nvPr/>
        </p:nvPicPr>
        <p:blipFill rotWithShape="1">
          <a:blip r:embed="rId3">
            <a:alphaModFix/>
          </a:blip>
          <a:srcRect l="20470" t="41752" r="54080" b="40527"/>
          <a:stretch/>
        </p:blipFill>
        <p:spPr>
          <a:xfrm>
            <a:off x="7673514" y="150822"/>
            <a:ext cx="1197864" cy="8965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2ec4c650578_0_30"/>
          <p:cNvSpPr txBox="1">
            <a:spLocks noGrp="1"/>
          </p:cNvSpPr>
          <p:nvPr>
            <p:ph type="title"/>
          </p:nvPr>
        </p:nvSpPr>
        <p:spPr>
          <a:xfrm>
            <a:off x="1536275" y="1535100"/>
            <a:ext cx="6071400" cy="121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4400" dirty="0">
                <a:solidFill>
                  <a:schemeClr val="lt1"/>
                </a:solidFill>
              </a:rPr>
              <a:t>Discussion Board</a:t>
            </a:r>
            <a:endParaRPr sz="4400" dirty="0"/>
          </a:p>
        </p:txBody>
      </p:sp>
      <p:sp>
        <p:nvSpPr>
          <p:cNvPr id="278" name="Google Shape;278;g2ec4c650578_0_30"/>
          <p:cNvSpPr/>
          <p:nvPr/>
        </p:nvSpPr>
        <p:spPr>
          <a:xfrm>
            <a:off x="0" y="5043725"/>
            <a:ext cx="9144000" cy="999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ec4c650578_0_4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dirty="0"/>
              <a:t>Participation requirements (Class Discussions)</a:t>
            </a:r>
            <a:endParaRPr sz="2600" dirty="0"/>
          </a:p>
        </p:txBody>
      </p:sp>
      <p:sp>
        <p:nvSpPr>
          <p:cNvPr id="291" name="Google Shape;291;g2ec4c650578_0_41"/>
          <p:cNvSpPr txBox="1">
            <a:spLocks noGrp="1"/>
          </p:cNvSpPr>
          <p:nvPr>
            <p:ph type="body" idx="1"/>
          </p:nvPr>
        </p:nvSpPr>
        <p:spPr>
          <a:xfrm>
            <a:off x="274600" y="2159281"/>
            <a:ext cx="2556064" cy="267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b="1" dirty="0"/>
              <a:t>6 Discussions due</a:t>
            </a:r>
            <a:endParaRPr sz="2000" b="1" dirty="0"/>
          </a:p>
          <a:p>
            <a:pPr marL="0" lvl="0" indent="0" algn="l" rtl="0">
              <a:lnSpc>
                <a:spcPct val="115000"/>
              </a:lnSpc>
              <a:spcBef>
                <a:spcPts val="1600"/>
              </a:spcBef>
              <a:spcAft>
                <a:spcPts val="1600"/>
              </a:spcAft>
              <a:buSzPts val="1800"/>
              <a:buNone/>
            </a:pPr>
            <a:r>
              <a:rPr lang="en" sz="1600" b="1" dirty="0">
                <a:solidFill>
                  <a:srgbClr val="C7383D"/>
                </a:solidFill>
              </a:rPr>
              <a:t>Sundays</a:t>
            </a:r>
            <a:r>
              <a:rPr lang="en" sz="1600" dirty="0"/>
              <a:t> at </a:t>
            </a:r>
            <a:r>
              <a:rPr lang="en" sz="1600" b="1" dirty="0">
                <a:solidFill>
                  <a:srgbClr val="C7383D"/>
                </a:solidFill>
              </a:rPr>
              <a:t>11:59 PM </a:t>
            </a:r>
            <a:r>
              <a:rPr lang="en" sz="1600" dirty="0">
                <a:solidFill>
                  <a:schemeClr val="tx1"/>
                </a:solidFill>
              </a:rPr>
              <a:t>at the end of the module.</a:t>
            </a:r>
            <a:endParaRPr lang="en-US" sz="1600" dirty="0">
              <a:solidFill>
                <a:schemeClr val="tx1"/>
              </a:solidFill>
            </a:endParaRPr>
          </a:p>
          <a:p>
            <a:pPr marL="0" lvl="0" indent="0" algn="l" rtl="0">
              <a:lnSpc>
                <a:spcPct val="115000"/>
              </a:lnSpc>
              <a:spcBef>
                <a:spcPts val="1600"/>
              </a:spcBef>
              <a:spcAft>
                <a:spcPts val="1600"/>
              </a:spcAft>
              <a:buSzPts val="1800"/>
              <a:buNone/>
            </a:pPr>
            <a:r>
              <a:rPr lang="en-US" sz="1600" b="1" dirty="0">
                <a:solidFill>
                  <a:srgbClr val="C7383D"/>
                </a:solidFill>
              </a:rPr>
              <a:t>Questions </a:t>
            </a:r>
            <a:r>
              <a:rPr lang="en-US" sz="1600" dirty="0">
                <a:solidFill>
                  <a:schemeClr val="tx1"/>
                </a:solidFill>
              </a:rPr>
              <a:t>are due</a:t>
            </a:r>
            <a:r>
              <a:rPr lang="en-US" sz="1600" b="1" dirty="0">
                <a:solidFill>
                  <a:srgbClr val="C7383D"/>
                </a:solidFill>
              </a:rPr>
              <a:t> Sundays </a:t>
            </a:r>
            <a:r>
              <a:rPr lang="en" sz="1600" dirty="0"/>
              <a:t>at </a:t>
            </a:r>
            <a:r>
              <a:rPr lang="en" sz="1600" b="1" dirty="0">
                <a:solidFill>
                  <a:srgbClr val="C7383D"/>
                </a:solidFill>
              </a:rPr>
              <a:t>11:59 PM</a:t>
            </a:r>
            <a:r>
              <a:rPr lang="en" sz="1600" dirty="0">
                <a:solidFill>
                  <a:schemeClr val="tx1"/>
                </a:solidFill>
              </a:rPr>
              <a:t> the week they are assigned</a:t>
            </a:r>
            <a:endParaRPr lang="en-US" sz="1600" b="1" dirty="0">
              <a:solidFill>
                <a:srgbClr val="C7383D"/>
              </a:solidFill>
            </a:endParaRPr>
          </a:p>
        </p:txBody>
      </p:sp>
      <p:sp>
        <p:nvSpPr>
          <p:cNvPr id="292" name="Google Shape;292;g2ec4c650578_0_41"/>
          <p:cNvSpPr txBox="1">
            <a:spLocks noGrp="1"/>
          </p:cNvSpPr>
          <p:nvPr>
            <p:ph type="body" idx="2"/>
          </p:nvPr>
        </p:nvSpPr>
        <p:spPr>
          <a:xfrm>
            <a:off x="3160950" y="2159281"/>
            <a:ext cx="2394600" cy="267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800"/>
              <a:buNone/>
            </a:pPr>
            <a:r>
              <a:rPr lang="en" sz="2000" b="1" dirty="0"/>
              <a:t>What to Post</a:t>
            </a:r>
            <a:br>
              <a:rPr lang="en" sz="1600" b="1" dirty="0"/>
            </a:br>
            <a:r>
              <a:rPr lang="en" sz="1600" dirty="0">
                <a:solidFill>
                  <a:srgbClr val="999999"/>
                </a:solidFill>
              </a:rPr>
              <a:t>per deadline period</a:t>
            </a:r>
            <a:endParaRPr sz="1600" dirty="0">
              <a:solidFill>
                <a:srgbClr val="999999"/>
              </a:solidFill>
            </a:endParaRPr>
          </a:p>
          <a:p>
            <a:pPr marL="457200" lvl="0" indent="-330200" algn="l" rtl="0">
              <a:lnSpc>
                <a:spcPct val="115000"/>
              </a:lnSpc>
              <a:spcBef>
                <a:spcPts val="1600"/>
              </a:spcBef>
              <a:spcAft>
                <a:spcPts val="0"/>
              </a:spcAft>
              <a:buSzPts val="1600"/>
              <a:buChar char="●"/>
            </a:pPr>
            <a:r>
              <a:rPr lang="en" sz="1600" dirty="0"/>
              <a:t>Post </a:t>
            </a:r>
            <a:r>
              <a:rPr lang="en" sz="1600" b="1" dirty="0">
                <a:solidFill>
                  <a:srgbClr val="C7383D"/>
                </a:solidFill>
              </a:rPr>
              <a:t>1</a:t>
            </a:r>
            <a:r>
              <a:rPr lang="en" sz="1600" dirty="0"/>
              <a:t> Question</a:t>
            </a:r>
            <a:endParaRPr sz="1600" dirty="0"/>
          </a:p>
          <a:p>
            <a:pPr marL="457200" lvl="0" indent="-342900" algn="l" rtl="0">
              <a:lnSpc>
                <a:spcPct val="115000"/>
              </a:lnSpc>
              <a:spcBef>
                <a:spcPts val="0"/>
              </a:spcBef>
              <a:spcAft>
                <a:spcPts val="0"/>
              </a:spcAft>
              <a:buSzPts val="1800"/>
              <a:buChar char="●"/>
            </a:pPr>
            <a:r>
              <a:rPr lang="en" sz="1600" dirty="0"/>
              <a:t>Post </a:t>
            </a:r>
            <a:r>
              <a:rPr lang="en" sz="1600" b="1" dirty="0">
                <a:solidFill>
                  <a:srgbClr val="C7383D"/>
                </a:solidFill>
              </a:rPr>
              <a:t>2</a:t>
            </a:r>
            <a:r>
              <a:rPr lang="en" sz="1600" dirty="0"/>
              <a:t> Responses</a:t>
            </a:r>
            <a:r>
              <a:rPr lang="en" dirty="0"/>
              <a:t> </a:t>
            </a:r>
            <a:r>
              <a:rPr lang="en" sz="1200" dirty="0">
                <a:solidFill>
                  <a:srgbClr val="999999"/>
                </a:solidFill>
              </a:rPr>
              <a:t>(Your choice of a Response, Counterpoint, or Supporting point)</a:t>
            </a:r>
            <a:endParaRPr sz="1200" dirty="0">
              <a:solidFill>
                <a:srgbClr val="999999"/>
              </a:solidFill>
            </a:endParaRPr>
          </a:p>
        </p:txBody>
      </p:sp>
      <p:sp>
        <p:nvSpPr>
          <p:cNvPr id="293" name="Google Shape;293;g2ec4c650578_0_41"/>
          <p:cNvSpPr txBox="1">
            <a:spLocks noGrp="1"/>
          </p:cNvSpPr>
          <p:nvPr>
            <p:ph type="body" idx="3"/>
          </p:nvPr>
        </p:nvSpPr>
        <p:spPr>
          <a:xfrm>
            <a:off x="6133075" y="2159281"/>
            <a:ext cx="2699100" cy="267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b="1" dirty="0">
                <a:solidFill>
                  <a:srgbClr val="424B53"/>
                </a:solidFill>
              </a:rPr>
              <a:t>Other Expectations</a:t>
            </a:r>
            <a:endParaRPr sz="2000" b="1" dirty="0">
              <a:solidFill>
                <a:srgbClr val="424B53"/>
              </a:solidFill>
            </a:endParaRPr>
          </a:p>
          <a:p>
            <a:pPr marL="457200" lvl="0" indent="-330200" algn="l" rtl="0">
              <a:lnSpc>
                <a:spcPct val="100000"/>
              </a:lnSpc>
              <a:spcBef>
                <a:spcPts val="1600"/>
              </a:spcBef>
              <a:spcAft>
                <a:spcPts val="0"/>
              </a:spcAft>
              <a:buClr>
                <a:srgbClr val="C7383D"/>
              </a:buClr>
              <a:buSzPts val="1600"/>
              <a:buChar char="●"/>
            </a:pPr>
            <a:r>
              <a:rPr lang="en" sz="1600" dirty="0">
                <a:solidFill>
                  <a:srgbClr val="C7383D"/>
                </a:solidFill>
              </a:rPr>
              <a:t>Posts must have a minimum Curiosity Score of 70</a:t>
            </a:r>
            <a:endParaRPr sz="1600" dirty="0">
              <a:solidFill>
                <a:srgbClr val="C7383D"/>
              </a:solidFill>
            </a:endParaRPr>
          </a:p>
          <a:p>
            <a:pPr marL="457200" lvl="0" indent="0" algn="l" rtl="0">
              <a:lnSpc>
                <a:spcPct val="100000"/>
              </a:lnSpc>
              <a:spcBef>
                <a:spcPts val="0"/>
              </a:spcBef>
              <a:spcAft>
                <a:spcPts val="0"/>
              </a:spcAft>
              <a:buClr>
                <a:schemeClr val="dk1"/>
              </a:buClr>
              <a:buSzPts val="1100"/>
              <a:buFont typeface="Arial"/>
              <a:buNone/>
            </a:pPr>
            <a:endParaRPr sz="1600" dirty="0">
              <a:solidFill>
                <a:srgbClr val="C7383D"/>
              </a:solidFill>
            </a:endParaRPr>
          </a:p>
          <a:p>
            <a:pPr marL="457200" lvl="0" indent="-330200" algn="l" rtl="0">
              <a:lnSpc>
                <a:spcPct val="100000"/>
              </a:lnSpc>
              <a:spcBef>
                <a:spcPts val="0"/>
              </a:spcBef>
              <a:spcAft>
                <a:spcPts val="0"/>
              </a:spcAft>
              <a:buClr>
                <a:srgbClr val="C7383D"/>
              </a:buClr>
              <a:buSzPts val="1600"/>
              <a:buChar char="●"/>
            </a:pPr>
            <a:r>
              <a:rPr lang="en" sz="1600" dirty="0">
                <a:solidFill>
                  <a:srgbClr val="C7383D"/>
                </a:solidFill>
              </a:rPr>
              <a:t>Partial Credit (1/2) for less than 70 Curiosity Score. </a:t>
            </a:r>
            <a:endParaRPr sz="2000" b="1" dirty="0">
              <a:solidFill>
                <a:srgbClr val="C7383D"/>
              </a:solidFill>
            </a:endParaRPr>
          </a:p>
        </p:txBody>
      </p:sp>
      <p:sp>
        <p:nvSpPr>
          <p:cNvPr id="294" name="Google Shape;294;g2ec4c650578_0_41"/>
          <p:cNvSpPr/>
          <p:nvPr/>
        </p:nvSpPr>
        <p:spPr>
          <a:xfrm>
            <a:off x="378933" y="1157057"/>
            <a:ext cx="876600" cy="876600"/>
          </a:xfrm>
          <a:prstGeom prst="ellipse">
            <a:avLst/>
          </a:prstGeom>
          <a:solidFill>
            <a:srgbClr val="FFFFFF"/>
          </a:solidFill>
          <a:ln>
            <a:noFill/>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g2ec4c650578_0_41" title="Calendar Illustration"/>
          <p:cNvPicPr preferRelativeResize="0"/>
          <p:nvPr/>
        </p:nvPicPr>
        <p:blipFill rotWithShape="1">
          <a:blip r:embed="rId3">
            <a:alphaModFix/>
          </a:blip>
          <a:srcRect/>
          <a:stretch/>
        </p:blipFill>
        <p:spPr>
          <a:xfrm>
            <a:off x="441789" y="1226817"/>
            <a:ext cx="750875" cy="737097"/>
          </a:xfrm>
          <a:prstGeom prst="rect">
            <a:avLst/>
          </a:prstGeom>
          <a:noFill/>
          <a:ln>
            <a:noFill/>
          </a:ln>
        </p:spPr>
      </p:pic>
      <p:sp>
        <p:nvSpPr>
          <p:cNvPr id="296" name="Google Shape;296;g2ec4c650578_0_41"/>
          <p:cNvSpPr/>
          <p:nvPr/>
        </p:nvSpPr>
        <p:spPr>
          <a:xfrm>
            <a:off x="3247891" y="1157057"/>
            <a:ext cx="876600" cy="876600"/>
          </a:xfrm>
          <a:prstGeom prst="ellipse">
            <a:avLst/>
          </a:prstGeom>
          <a:solidFill>
            <a:srgbClr val="FFFFFF"/>
          </a:solidFill>
          <a:ln>
            <a:noFill/>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7" name="Google Shape;297;g2ec4c650578_0_41" title="Post Illustration"/>
          <p:cNvPicPr preferRelativeResize="0"/>
          <p:nvPr/>
        </p:nvPicPr>
        <p:blipFill rotWithShape="1">
          <a:blip r:embed="rId4">
            <a:alphaModFix/>
          </a:blip>
          <a:srcRect/>
          <a:stretch/>
        </p:blipFill>
        <p:spPr>
          <a:xfrm>
            <a:off x="3310742" y="1226819"/>
            <a:ext cx="750868" cy="737100"/>
          </a:xfrm>
          <a:prstGeom prst="rect">
            <a:avLst/>
          </a:prstGeom>
          <a:noFill/>
          <a:ln>
            <a:noFill/>
          </a:ln>
        </p:spPr>
      </p:pic>
      <p:sp>
        <p:nvSpPr>
          <p:cNvPr id="298" name="Google Shape;298;g2ec4c650578_0_41"/>
          <p:cNvSpPr/>
          <p:nvPr/>
        </p:nvSpPr>
        <p:spPr>
          <a:xfrm>
            <a:off x="6233484" y="1157057"/>
            <a:ext cx="876600" cy="876600"/>
          </a:xfrm>
          <a:prstGeom prst="ellipse">
            <a:avLst/>
          </a:prstGeom>
          <a:solidFill>
            <a:srgbClr val="FFFFFF"/>
          </a:solidFill>
          <a:ln>
            <a:noFill/>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9" name="Google Shape;299;g2ec4c650578_0_41" title="Star Illustration"/>
          <p:cNvPicPr preferRelativeResize="0"/>
          <p:nvPr/>
        </p:nvPicPr>
        <p:blipFill rotWithShape="1">
          <a:blip r:embed="rId5">
            <a:alphaModFix/>
          </a:blip>
          <a:srcRect/>
          <a:stretch/>
        </p:blipFill>
        <p:spPr>
          <a:xfrm>
            <a:off x="6296364" y="1226815"/>
            <a:ext cx="750875" cy="737102"/>
          </a:xfrm>
          <a:prstGeom prst="rect">
            <a:avLst/>
          </a:prstGeom>
          <a:noFill/>
          <a:ln>
            <a:noFill/>
          </a:ln>
        </p:spPr>
      </p:pic>
      <p:sp>
        <p:nvSpPr>
          <p:cNvPr id="300" name="Google Shape;300;g2ec4c650578_0_41"/>
          <p:cNvSpPr/>
          <p:nvPr/>
        </p:nvSpPr>
        <p:spPr>
          <a:xfrm>
            <a:off x="0" y="5043725"/>
            <a:ext cx="9144000" cy="999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2042</Words>
  <Application>Microsoft Macintosh PowerPoint</Application>
  <PresentationFormat>On-screen Show (16:9)</PresentationFormat>
  <Paragraphs>207</Paragraphs>
  <Slides>27</Slides>
  <Notes>26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27</vt:i4>
      </vt:variant>
    </vt:vector>
  </HeadingPairs>
  <TitlesOfParts>
    <vt:vector size="35" baseType="lpstr">
      <vt:lpstr>Arial</vt:lpstr>
      <vt:lpstr>Calibri</vt:lpstr>
      <vt:lpstr>Open Sans</vt:lpstr>
      <vt:lpstr>Aptos Display</vt:lpstr>
      <vt:lpstr>Aptos</vt:lpstr>
      <vt:lpstr>Simple Light</vt:lpstr>
      <vt:lpstr>Simple Light</vt:lpstr>
      <vt:lpstr>Office Theme</vt:lpstr>
      <vt:lpstr>PowerPoint Presentation</vt:lpstr>
      <vt:lpstr>Packback is an Instructional AI supported online writing and discussion platform for developing critical thinking, curiosity, and writing skills.</vt:lpstr>
      <vt:lpstr>PowerPoint Presentation</vt:lpstr>
      <vt:lpstr>Critical questioning and writing skills are essential to college and post-grad life:</vt:lpstr>
      <vt:lpstr>Our specific Packback course objectives </vt:lpstr>
      <vt:lpstr>PowerPoint Presentation</vt:lpstr>
      <vt:lpstr>Packback is worth  Discussions (18%)  Journal Club (24%) Microbiome Project (24%) of your final grade!</vt:lpstr>
      <vt:lpstr>Discussion Board</vt:lpstr>
      <vt:lpstr>Participation requirements (Class Discussions)</vt:lpstr>
      <vt:lpstr>Participation requirements (Journal Club)</vt:lpstr>
      <vt:lpstr>How to use Packback Questions</vt:lpstr>
      <vt:lpstr>Packback uses AI to assign a curiosity score  to each question and response.</vt:lpstr>
      <vt:lpstr>Posts on Packback are reviewed by AI</vt:lpstr>
      <vt:lpstr>What happens if your post is moderated?</vt:lpstr>
      <vt:lpstr>Packback Deep Dives Writing Assignments</vt:lpstr>
      <vt:lpstr>Packback Deep Dives will support you during your writing assignments so you can be an effective researcher and written communicator, and so you can submit your best work possible.</vt:lpstr>
      <vt:lpstr>Packback Deep Dives</vt:lpstr>
      <vt:lpstr>How to Use Deep Dives Feedback Summary:</vt:lpstr>
      <vt:lpstr>How to Add a Source:</vt:lpstr>
      <vt:lpstr>Submissions on Packback are reviewed by AI</vt:lpstr>
      <vt:lpstr>How to Check Grades &amp; Sync Them to the Gradebook</vt:lpstr>
      <vt:lpstr>Track your participation</vt:lpstr>
      <vt:lpstr>You are responsible for your gradebook sync!</vt:lpstr>
      <vt:lpstr>How to send my Packback grade to the Blackboard gradebook?</vt:lpstr>
      <vt:lpstr>Getting Registered &amp; Getting Help</vt:lpstr>
      <vt:lpstr>Registering for Packback</vt:lpstr>
      <vt:lpstr>Need Help? Do NOT email your professor with Packback issues; the Packback help team will be able to assist you faster!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Hurwitz, Bonnie L - (bhurwitz)</cp:lastModifiedBy>
  <cp:revision>4</cp:revision>
  <dcterms:modified xsi:type="dcterms:W3CDTF">2024-08-27T18:26:55Z</dcterms:modified>
</cp:coreProperties>
</file>