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1" r:id="rId1"/>
    <p:sldMasterId id="2147483672" r:id="rId2"/>
  </p:sldMasterIdLst>
  <p:notesMasterIdLst>
    <p:notesMasterId r:id="rId13"/>
  </p:notesMasterIdLst>
  <p:sldIdLst>
    <p:sldId id="256" r:id="rId3"/>
    <p:sldId id="257" r:id="rId4"/>
    <p:sldId id="258" r:id="rId5"/>
    <p:sldId id="259" r:id="rId6"/>
    <p:sldId id="266" r:id="rId7"/>
    <p:sldId id="267" r:id="rId8"/>
    <p:sldId id="260" r:id="rId9"/>
    <p:sldId id="263" r:id="rId10"/>
    <p:sldId id="264" r:id="rId11"/>
    <p:sldId id="265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03"/>
    <p:restoredTop sz="94740"/>
  </p:normalViewPr>
  <p:slideViewPr>
    <p:cSldViewPr snapToGrid="0" snapToObjects="1">
      <p:cViewPr varScale="1">
        <p:scale>
          <a:sx n="165" d="100"/>
          <a:sy n="165" d="100"/>
        </p:scale>
        <p:origin x="8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18800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45d3f912c0_2_5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g45d3f912c0_2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160081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45d3f912c0_2_6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g45d3f912c0_2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441855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4e5264f0e4_0_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g4e5264f0e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752827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4e5264f0e4_0_6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g4e5264f0e4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859159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4e5264f0e4_0_6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g4e5264f0e4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30791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4e5264f0e4_0_6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g4e5264f0e4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047910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4e5264f0e4_0_6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g4e5264f0e4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175597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4dbf9af9d6_0_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g4dbf9af9d6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292933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4dbf9af9d6_0_1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g4dbf9af9d6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438760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4c170e2e48_0_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g4c170e2e4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188504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与副标题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title"/>
          </p:nvPr>
        </p:nvSpPr>
        <p:spPr>
          <a:xfrm>
            <a:off x="666750" y="862013"/>
            <a:ext cx="7810500" cy="17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body" idx="1"/>
          </p:nvPr>
        </p:nvSpPr>
        <p:spPr>
          <a:xfrm>
            <a:off x="666750" y="2652713"/>
            <a:ext cx="78105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45720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1pPr>
            <a:lvl2pPr marL="91440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2pPr>
            <a:lvl3pPr marL="137160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3pPr>
            <a:lvl4pPr marL="182880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4pPr>
            <a:lvl5pPr marL="228600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5pPr>
            <a:lvl6pPr marL="2743200" lvl="5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marL="3200400" lvl="6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marL="3657600" lvl="7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marL="4114800" lvl="8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照片 - 水平" type="tx">
  <p:cSld name="TITLE_AND_BOD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>
            <a:spLocks noGrp="1"/>
          </p:cNvSpPr>
          <p:nvPr>
            <p:ph type="pic" idx="2"/>
          </p:nvPr>
        </p:nvSpPr>
        <p:spPr>
          <a:xfrm>
            <a:off x="1172238" y="252413"/>
            <a:ext cx="6801000" cy="32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title"/>
          </p:nvPr>
        </p:nvSpPr>
        <p:spPr>
          <a:xfrm>
            <a:off x="238125" y="3567113"/>
            <a:ext cx="8667600" cy="7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body" idx="1"/>
          </p:nvPr>
        </p:nvSpPr>
        <p:spPr>
          <a:xfrm>
            <a:off x="238125" y="4291013"/>
            <a:ext cx="86676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45720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1pPr>
            <a:lvl2pPr marL="91440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2pPr>
            <a:lvl3pPr marL="137160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3pPr>
            <a:lvl4pPr marL="182880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4pPr>
            <a:lvl5pPr marL="228600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5pPr>
            <a:lvl6pPr marL="2743200" lvl="5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marL="3200400" lvl="6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marL="3657600" lvl="7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marL="4114800" lvl="8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 - 居中">
  <p:cSld name="标题 - 居中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 txBox="1">
            <a:spLocks noGrp="1"/>
          </p:cNvSpPr>
          <p:nvPr>
            <p:ph type="title"/>
          </p:nvPr>
        </p:nvSpPr>
        <p:spPr>
          <a:xfrm>
            <a:off x="666750" y="1700213"/>
            <a:ext cx="7810500" cy="17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照片 - 垂直">
  <p:cSld name="照片 - 垂直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>
            <a:spLocks noGrp="1"/>
          </p:cNvSpPr>
          <p:nvPr>
            <p:ph type="pic" idx="2"/>
          </p:nvPr>
        </p:nvSpPr>
        <p:spPr>
          <a:xfrm>
            <a:off x="4937242" y="357188"/>
            <a:ext cx="3571800" cy="43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title"/>
          </p:nvPr>
        </p:nvSpPr>
        <p:spPr>
          <a:xfrm>
            <a:off x="619125" y="357188"/>
            <a:ext cx="3833700" cy="20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sz="3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body" idx="1"/>
          </p:nvPr>
        </p:nvSpPr>
        <p:spPr>
          <a:xfrm>
            <a:off x="619125" y="2447925"/>
            <a:ext cx="3833700" cy="21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45720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1pPr>
            <a:lvl2pPr marL="91440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2pPr>
            <a:lvl3pPr marL="137160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3pPr>
            <a:lvl4pPr marL="182880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4pPr>
            <a:lvl5pPr marL="228600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5pPr>
            <a:lvl6pPr marL="2743200" lvl="5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marL="3200400" lvl="6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marL="3657600" lvl="7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marL="4114800" lvl="8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>
            <a:endParaRPr/>
          </a:p>
        </p:txBody>
      </p:sp>
      <p:sp>
        <p:nvSpPr>
          <p:cNvPr id="70" name="Google Shape;70;p17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 - 顶部对齐">
  <p:cSld name="标题 - 顶部对齐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8"/>
          <p:cNvSpPr txBox="1">
            <a:spLocks noGrp="1"/>
          </p:cNvSpPr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8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与项目符号">
  <p:cSld name="标题与项目符号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>
            <a:spLocks noGrp="1"/>
          </p:cNvSpPr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body" idx="1"/>
          </p:nvPr>
        </p:nvSpPr>
        <p:spPr>
          <a:xfrm>
            <a:off x="633413" y="1181100"/>
            <a:ext cx="7877100" cy="3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L="457200" lvl="0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/>
            </a:lvl1pPr>
            <a:lvl2pPr marL="914400" lvl="1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/>
            </a:lvl2pPr>
            <a:lvl3pPr marL="1371600" lvl="2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/>
            </a:lvl3pPr>
            <a:lvl4pPr marL="1828800" lvl="3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/>
            </a:lvl4pPr>
            <a:lvl5pPr marL="2286000" lvl="4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/>
            </a:lvl5pPr>
            <a:lvl6pPr marL="2743200" lvl="5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marL="3200400" lvl="6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marL="3657600" lvl="7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marL="4114800" lvl="8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9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、项目符号与照片">
  <p:cSld name="标题、项目符号与照片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>
            <a:spLocks noGrp="1"/>
          </p:cNvSpPr>
          <p:nvPr>
            <p:ph type="pic" idx="2"/>
          </p:nvPr>
        </p:nvSpPr>
        <p:spPr>
          <a:xfrm>
            <a:off x="4938713" y="1181100"/>
            <a:ext cx="3571800" cy="3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0" name="Google Shape;80;p20"/>
          <p:cNvSpPr txBox="1">
            <a:spLocks noGrp="1"/>
          </p:cNvSpPr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0"/>
          <p:cNvSpPr txBox="1">
            <a:spLocks noGrp="1"/>
          </p:cNvSpPr>
          <p:nvPr>
            <p:ph type="body" idx="1"/>
          </p:nvPr>
        </p:nvSpPr>
        <p:spPr>
          <a:xfrm>
            <a:off x="633413" y="1181100"/>
            <a:ext cx="3833700" cy="3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L="457200" lvl="0" indent="-342900" algn="l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  <a:defRPr sz="1400"/>
            </a:lvl1pPr>
            <a:lvl2pPr marL="914400" lvl="1" indent="-342900" algn="l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  <a:defRPr sz="1400"/>
            </a:lvl2pPr>
            <a:lvl3pPr marL="1371600" lvl="2" indent="-342900" algn="l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  <a:defRPr sz="1400"/>
            </a:lvl3pPr>
            <a:lvl4pPr marL="1828800" lvl="3" indent="-342900" algn="l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  <a:defRPr sz="1400"/>
            </a:lvl4pPr>
            <a:lvl5pPr marL="2286000" lvl="4" indent="-342900" algn="l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  <a:defRPr sz="1400"/>
            </a:lvl5pPr>
            <a:lvl6pPr marL="2743200" lvl="5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marL="3200400" lvl="6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marL="3657600" lvl="7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marL="4114800" lvl="8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20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项目符号">
  <p:cSld name="项目符号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1"/>
          <p:cNvSpPr txBox="1">
            <a:spLocks noGrp="1"/>
          </p:cNvSpPr>
          <p:nvPr>
            <p:ph type="body" idx="1"/>
          </p:nvPr>
        </p:nvSpPr>
        <p:spPr>
          <a:xfrm>
            <a:off x="633413" y="666750"/>
            <a:ext cx="78771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L="457200" lvl="0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/>
            </a:lvl1pPr>
            <a:lvl2pPr marL="914400" lvl="1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/>
            </a:lvl2pPr>
            <a:lvl3pPr marL="1371600" lvl="2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/>
            </a:lvl3pPr>
            <a:lvl4pPr marL="1828800" lvl="3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/>
            </a:lvl4pPr>
            <a:lvl5pPr marL="2286000" lvl="4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/>
            </a:lvl5pPr>
            <a:lvl6pPr marL="2743200" lvl="5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marL="3200400" lvl="6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marL="3657600" lvl="7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marL="4114800" lvl="8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21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照片 - 3 联">
  <p:cSld name="照片 - 3 联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>
            <a:spLocks noGrp="1"/>
          </p:cNvSpPr>
          <p:nvPr>
            <p:ph type="pic" idx="2"/>
          </p:nvPr>
        </p:nvSpPr>
        <p:spPr>
          <a:xfrm>
            <a:off x="5910263" y="2643188"/>
            <a:ext cx="2776500" cy="20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8" name="Google Shape;88;p22"/>
          <p:cNvSpPr>
            <a:spLocks noGrp="1"/>
          </p:cNvSpPr>
          <p:nvPr>
            <p:ph type="pic" idx="3"/>
          </p:nvPr>
        </p:nvSpPr>
        <p:spPr>
          <a:xfrm>
            <a:off x="5910263" y="423863"/>
            <a:ext cx="2776500" cy="20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9" name="Google Shape;89;p22"/>
          <p:cNvSpPr>
            <a:spLocks noGrp="1"/>
          </p:cNvSpPr>
          <p:nvPr>
            <p:ph type="pic" idx="4"/>
          </p:nvPr>
        </p:nvSpPr>
        <p:spPr>
          <a:xfrm>
            <a:off x="452438" y="423863"/>
            <a:ext cx="5315100" cy="43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90" name="Google Shape;90;p22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引文">
  <p:cSld name="引文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3"/>
          <p:cNvSpPr txBox="1">
            <a:spLocks noGrp="1"/>
          </p:cNvSpPr>
          <p:nvPr>
            <p:ph type="body" idx="1"/>
          </p:nvPr>
        </p:nvSpPr>
        <p:spPr>
          <a:xfrm>
            <a:off x="895350" y="3357563"/>
            <a:ext cx="7358100" cy="2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45720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 i="1"/>
            </a:lvl1pPr>
            <a:lvl2pPr marL="914400" lvl="1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2pPr>
            <a:lvl3pPr marL="1371600" lvl="2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3pPr>
            <a:lvl4pPr marL="1828800" lvl="3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4pPr>
            <a:lvl5pPr marL="2286000" lvl="4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5pPr>
            <a:lvl6pPr marL="2743200" lvl="5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marL="3200400" lvl="6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marL="3657600" lvl="7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marL="4114800" lvl="8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>
            <a:endParaRPr/>
          </a:p>
        </p:txBody>
      </p:sp>
      <p:sp>
        <p:nvSpPr>
          <p:cNvPr id="93" name="Google Shape;93;p23"/>
          <p:cNvSpPr txBox="1">
            <a:spLocks noGrp="1"/>
          </p:cNvSpPr>
          <p:nvPr>
            <p:ph type="body" idx="2"/>
          </p:nvPr>
        </p:nvSpPr>
        <p:spPr>
          <a:xfrm>
            <a:off x="895350" y="2255044"/>
            <a:ext cx="73581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L="45720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2pPr>
            <a:lvl3pPr marL="1371600" lvl="2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3pPr>
            <a:lvl4pPr marL="1828800" lvl="3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4pPr>
            <a:lvl5pPr marL="2286000" lvl="4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5pPr>
            <a:lvl6pPr marL="2743200" lvl="5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marL="3200400" lvl="6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marL="3657600" lvl="7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marL="4114800" lvl="8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>
            <a:endParaRPr/>
          </a:p>
        </p:txBody>
      </p:sp>
      <p:sp>
        <p:nvSpPr>
          <p:cNvPr id="94" name="Google Shape;94;p23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照片">
  <p:cSld name="照片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4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97" name="Google Shape;97;p24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>
  <p:cSld name="空白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33413" y="1181100"/>
            <a:ext cx="7877100" cy="3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hyperlink" Target="https://beiyou.bytedance.com/api/invoke/video/invoke/video" TargetMode="External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hyperlink" Target="mailto:homework@bytedance.com" TargetMode="External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26" descr="字节跳动ByteDance-PPT-0724-02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60" y="0"/>
            <a:ext cx="913588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26"/>
          <p:cNvSpPr txBox="1"/>
          <p:nvPr/>
        </p:nvSpPr>
        <p:spPr>
          <a:xfrm>
            <a:off x="644525" y="1908975"/>
            <a:ext cx="4788300" cy="6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r>
              <a:rPr lang="en" sz="36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Android大作业</a:t>
            </a:r>
            <a:endParaRPr sz="3600" b="1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35" descr="字节跳动ByteDance-PPT-0724-04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60" y="0"/>
            <a:ext cx="913588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35"/>
          <p:cNvSpPr txBox="1"/>
          <p:nvPr/>
        </p:nvSpPr>
        <p:spPr>
          <a:xfrm>
            <a:off x="1456773" y="2280656"/>
            <a:ext cx="2045804" cy="582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r>
              <a:rPr lang="en" sz="3600" b="1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THANKS</a:t>
            </a:r>
            <a:endParaRPr sz="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27" descr="字节跳动ByteDance-PPT-0724-01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60" y="0"/>
            <a:ext cx="913588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7"/>
          <p:cNvSpPr txBox="1"/>
          <p:nvPr/>
        </p:nvSpPr>
        <p:spPr>
          <a:xfrm>
            <a:off x="1942650" y="1713125"/>
            <a:ext cx="5258700" cy="6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5BAE"/>
              </a:buClr>
              <a:buSzPts val="3600"/>
              <a:buFont typeface="Helvetica Neue"/>
              <a:buNone/>
            </a:pPr>
            <a:r>
              <a:rPr lang="en" sz="3600" b="1">
                <a:solidFill>
                  <a:srgbClr val="3A5BA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开发一个短视频App</a:t>
            </a:r>
            <a:endParaRPr sz="500"/>
          </a:p>
        </p:txBody>
      </p:sp>
      <p:sp>
        <p:nvSpPr>
          <p:cNvPr id="112" name="Google Shape;112;p27"/>
          <p:cNvSpPr txBox="1"/>
          <p:nvPr/>
        </p:nvSpPr>
        <p:spPr>
          <a:xfrm>
            <a:off x="434181" y="2721371"/>
            <a:ext cx="21861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C4D0"/>
              </a:buClr>
              <a:buSzPts val="1900"/>
              <a:buFont typeface="Helvetica Neue"/>
              <a:buNone/>
            </a:pPr>
            <a:endParaRPr sz="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28" descr="字节跳动ByteDance-PPT-0724-03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60" y="0"/>
            <a:ext cx="913588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8"/>
          <p:cNvSpPr txBox="1"/>
          <p:nvPr/>
        </p:nvSpPr>
        <p:spPr>
          <a:xfrm>
            <a:off x="518425" y="1125075"/>
            <a:ext cx="6948900" cy="349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5BAE"/>
              </a:buClr>
              <a:buSzPts val="2400"/>
              <a:buChar char="❏"/>
            </a:pPr>
            <a:r>
              <a:rPr lang="en" sz="2400">
                <a:solidFill>
                  <a:srgbClr val="3A5BAE"/>
                </a:solidFill>
              </a:rPr>
              <a:t>视频信息流列表显示（包含封面图）</a:t>
            </a:r>
            <a:endParaRPr sz="2400">
              <a:solidFill>
                <a:srgbClr val="3A5BAE"/>
              </a:solidFill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5BAE"/>
              </a:buClr>
              <a:buSzPts val="2400"/>
              <a:buChar char="❏"/>
            </a:pPr>
            <a:r>
              <a:rPr lang="en" sz="2400">
                <a:solidFill>
                  <a:srgbClr val="3A5BAE"/>
                </a:solidFill>
              </a:rPr>
              <a:t>视频播放</a:t>
            </a:r>
            <a:endParaRPr sz="2400">
              <a:solidFill>
                <a:srgbClr val="3A5BAE"/>
              </a:solidFill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5BAE"/>
              </a:buClr>
              <a:buSzPts val="2400"/>
              <a:buChar char="❏"/>
            </a:pPr>
            <a:r>
              <a:rPr lang="en" sz="2400">
                <a:solidFill>
                  <a:srgbClr val="3A5BAE"/>
                </a:solidFill>
              </a:rPr>
              <a:t>视频拍摄录制</a:t>
            </a:r>
            <a:endParaRPr sz="2400">
              <a:solidFill>
                <a:srgbClr val="3A5BAE"/>
              </a:solidFill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5BAE"/>
              </a:buClr>
              <a:buSzPts val="2400"/>
              <a:buChar char="❏"/>
            </a:pPr>
            <a:r>
              <a:rPr lang="en" sz="2400">
                <a:solidFill>
                  <a:srgbClr val="3A5BAE"/>
                </a:solidFill>
              </a:rPr>
              <a:t>视频上传</a:t>
            </a:r>
            <a:endParaRPr sz="2400">
              <a:solidFill>
                <a:srgbClr val="3A5BAE"/>
              </a:solidFill>
            </a:endParaRPr>
          </a:p>
        </p:txBody>
      </p:sp>
      <p:sp>
        <p:nvSpPr>
          <p:cNvPr id="119" name="Google Shape;119;p28"/>
          <p:cNvSpPr txBox="1"/>
          <p:nvPr/>
        </p:nvSpPr>
        <p:spPr>
          <a:xfrm>
            <a:off x="518433" y="528000"/>
            <a:ext cx="43116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900"/>
              <a:buFont typeface="Helvetica Neue"/>
              <a:buNone/>
            </a:pPr>
            <a:r>
              <a:rPr lang="en" sz="2400" b="1">
                <a:solidFill>
                  <a:srgbClr val="3A5BA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App功能</a:t>
            </a:r>
            <a:endParaRPr sz="2400" b="1">
              <a:solidFill>
                <a:srgbClr val="3A5BA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29" descr="字节跳动ByteDance-PPT-0724-03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60" y="0"/>
            <a:ext cx="913588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9"/>
          <p:cNvSpPr txBox="1"/>
          <p:nvPr/>
        </p:nvSpPr>
        <p:spPr>
          <a:xfrm>
            <a:off x="518424" y="1125075"/>
            <a:ext cx="7717481" cy="3459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5BAE"/>
              </a:buClr>
              <a:buSzPts val="1800"/>
              <a:buChar char="❏"/>
            </a:pPr>
            <a:r>
              <a:rPr lang="en" sz="1800" dirty="0" err="1">
                <a:solidFill>
                  <a:srgbClr val="3A5BAE"/>
                </a:solidFill>
              </a:rPr>
              <a:t>参考第五讲网络的第二个作业</a:t>
            </a:r>
            <a:endParaRPr sz="1800" dirty="0">
              <a:solidFill>
                <a:srgbClr val="3A5BAE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5BAE"/>
              </a:buClr>
              <a:buSzPts val="1800"/>
              <a:buChar char="❏"/>
            </a:pPr>
            <a:r>
              <a:rPr lang="en" sz="1800" dirty="0" err="1">
                <a:solidFill>
                  <a:srgbClr val="3A5BAE"/>
                </a:solidFill>
              </a:rPr>
              <a:t>必须要完成的功能</a:t>
            </a:r>
            <a:r>
              <a:rPr lang="en" sz="1800" dirty="0">
                <a:solidFill>
                  <a:srgbClr val="3A5BAE"/>
                </a:solidFill>
              </a:rPr>
              <a:t>：</a:t>
            </a:r>
            <a:endParaRPr sz="1800" dirty="0">
              <a:solidFill>
                <a:srgbClr val="3A5BAE"/>
              </a:solidFill>
            </a:endParaRPr>
          </a:p>
          <a:p>
            <a:pPr marL="914400" lvl="1" indent="-342900">
              <a:lnSpc>
                <a:spcPct val="150000"/>
              </a:lnSpc>
              <a:buClr>
                <a:srgbClr val="3A5BAE"/>
              </a:buClr>
              <a:buSzPts val="1800"/>
              <a:buChar char="❏"/>
            </a:pPr>
            <a:r>
              <a:rPr lang="en" sz="1800" dirty="0">
                <a:solidFill>
                  <a:srgbClr val="3A5BAE"/>
                </a:solidFill>
              </a:rPr>
              <a:t>API:</a:t>
            </a:r>
            <a:r>
              <a:rPr lang="zh-CN" altLang="en-US" sz="1800" dirty="0">
                <a:solidFill>
                  <a:srgbClr val="3A5BAE"/>
                </a:solidFill>
              </a:rPr>
              <a:t>  </a:t>
            </a:r>
            <a:r>
              <a:rPr lang="en-US" altLang="zh-CN" dirty="0">
                <a:hlinkClick r:id="rId4"/>
              </a:rPr>
              <a:t>https://</a:t>
            </a:r>
            <a:r>
              <a:rPr lang="en-US" altLang="zh-CN" dirty="0" smtClean="0">
                <a:hlinkClick r:id="rId4"/>
              </a:rPr>
              <a:t>beiyou.bytedance.com/api</a:t>
            </a:r>
            <a:r>
              <a:rPr lang="en-US" altLang="zh-CN" smtClean="0">
                <a:hlinkClick r:id="rId4"/>
              </a:rPr>
              <a:t>/invoke/video/invoke/video</a:t>
            </a:r>
            <a:endParaRPr lang="en-US" altLang="zh-CN" smtClean="0"/>
          </a:p>
          <a:p>
            <a:pPr marL="914400" lvl="1" indent="-342900">
              <a:lnSpc>
                <a:spcPct val="150000"/>
              </a:lnSpc>
              <a:buClr>
                <a:srgbClr val="3A5BAE"/>
              </a:buClr>
              <a:buSzPts val="1800"/>
              <a:buChar char="❏"/>
            </a:pPr>
            <a:r>
              <a:rPr lang="en" sz="1800" smtClean="0">
                <a:solidFill>
                  <a:srgbClr val="3A5BAE"/>
                </a:solidFill>
              </a:rPr>
              <a:t>使用</a:t>
            </a:r>
            <a:r>
              <a:rPr lang="en" sz="1800" dirty="0" err="1">
                <a:solidFill>
                  <a:srgbClr val="3A5BAE"/>
                </a:solidFill>
              </a:rPr>
              <a:t>RecyclerView显示视频列表</a:t>
            </a:r>
            <a:r>
              <a:rPr lang="zh-CN" altLang="en-US" sz="1800" dirty="0">
                <a:solidFill>
                  <a:srgbClr val="3A5BAE"/>
                </a:solidFill>
              </a:rPr>
              <a:t> </a:t>
            </a:r>
            <a:r>
              <a:rPr lang="en-US" altLang="zh-CN" sz="1800" dirty="0">
                <a:solidFill>
                  <a:srgbClr val="3A5BAE"/>
                </a:solidFill>
              </a:rPr>
              <a:t>(</a:t>
            </a:r>
            <a:r>
              <a:rPr lang="zh-CN" altLang="en-US" sz="1800" dirty="0">
                <a:solidFill>
                  <a:srgbClr val="3A5BAE"/>
                </a:solidFill>
              </a:rPr>
              <a:t>一页显示多个</a:t>
            </a:r>
            <a:r>
              <a:rPr lang="en-US" altLang="zh-CN" sz="1800" dirty="0">
                <a:solidFill>
                  <a:srgbClr val="3A5BAE"/>
                </a:solidFill>
              </a:rPr>
              <a:t>item)</a:t>
            </a:r>
            <a:endParaRPr sz="1800" dirty="0">
              <a:solidFill>
                <a:srgbClr val="3A5BAE"/>
              </a:solidFill>
            </a:endParaRPr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5BAE"/>
              </a:buClr>
              <a:buSzPts val="1800"/>
              <a:buChar char="❏"/>
            </a:pPr>
            <a:r>
              <a:rPr lang="en" sz="1800" dirty="0" err="1">
                <a:solidFill>
                  <a:srgbClr val="3A5BAE"/>
                </a:solidFill>
              </a:rPr>
              <a:t>使用Glide加载封面图</a:t>
            </a:r>
            <a:endParaRPr sz="1800" dirty="0">
              <a:solidFill>
                <a:srgbClr val="3A5BAE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5BAE"/>
              </a:buClr>
              <a:buSzPts val="1800"/>
              <a:buChar char="❏"/>
            </a:pPr>
            <a:r>
              <a:rPr lang="en" sz="1800" dirty="0" err="1">
                <a:solidFill>
                  <a:srgbClr val="3A5BAE"/>
                </a:solidFill>
              </a:rPr>
              <a:t>可选功能</a:t>
            </a:r>
            <a:r>
              <a:rPr lang="en" sz="1800" dirty="0">
                <a:solidFill>
                  <a:srgbClr val="3A5BAE"/>
                </a:solidFill>
              </a:rPr>
              <a:t>：</a:t>
            </a:r>
            <a:endParaRPr sz="1800" dirty="0">
              <a:solidFill>
                <a:srgbClr val="3A5BAE"/>
              </a:solidFill>
            </a:endParaRPr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5BAE"/>
              </a:buClr>
              <a:buSzPts val="1800"/>
              <a:buChar char="❏"/>
            </a:pPr>
            <a:r>
              <a:rPr lang="en" sz="1800" dirty="0" err="1">
                <a:solidFill>
                  <a:srgbClr val="3A5BAE"/>
                </a:solidFill>
              </a:rPr>
              <a:t>显示每个视频必要的信息（比如作者，时间等</a:t>
            </a:r>
            <a:r>
              <a:rPr lang="en" sz="1800" dirty="0">
                <a:solidFill>
                  <a:srgbClr val="3A5BAE"/>
                </a:solidFill>
              </a:rPr>
              <a:t>）</a:t>
            </a:r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5BAE"/>
              </a:buClr>
              <a:buSzPts val="1800"/>
              <a:buChar char="❏"/>
            </a:pPr>
            <a:r>
              <a:rPr lang="zh-CN" altLang="en-US" sz="1800" dirty="0">
                <a:solidFill>
                  <a:srgbClr val="3A5BAE"/>
                </a:solidFill>
              </a:rPr>
              <a:t>可以改成类似抖音全屏</a:t>
            </a:r>
            <a:r>
              <a:rPr lang="en-US" altLang="zh-CN" sz="1800" dirty="0">
                <a:solidFill>
                  <a:srgbClr val="3A5BAE"/>
                </a:solidFill>
              </a:rPr>
              <a:t>item(</a:t>
            </a:r>
            <a:r>
              <a:rPr lang="zh-CN" altLang="en-US" sz="1800" dirty="0">
                <a:solidFill>
                  <a:srgbClr val="3A5BAE"/>
                </a:solidFill>
              </a:rPr>
              <a:t>即一页就一个</a:t>
            </a:r>
            <a:r>
              <a:rPr lang="en-US" altLang="zh-CN" sz="1800" dirty="0">
                <a:solidFill>
                  <a:srgbClr val="3A5BAE"/>
                </a:solidFill>
              </a:rPr>
              <a:t>)</a:t>
            </a:r>
            <a:r>
              <a:rPr lang="zh-CN" altLang="en-US" sz="1800" dirty="0">
                <a:solidFill>
                  <a:srgbClr val="3A5BAE"/>
                </a:solidFill>
              </a:rPr>
              <a:t>，可以采用</a:t>
            </a:r>
            <a:r>
              <a:rPr lang="en-US" altLang="zh-CN" sz="1800" dirty="0">
                <a:solidFill>
                  <a:srgbClr val="3A5BAE"/>
                </a:solidFill>
              </a:rPr>
              <a:t>ViewPager2</a:t>
            </a:r>
            <a:r>
              <a:rPr lang="zh-CN" altLang="en-US" sz="1800" dirty="0">
                <a:solidFill>
                  <a:srgbClr val="3A5BAE"/>
                </a:solidFill>
              </a:rPr>
              <a:t>来实现</a:t>
            </a:r>
            <a:endParaRPr sz="1800" dirty="0">
              <a:solidFill>
                <a:srgbClr val="3A5BAE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3A5BAE"/>
              </a:solidFill>
            </a:endParaRPr>
          </a:p>
        </p:txBody>
      </p:sp>
      <p:sp>
        <p:nvSpPr>
          <p:cNvPr id="126" name="Google Shape;126;p29"/>
          <p:cNvSpPr txBox="1"/>
          <p:nvPr/>
        </p:nvSpPr>
        <p:spPr>
          <a:xfrm>
            <a:off x="518433" y="528000"/>
            <a:ext cx="43116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900"/>
              <a:buFont typeface="Helvetica Neue"/>
              <a:buNone/>
            </a:pPr>
            <a:r>
              <a:rPr lang="en" sz="2400" b="1">
                <a:solidFill>
                  <a:srgbClr val="3A5BA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视频信息流</a:t>
            </a:r>
            <a:endParaRPr sz="2400" b="1">
              <a:solidFill>
                <a:srgbClr val="3A5BA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29" descr="字节跳动ByteDance-PPT-0724-03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60" y="0"/>
            <a:ext cx="913588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9"/>
          <p:cNvSpPr txBox="1"/>
          <p:nvPr/>
        </p:nvSpPr>
        <p:spPr>
          <a:xfrm>
            <a:off x="518433" y="1131381"/>
            <a:ext cx="7717481" cy="3459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5BAE"/>
              </a:buClr>
              <a:buSzPts val="1800"/>
              <a:buChar char="❏"/>
            </a:pPr>
            <a:r>
              <a:rPr lang="en" sz="1800" dirty="0" err="1">
                <a:solidFill>
                  <a:srgbClr val="3A5BAE"/>
                </a:solidFill>
              </a:rPr>
              <a:t>使用RecyclerView</a:t>
            </a:r>
            <a:r>
              <a:rPr lang="zh-CN" altLang="en-US" sz="1800" dirty="0">
                <a:solidFill>
                  <a:srgbClr val="3A5BAE"/>
                </a:solidFill>
              </a:rPr>
              <a:t>效果参考（必要完成）：</a:t>
            </a:r>
            <a:endParaRPr lang="en-US" altLang="zh-CN" sz="1800" dirty="0">
              <a:solidFill>
                <a:srgbClr val="3A5BAE"/>
              </a:solidFill>
            </a:endParaRPr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5BAE"/>
              </a:buClr>
              <a:buSzPts val="1800"/>
              <a:buChar char="❏"/>
            </a:pPr>
            <a:endParaRPr lang="en-US" altLang="zh-CN" sz="1800" dirty="0">
              <a:solidFill>
                <a:srgbClr val="3A5BAE"/>
              </a:solidFill>
            </a:endParaRPr>
          </a:p>
          <a:p>
            <a:pPr marL="571500" lvl="1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5BAE"/>
              </a:buClr>
              <a:buSzPts val="1800"/>
            </a:pPr>
            <a:endParaRPr lang="en-US" altLang="zh-CN" sz="1800" dirty="0">
              <a:solidFill>
                <a:srgbClr val="3A5BAE"/>
              </a:solidFill>
            </a:endParaRPr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5BAE"/>
              </a:buClr>
              <a:buSzPts val="1800"/>
              <a:buChar char="❏"/>
            </a:pPr>
            <a:endParaRPr lang="en-US" altLang="zh-CN" sz="1800" dirty="0">
              <a:solidFill>
                <a:srgbClr val="3A5BAE"/>
              </a:solidFill>
            </a:endParaRPr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5BAE"/>
              </a:buClr>
              <a:buSzPts val="1800"/>
              <a:buChar char="❏"/>
            </a:pPr>
            <a:endParaRPr lang="en-US" altLang="zh-CN" sz="1800" dirty="0">
              <a:solidFill>
                <a:srgbClr val="3A5BAE"/>
              </a:solidFill>
            </a:endParaRPr>
          </a:p>
        </p:txBody>
      </p:sp>
      <p:sp>
        <p:nvSpPr>
          <p:cNvPr id="126" name="Google Shape;126;p29"/>
          <p:cNvSpPr txBox="1"/>
          <p:nvPr/>
        </p:nvSpPr>
        <p:spPr>
          <a:xfrm>
            <a:off x="518433" y="528000"/>
            <a:ext cx="43116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900"/>
              <a:buFont typeface="Helvetica Neue"/>
              <a:buNone/>
            </a:pPr>
            <a:r>
              <a:rPr lang="en" sz="2400" b="1">
                <a:solidFill>
                  <a:srgbClr val="3A5BA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视频信息流</a:t>
            </a:r>
            <a:endParaRPr sz="2400" b="1">
              <a:solidFill>
                <a:srgbClr val="3A5BA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24BABCD6-E8BA-0846-9D02-4E72CEB35D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6327" y="1784657"/>
            <a:ext cx="1456059" cy="2912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968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29" descr="字节跳动ByteDance-PPT-0724-03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0" y="189186"/>
            <a:ext cx="913588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9"/>
          <p:cNvSpPr txBox="1"/>
          <p:nvPr/>
        </p:nvSpPr>
        <p:spPr>
          <a:xfrm>
            <a:off x="518433" y="1131381"/>
            <a:ext cx="7717481" cy="3459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5BAE"/>
              </a:buClr>
              <a:buSzPts val="1800"/>
              <a:buChar char="❏"/>
            </a:pPr>
            <a:r>
              <a:rPr lang="zh-CN" altLang="en" sz="1800" dirty="0">
                <a:solidFill>
                  <a:srgbClr val="3A5BAE"/>
                </a:solidFill>
              </a:rPr>
              <a:t>实现</a:t>
            </a:r>
            <a:r>
              <a:rPr lang="zh-CN" altLang="en-US" sz="1800" dirty="0">
                <a:solidFill>
                  <a:srgbClr val="3A5BAE"/>
                </a:solidFill>
              </a:rPr>
              <a:t>抖音效果参考（</a:t>
            </a:r>
            <a:r>
              <a:rPr lang="en-US" altLang="zh-CN" sz="1800" dirty="0">
                <a:solidFill>
                  <a:srgbClr val="3A5BAE"/>
                </a:solidFill>
              </a:rPr>
              <a:t>ViewPager2</a:t>
            </a:r>
            <a:r>
              <a:rPr lang="zh-CN" altLang="en-US" sz="1800" dirty="0">
                <a:solidFill>
                  <a:srgbClr val="3A5BAE"/>
                </a:solidFill>
              </a:rPr>
              <a:t>实现，可选完成）：</a:t>
            </a:r>
            <a:endParaRPr lang="en-US" altLang="zh-CN" sz="1800" dirty="0">
              <a:solidFill>
                <a:srgbClr val="3A5BAE"/>
              </a:solidFill>
            </a:endParaRPr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5BAE"/>
              </a:buClr>
              <a:buSzPts val="1800"/>
              <a:buChar char="❏"/>
            </a:pPr>
            <a:endParaRPr lang="en-US" altLang="zh-CN" sz="1800" dirty="0">
              <a:solidFill>
                <a:srgbClr val="3A5BAE"/>
              </a:solidFill>
            </a:endParaRPr>
          </a:p>
          <a:p>
            <a:pPr marL="571500" lvl="1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5BAE"/>
              </a:buClr>
              <a:buSzPts val="1800"/>
            </a:pPr>
            <a:endParaRPr lang="en-US" altLang="zh-CN" sz="1800" dirty="0">
              <a:solidFill>
                <a:srgbClr val="3A5BAE"/>
              </a:solidFill>
            </a:endParaRPr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5BAE"/>
              </a:buClr>
              <a:buSzPts val="1800"/>
              <a:buChar char="❏"/>
            </a:pPr>
            <a:endParaRPr lang="en-US" altLang="zh-CN" sz="1800" dirty="0">
              <a:solidFill>
                <a:srgbClr val="3A5BAE"/>
              </a:solidFill>
            </a:endParaRPr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5BAE"/>
              </a:buClr>
              <a:buSzPts val="1800"/>
              <a:buChar char="❏"/>
            </a:pPr>
            <a:endParaRPr lang="en-US" altLang="zh-CN" sz="1800" dirty="0">
              <a:solidFill>
                <a:srgbClr val="3A5BAE"/>
              </a:solidFill>
            </a:endParaRPr>
          </a:p>
        </p:txBody>
      </p:sp>
      <p:sp>
        <p:nvSpPr>
          <p:cNvPr id="126" name="Google Shape;126;p29"/>
          <p:cNvSpPr txBox="1"/>
          <p:nvPr/>
        </p:nvSpPr>
        <p:spPr>
          <a:xfrm>
            <a:off x="518433" y="528000"/>
            <a:ext cx="43116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900"/>
              <a:buFont typeface="Helvetica Neue"/>
              <a:buNone/>
            </a:pPr>
            <a:r>
              <a:rPr lang="en" sz="2400" b="1">
                <a:solidFill>
                  <a:srgbClr val="3A5BA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视频信息流</a:t>
            </a:r>
            <a:endParaRPr sz="2400" b="1">
              <a:solidFill>
                <a:srgbClr val="3A5BA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29037736-377E-F041-9364-8DAA5363A3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4355" y="1701494"/>
            <a:ext cx="1721003" cy="3442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856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30" descr="字节跳动ByteDance-PPT-0724-03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60" y="0"/>
            <a:ext cx="913588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30"/>
          <p:cNvSpPr txBox="1"/>
          <p:nvPr/>
        </p:nvSpPr>
        <p:spPr>
          <a:xfrm>
            <a:off x="518425" y="1125075"/>
            <a:ext cx="6948900" cy="349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5BAE"/>
              </a:buClr>
              <a:buSzPts val="1800"/>
              <a:buChar char="❏"/>
            </a:pPr>
            <a:r>
              <a:rPr lang="en" sz="1800">
                <a:solidFill>
                  <a:srgbClr val="3A5BAE"/>
                </a:solidFill>
              </a:rPr>
              <a:t>参考七讲多媒体基础</a:t>
            </a:r>
            <a:endParaRPr sz="1800">
              <a:solidFill>
                <a:srgbClr val="3A5BAE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5BAE"/>
              </a:buClr>
              <a:buSzPts val="1800"/>
              <a:buChar char="❏"/>
            </a:pPr>
            <a:r>
              <a:rPr lang="en" sz="1800">
                <a:solidFill>
                  <a:srgbClr val="3A5BAE"/>
                </a:solidFill>
              </a:rPr>
              <a:t>必须要完成的功能</a:t>
            </a:r>
            <a:endParaRPr sz="1800">
              <a:solidFill>
                <a:srgbClr val="3A5BAE"/>
              </a:solidFill>
            </a:endParaRPr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5BAE"/>
              </a:buClr>
              <a:buSzPts val="1800"/>
              <a:buChar char="❏"/>
            </a:pPr>
            <a:r>
              <a:rPr lang="en" sz="1800">
                <a:solidFill>
                  <a:srgbClr val="3A5BAE"/>
                </a:solidFill>
              </a:rPr>
              <a:t>从视频信息流点击某个视频封面进入播放页面</a:t>
            </a:r>
            <a:endParaRPr sz="1800">
              <a:solidFill>
                <a:srgbClr val="3A5BAE"/>
              </a:solidFill>
            </a:endParaRPr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5BAE"/>
              </a:buClr>
              <a:buSzPts val="1800"/>
              <a:buChar char="❏"/>
            </a:pPr>
            <a:r>
              <a:rPr lang="en" sz="1800">
                <a:solidFill>
                  <a:srgbClr val="3A5BAE"/>
                </a:solidFill>
              </a:rPr>
              <a:t>根据视频信息的url播放视频</a:t>
            </a:r>
            <a:endParaRPr sz="1800">
              <a:solidFill>
                <a:srgbClr val="3A5BAE"/>
              </a:solidFill>
            </a:endParaRPr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5BAE"/>
              </a:buClr>
              <a:buSzPts val="1800"/>
              <a:buChar char="❏"/>
            </a:pPr>
            <a:r>
              <a:rPr lang="en" sz="1800">
                <a:solidFill>
                  <a:srgbClr val="3A5BAE"/>
                </a:solidFill>
              </a:rPr>
              <a:t>单击视频窗口暂停/继续</a:t>
            </a:r>
            <a:endParaRPr sz="1800">
              <a:solidFill>
                <a:srgbClr val="3A5BAE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5BAE"/>
              </a:buClr>
              <a:buSzPts val="1800"/>
              <a:buChar char="❏"/>
            </a:pPr>
            <a:r>
              <a:rPr lang="en" sz="1800">
                <a:solidFill>
                  <a:srgbClr val="3A5BAE"/>
                </a:solidFill>
              </a:rPr>
              <a:t>可选功能</a:t>
            </a:r>
            <a:endParaRPr sz="1800">
              <a:solidFill>
                <a:srgbClr val="3A5BAE"/>
              </a:solidFill>
            </a:endParaRPr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5BAE"/>
              </a:buClr>
              <a:buSzPts val="1800"/>
              <a:buChar char="❏"/>
            </a:pPr>
            <a:r>
              <a:rPr lang="en" sz="1800">
                <a:solidFill>
                  <a:srgbClr val="3A5BAE"/>
                </a:solidFill>
              </a:rPr>
              <a:t>双击视频窗口弹出点赞爱心图标</a:t>
            </a:r>
            <a:endParaRPr sz="1800">
              <a:solidFill>
                <a:srgbClr val="3A5BAE"/>
              </a:solidFill>
            </a:endParaRPr>
          </a:p>
        </p:txBody>
      </p:sp>
      <p:sp>
        <p:nvSpPr>
          <p:cNvPr id="133" name="Google Shape;133;p30"/>
          <p:cNvSpPr txBox="1"/>
          <p:nvPr/>
        </p:nvSpPr>
        <p:spPr>
          <a:xfrm>
            <a:off x="518433" y="528000"/>
            <a:ext cx="43116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900"/>
              <a:buFont typeface="Helvetica Neue"/>
              <a:buNone/>
            </a:pPr>
            <a:r>
              <a:rPr lang="en" sz="2400" b="1">
                <a:solidFill>
                  <a:srgbClr val="3A5BA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视频播放</a:t>
            </a:r>
            <a:endParaRPr sz="2400" b="1">
              <a:solidFill>
                <a:srgbClr val="3A5BA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33" descr="字节跳动ByteDance-PPT-0724-03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60" y="0"/>
            <a:ext cx="913588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33"/>
          <p:cNvSpPr txBox="1"/>
          <p:nvPr/>
        </p:nvSpPr>
        <p:spPr>
          <a:xfrm>
            <a:off x="518425" y="1125075"/>
            <a:ext cx="6948900" cy="349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5BAE"/>
              </a:buClr>
              <a:buSzPts val="1800"/>
              <a:buFont typeface="Arial"/>
              <a:buChar char="❏"/>
            </a:pPr>
            <a:r>
              <a:rPr lang="en" sz="1800">
                <a:solidFill>
                  <a:srgbClr val="3A5BAE"/>
                </a:solidFill>
              </a:rPr>
              <a:t>充分发挥自己的想象力，根据自己的兴趣。可以加任何跟这个app有关的功能。</a:t>
            </a:r>
            <a:endParaRPr sz="1800">
              <a:solidFill>
                <a:srgbClr val="3A5BAE"/>
              </a:solidFill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5BAE"/>
              </a:buClr>
              <a:buSzPts val="1800"/>
              <a:buChar char="❏"/>
            </a:pPr>
            <a:r>
              <a:rPr lang="en" sz="1800">
                <a:solidFill>
                  <a:srgbClr val="3A5BAE"/>
                </a:solidFill>
              </a:rPr>
              <a:t>只要功能合理，完成度高，都是加分项</a:t>
            </a:r>
            <a:endParaRPr sz="1800">
              <a:solidFill>
                <a:srgbClr val="3A5BAE"/>
              </a:solidFill>
            </a:endParaRPr>
          </a:p>
        </p:txBody>
      </p:sp>
      <p:sp>
        <p:nvSpPr>
          <p:cNvPr id="154" name="Google Shape;154;p33"/>
          <p:cNvSpPr txBox="1"/>
          <p:nvPr/>
        </p:nvSpPr>
        <p:spPr>
          <a:xfrm>
            <a:off x="518433" y="528000"/>
            <a:ext cx="43116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900"/>
              <a:buFont typeface="Helvetica Neue"/>
              <a:buNone/>
            </a:pPr>
            <a:r>
              <a:rPr lang="en" sz="2400" b="1">
                <a:solidFill>
                  <a:srgbClr val="3A5BA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关于可选功能</a:t>
            </a:r>
            <a:endParaRPr sz="2400" b="1">
              <a:solidFill>
                <a:srgbClr val="3A5BA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34" descr="字节跳动ByteDance-PPT-0724-03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60" y="0"/>
            <a:ext cx="913588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34"/>
          <p:cNvSpPr txBox="1"/>
          <p:nvPr/>
        </p:nvSpPr>
        <p:spPr>
          <a:xfrm>
            <a:off x="518425" y="1125075"/>
            <a:ext cx="6948900" cy="349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5BAE"/>
              </a:buClr>
              <a:buSzPts val="1800"/>
              <a:buChar char="❏"/>
            </a:pPr>
            <a:r>
              <a:rPr lang="en" sz="1800" dirty="0">
                <a:solidFill>
                  <a:srgbClr val="3A5BAE"/>
                </a:solidFill>
              </a:rPr>
              <a:t>2人一组，自由组队</a:t>
            </a:r>
            <a:endParaRPr sz="1800" dirty="0">
              <a:solidFill>
                <a:srgbClr val="3A5BAE"/>
              </a:solidFill>
            </a:endParaRPr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5BAE"/>
              </a:buClr>
              <a:buSzPts val="1800"/>
              <a:buChar char="❏"/>
            </a:pPr>
            <a:r>
              <a:rPr lang="en" sz="1800" dirty="0">
                <a:solidFill>
                  <a:srgbClr val="3A5BAE"/>
                </a:solidFill>
              </a:rPr>
              <a:t>如果自己可以搞定，允许1人自己组队</a:t>
            </a:r>
            <a:endParaRPr sz="1800" dirty="0">
              <a:solidFill>
                <a:srgbClr val="3A5BAE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5BAE"/>
              </a:buClr>
              <a:buSzPts val="1800"/>
              <a:buChar char="❏"/>
            </a:pPr>
            <a:r>
              <a:rPr lang="en" sz="1800" dirty="0" err="1">
                <a:solidFill>
                  <a:srgbClr val="3A5BAE"/>
                </a:solidFill>
              </a:rPr>
              <a:t>代码</a:t>
            </a:r>
            <a:endParaRPr sz="1800" dirty="0">
              <a:solidFill>
                <a:srgbClr val="3A5BAE"/>
              </a:solidFill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5BAE"/>
              </a:buClr>
              <a:buSzPts val="1400"/>
              <a:buChar char="❏"/>
            </a:pPr>
            <a:r>
              <a:rPr lang="en" dirty="0" err="1">
                <a:solidFill>
                  <a:srgbClr val="3A5BAE"/>
                </a:solidFill>
              </a:rPr>
              <a:t>放在github上，发邮件给</a:t>
            </a:r>
            <a:r>
              <a:rPr lang="en" u="sng" dirty="0" err="1">
                <a:solidFill>
                  <a:schemeClr val="hlink"/>
                </a:solidFill>
                <a:hlinkClick r:id="rId4"/>
              </a:rPr>
              <a:t>home</a:t>
            </a:r>
            <a:r>
              <a:rPr lang="en-US" altLang="zh-CN" u="sng" dirty="0">
                <a:solidFill>
                  <a:schemeClr val="hlink"/>
                </a:solidFill>
                <a:hlinkClick r:id="rId4"/>
              </a:rPr>
              <a:t>work</a:t>
            </a:r>
            <a:r>
              <a:rPr lang="en" u="sng" dirty="0">
                <a:solidFill>
                  <a:schemeClr val="hlink"/>
                </a:solidFill>
                <a:hlinkClick r:id="rId4"/>
              </a:rPr>
              <a:t>@</a:t>
            </a:r>
            <a:r>
              <a:rPr lang="en" u="sng" dirty="0" err="1">
                <a:solidFill>
                  <a:schemeClr val="hlink"/>
                </a:solidFill>
                <a:hlinkClick r:id="rId4"/>
              </a:rPr>
              <a:t>bytedance.com</a:t>
            </a:r>
            <a:r>
              <a:rPr lang="en" dirty="0" err="1">
                <a:solidFill>
                  <a:srgbClr val="3A5BAE"/>
                </a:solidFill>
              </a:rPr>
              <a:t>，标题</a:t>
            </a:r>
            <a:r>
              <a:rPr lang="en" dirty="0">
                <a:solidFill>
                  <a:srgbClr val="3A5BAE"/>
                </a:solidFill>
              </a:rPr>
              <a:t> “</a:t>
            </a:r>
            <a:r>
              <a:rPr lang="en" dirty="0" err="1">
                <a:solidFill>
                  <a:srgbClr val="3A5BAE"/>
                </a:solidFill>
              </a:rPr>
              <a:t>Android大作业</a:t>
            </a:r>
            <a:r>
              <a:rPr lang="en" dirty="0">
                <a:solidFill>
                  <a:srgbClr val="3A5BAE"/>
                </a:solidFill>
              </a:rPr>
              <a:t>”，</a:t>
            </a:r>
            <a:r>
              <a:rPr lang="en" dirty="0" err="1">
                <a:solidFill>
                  <a:srgbClr val="3A5BAE"/>
                </a:solidFill>
              </a:rPr>
              <a:t>内容是github地址，队员的姓名和学号</a:t>
            </a:r>
            <a:r>
              <a:rPr lang="en" dirty="0">
                <a:solidFill>
                  <a:srgbClr val="3A5BAE"/>
                </a:solidFill>
              </a:rPr>
              <a:t>。</a:t>
            </a:r>
            <a:endParaRPr dirty="0">
              <a:solidFill>
                <a:srgbClr val="3A5BAE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5BAE"/>
              </a:buClr>
              <a:buSzPts val="1800"/>
              <a:buChar char="❏"/>
            </a:pPr>
            <a:r>
              <a:rPr lang="en" sz="1800" dirty="0">
                <a:solidFill>
                  <a:srgbClr val="3A5BAE"/>
                </a:solidFill>
              </a:rPr>
              <a:t>PPT </a:t>
            </a:r>
            <a:r>
              <a:rPr lang="en" sz="1800" dirty="0" err="1">
                <a:solidFill>
                  <a:srgbClr val="3A5BAE"/>
                </a:solidFill>
              </a:rPr>
              <a:t>内容包含</a:t>
            </a:r>
            <a:r>
              <a:rPr lang="en" sz="1800" dirty="0">
                <a:solidFill>
                  <a:srgbClr val="3A5BAE"/>
                </a:solidFill>
              </a:rPr>
              <a:t>：</a:t>
            </a:r>
            <a:endParaRPr sz="1800" dirty="0">
              <a:solidFill>
                <a:srgbClr val="3A5BAE"/>
              </a:solidFill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5BAE"/>
              </a:buClr>
              <a:buSzPts val="1400"/>
              <a:buChar char="❏"/>
            </a:pPr>
            <a:r>
              <a:rPr lang="en" dirty="0" err="1">
                <a:solidFill>
                  <a:srgbClr val="3A5BAE"/>
                </a:solidFill>
              </a:rPr>
              <a:t>本队两个同学如何分工的</a:t>
            </a:r>
            <a:endParaRPr dirty="0">
              <a:solidFill>
                <a:srgbClr val="3A5BAE"/>
              </a:solidFill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5BAE"/>
              </a:buClr>
              <a:buSzPts val="1400"/>
              <a:buChar char="❏"/>
            </a:pPr>
            <a:r>
              <a:rPr lang="en" dirty="0" err="1">
                <a:solidFill>
                  <a:srgbClr val="3A5BAE"/>
                </a:solidFill>
              </a:rPr>
              <a:t>作业里创新的地方在哪里</a:t>
            </a:r>
            <a:endParaRPr dirty="0">
              <a:solidFill>
                <a:srgbClr val="3A5BAE"/>
              </a:solidFill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5BAE"/>
              </a:buClr>
              <a:buSzPts val="1400"/>
              <a:buChar char="❏"/>
            </a:pPr>
            <a:r>
              <a:rPr lang="en" dirty="0" err="1">
                <a:solidFill>
                  <a:srgbClr val="3A5BAE"/>
                </a:solidFill>
              </a:rPr>
              <a:t>作业中解决的最难的问题是什么</a:t>
            </a:r>
            <a:endParaRPr dirty="0">
              <a:solidFill>
                <a:srgbClr val="3A5BAE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3A5BAE"/>
              </a:solidFill>
            </a:endParaRPr>
          </a:p>
        </p:txBody>
      </p:sp>
      <p:sp>
        <p:nvSpPr>
          <p:cNvPr id="161" name="Google Shape;161;p34"/>
          <p:cNvSpPr txBox="1"/>
          <p:nvPr/>
        </p:nvSpPr>
        <p:spPr>
          <a:xfrm>
            <a:off x="518433" y="528000"/>
            <a:ext cx="43116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900"/>
              <a:buFont typeface="Helvetica Neue"/>
              <a:buNone/>
            </a:pPr>
            <a:r>
              <a:rPr lang="en" sz="2400" b="1">
                <a:solidFill>
                  <a:srgbClr val="3A5BA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作业要求和考评方法</a:t>
            </a:r>
            <a:endParaRPr sz="2400" b="1">
              <a:solidFill>
                <a:srgbClr val="3A5BA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153</Words>
  <Application>Microsoft Macintosh PowerPoint</Application>
  <PresentationFormat>全屏显示(16:9)</PresentationFormat>
  <Paragraphs>45</Paragraphs>
  <Slides>10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Helvetica Neue</vt:lpstr>
      <vt:lpstr>Arial</vt:lpstr>
      <vt:lpstr>Helvetica Neue Light</vt:lpstr>
      <vt:lpstr>Simple Light</vt:lpstr>
      <vt:lpstr>White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administrator</cp:lastModifiedBy>
  <cp:revision>3</cp:revision>
  <dcterms:modified xsi:type="dcterms:W3CDTF">2020-04-28T03:43:39Z</dcterms:modified>
</cp:coreProperties>
</file>