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95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9" r:id="rId13"/>
    <p:sldId id="300" r:id="rId14"/>
    <p:sldId id="297" r:id="rId15"/>
    <p:sldId id="301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1C3F2-BD79-4AF1-9E34-7096D95D0C43}" v="41" dt="2019-05-20T17:45:07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86" d="100"/>
          <a:sy n="86" d="100"/>
        </p:scale>
        <p:origin x="562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Hydraulic Fracturing Data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by Husein Ali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1021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251D94-805E-498A-88E1-F123C4511FBE}"/>
              </a:ext>
            </a:extLst>
          </p:cNvPr>
          <p:cNvSpPr txBox="1"/>
          <p:nvPr/>
        </p:nvSpPr>
        <p:spPr>
          <a:xfrm>
            <a:off x="1563142" y="6378452"/>
            <a:ext cx="906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Difference in days of jobs for Registry 1 and analysis of longest job in that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BB80A-07C4-4B8D-BFC3-BD8D6063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3" y="516504"/>
            <a:ext cx="10149210" cy="58655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5F39A6-276D-4B5F-B70D-6E3D682C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407" y="1880435"/>
            <a:ext cx="5883150" cy="1783235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540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Federal and Indian Wells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251D94-805E-498A-88E1-F123C4511FBE}"/>
              </a:ext>
            </a:extLst>
          </p:cNvPr>
          <p:cNvSpPr txBox="1"/>
          <p:nvPr/>
        </p:nvSpPr>
        <p:spPr>
          <a:xfrm>
            <a:off x="2222679" y="5707237"/>
            <a:ext cx="774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Federal and Indian Wells that were operated for Hydraulic Fracturing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7243A3-A692-4CD3-AB2F-AF83E85C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11" y="1527645"/>
            <a:ext cx="7590178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4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Federal Wells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251D94-805E-498A-88E1-F123C4511FBE}"/>
              </a:ext>
            </a:extLst>
          </p:cNvPr>
          <p:cNvSpPr txBox="1"/>
          <p:nvPr/>
        </p:nvSpPr>
        <p:spPr>
          <a:xfrm>
            <a:off x="1001562" y="2376165"/>
            <a:ext cx="365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Most Frequently operated Federal Wells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0CBAC-833A-48E9-8C3D-D614C11F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043" y="1808094"/>
            <a:ext cx="6738481" cy="32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9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Wells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251D94-805E-498A-88E1-F123C4511FBE}"/>
              </a:ext>
            </a:extLst>
          </p:cNvPr>
          <p:cNvSpPr txBox="1"/>
          <p:nvPr/>
        </p:nvSpPr>
        <p:spPr>
          <a:xfrm>
            <a:off x="1001562" y="2376165"/>
            <a:ext cx="365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Most Frequently operated Indian Wells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884FA3-47B3-47D3-BFA3-2FECE4A0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695" y="1898991"/>
            <a:ext cx="6828717" cy="32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1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FracFocus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Data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251D94-805E-498A-88E1-F123C4511FBE}"/>
              </a:ext>
            </a:extLst>
          </p:cNvPr>
          <p:cNvSpPr txBox="1"/>
          <p:nvPr/>
        </p:nvSpPr>
        <p:spPr>
          <a:xfrm>
            <a:off x="2592951" y="5640182"/>
            <a:ext cx="700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Different Ingredients used across various regions for Registry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E053E-C65C-444E-A5C1-B69FDFA78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80" y="1493352"/>
            <a:ext cx="7613040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3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 of Volume based on Ingredients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251D94-805E-498A-88E1-F123C4511FBE}"/>
              </a:ext>
            </a:extLst>
          </p:cNvPr>
          <p:cNvSpPr txBox="1"/>
          <p:nvPr/>
        </p:nvSpPr>
        <p:spPr>
          <a:xfrm>
            <a:off x="3686048" y="5604671"/>
            <a:ext cx="481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Further analysis that could be carried 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879F87-01B5-4C10-9609-526EE6E0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98" y="1526960"/>
            <a:ext cx="6777404" cy="35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3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between variables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Pairplot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16DF74-8F4A-494A-9610-50536D94B2C1}"/>
              </a:ext>
            </a:extLst>
          </p:cNvPr>
          <p:cNvSpPr txBox="1"/>
          <p:nvPr/>
        </p:nvSpPr>
        <p:spPr>
          <a:xfrm>
            <a:off x="3000421" y="6410520"/>
            <a:ext cx="68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Relationship between different Variables for Registry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82419-CE76-4121-9AA6-1E5928BF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7" y="956052"/>
            <a:ext cx="5503285" cy="5325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CDE48-48A7-45F2-AAB4-FF5DB0934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45" y="956053"/>
            <a:ext cx="5503285" cy="53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16DF74-8F4A-494A-9610-50536D94B2C1}"/>
              </a:ext>
            </a:extLst>
          </p:cNvPr>
          <p:cNvSpPr txBox="1"/>
          <p:nvPr/>
        </p:nvSpPr>
        <p:spPr>
          <a:xfrm>
            <a:off x="935113" y="1997475"/>
            <a:ext cx="365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Relationship between </a:t>
            </a:r>
            <a:br>
              <a:rPr lang="en-US" b="1" dirty="0">
                <a:latin typeface="Century Gothic" panose="020B0502020202020204" pitchFamily="34" charset="0"/>
              </a:rPr>
            </a:br>
            <a:r>
              <a:rPr lang="en-US" b="1" dirty="0">
                <a:latin typeface="Century Gothic" panose="020B0502020202020204" pitchFamily="34" charset="0"/>
              </a:rPr>
              <a:t>different Variables using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188EA-AE3F-4902-8404-A50CBC592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466" y="1044797"/>
            <a:ext cx="6272090" cy="578662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13D3E53-CD48-4EF8-906E-C2FB815F5E8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between variables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Heatmap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8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Ingredients and their Percent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HFJob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HighAdditive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219E708-1702-4D6F-BF10-48DA63B83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78924"/>
            <a:ext cx="6096000" cy="5482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CE1C49-21F9-4A0A-A052-5F8934344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78925"/>
            <a:ext cx="6095999" cy="5500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99434B-C5D4-4BF8-9A14-41DCFE7F7083}"/>
              </a:ext>
            </a:extLst>
          </p:cNvPr>
          <p:cNvSpPr txBox="1"/>
          <p:nvPr/>
        </p:nvSpPr>
        <p:spPr>
          <a:xfrm>
            <a:off x="6934099" y="6316577"/>
            <a:ext cx="4419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Top 20 Ingredients and their </a:t>
            </a:r>
            <a:r>
              <a:rPr lang="en-US" sz="1400" b="1" dirty="0" err="1">
                <a:latin typeface="Century Gothic" panose="020B0502020202020204" pitchFamily="34" charset="0"/>
              </a:rPr>
              <a:t>PercentHighAdditive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01046-4BA6-4826-9D65-DEF5FEE68126}"/>
              </a:ext>
            </a:extLst>
          </p:cNvPr>
          <p:cNvSpPr txBox="1"/>
          <p:nvPr/>
        </p:nvSpPr>
        <p:spPr>
          <a:xfrm>
            <a:off x="1133053" y="6316577"/>
            <a:ext cx="3829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Top 20 Ingredients and their </a:t>
            </a:r>
            <a:r>
              <a:rPr lang="en-US" sz="1400" b="1" dirty="0" err="1">
                <a:latin typeface="Century Gothic" panose="020B0502020202020204" pitchFamily="34" charset="0"/>
              </a:rPr>
              <a:t>PercentHFJob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6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Ingredients and their Purpose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80997B3-4EFA-4AC6-ACDC-FCAA4BC0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3649"/>
            <a:ext cx="4427604" cy="59212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251D94-805E-498A-88E1-F123C4511FBE}"/>
              </a:ext>
            </a:extLst>
          </p:cNvPr>
          <p:cNvSpPr txBox="1"/>
          <p:nvPr/>
        </p:nvSpPr>
        <p:spPr>
          <a:xfrm>
            <a:off x="1001562" y="2376165"/>
            <a:ext cx="365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Ingredients and their top </a:t>
            </a:r>
            <a:br>
              <a:rPr lang="en-US" b="1" dirty="0">
                <a:latin typeface="Century Gothic" panose="020B0502020202020204" pitchFamily="34" charset="0"/>
              </a:rPr>
            </a:br>
            <a:r>
              <a:rPr lang="en-US" b="1" dirty="0">
                <a:latin typeface="Century Gothic" panose="020B0502020202020204" pitchFamily="34" charset="0"/>
              </a:rPr>
              <a:t>listed purposes</a:t>
            </a:r>
          </a:p>
        </p:txBody>
      </p:sp>
    </p:spTree>
    <p:extLst>
      <p:ext uri="{BB962C8B-B14F-4D97-AF65-F5344CB8AC3E}">
        <p14:creationId xmlns:p14="http://schemas.microsoft.com/office/powerpoint/2010/main" val="288870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State-wise HF Jobs using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barplot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251D94-805E-498A-88E1-F123C4511FBE}"/>
              </a:ext>
            </a:extLst>
          </p:cNvPr>
          <p:cNvSpPr txBox="1"/>
          <p:nvPr/>
        </p:nvSpPr>
        <p:spPr>
          <a:xfrm>
            <a:off x="1001562" y="2376165"/>
            <a:ext cx="365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State-wise Hydraulic Fracturing Jobs over the entire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EE0E22-3985-4724-A0B2-8C03BC76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928" y="1574387"/>
            <a:ext cx="6481693" cy="39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0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State-wise HF Jobs using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piechart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251D94-805E-498A-88E1-F123C4511FBE}"/>
              </a:ext>
            </a:extLst>
          </p:cNvPr>
          <p:cNvSpPr txBox="1"/>
          <p:nvPr/>
        </p:nvSpPr>
        <p:spPr>
          <a:xfrm>
            <a:off x="1001562" y="2376165"/>
            <a:ext cx="365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Percentage distribution of State-wise Hydraulic Fracturing Jobs over the entire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CA8A4-6516-44AF-B610-4639E6305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976" y="1325697"/>
            <a:ext cx="619559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8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Suppliers contracted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251D94-805E-498A-88E1-F123C4511FBE}"/>
              </a:ext>
            </a:extLst>
          </p:cNvPr>
          <p:cNvSpPr txBox="1"/>
          <p:nvPr/>
        </p:nvSpPr>
        <p:spPr>
          <a:xfrm>
            <a:off x="1001562" y="2376165"/>
            <a:ext cx="3654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Percentage wise distribution of different suppliers that supplied the product for hydraulic fracturing job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44F1A1-4056-4743-A469-1D53D490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372" y="1451297"/>
            <a:ext cx="7319620" cy="39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9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251D94-805E-498A-88E1-F123C4511FBE}"/>
              </a:ext>
            </a:extLst>
          </p:cNvPr>
          <p:cNvSpPr txBox="1"/>
          <p:nvPr/>
        </p:nvSpPr>
        <p:spPr>
          <a:xfrm>
            <a:off x="1250136" y="6298168"/>
            <a:ext cx="100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Maximum and minimum Start and End times of jobs across Registries 1, 2, and 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5BE1B-A78F-469F-92FB-3EF106F36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1" y="704614"/>
            <a:ext cx="7811177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9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239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Segoe UI Light</vt:lpstr>
      <vt:lpstr>Office Theme</vt:lpstr>
      <vt:lpstr>Hydraulic Fracturing Data Analysis by Husein Ali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2019-05-19T20:25:31Z</dcterms:created>
  <dcterms:modified xsi:type="dcterms:W3CDTF">2019-05-20T18:02:52Z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