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9" r:id="rId2"/>
    <p:sldId id="261" r:id="rId3"/>
    <p:sldId id="277" r:id="rId4"/>
    <p:sldId id="279" r:id="rId5"/>
    <p:sldId id="280" r:id="rId6"/>
    <p:sldId id="263" r:id="rId7"/>
    <p:sldId id="285" r:id="rId8"/>
    <p:sldId id="269" r:id="rId9"/>
    <p:sldId id="278" r:id="rId10"/>
    <p:sldId id="270" r:id="rId11"/>
    <p:sldId id="286" r:id="rId12"/>
    <p:sldId id="271" r:id="rId13"/>
    <p:sldId id="287" r:id="rId14"/>
    <p:sldId id="272" r:id="rId15"/>
    <p:sldId id="288" r:id="rId16"/>
    <p:sldId id="273" r:id="rId17"/>
    <p:sldId id="289" r:id="rId18"/>
    <p:sldId id="274" r:id="rId19"/>
    <p:sldId id="275" r:id="rId20"/>
    <p:sldId id="276" r:id="rId21"/>
    <p:sldId id="290" r:id="rId22"/>
    <p:sldId id="266" r:id="rId23"/>
    <p:sldId id="268" r:id="rId24"/>
    <p:sldId id="291" r:id="rId25"/>
    <p:sldId id="281" r:id="rId26"/>
    <p:sldId id="282" r:id="rId27"/>
    <p:sldId id="258" r:id="rId28"/>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96CE"/>
    <a:srgbClr val="0A4265"/>
    <a:srgbClr val="FFFFFF"/>
    <a:srgbClr val="5D85C3"/>
    <a:srgbClr val="B8E3E6"/>
    <a:srgbClr val="F5A300"/>
    <a:srgbClr val="FDCA00"/>
    <a:srgbClr val="9C1C26"/>
    <a:srgbClr val="312C8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6247" autoAdjust="0"/>
  </p:normalViewPr>
  <p:slideViewPr>
    <p:cSldViewPr snapToObjects="1">
      <p:cViewPr>
        <p:scale>
          <a:sx n="77" d="100"/>
          <a:sy n="77" d="100"/>
        </p:scale>
        <p:origin x="926" y="9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a:t>
          </a:r>
          <a:r>
            <a:rPr lang="de-DE" dirty="0" err="1">
              <a:solidFill>
                <a:srgbClr val="000000"/>
              </a:solidFill>
            </a:rPr>
            <a:t>Extraction</a:t>
          </a:r>
          <a:endParaRPr lang="de-DE" dirty="0">
            <a:solidFill>
              <a:srgbClr val="000000"/>
            </a:solidFill>
          </a:endParaRP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EDE256E6-23D7-4849-87D2-2857D20A47C6}">
      <dgm:prSet/>
      <dgm:spPr/>
      <dgm:t>
        <a:bodyPr/>
        <a:lstStyle/>
        <a:p>
          <a:r>
            <a:rPr lang="de-DE" dirty="0">
              <a:solidFill>
                <a:srgbClr val="000000"/>
              </a:solidFill>
            </a:rPr>
            <a:t>Class Imbalance</a:t>
          </a:r>
        </a:p>
      </dgm:t>
    </dgm:pt>
    <dgm:pt modelId="{413B4E2B-294E-4C1C-A908-4C24D504F2F5}" type="parTrans" cxnId="{63DE4B77-072E-4448-8263-BA050B00782E}">
      <dgm:prSet/>
      <dgm:spPr/>
      <dgm:t>
        <a:bodyPr/>
        <a:lstStyle/>
        <a:p>
          <a:endParaRPr lang="de-DE"/>
        </a:p>
      </dgm:t>
    </dgm:pt>
    <dgm:pt modelId="{A31DAFF2-CA40-4CEE-9C7D-D2671269866E}" type="sibTrans" cxnId="{63DE4B77-072E-4448-8263-BA050B00782E}">
      <dgm:prSet/>
      <dgm:spPr/>
      <dgm:t>
        <a:bodyPr/>
        <a:lstStyle/>
        <a:p>
          <a:endParaRPr lang="de-DE"/>
        </a:p>
      </dgm:t>
    </dgm:pt>
    <dgm:pt modelId="{DDA2D89B-8212-43CC-A7F1-85AB55C0E6CF}">
      <dgm:prSet/>
      <dgm:spPr/>
      <dgm:t>
        <a:bodyPr/>
        <a:lstStyle/>
        <a:p>
          <a:r>
            <a:rPr lang="de-DE">
              <a:solidFill>
                <a:srgbClr val="000000"/>
              </a:solidFill>
            </a:rPr>
            <a:t>Feature Scaling</a:t>
          </a:r>
          <a:endParaRPr lang="de-DE" dirty="0">
            <a:solidFill>
              <a:srgbClr val="000000"/>
            </a:solidFill>
          </a:endParaRPr>
        </a:p>
      </dgm:t>
    </dgm:pt>
    <dgm:pt modelId="{85597A88-9DF2-449F-9BAE-619C7D0C7495}" type="parTrans" cxnId="{0C3B8363-DD26-4344-A111-9C514AFFE694}">
      <dgm:prSet/>
      <dgm:spPr/>
      <dgm:t>
        <a:bodyPr/>
        <a:lstStyle/>
        <a:p>
          <a:endParaRPr lang="de-DE"/>
        </a:p>
      </dgm:t>
    </dgm:pt>
    <dgm:pt modelId="{31FD9DEB-84EB-438F-8E25-46615CFBF240}" type="sibTrans" cxnId="{0C3B8363-DD26-4344-A111-9C514AFFE694}">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5">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5">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5">
        <dgm:presLayoutVars>
          <dgm:bulletEnabled val="1"/>
        </dgm:presLayoutVars>
      </dgm:prSet>
      <dgm:spPr/>
    </dgm:pt>
    <dgm:pt modelId="{73A55BC2-CF8D-46CD-8C75-F148DD246D30}" type="pres">
      <dgm:prSet presAssocID="{1DCCAAB2-FE34-406E-8079-7337084969BD}" presName="parSpace" presStyleCnt="0"/>
      <dgm:spPr/>
    </dgm:pt>
    <dgm:pt modelId="{6AE60A79-47B4-4E45-A358-E73BAF41BD41}" type="pres">
      <dgm:prSet presAssocID="{EDE256E6-23D7-4849-87D2-2857D20A47C6}" presName="parTxOnly" presStyleLbl="node1" presStyleIdx="3" presStyleCnt="5">
        <dgm:presLayoutVars>
          <dgm:bulletEnabled val="1"/>
        </dgm:presLayoutVars>
      </dgm:prSet>
      <dgm:spPr/>
    </dgm:pt>
    <dgm:pt modelId="{D5F29816-08AE-4F07-ADFD-5969F171F645}" type="pres">
      <dgm:prSet presAssocID="{A31DAFF2-CA40-4CEE-9C7D-D2671269866E}" presName="parSpace" presStyleCnt="0"/>
      <dgm:spPr/>
    </dgm:pt>
    <dgm:pt modelId="{56B833BB-1FC7-4AEA-B9ED-15A982053D50}" type="pres">
      <dgm:prSet presAssocID="{DDA2D89B-8212-43CC-A7F1-85AB55C0E6CF}" presName="parTxOnly" presStyleLbl="node1" presStyleIdx="4" presStyleCnt="5">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17114D0A-FFB8-4288-9062-4586DACE335A}" type="presOf" srcId="{EDE256E6-23D7-4849-87D2-2857D20A47C6}" destId="{6AE60A79-47B4-4E45-A358-E73BAF41BD41}" srcOrd="0" destOrd="0" presId="urn:microsoft.com/office/officeart/2005/8/layout/hChevron3"/>
    <dgm:cxn modelId="{B0124D1E-C50F-456D-A893-3390A583C8F0}" type="presOf" srcId="{DDA2D89B-8212-43CC-A7F1-85AB55C0E6CF}" destId="{56B833BB-1FC7-4AEA-B9ED-15A982053D50}"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0C3B8363-DD26-4344-A111-9C514AFFE694}" srcId="{66ED5601-2059-4525-B92D-2FFE27AEFEAA}" destId="{DDA2D89B-8212-43CC-A7F1-85AB55C0E6CF}" srcOrd="4" destOrd="0" parTransId="{85597A88-9DF2-449F-9BAE-619C7D0C7495}" sibTransId="{31FD9DEB-84EB-438F-8E25-46615CFBF240}"/>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63DE4B77-072E-4448-8263-BA050B00782E}" srcId="{66ED5601-2059-4525-B92D-2FFE27AEFEAA}" destId="{EDE256E6-23D7-4849-87D2-2857D20A47C6}" srcOrd="3" destOrd="0" parTransId="{413B4E2B-294E-4C1C-A908-4C24D504F2F5}" sibTransId="{A31DAFF2-CA40-4CEE-9C7D-D2671269866E}"/>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 modelId="{B564C94E-B2D2-409D-AE3E-72236D113E06}" type="presParOf" srcId="{FB92450D-B395-4492-A630-06C078A70844}" destId="{73A55BC2-CF8D-46CD-8C75-F148DD246D30}" srcOrd="5" destOrd="0" presId="urn:microsoft.com/office/officeart/2005/8/layout/hChevron3"/>
    <dgm:cxn modelId="{DEF79A86-4660-45F0-AF34-2052837731B1}" type="presParOf" srcId="{FB92450D-B395-4492-A630-06C078A70844}" destId="{6AE60A79-47B4-4E45-A358-E73BAF41BD41}" srcOrd="6" destOrd="0" presId="urn:microsoft.com/office/officeart/2005/8/layout/hChevron3"/>
    <dgm:cxn modelId="{C98AC4DA-F774-4467-AC7C-076B986AF55F}" type="presParOf" srcId="{FB92450D-B395-4492-A630-06C078A70844}" destId="{D5F29816-08AE-4F07-ADFD-5969F171F645}" srcOrd="7" destOrd="0" presId="urn:microsoft.com/office/officeart/2005/8/layout/hChevron3"/>
    <dgm:cxn modelId="{9DD7BB00-0396-47F6-8403-4AFE93040829}" type="presParOf" srcId="{FB92450D-B395-4492-A630-06C078A70844}" destId="{56B833BB-1FC7-4AEA-B9ED-15A982053D5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F99CEE-94D7-455C-8D05-4794C379FDC8}" type="doc">
      <dgm:prSet loTypeId="urn:microsoft.com/office/officeart/2005/8/layout/process1" loCatId="process" qsTypeId="urn:microsoft.com/office/officeart/2005/8/quickstyle/simple1" qsCatId="simple" csTypeId="urn:microsoft.com/office/officeart/2005/8/colors/accent1_2" csCatId="accent1" phldr="1"/>
      <dgm:spPr/>
    </dgm:pt>
    <dgm:pt modelId="{A31C852D-E970-45BB-A5E5-F2533C2065FA}">
      <dgm:prSet phldrT="[Text]" custT="1"/>
      <dgm:spPr/>
      <dgm:t>
        <a:bodyPr/>
        <a:lstStyle/>
        <a:p>
          <a:r>
            <a:rPr lang="de-DE" sz="3200" dirty="0">
              <a:solidFill>
                <a:srgbClr val="000000"/>
              </a:solidFill>
            </a:rPr>
            <a:t>MLP</a:t>
          </a:r>
          <a:endParaRPr lang="de-DE" sz="4300" dirty="0">
            <a:solidFill>
              <a:srgbClr val="000000"/>
            </a:solidFill>
          </a:endParaRPr>
        </a:p>
      </dgm:t>
    </dgm:pt>
    <dgm:pt modelId="{75062521-045B-4CC7-BC9B-D3FF41F1AD75}" type="parTrans" cxnId="{DCB6382A-6549-4084-BE65-D9C8124426FE}">
      <dgm:prSet/>
      <dgm:spPr/>
      <dgm:t>
        <a:bodyPr/>
        <a:lstStyle/>
        <a:p>
          <a:endParaRPr lang="de-DE"/>
        </a:p>
      </dgm:t>
    </dgm:pt>
    <dgm:pt modelId="{52DDAEC9-20E9-4410-9AF1-99EB6006C7BE}" type="sibTrans" cxnId="{DCB6382A-6549-4084-BE65-D9C8124426FE}">
      <dgm:prSet/>
      <dgm:spPr>
        <a:solidFill>
          <a:schemeClr val="bg1"/>
        </a:solidFill>
        <a:ln>
          <a:solidFill>
            <a:schemeClr val="bg1"/>
          </a:solidFill>
        </a:ln>
      </dgm:spPr>
      <dgm:t>
        <a:bodyPr/>
        <a:lstStyle/>
        <a:p>
          <a:endParaRPr lang="de-DE" dirty="0"/>
        </a:p>
      </dgm:t>
    </dgm:pt>
    <dgm:pt modelId="{C036A8DD-B00B-46E8-ADAE-CB15793FDF44}">
      <dgm:prSet phldrT="[Text]" custT="1"/>
      <dgm:spPr/>
      <dgm:t>
        <a:bodyPr/>
        <a:lstStyle/>
        <a:p>
          <a:r>
            <a:rPr lang="de-DE" sz="3200" dirty="0">
              <a:solidFill>
                <a:srgbClr val="000000"/>
              </a:solidFill>
            </a:rPr>
            <a:t>SVM</a:t>
          </a:r>
          <a:endParaRPr lang="de-DE" sz="3600" dirty="0">
            <a:solidFill>
              <a:srgbClr val="000000"/>
            </a:solidFill>
          </a:endParaRPr>
        </a:p>
      </dgm:t>
    </dgm:pt>
    <dgm:pt modelId="{C6117850-4236-4B73-A97C-9BEEDA332F1C}" type="parTrans" cxnId="{BB46D89C-6A1F-433C-8BB7-04232E6AF80C}">
      <dgm:prSet/>
      <dgm:spPr/>
      <dgm:t>
        <a:bodyPr/>
        <a:lstStyle/>
        <a:p>
          <a:endParaRPr lang="de-DE"/>
        </a:p>
      </dgm:t>
    </dgm:pt>
    <dgm:pt modelId="{7C1539B0-BD3F-4F3A-A26F-FB8BC116F6D7}" type="sibTrans" cxnId="{BB46D89C-6A1F-433C-8BB7-04232E6AF80C}">
      <dgm:prSet/>
      <dgm:spPr>
        <a:solidFill>
          <a:schemeClr val="bg1"/>
        </a:solidFill>
      </dgm:spPr>
      <dgm:t>
        <a:bodyPr/>
        <a:lstStyle/>
        <a:p>
          <a:endParaRPr lang="de-DE"/>
        </a:p>
      </dgm:t>
    </dgm:pt>
    <dgm:pt modelId="{67143A3C-5ED9-43A2-8A97-8BFCB1595CE2}">
      <dgm:prSet phldrT="[Text]" custT="1"/>
      <dgm:spPr/>
      <dgm:t>
        <a:bodyPr/>
        <a:lstStyle/>
        <a:p>
          <a:r>
            <a:rPr lang="de-DE" sz="3200" dirty="0">
              <a:solidFill>
                <a:srgbClr val="000000"/>
              </a:solidFill>
            </a:rPr>
            <a:t>RF</a:t>
          </a:r>
          <a:endParaRPr lang="de-DE" sz="3600" dirty="0">
            <a:solidFill>
              <a:srgbClr val="000000"/>
            </a:solidFill>
          </a:endParaRPr>
        </a:p>
      </dgm:t>
    </dgm:pt>
    <dgm:pt modelId="{0C3B1622-307C-41D9-AA11-2E6E7657398F}" type="parTrans" cxnId="{07029853-7855-4EE7-9FFA-DE9B934620A6}">
      <dgm:prSet/>
      <dgm:spPr/>
      <dgm:t>
        <a:bodyPr/>
        <a:lstStyle/>
        <a:p>
          <a:endParaRPr lang="de-DE"/>
        </a:p>
      </dgm:t>
    </dgm:pt>
    <dgm:pt modelId="{A9DFD2D6-5B6D-4FE5-960E-527781A76A79}" type="sibTrans" cxnId="{07029853-7855-4EE7-9FFA-DE9B934620A6}">
      <dgm:prSet/>
      <dgm:spPr/>
      <dgm:t>
        <a:bodyPr/>
        <a:lstStyle/>
        <a:p>
          <a:endParaRPr lang="de-DE"/>
        </a:p>
      </dgm:t>
    </dgm:pt>
    <dgm:pt modelId="{E3A39D09-DED4-4E2D-B4C0-8392EAF511D6}" type="pres">
      <dgm:prSet presAssocID="{ACF99CEE-94D7-455C-8D05-4794C379FDC8}" presName="Name0" presStyleCnt="0">
        <dgm:presLayoutVars>
          <dgm:dir/>
          <dgm:resizeHandles val="exact"/>
        </dgm:presLayoutVars>
      </dgm:prSet>
      <dgm:spPr/>
    </dgm:pt>
    <dgm:pt modelId="{494B6BC8-9D84-4E31-8E5B-9FF21F649DCF}" type="pres">
      <dgm:prSet presAssocID="{A31C852D-E970-45BB-A5E5-F2533C2065FA}" presName="node" presStyleLbl="node1" presStyleIdx="0" presStyleCnt="3">
        <dgm:presLayoutVars>
          <dgm:bulletEnabled val="1"/>
        </dgm:presLayoutVars>
      </dgm:prSet>
      <dgm:spPr/>
    </dgm:pt>
    <dgm:pt modelId="{750CC878-131F-4480-BC8C-8F84BF6C4000}" type="pres">
      <dgm:prSet presAssocID="{52DDAEC9-20E9-4410-9AF1-99EB6006C7BE}" presName="sibTrans" presStyleLbl="sibTrans2D1" presStyleIdx="0" presStyleCnt="2"/>
      <dgm:spPr/>
    </dgm:pt>
    <dgm:pt modelId="{C2B84BAF-EC7D-48B4-80B2-D0EE4FF0D9BA}" type="pres">
      <dgm:prSet presAssocID="{52DDAEC9-20E9-4410-9AF1-99EB6006C7BE}" presName="connectorText" presStyleLbl="sibTrans2D1" presStyleIdx="0" presStyleCnt="2"/>
      <dgm:spPr/>
    </dgm:pt>
    <dgm:pt modelId="{E848EF23-81EC-45B8-8F65-F2E295599A45}" type="pres">
      <dgm:prSet presAssocID="{C036A8DD-B00B-46E8-ADAE-CB15793FDF44}" presName="node" presStyleLbl="node1" presStyleIdx="1" presStyleCnt="3">
        <dgm:presLayoutVars>
          <dgm:bulletEnabled val="1"/>
        </dgm:presLayoutVars>
      </dgm:prSet>
      <dgm:spPr/>
    </dgm:pt>
    <dgm:pt modelId="{48CC6289-4E9E-4F14-B297-109D242FC7E8}" type="pres">
      <dgm:prSet presAssocID="{7C1539B0-BD3F-4F3A-A26F-FB8BC116F6D7}" presName="sibTrans" presStyleLbl="sibTrans2D1" presStyleIdx="1" presStyleCnt="2"/>
      <dgm:spPr/>
    </dgm:pt>
    <dgm:pt modelId="{9040670B-DEB7-4116-A5B3-7766B9356A89}" type="pres">
      <dgm:prSet presAssocID="{7C1539B0-BD3F-4F3A-A26F-FB8BC116F6D7}" presName="connectorText" presStyleLbl="sibTrans2D1" presStyleIdx="1" presStyleCnt="2"/>
      <dgm:spPr/>
    </dgm:pt>
    <dgm:pt modelId="{2DABAB34-62D6-47A3-ADC4-182DAD7EEDD5}" type="pres">
      <dgm:prSet presAssocID="{67143A3C-5ED9-43A2-8A97-8BFCB1595CE2}" presName="node" presStyleLbl="node1" presStyleIdx="2" presStyleCnt="3">
        <dgm:presLayoutVars>
          <dgm:bulletEnabled val="1"/>
        </dgm:presLayoutVars>
      </dgm:prSet>
      <dgm:spPr/>
    </dgm:pt>
  </dgm:ptLst>
  <dgm:cxnLst>
    <dgm:cxn modelId="{B1E66109-393F-4BE4-87DE-A2BEA0A6C50D}" type="presOf" srcId="{7C1539B0-BD3F-4F3A-A26F-FB8BC116F6D7}" destId="{9040670B-DEB7-4116-A5B3-7766B9356A89}" srcOrd="1" destOrd="0" presId="urn:microsoft.com/office/officeart/2005/8/layout/process1"/>
    <dgm:cxn modelId="{9625ED0A-7E29-4034-AA13-9BDA9737F18A}" type="presOf" srcId="{67143A3C-5ED9-43A2-8A97-8BFCB1595CE2}" destId="{2DABAB34-62D6-47A3-ADC4-182DAD7EEDD5}" srcOrd="0" destOrd="0" presId="urn:microsoft.com/office/officeart/2005/8/layout/process1"/>
    <dgm:cxn modelId="{BB048320-6ED7-422D-8034-CBE3D8A3A482}" type="presOf" srcId="{C036A8DD-B00B-46E8-ADAE-CB15793FDF44}" destId="{E848EF23-81EC-45B8-8F65-F2E295599A45}" srcOrd="0" destOrd="0" presId="urn:microsoft.com/office/officeart/2005/8/layout/process1"/>
    <dgm:cxn modelId="{877DD124-A035-4F1A-88CE-40BF45E279D8}" type="presOf" srcId="{A31C852D-E970-45BB-A5E5-F2533C2065FA}" destId="{494B6BC8-9D84-4E31-8E5B-9FF21F649DCF}" srcOrd="0" destOrd="0" presId="urn:microsoft.com/office/officeart/2005/8/layout/process1"/>
    <dgm:cxn modelId="{45CB1A2A-8EA5-473A-935F-4DB4D7B53215}" type="presOf" srcId="{52DDAEC9-20E9-4410-9AF1-99EB6006C7BE}" destId="{750CC878-131F-4480-BC8C-8F84BF6C4000}" srcOrd="0" destOrd="0" presId="urn:microsoft.com/office/officeart/2005/8/layout/process1"/>
    <dgm:cxn modelId="{DCB6382A-6549-4084-BE65-D9C8124426FE}" srcId="{ACF99CEE-94D7-455C-8D05-4794C379FDC8}" destId="{A31C852D-E970-45BB-A5E5-F2533C2065FA}" srcOrd="0" destOrd="0" parTransId="{75062521-045B-4CC7-BC9B-D3FF41F1AD75}" sibTransId="{52DDAEC9-20E9-4410-9AF1-99EB6006C7BE}"/>
    <dgm:cxn modelId="{1929D550-0AF4-4F0D-9C69-2A8CAF6C9331}" type="presOf" srcId="{7C1539B0-BD3F-4F3A-A26F-FB8BC116F6D7}" destId="{48CC6289-4E9E-4F14-B297-109D242FC7E8}" srcOrd="0" destOrd="0" presId="urn:microsoft.com/office/officeart/2005/8/layout/process1"/>
    <dgm:cxn modelId="{07029853-7855-4EE7-9FFA-DE9B934620A6}" srcId="{ACF99CEE-94D7-455C-8D05-4794C379FDC8}" destId="{67143A3C-5ED9-43A2-8A97-8BFCB1595CE2}" srcOrd="2" destOrd="0" parTransId="{0C3B1622-307C-41D9-AA11-2E6E7657398F}" sibTransId="{A9DFD2D6-5B6D-4FE5-960E-527781A76A79}"/>
    <dgm:cxn modelId="{BB46D89C-6A1F-433C-8BB7-04232E6AF80C}" srcId="{ACF99CEE-94D7-455C-8D05-4794C379FDC8}" destId="{C036A8DD-B00B-46E8-ADAE-CB15793FDF44}" srcOrd="1" destOrd="0" parTransId="{C6117850-4236-4B73-A97C-9BEEDA332F1C}" sibTransId="{7C1539B0-BD3F-4F3A-A26F-FB8BC116F6D7}"/>
    <dgm:cxn modelId="{F5939FCD-5619-4A09-9E9A-104FA6930B5A}" type="presOf" srcId="{52DDAEC9-20E9-4410-9AF1-99EB6006C7BE}" destId="{C2B84BAF-EC7D-48B4-80B2-D0EE4FF0D9BA}" srcOrd="1" destOrd="0" presId="urn:microsoft.com/office/officeart/2005/8/layout/process1"/>
    <dgm:cxn modelId="{118832F9-E473-4044-9F79-EE506174FF20}" type="presOf" srcId="{ACF99CEE-94D7-455C-8D05-4794C379FDC8}" destId="{E3A39D09-DED4-4E2D-B4C0-8392EAF511D6}" srcOrd="0" destOrd="0" presId="urn:microsoft.com/office/officeart/2005/8/layout/process1"/>
    <dgm:cxn modelId="{0E747947-02C0-41F0-AEB7-40ED00F5C43E}" type="presParOf" srcId="{E3A39D09-DED4-4E2D-B4C0-8392EAF511D6}" destId="{494B6BC8-9D84-4E31-8E5B-9FF21F649DCF}" srcOrd="0" destOrd="0" presId="urn:microsoft.com/office/officeart/2005/8/layout/process1"/>
    <dgm:cxn modelId="{3AD116A4-265F-45DB-B684-17F45C7723BC}" type="presParOf" srcId="{E3A39D09-DED4-4E2D-B4C0-8392EAF511D6}" destId="{750CC878-131F-4480-BC8C-8F84BF6C4000}" srcOrd="1" destOrd="0" presId="urn:microsoft.com/office/officeart/2005/8/layout/process1"/>
    <dgm:cxn modelId="{FB474D83-FDCF-452B-889F-45A713528F82}" type="presParOf" srcId="{750CC878-131F-4480-BC8C-8F84BF6C4000}" destId="{C2B84BAF-EC7D-48B4-80B2-D0EE4FF0D9BA}" srcOrd="0" destOrd="0" presId="urn:microsoft.com/office/officeart/2005/8/layout/process1"/>
    <dgm:cxn modelId="{E00B1B6E-4127-4DA2-ADF7-AEA92C3340F5}" type="presParOf" srcId="{E3A39D09-DED4-4E2D-B4C0-8392EAF511D6}" destId="{E848EF23-81EC-45B8-8F65-F2E295599A45}" srcOrd="2" destOrd="0" presId="urn:microsoft.com/office/officeart/2005/8/layout/process1"/>
    <dgm:cxn modelId="{9C4BFFDC-EF64-4C94-B5D7-F6893B19A2E0}" type="presParOf" srcId="{E3A39D09-DED4-4E2D-B4C0-8392EAF511D6}" destId="{48CC6289-4E9E-4F14-B297-109D242FC7E8}" srcOrd="3" destOrd="0" presId="urn:microsoft.com/office/officeart/2005/8/layout/process1"/>
    <dgm:cxn modelId="{979DB62E-F20D-4FFD-9538-1F60B30FB25D}" type="presParOf" srcId="{48CC6289-4E9E-4F14-B297-109D242FC7E8}" destId="{9040670B-DEB7-4116-A5B3-7766B9356A89}" srcOrd="0" destOrd="0" presId="urn:microsoft.com/office/officeart/2005/8/layout/process1"/>
    <dgm:cxn modelId="{DFAC29EA-F18C-4768-A89D-F86618CED091}" type="presParOf" srcId="{E3A39D09-DED4-4E2D-B4C0-8392EAF511D6}" destId="{2DABAB34-62D6-47A3-ADC4-182DAD7EEDD5}"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a:t>
          </a:r>
          <a:r>
            <a:rPr lang="de-DE" dirty="0" err="1">
              <a:solidFill>
                <a:srgbClr val="000000"/>
              </a:solidFill>
            </a:rPr>
            <a:t>Extraction</a:t>
          </a:r>
          <a:endParaRPr lang="de-DE" dirty="0">
            <a:solidFill>
              <a:srgbClr val="000000"/>
            </a:solidFill>
          </a:endParaRP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1">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8BCA7A5C-A152-4B48-B269-B6A17493045C}" type="presOf" srcId="{66ED5601-2059-4525-B92D-2FFE27AEFEAA}" destId="{FB92450D-B395-4492-A630-06C078A70844}" srcOrd="0" destOrd="0" presId="urn:microsoft.com/office/officeart/2005/8/layout/hChevron3"/>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a:t>
          </a:r>
          <a:r>
            <a:rPr lang="de-DE" dirty="0" err="1">
              <a:solidFill>
                <a:srgbClr val="000000"/>
              </a:solidFill>
            </a:rPr>
            <a:t>Extraction</a:t>
          </a:r>
          <a:endParaRPr lang="de-DE" dirty="0">
            <a:solidFill>
              <a:srgbClr val="000000"/>
            </a:solidFill>
          </a:endParaRP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2">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2">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8BCA7A5C-A152-4B48-B269-B6A17493045C}" type="presOf" srcId="{66ED5601-2059-4525-B92D-2FFE27AEFEAA}" destId="{FB92450D-B395-4492-A630-06C078A70844}" srcOrd="0" destOrd="0" presId="urn:microsoft.com/office/officeart/2005/8/layout/hChevron3"/>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a:t>
          </a:r>
          <a:r>
            <a:rPr lang="de-DE" dirty="0" err="1">
              <a:solidFill>
                <a:srgbClr val="000000"/>
              </a:solidFill>
            </a:rPr>
            <a:t>Extraction</a:t>
          </a:r>
          <a:endParaRPr lang="de-DE" dirty="0">
            <a:solidFill>
              <a:srgbClr val="000000"/>
            </a:solidFill>
          </a:endParaRP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3">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3">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3">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a:t>
          </a:r>
          <a:r>
            <a:rPr lang="de-DE" dirty="0" err="1">
              <a:solidFill>
                <a:srgbClr val="000000"/>
              </a:solidFill>
            </a:rPr>
            <a:t>Extraction</a:t>
          </a:r>
          <a:endParaRPr lang="de-DE" dirty="0">
            <a:solidFill>
              <a:srgbClr val="000000"/>
            </a:solidFill>
          </a:endParaRP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EDE256E6-23D7-4849-87D2-2857D20A47C6}">
      <dgm:prSet/>
      <dgm:spPr/>
      <dgm:t>
        <a:bodyPr/>
        <a:lstStyle/>
        <a:p>
          <a:r>
            <a:rPr lang="de-DE">
              <a:solidFill>
                <a:srgbClr val="000000"/>
              </a:solidFill>
            </a:rPr>
            <a:t>Class Imbalance</a:t>
          </a:r>
          <a:endParaRPr lang="de-DE" dirty="0">
            <a:solidFill>
              <a:srgbClr val="000000"/>
            </a:solidFill>
          </a:endParaRPr>
        </a:p>
      </dgm:t>
    </dgm:pt>
    <dgm:pt modelId="{413B4E2B-294E-4C1C-A908-4C24D504F2F5}" type="parTrans" cxnId="{63DE4B77-072E-4448-8263-BA050B00782E}">
      <dgm:prSet/>
      <dgm:spPr/>
      <dgm:t>
        <a:bodyPr/>
        <a:lstStyle/>
        <a:p>
          <a:endParaRPr lang="de-DE"/>
        </a:p>
      </dgm:t>
    </dgm:pt>
    <dgm:pt modelId="{A31DAFF2-CA40-4CEE-9C7D-D2671269866E}" type="sibTrans" cxnId="{63DE4B77-072E-4448-8263-BA050B00782E}">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4">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4">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4">
        <dgm:presLayoutVars>
          <dgm:bulletEnabled val="1"/>
        </dgm:presLayoutVars>
      </dgm:prSet>
      <dgm:spPr/>
    </dgm:pt>
    <dgm:pt modelId="{73A55BC2-CF8D-46CD-8C75-F148DD246D30}" type="pres">
      <dgm:prSet presAssocID="{1DCCAAB2-FE34-406E-8079-7337084969BD}" presName="parSpace" presStyleCnt="0"/>
      <dgm:spPr/>
    </dgm:pt>
    <dgm:pt modelId="{6AE60A79-47B4-4E45-A358-E73BAF41BD41}" type="pres">
      <dgm:prSet presAssocID="{EDE256E6-23D7-4849-87D2-2857D20A47C6}" presName="parTxOnly" presStyleLbl="node1" presStyleIdx="3" presStyleCnt="4">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17114D0A-FFB8-4288-9062-4586DACE335A}" type="presOf" srcId="{EDE256E6-23D7-4849-87D2-2857D20A47C6}" destId="{6AE60A79-47B4-4E45-A358-E73BAF41BD41}"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63DE4B77-072E-4448-8263-BA050B00782E}" srcId="{66ED5601-2059-4525-B92D-2FFE27AEFEAA}" destId="{EDE256E6-23D7-4849-87D2-2857D20A47C6}" srcOrd="3" destOrd="0" parTransId="{413B4E2B-294E-4C1C-A908-4C24D504F2F5}" sibTransId="{A31DAFF2-CA40-4CEE-9C7D-D2671269866E}"/>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 modelId="{B564C94E-B2D2-409D-AE3E-72236D113E06}" type="presParOf" srcId="{FB92450D-B395-4492-A630-06C078A70844}" destId="{73A55BC2-CF8D-46CD-8C75-F148DD246D30}" srcOrd="5" destOrd="0" presId="urn:microsoft.com/office/officeart/2005/8/layout/hChevron3"/>
    <dgm:cxn modelId="{DEF79A86-4660-45F0-AF34-2052837731B1}" type="presParOf" srcId="{FB92450D-B395-4492-A630-06C078A70844}" destId="{6AE60A79-47B4-4E45-A358-E73BAF41BD4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a:t>
          </a:r>
          <a:r>
            <a:rPr lang="de-DE" dirty="0" err="1">
              <a:solidFill>
                <a:srgbClr val="000000"/>
              </a:solidFill>
            </a:rPr>
            <a:t>Extraction</a:t>
          </a:r>
          <a:endParaRPr lang="de-DE" dirty="0">
            <a:solidFill>
              <a:srgbClr val="000000"/>
            </a:solidFill>
          </a:endParaRP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EDE256E6-23D7-4849-87D2-2857D20A47C6}">
      <dgm:prSet/>
      <dgm:spPr/>
      <dgm:t>
        <a:bodyPr/>
        <a:lstStyle/>
        <a:p>
          <a:r>
            <a:rPr lang="de-DE">
              <a:solidFill>
                <a:srgbClr val="000000"/>
              </a:solidFill>
            </a:rPr>
            <a:t>Class Imbalance</a:t>
          </a:r>
          <a:endParaRPr lang="de-DE" dirty="0">
            <a:solidFill>
              <a:srgbClr val="000000"/>
            </a:solidFill>
          </a:endParaRPr>
        </a:p>
      </dgm:t>
    </dgm:pt>
    <dgm:pt modelId="{413B4E2B-294E-4C1C-A908-4C24D504F2F5}" type="parTrans" cxnId="{63DE4B77-072E-4448-8263-BA050B00782E}">
      <dgm:prSet/>
      <dgm:spPr/>
      <dgm:t>
        <a:bodyPr/>
        <a:lstStyle/>
        <a:p>
          <a:endParaRPr lang="de-DE"/>
        </a:p>
      </dgm:t>
    </dgm:pt>
    <dgm:pt modelId="{A31DAFF2-CA40-4CEE-9C7D-D2671269866E}" type="sibTrans" cxnId="{63DE4B77-072E-4448-8263-BA050B00782E}">
      <dgm:prSet/>
      <dgm:spPr/>
      <dgm:t>
        <a:bodyPr/>
        <a:lstStyle/>
        <a:p>
          <a:endParaRPr lang="de-DE"/>
        </a:p>
      </dgm:t>
    </dgm:pt>
    <dgm:pt modelId="{DDA2D89B-8212-43CC-A7F1-85AB55C0E6CF}">
      <dgm:prSet/>
      <dgm:spPr/>
      <dgm:t>
        <a:bodyPr/>
        <a:lstStyle/>
        <a:p>
          <a:r>
            <a:rPr lang="de-DE">
              <a:solidFill>
                <a:srgbClr val="000000"/>
              </a:solidFill>
            </a:rPr>
            <a:t>Feature Scaling</a:t>
          </a:r>
          <a:endParaRPr lang="de-DE" dirty="0">
            <a:solidFill>
              <a:srgbClr val="000000"/>
            </a:solidFill>
          </a:endParaRPr>
        </a:p>
      </dgm:t>
    </dgm:pt>
    <dgm:pt modelId="{85597A88-9DF2-449F-9BAE-619C7D0C7495}" type="parTrans" cxnId="{0C3B8363-DD26-4344-A111-9C514AFFE694}">
      <dgm:prSet/>
      <dgm:spPr/>
      <dgm:t>
        <a:bodyPr/>
        <a:lstStyle/>
        <a:p>
          <a:endParaRPr lang="de-DE"/>
        </a:p>
      </dgm:t>
    </dgm:pt>
    <dgm:pt modelId="{31FD9DEB-84EB-438F-8E25-46615CFBF240}" type="sibTrans" cxnId="{0C3B8363-DD26-4344-A111-9C514AFFE694}">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5">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5">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5">
        <dgm:presLayoutVars>
          <dgm:bulletEnabled val="1"/>
        </dgm:presLayoutVars>
      </dgm:prSet>
      <dgm:spPr/>
    </dgm:pt>
    <dgm:pt modelId="{73A55BC2-CF8D-46CD-8C75-F148DD246D30}" type="pres">
      <dgm:prSet presAssocID="{1DCCAAB2-FE34-406E-8079-7337084969BD}" presName="parSpace" presStyleCnt="0"/>
      <dgm:spPr/>
    </dgm:pt>
    <dgm:pt modelId="{6AE60A79-47B4-4E45-A358-E73BAF41BD41}" type="pres">
      <dgm:prSet presAssocID="{EDE256E6-23D7-4849-87D2-2857D20A47C6}" presName="parTxOnly" presStyleLbl="node1" presStyleIdx="3" presStyleCnt="5">
        <dgm:presLayoutVars>
          <dgm:bulletEnabled val="1"/>
        </dgm:presLayoutVars>
      </dgm:prSet>
      <dgm:spPr/>
    </dgm:pt>
    <dgm:pt modelId="{D5F29816-08AE-4F07-ADFD-5969F171F645}" type="pres">
      <dgm:prSet presAssocID="{A31DAFF2-CA40-4CEE-9C7D-D2671269866E}" presName="parSpace" presStyleCnt="0"/>
      <dgm:spPr/>
    </dgm:pt>
    <dgm:pt modelId="{56B833BB-1FC7-4AEA-B9ED-15A982053D50}" type="pres">
      <dgm:prSet presAssocID="{DDA2D89B-8212-43CC-A7F1-85AB55C0E6CF}" presName="parTxOnly" presStyleLbl="node1" presStyleIdx="4" presStyleCnt="5">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17114D0A-FFB8-4288-9062-4586DACE335A}" type="presOf" srcId="{EDE256E6-23D7-4849-87D2-2857D20A47C6}" destId="{6AE60A79-47B4-4E45-A358-E73BAF41BD41}" srcOrd="0" destOrd="0" presId="urn:microsoft.com/office/officeart/2005/8/layout/hChevron3"/>
    <dgm:cxn modelId="{B0124D1E-C50F-456D-A893-3390A583C8F0}" type="presOf" srcId="{DDA2D89B-8212-43CC-A7F1-85AB55C0E6CF}" destId="{56B833BB-1FC7-4AEA-B9ED-15A982053D50}"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0C3B8363-DD26-4344-A111-9C514AFFE694}" srcId="{66ED5601-2059-4525-B92D-2FFE27AEFEAA}" destId="{DDA2D89B-8212-43CC-A7F1-85AB55C0E6CF}" srcOrd="4" destOrd="0" parTransId="{85597A88-9DF2-449F-9BAE-619C7D0C7495}" sibTransId="{31FD9DEB-84EB-438F-8E25-46615CFBF240}"/>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63DE4B77-072E-4448-8263-BA050B00782E}" srcId="{66ED5601-2059-4525-B92D-2FFE27AEFEAA}" destId="{EDE256E6-23D7-4849-87D2-2857D20A47C6}" srcOrd="3" destOrd="0" parTransId="{413B4E2B-294E-4C1C-A908-4C24D504F2F5}" sibTransId="{A31DAFF2-CA40-4CEE-9C7D-D2671269866E}"/>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 modelId="{B564C94E-B2D2-409D-AE3E-72236D113E06}" type="presParOf" srcId="{FB92450D-B395-4492-A630-06C078A70844}" destId="{73A55BC2-CF8D-46CD-8C75-F148DD246D30}" srcOrd="5" destOrd="0" presId="urn:microsoft.com/office/officeart/2005/8/layout/hChevron3"/>
    <dgm:cxn modelId="{DEF79A86-4660-45F0-AF34-2052837731B1}" type="presParOf" srcId="{FB92450D-B395-4492-A630-06C078A70844}" destId="{6AE60A79-47B4-4E45-A358-E73BAF41BD41}" srcOrd="6" destOrd="0" presId="urn:microsoft.com/office/officeart/2005/8/layout/hChevron3"/>
    <dgm:cxn modelId="{C98AC4DA-F774-4467-AC7C-076B986AF55F}" type="presParOf" srcId="{FB92450D-B395-4492-A630-06C078A70844}" destId="{D5F29816-08AE-4F07-ADFD-5969F171F645}" srcOrd="7" destOrd="0" presId="urn:microsoft.com/office/officeart/2005/8/layout/hChevron3"/>
    <dgm:cxn modelId="{9DD7BB00-0396-47F6-8403-4AFE93040829}" type="presParOf" srcId="{FB92450D-B395-4492-A630-06C078A70844}" destId="{56B833BB-1FC7-4AEA-B9ED-15A982053D5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F99CEE-94D7-455C-8D05-4794C379FDC8}" type="doc">
      <dgm:prSet loTypeId="urn:microsoft.com/office/officeart/2005/8/layout/process1" loCatId="process" qsTypeId="urn:microsoft.com/office/officeart/2005/8/quickstyle/simple1" qsCatId="simple" csTypeId="urn:microsoft.com/office/officeart/2005/8/colors/accent1_2" csCatId="accent1" phldr="1"/>
      <dgm:spPr/>
    </dgm:pt>
    <dgm:pt modelId="{A31C852D-E970-45BB-A5E5-F2533C2065FA}">
      <dgm:prSet phldrT="[Text]" custT="1"/>
      <dgm:spPr/>
      <dgm:t>
        <a:bodyPr/>
        <a:lstStyle/>
        <a:p>
          <a:r>
            <a:rPr lang="de-DE" sz="3200" dirty="0">
              <a:solidFill>
                <a:srgbClr val="000000"/>
              </a:solidFill>
            </a:rPr>
            <a:t>MLP</a:t>
          </a:r>
          <a:endParaRPr lang="de-DE" sz="4300" dirty="0">
            <a:solidFill>
              <a:srgbClr val="000000"/>
            </a:solidFill>
          </a:endParaRPr>
        </a:p>
      </dgm:t>
    </dgm:pt>
    <dgm:pt modelId="{75062521-045B-4CC7-BC9B-D3FF41F1AD75}" type="parTrans" cxnId="{DCB6382A-6549-4084-BE65-D9C8124426FE}">
      <dgm:prSet/>
      <dgm:spPr/>
      <dgm:t>
        <a:bodyPr/>
        <a:lstStyle/>
        <a:p>
          <a:endParaRPr lang="de-DE"/>
        </a:p>
      </dgm:t>
    </dgm:pt>
    <dgm:pt modelId="{52DDAEC9-20E9-4410-9AF1-99EB6006C7BE}" type="sibTrans" cxnId="{DCB6382A-6549-4084-BE65-D9C8124426FE}">
      <dgm:prSet/>
      <dgm:spPr>
        <a:solidFill>
          <a:schemeClr val="bg1"/>
        </a:solidFill>
        <a:ln>
          <a:solidFill>
            <a:schemeClr val="bg1"/>
          </a:solidFill>
        </a:ln>
      </dgm:spPr>
      <dgm:t>
        <a:bodyPr/>
        <a:lstStyle/>
        <a:p>
          <a:endParaRPr lang="de-DE" dirty="0"/>
        </a:p>
      </dgm:t>
    </dgm:pt>
    <dgm:pt modelId="{C036A8DD-B00B-46E8-ADAE-CB15793FDF44}">
      <dgm:prSet phldrT="[Text]" custT="1"/>
      <dgm:spPr/>
      <dgm:t>
        <a:bodyPr/>
        <a:lstStyle/>
        <a:p>
          <a:r>
            <a:rPr lang="de-DE" sz="3200" dirty="0">
              <a:solidFill>
                <a:srgbClr val="000000"/>
              </a:solidFill>
            </a:rPr>
            <a:t>SVM</a:t>
          </a:r>
          <a:endParaRPr lang="de-DE" sz="3600" dirty="0">
            <a:solidFill>
              <a:srgbClr val="000000"/>
            </a:solidFill>
          </a:endParaRPr>
        </a:p>
      </dgm:t>
    </dgm:pt>
    <dgm:pt modelId="{C6117850-4236-4B73-A97C-9BEEDA332F1C}" type="parTrans" cxnId="{BB46D89C-6A1F-433C-8BB7-04232E6AF80C}">
      <dgm:prSet/>
      <dgm:spPr/>
      <dgm:t>
        <a:bodyPr/>
        <a:lstStyle/>
        <a:p>
          <a:endParaRPr lang="de-DE"/>
        </a:p>
      </dgm:t>
    </dgm:pt>
    <dgm:pt modelId="{7C1539B0-BD3F-4F3A-A26F-FB8BC116F6D7}" type="sibTrans" cxnId="{BB46D89C-6A1F-433C-8BB7-04232E6AF80C}">
      <dgm:prSet/>
      <dgm:spPr>
        <a:solidFill>
          <a:schemeClr val="bg1"/>
        </a:solidFill>
      </dgm:spPr>
      <dgm:t>
        <a:bodyPr/>
        <a:lstStyle/>
        <a:p>
          <a:endParaRPr lang="de-DE"/>
        </a:p>
      </dgm:t>
    </dgm:pt>
    <dgm:pt modelId="{67143A3C-5ED9-43A2-8A97-8BFCB1595CE2}">
      <dgm:prSet phldrT="[Text]" custT="1"/>
      <dgm:spPr/>
      <dgm:t>
        <a:bodyPr/>
        <a:lstStyle/>
        <a:p>
          <a:r>
            <a:rPr lang="de-DE" sz="3200" dirty="0">
              <a:solidFill>
                <a:srgbClr val="000000"/>
              </a:solidFill>
            </a:rPr>
            <a:t>RF</a:t>
          </a:r>
          <a:endParaRPr lang="de-DE" sz="3600" dirty="0">
            <a:solidFill>
              <a:srgbClr val="000000"/>
            </a:solidFill>
          </a:endParaRPr>
        </a:p>
      </dgm:t>
    </dgm:pt>
    <dgm:pt modelId="{0C3B1622-307C-41D9-AA11-2E6E7657398F}" type="parTrans" cxnId="{07029853-7855-4EE7-9FFA-DE9B934620A6}">
      <dgm:prSet/>
      <dgm:spPr/>
      <dgm:t>
        <a:bodyPr/>
        <a:lstStyle/>
        <a:p>
          <a:endParaRPr lang="de-DE"/>
        </a:p>
      </dgm:t>
    </dgm:pt>
    <dgm:pt modelId="{A9DFD2D6-5B6D-4FE5-960E-527781A76A79}" type="sibTrans" cxnId="{07029853-7855-4EE7-9FFA-DE9B934620A6}">
      <dgm:prSet/>
      <dgm:spPr/>
      <dgm:t>
        <a:bodyPr/>
        <a:lstStyle/>
        <a:p>
          <a:endParaRPr lang="de-DE"/>
        </a:p>
      </dgm:t>
    </dgm:pt>
    <dgm:pt modelId="{E3A39D09-DED4-4E2D-B4C0-8392EAF511D6}" type="pres">
      <dgm:prSet presAssocID="{ACF99CEE-94D7-455C-8D05-4794C379FDC8}" presName="Name0" presStyleCnt="0">
        <dgm:presLayoutVars>
          <dgm:dir/>
          <dgm:resizeHandles val="exact"/>
        </dgm:presLayoutVars>
      </dgm:prSet>
      <dgm:spPr/>
    </dgm:pt>
    <dgm:pt modelId="{494B6BC8-9D84-4E31-8E5B-9FF21F649DCF}" type="pres">
      <dgm:prSet presAssocID="{A31C852D-E970-45BB-A5E5-F2533C2065FA}" presName="node" presStyleLbl="node1" presStyleIdx="0" presStyleCnt="3">
        <dgm:presLayoutVars>
          <dgm:bulletEnabled val="1"/>
        </dgm:presLayoutVars>
      </dgm:prSet>
      <dgm:spPr/>
    </dgm:pt>
    <dgm:pt modelId="{750CC878-131F-4480-BC8C-8F84BF6C4000}" type="pres">
      <dgm:prSet presAssocID="{52DDAEC9-20E9-4410-9AF1-99EB6006C7BE}" presName="sibTrans" presStyleLbl="sibTrans2D1" presStyleIdx="0" presStyleCnt="2"/>
      <dgm:spPr/>
    </dgm:pt>
    <dgm:pt modelId="{C2B84BAF-EC7D-48B4-80B2-D0EE4FF0D9BA}" type="pres">
      <dgm:prSet presAssocID="{52DDAEC9-20E9-4410-9AF1-99EB6006C7BE}" presName="connectorText" presStyleLbl="sibTrans2D1" presStyleIdx="0" presStyleCnt="2"/>
      <dgm:spPr/>
    </dgm:pt>
    <dgm:pt modelId="{E848EF23-81EC-45B8-8F65-F2E295599A45}" type="pres">
      <dgm:prSet presAssocID="{C036A8DD-B00B-46E8-ADAE-CB15793FDF44}" presName="node" presStyleLbl="node1" presStyleIdx="1" presStyleCnt="3">
        <dgm:presLayoutVars>
          <dgm:bulletEnabled val="1"/>
        </dgm:presLayoutVars>
      </dgm:prSet>
      <dgm:spPr/>
    </dgm:pt>
    <dgm:pt modelId="{48CC6289-4E9E-4F14-B297-109D242FC7E8}" type="pres">
      <dgm:prSet presAssocID="{7C1539B0-BD3F-4F3A-A26F-FB8BC116F6D7}" presName="sibTrans" presStyleLbl="sibTrans2D1" presStyleIdx="1" presStyleCnt="2"/>
      <dgm:spPr/>
    </dgm:pt>
    <dgm:pt modelId="{9040670B-DEB7-4116-A5B3-7766B9356A89}" type="pres">
      <dgm:prSet presAssocID="{7C1539B0-BD3F-4F3A-A26F-FB8BC116F6D7}" presName="connectorText" presStyleLbl="sibTrans2D1" presStyleIdx="1" presStyleCnt="2"/>
      <dgm:spPr/>
    </dgm:pt>
    <dgm:pt modelId="{2DABAB34-62D6-47A3-ADC4-182DAD7EEDD5}" type="pres">
      <dgm:prSet presAssocID="{67143A3C-5ED9-43A2-8A97-8BFCB1595CE2}" presName="node" presStyleLbl="node1" presStyleIdx="2" presStyleCnt="3">
        <dgm:presLayoutVars>
          <dgm:bulletEnabled val="1"/>
        </dgm:presLayoutVars>
      </dgm:prSet>
      <dgm:spPr/>
    </dgm:pt>
  </dgm:ptLst>
  <dgm:cxnLst>
    <dgm:cxn modelId="{B1E66109-393F-4BE4-87DE-A2BEA0A6C50D}" type="presOf" srcId="{7C1539B0-BD3F-4F3A-A26F-FB8BC116F6D7}" destId="{9040670B-DEB7-4116-A5B3-7766B9356A89}" srcOrd="1" destOrd="0" presId="urn:microsoft.com/office/officeart/2005/8/layout/process1"/>
    <dgm:cxn modelId="{9625ED0A-7E29-4034-AA13-9BDA9737F18A}" type="presOf" srcId="{67143A3C-5ED9-43A2-8A97-8BFCB1595CE2}" destId="{2DABAB34-62D6-47A3-ADC4-182DAD7EEDD5}" srcOrd="0" destOrd="0" presId="urn:microsoft.com/office/officeart/2005/8/layout/process1"/>
    <dgm:cxn modelId="{BB048320-6ED7-422D-8034-CBE3D8A3A482}" type="presOf" srcId="{C036A8DD-B00B-46E8-ADAE-CB15793FDF44}" destId="{E848EF23-81EC-45B8-8F65-F2E295599A45}" srcOrd="0" destOrd="0" presId="urn:microsoft.com/office/officeart/2005/8/layout/process1"/>
    <dgm:cxn modelId="{877DD124-A035-4F1A-88CE-40BF45E279D8}" type="presOf" srcId="{A31C852D-E970-45BB-A5E5-F2533C2065FA}" destId="{494B6BC8-9D84-4E31-8E5B-9FF21F649DCF}" srcOrd="0" destOrd="0" presId="urn:microsoft.com/office/officeart/2005/8/layout/process1"/>
    <dgm:cxn modelId="{45CB1A2A-8EA5-473A-935F-4DB4D7B53215}" type="presOf" srcId="{52DDAEC9-20E9-4410-9AF1-99EB6006C7BE}" destId="{750CC878-131F-4480-BC8C-8F84BF6C4000}" srcOrd="0" destOrd="0" presId="urn:microsoft.com/office/officeart/2005/8/layout/process1"/>
    <dgm:cxn modelId="{DCB6382A-6549-4084-BE65-D9C8124426FE}" srcId="{ACF99CEE-94D7-455C-8D05-4794C379FDC8}" destId="{A31C852D-E970-45BB-A5E5-F2533C2065FA}" srcOrd="0" destOrd="0" parTransId="{75062521-045B-4CC7-BC9B-D3FF41F1AD75}" sibTransId="{52DDAEC9-20E9-4410-9AF1-99EB6006C7BE}"/>
    <dgm:cxn modelId="{1929D550-0AF4-4F0D-9C69-2A8CAF6C9331}" type="presOf" srcId="{7C1539B0-BD3F-4F3A-A26F-FB8BC116F6D7}" destId="{48CC6289-4E9E-4F14-B297-109D242FC7E8}" srcOrd="0" destOrd="0" presId="urn:microsoft.com/office/officeart/2005/8/layout/process1"/>
    <dgm:cxn modelId="{07029853-7855-4EE7-9FFA-DE9B934620A6}" srcId="{ACF99CEE-94D7-455C-8D05-4794C379FDC8}" destId="{67143A3C-5ED9-43A2-8A97-8BFCB1595CE2}" srcOrd="2" destOrd="0" parTransId="{0C3B1622-307C-41D9-AA11-2E6E7657398F}" sibTransId="{A9DFD2D6-5B6D-4FE5-960E-527781A76A79}"/>
    <dgm:cxn modelId="{BB46D89C-6A1F-433C-8BB7-04232E6AF80C}" srcId="{ACF99CEE-94D7-455C-8D05-4794C379FDC8}" destId="{C036A8DD-B00B-46E8-ADAE-CB15793FDF44}" srcOrd="1" destOrd="0" parTransId="{C6117850-4236-4B73-A97C-9BEEDA332F1C}" sibTransId="{7C1539B0-BD3F-4F3A-A26F-FB8BC116F6D7}"/>
    <dgm:cxn modelId="{F5939FCD-5619-4A09-9E9A-104FA6930B5A}" type="presOf" srcId="{52DDAEC9-20E9-4410-9AF1-99EB6006C7BE}" destId="{C2B84BAF-EC7D-48B4-80B2-D0EE4FF0D9BA}" srcOrd="1" destOrd="0" presId="urn:microsoft.com/office/officeart/2005/8/layout/process1"/>
    <dgm:cxn modelId="{118832F9-E473-4044-9F79-EE506174FF20}" type="presOf" srcId="{ACF99CEE-94D7-455C-8D05-4794C379FDC8}" destId="{E3A39D09-DED4-4E2D-B4C0-8392EAF511D6}" srcOrd="0" destOrd="0" presId="urn:microsoft.com/office/officeart/2005/8/layout/process1"/>
    <dgm:cxn modelId="{0E747947-02C0-41F0-AEB7-40ED00F5C43E}" type="presParOf" srcId="{E3A39D09-DED4-4E2D-B4C0-8392EAF511D6}" destId="{494B6BC8-9D84-4E31-8E5B-9FF21F649DCF}" srcOrd="0" destOrd="0" presId="urn:microsoft.com/office/officeart/2005/8/layout/process1"/>
    <dgm:cxn modelId="{3AD116A4-265F-45DB-B684-17F45C7723BC}" type="presParOf" srcId="{E3A39D09-DED4-4E2D-B4C0-8392EAF511D6}" destId="{750CC878-131F-4480-BC8C-8F84BF6C4000}" srcOrd="1" destOrd="0" presId="urn:microsoft.com/office/officeart/2005/8/layout/process1"/>
    <dgm:cxn modelId="{FB474D83-FDCF-452B-889F-45A713528F82}" type="presParOf" srcId="{750CC878-131F-4480-BC8C-8F84BF6C4000}" destId="{C2B84BAF-EC7D-48B4-80B2-D0EE4FF0D9BA}" srcOrd="0" destOrd="0" presId="urn:microsoft.com/office/officeart/2005/8/layout/process1"/>
    <dgm:cxn modelId="{E00B1B6E-4127-4DA2-ADF7-AEA92C3340F5}" type="presParOf" srcId="{E3A39D09-DED4-4E2D-B4C0-8392EAF511D6}" destId="{E848EF23-81EC-45B8-8F65-F2E295599A45}" srcOrd="2" destOrd="0" presId="urn:microsoft.com/office/officeart/2005/8/layout/process1"/>
    <dgm:cxn modelId="{9C4BFFDC-EF64-4C94-B5D7-F6893B19A2E0}" type="presParOf" srcId="{E3A39D09-DED4-4E2D-B4C0-8392EAF511D6}" destId="{48CC6289-4E9E-4F14-B297-109D242FC7E8}" srcOrd="3" destOrd="0" presId="urn:microsoft.com/office/officeart/2005/8/layout/process1"/>
    <dgm:cxn modelId="{979DB62E-F20D-4FFD-9538-1F60B30FB25D}" type="presParOf" srcId="{48CC6289-4E9E-4F14-B297-109D242FC7E8}" destId="{9040670B-DEB7-4116-A5B3-7766B9356A89}" srcOrd="0" destOrd="0" presId="urn:microsoft.com/office/officeart/2005/8/layout/process1"/>
    <dgm:cxn modelId="{DFAC29EA-F18C-4768-A89D-F86618CED091}" type="presParOf" srcId="{E3A39D09-DED4-4E2D-B4C0-8392EAF511D6}" destId="{2DABAB34-62D6-47A3-ADC4-182DAD7EEDD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906B64-C0FB-43BF-B4FB-2ADE01971709}"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03FAF4CF-A002-4AF0-A990-87ACE8794BD8}">
      <dgm:prSet phldrT="[Text]"/>
      <dgm:spPr/>
      <dgm:t>
        <a:bodyPr/>
        <a:lstStyle/>
        <a:p>
          <a:pPr>
            <a:lnSpc>
              <a:spcPct val="200000"/>
            </a:lnSpc>
          </a:pPr>
          <a:r>
            <a:rPr lang="de-DE" dirty="0"/>
            <a:t>Feature </a:t>
          </a:r>
          <a:r>
            <a:rPr lang="de-DE" dirty="0" err="1"/>
            <a:t>correlation</a:t>
          </a:r>
          <a:r>
            <a:rPr lang="de-DE" dirty="0"/>
            <a:t> </a:t>
          </a:r>
          <a:r>
            <a:rPr lang="de-DE" dirty="0" err="1"/>
            <a:t>might</a:t>
          </a:r>
          <a:r>
            <a:rPr lang="de-DE" dirty="0"/>
            <a:t> </a:t>
          </a:r>
          <a:r>
            <a:rPr lang="de-DE" dirty="0" err="1"/>
            <a:t>be</a:t>
          </a:r>
          <a:r>
            <a:rPr lang="de-DE" dirty="0"/>
            <a:t> </a:t>
          </a:r>
          <a:r>
            <a:rPr lang="de-DE" dirty="0" err="1"/>
            <a:t>coincidental</a:t>
          </a:r>
          <a:endParaRPr lang="de-DE" dirty="0"/>
        </a:p>
        <a:p>
          <a:pPr>
            <a:lnSpc>
              <a:spcPct val="200000"/>
            </a:lnSpc>
          </a:pPr>
          <a:r>
            <a:rPr lang="de-DE" dirty="0" err="1"/>
            <a:t>Can‘t</a:t>
          </a:r>
          <a:r>
            <a:rPr lang="de-DE" dirty="0"/>
            <a:t> </a:t>
          </a:r>
          <a:r>
            <a:rPr lang="de-DE" dirty="0" err="1"/>
            <a:t>detect</a:t>
          </a:r>
          <a:r>
            <a:rPr lang="de-DE" dirty="0"/>
            <a:t> </a:t>
          </a:r>
          <a:r>
            <a:rPr lang="de-DE" dirty="0" err="1"/>
            <a:t>details</a:t>
          </a:r>
          <a:r>
            <a:rPr lang="de-DE" dirty="0"/>
            <a:t> in </a:t>
          </a:r>
          <a:r>
            <a:rPr lang="de-DE" dirty="0" err="1"/>
            <a:t>the</a:t>
          </a:r>
          <a:r>
            <a:rPr lang="de-DE" dirty="0"/>
            <a:t> </a:t>
          </a:r>
          <a:r>
            <a:rPr lang="de-DE" dirty="0" err="1"/>
            <a:t>signal</a:t>
          </a:r>
          <a:r>
            <a:rPr lang="de-DE" dirty="0"/>
            <a:t> </a:t>
          </a:r>
          <a:r>
            <a:rPr lang="de-DE" dirty="0" err="1"/>
            <a:t>course</a:t>
          </a:r>
          <a:endParaRPr lang="de-DE" dirty="0"/>
        </a:p>
        <a:p>
          <a:pPr>
            <a:lnSpc>
              <a:spcPct val="200000"/>
            </a:lnSpc>
          </a:pPr>
          <a:r>
            <a:rPr lang="de-DE" dirty="0"/>
            <a:t>Needs heavy </a:t>
          </a:r>
          <a:r>
            <a:rPr lang="de-DE" dirty="0" err="1"/>
            <a:t>data</a:t>
          </a:r>
          <a:r>
            <a:rPr lang="de-DE" dirty="0"/>
            <a:t> </a:t>
          </a:r>
          <a:r>
            <a:rPr lang="de-DE" dirty="0" err="1"/>
            <a:t>preprocessing</a:t>
          </a:r>
          <a:endParaRPr lang="de-DE" dirty="0"/>
        </a:p>
      </dgm:t>
    </dgm:pt>
    <dgm:pt modelId="{99BA6DE2-4E57-4050-9C0B-689527DDC2B3}" type="parTrans" cxnId="{A2BE222E-09A7-4D29-AF67-E41E8A5F7633}">
      <dgm:prSet/>
      <dgm:spPr/>
      <dgm:t>
        <a:bodyPr/>
        <a:lstStyle/>
        <a:p>
          <a:pPr>
            <a:lnSpc>
              <a:spcPct val="200000"/>
            </a:lnSpc>
          </a:pPr>
          <a:endParaRPr lang="de-DE"/>
        </a:p>
      </dgm:t>
    </dgm:pt>
    <dgm:pt modelId="{4BF19802-74D3-49AB-B325-EB4229FD2B95}" type="sibTrans" cxnId="{A2BE222E-09A7-4D29-AF67-E41E8A5F7633}">
      <dgm:prSet/>
      <dgm:spPr/>
      <dgm:t>
        <a:bodyPr/>
        <a:lstStyle/>
        <a:p>
          <a:pPr>
            <a:lnSpc>
              <a:spcPct val="200000"/>
            </a:lnSpc>
          </a:pPr>
          <a:endParaRPr lang="de-DE"/>
        </a:p>
      </dgm:t>
    </dgm:pt>
    <dgm:pt modelId="{F38CA0B3-F334-4B88-8D86-8726F29AA4F1}">
      <dgm:prSet/>
      <dgm:spPr/>
      <dgm:t>
        <a:bodyPr/>
        <a:lstStyle/>
        <a:p>
          <a:pPr>
            <a:lnSpc>
              <a:spcPct val="200000"/>
            </a:lnSpc>
          </a:pPr>
          <a:r>
            <a:rPr lang="de-DE" dirty="0"/>
            <a:t>High </a:t>
          </a:r>
          <a:r>
            <a:rPr lang="de-DE" dirty="0" err="1"/>
            <a:t>number</a:t>
          </a:r>
          <a:r>
            <a:rPr lang="de-DE" dirty="0"/>
            <a:t> </a:t>
          </a:r>
          <a:r>
            <a:rPr lang="de-DE" dirty="0" err="1"/>
            <a:t>of</a:t>
          </a:r>
          <a:r>
            <a:rPr lang="de-DE" dirty="0"/>
            <a:t> </a:t>
          </a:r>
          <a:r>
            <a:rPr lang="de-DE" dirty="0" err="1"/>
            <a:t>features</a:t>
          </a:r>
          <a:r>
            <a:rPr lang="de-DE" dirty="0"/>
            <a:t> </a:t>
          </a:r>
          <a:r>
            <a:rPr lang="de-DE" dirty="0">
              <a:sym typeface="Wingdings" panose="05000000000000000000" pitchFamily="2" charset="2"/>
            </a:rPr>
            <a:t> h</a:t>
          </a:r>
          <a:r>
            <a:rPr lang="de-DE" dirty="0"/>
            <a:t>igh </a:t>
          </a:r>
          <a:r>
            <a:rPr lang="de-DE" dirty="0" err="1"/>
            <a:t>chance</a:t>
          </a:r>
          <a:r>
            <a:rPr lang="de-DE" dirty="0"/>
            <a:t> </a:t>
          </a:r>
          <a:r>
            <a:rPr lang="de-DE" dirty="0" err="1"/>
            <a:t>that</a:t>
          </a:r>
          <a:r>
            <a:rPr lang="de-DE" dirty="0"/>
            <a:t> </a:t>
          </a:r>
          <a:r>
            <a:rPr lang="de-DE" dirty="0" err="1"/>
            <a:t>useful</a:t>
          </a:r>
          <a:r>
            <a:rPr lang="de-DE" dirty="0"/>
            <a:t> </a:t>
          </a:r>
          <a:r>
            <a:rPr lang="de-DE" dirty="0" err="1"/>
            <a:t>features</a:t>
          </a:r>
          <a:r>
            <a:rPr lang="de-DE" dirty="0"/>
            <a:t> </a:t>
          </a:r>
          <a:r>
            <a:rPr lang="de-DE" dirty="0" err="1"/>
            <a:t>can</a:t>
          </a:r>
          <a:r>
            <a:rPr lang="de-DE" dirty="0"/>
            <a:t> </a:t>
          </a:r>
          <a:r>
            <a:rPr lang="de-DE" dirty="0" err="1"/>
            <a:t>be</a:t>
          </a:r>
          <a:r>
            <a:rPr lang="de-DE" dirty="0"/>
            <a:t> </a:t>
          </a:r>
          <a:r>
            <a:rPr lang="de-DE" dirty="0" err="1"/>
            <a:t>found</a:t>
          </a:r>
          <a:endParaRPr lang="de-DE" dirty="0"/>
        </a:p>
        <a:p>
          <a:pPr>
            <a:lnSpc>
              <a:spcPct val="200000"/>
            </a:lnSpc>
          </a:pPr>
          <a:r>
            <a:rPr lang="de-DE" dirty="0" err="1"/>
            <a:t>Makes</a:t>
          </a:r>
          <a:r>
            <a:rPr lang="de-DE" dirty="0"/>
            <a:t> </a:t>
          </a:r>
          <a:r>
            <a:rPr lang="de-DE" dirty="0" err="1"/>
            <a:t>use</a:t>
          </a:r>
          <a:r>
            <a:rPr lang="de-DE" dirty="0"/>
            <a:t> </a:t>
          </a:r>
          <a:r>
            <a:rPr lang="de-DE" dirty="0" err="1"/>
            <a:t>of</a:t>
          </a:r>
          <a:r>
            <a:rPr lang="de-DE" dirty="0"/>
            <a:t> all </a:t>
          </a:r>
          <a:r>
            <a:rPr lang="de-DE" dirty="0" err="1"/>
            <a:t>the</a:t>
          </a:r>
          <a:r>
            <a:rPr lang="de-DE" dirty="0"/>
            <a:t> </a:t>
          </a:r>
          <a:r>
            <a:rPr lang="de-DE" dirty="0" err="1"/>
            <a:t>data</a:t>
          </a:r>
          <a:r>
            <a:rPr lang="de-DE" dirty="0"/>
            <a:t> </a:t>
          </a:r>
          <a:r>
            <a:rPr lang="de-DE" dirty="0" err="1"/>
            <a:t>channels</a:t>
          </a:r>
          <a:endParaRPr lang="de-DE" dirty="0"/>
        </a:p>
        <a:p>
          <a:pPr>
            <a:lnSpc>
              <a:spcPct val="200000"/>
            </a:lnSpc>
          </a:pPr>
          <a:r>
            <a:rPr lang="de-DE" dirty="0"/>
            <a:t>Fast </a:t>
          </a:r>
          <a:r>
            <a:rPr lang="de-DE" dirty="0" err="1"/>
            <a:t>actual</a:t>
          </a:r>
          <a:r>
            <a:rPr lang="de-DE" dirty="0"/>
            <a:t> </a:t>
          </a:r>
          <a:r>
            <a:rPr lang="de-DE" dirty="0" err="1"/>
            <a:t>training</a:t>
          </a:r>
          <a:endParaRPr lang="de-DE" dirty="0"/>
        </a:p>
        <a:p>
          <a:pPr>
            <a:lnSpc>
              <a:spcPct val="200000"/>
            </a:lnSpc>
          </a:pPr>
          <a:endParaRPr lang="de-DE" dirty="0"/>
        </a:p>
      </dgm:t>
    </dgm:pt>
    <dgm:pt modelId="{385FE4AA-757E-4305-BEAB-419A14EFD87F}" type="parTrans" cxnId="{BB0C0677-F926-413C-B637-177ACF349B53}">
      <dgm:prSet/>
      <dgm:spPr/>
      <dgm:t>
        <a:bodyPr/>
        <a:lstStyle/>
        <a:p>
          <a:pPr>
            <a:lnSpc>
              <a:spcPct val="200000"/>
            </a:lnSpc>
          </a:pPr>
          <a:endParaRPr lang="de-DE"/>
        </a:p>
      </dgm:t>
    </dgm:pt>
    <dgm:pt modelId="{F97497B2-02A2-4511-BAAC-9742E11AF50A}" type="sibTrans" cxnId="{BB0C0677-F926-413C-B637-177ACF349B53}">
      <dgm:prSet/>
      <dgm:spPr/>
      <dgm:t>
        <a:bodyPr/>
        <a:lstStyle/>
        <a:p>
          <a:pPr>
            <a:lnSpc>
              <a:spcPct val="200000"/>
            </a:lnSpc>
          </a:pPr>
          <a:endParaRPr lang="de-DE"/>
        </a:p>
      </dgm:t>
    </dgm:pt>
    <dgm:pt modelId="{85C1AC21-2B47-4AEB-BC48-16912026ACD5}" type="pres">
      <dgm:prSet presAssocID="{33906B64-C0FB-43BF-B4FB-2ADE01971709}" presName="Name0" presStyleCnt="0">
        <dgm:presLayoutVars>
          <dgm:chMax val="2"/>
          <dgm:chPref val="2"/>
          <dgm:dir/>
          <dgm:animOne/>
          <dgm:resizeHandles val="exact"/>
        </dgm:presLayoutVars>
      </dgm:prSet>
      <dgm:spPr/>
    </dgm:pt>
    <dgm:pt modelId="{E1CC7518-31E9-4204-B7FA-D80C8B014CC6}" type="pres">
      <dgm:prSet presAssocID="{33906B64-C0FB-43BF-B4FB-2ADE01971709}" presName="Background" presStyleLbl="bgImgPlace1" presStyleIdx="0" presStyleCnt="1" custScaleX="154327"/>
      <dgm:spPr/>
    </dgm:pt>
    <dgm:pt modelId="{9762FBA9-2667-4728-BF8C-A6B4E738F7AA}" type="pres">
      <dgm:prSet presAssocID="{33906B64-C0FB-43BF-B4FB-2ADE01971709}" presName="ParentText1" presStyleLbl="revTx" presStyleIdx="0" presStyleCnt="2" custScaleX="153032" custLinFactNeighborX="-29961">
        <dgm:presLayoutVars>
          <dgm:chMax val="0"/>
          <dgm:chPref val="0"/>
          <dgm:bulletEnabled val="1"/>
        </dgm:presLayoutVars>
      </dgm:prSet>
      <dgm:spPr/>
    </dgm:pt>
    <dgm:pt modelId="{2E68B821-7CFF-49C7-9116-EE2A4A1AD7B8}" type="pres">
      <dgm:prSet presAssocID="{33906B64-C0FB-43BF-B4FB-2ADE01971709}" presName="ParentText2" presStyleLbl="revTx" presStyleIdx="1" presStyleCnt="2" custScaleX="150128" custLinFactNeighborX="29960">
        <dgm:presLayoutVars>
          <dgm:chMax val="0"/>
          <dgm:chPref val="0"/>
          <dgm:bulletEnabled val="1"/>
        </dgm:presLayoutVars>
      </dgm:prSet>
      <dgm:spPr/>
    </dgm:pt>
    <dgm:pt modelId="{A6A595CA-DC9C-48B0-9EDC-D92CB6BFA813}" type="pres">
      <dgm:prSet presAssocID="{33906B64-C0FB-43BF-B4FB-2ADE01971709}" presName="Plus" presStyleLbl="alignNode1" presStyleIdx="0" presStyleCnt="2"/>
      <dgm:spPr/>
    </dgm:pt>
    <dgm:pt modelId="{9507FE03-341F-45B9-A020-CC4B1837CBC9}" type="pres">
      <dgm:prSet presAssocID="{33906B64-C0FB-43BF-B4FB-2ADE01971709}" presName="Minus" presStyleLbl="alignNode1" presStyleIdx="1" presStyleCnt="2"/>
      <dgm:spPr/>
    </dgm:pt>
    <dgm:pt modelId="{5BCCA3F5-3A61-41DD-B53B-9129E3B810B5}" type="pres">
      <dgm:prSet presAssocID="{33906B64-C0FB-43BF-B4FB-2ADE01971709}" presName="Divider" presStyleLbl="parChTrans1D1" presStyleIdx="0" presStyleCnt="1"/>
      <dgm:spPr/>
    </dgm:pt>
  </dgm:ptLst>
  <dgm:cxnLst>
    <dgm:cxn modelId="{5825B117-387F-4AFA-BF34-B01E5E5285AA}" type="presOf" srcId="{03FAF4CF-A002-4AF0-A990-87ACE8794BD8}" destId="{2E68B821-7CFF-49C7-9116-EE2A4A1AD7B8}" srcOrd="0" destOrd="0" presId="urn:microsoft.com/office/officeart/2009/3/layout/PlusandMinus"/>
    <dgm:cxn modelId="{A2BE222E-09A7-4D29-AF67-E41E8A5F7633}" srcId="{33906B64-C0FB-43BF-B4FB-2ADE01971709}" destId="{03FAF4CF-A002-4AF0-A990-87ACE8794BD8}" srcOrd="1" destOrd="0" parTransId="{99BA6DE2-4E57-4050-9C0B-689527DDC2B3}" sibTransId="{4BF19802-74D3-49AB-B325-EB4229FD2B95}"/>
    <dgm:cxn modelId="{23B21A5F-6775-4CA9-9CBE-644CA208F8BE}" type="presOf" srcId="{33906B64-C0FB-43BF-B4FB-2ADE01971709}" destId="{85C1AC21-2B47-4AEB-BC48-16912026ACD5}" srcOrd="0" destOrd="0" presId="urn:microsoft.com/office/officeart/2009/3/layout/PlusandMinus"/>
    <dgm:cxn modelId="{BB0C0677-F926-413C-B637-177ACF349B53}" srcId="{33906B64-C0FB-43BF-B4FB-2ADE01971709}" destId="{F38CA0B3-F334-4B88-8D86-8726F29AA4F1}" srcOrd="0" destOrd="0" parTransId="{385FE4AA-757E-4305-BEAB-419A14EFD87F}" sibTransId="{F97497B2-02A2-4511-BAAC-9742E11AF50A}"/>
    <dgm:cxn modelId="{0F093895-556A-4051-BEE5-5FD0CC3C7C26}" type="presOf" srcId="{F38CA0B3-F334-4B88-8D86-8726F29AA4F1}" destId="{9762FBA9-2667-4728-BF8C-A6B4E738F7AA}" srcOrd="0" destOrd="0" presId="urn:microsoft.com/office/officeart/2009/3/layout/PlusandMinus"/>
    <dgm:cxn modelId="{C053FB98-C067-440B-8F87-7152B1FF5592}" type="presParOf" srcId="{85C1AC21-2B47-4AEB-BC48-16912026ACD5}" destId="{E1CC7518-31E9-4204-B7FA-D80C8B014CC6}" srcOrd="0" destOrd="0" presId="urn:microsoft.com/office/officeart/2009/3/layout/PlusandMinus"/>
    <dgm:cxn modelId="{08171C77-4800-4406-A597-9C70CF39A20D}" type="presParOf" srcId="{85C1AC21-2B47-4AEB-BC48-16912026ACD5}" destId="{9762FBA9-2667-4728-BF8C-A6B4E738F7AA}" srcOrd="1" destOrd="0" presId="urn:microsoft.com/office/officeart/2009/3/layout/PlusandMinus"/>
    <dgm:cxn modelId="{55617093-2BC3-4DF5-AFC3-B2B5C3F5CC4A}" type="presParOf" srcId="{85C1AC21-2B47-4AEB-BC48-16912026ACD5}" destId="{2E68B821-7CFF-49C7-9116-EE2A4A1AD7B8}" srcOrd="2" destOrd="0" presId="urn:microsoft.com/office/officeart/2009/3/layout/PlusandMinus"/>
    <dgm:cxn modelId="{5A64A470-60A9-4854-A1CE-5F2BA2C561C3}" type="presParOf" srcId="{85C1AC21-2B47-4AEB-BC48-16912026ACD5}" destId="{A6A595CA-DC9C-48B0-9EDC-D92CB6BFA813}" srcOrd="3" destOrd="0" presId="urn:microsoft.com/office/officeart/2009/3/layout/PlusandMinus"/>
    <dgm:cxn modelId="{8D5E5321-A834-4568-90CD-4112EF3E7EF4}" type="presParOf" srcId="{85C1AC21-2B47-4AEB-BC48-16912026ACD5}" destId="{9507FE03-341F-45B9-A020-CC4B1837CBC9}" srcOrd="4" destOrd="0" presId="urn:microsoft.com/office/officeart/2009/3/layout/PlusandMinus"/>
    <dgm:cxn modelId="{9CC149B1-88EC-45D9-A286-D12566261AD4}" type="presParOf" srcId="{85C1AC21-2B47-4AEB-BC48-16912026ACD5}" destId="{5BCCA3F5-3A61-41DD-B53B-9129E3B810B5}"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1377" y="219035"/>
          <a:ext cx="2685243" cy="10740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Extraction</a:t>
          </a:r>
          <a:endParaRPr lang="de-DE" sz="2500" kern="1200" dirty="0">
            <a:solidFill>
              <a:srgbClr val="000000"/>
            </a:solidFill>
          </a:endParaRPr>
        </a:p>
      </dsp:txBody>
      <dsp:txXfrm>
        <a:off x="1377" y="219035"/>
        <a:ext cx="2416719" cy="1074097"/>
      </dsp:txXfrm>
    </dsp:sp>
    <dsp:sp modelId="{20086503-48AB-4941-8832-926DA37ED594}">
      <dsp:nvSpPr>
        <dsp:cNvPr id="0" name=""/>
        <dsp:cNvSpPr/>
      </dsp:nvSpPr>
      <dsp:spPr>
        <a:xfrm>
          <a:off x="2149571"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Selection</a:t>
          </a:r>
          <a:endParaRPr lang="de-DE" sz="2500" kern="1200" dirty="0">
            <a:solidFill>
              <a:srgbClr val="000000"/>
            </a:solidFill>
          </a:endParaRPr>
        </a:p>
      </dsp:txBody>
      <dsp:txXfrm>
        <a:off x="2686620" y="219035"/>
        <a:ext cx="1611146" cy="1074097"/>
      </dsp:txXfrm>
    </dsp:sp>
    <dsp:sp modelId="{5B27DCB8-2E4D-4D21-AFE2-B0AB92C33022}">
      <dsp:nvSpPr>
        <dsp:cNvPr id="0" name=""/>
        <dsp:cNvSpPr/>
      </dsp:nvSpPr>
      <dsp:spPr>
        <a:xfrm>
          <a:off x="4297765"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Data Split</a:t>
          </a:r>
        </a:p>
      </dsp:txBody>
      <dsp:txXfrm>
        <a:off x="4834814" y="219035"/>
        <a:ext cx="1611146" cy="1074097"/>
      </dsp:txXfrm>
    </dsp:sp>
    <dsp:sp modelId="{6AE60A79-47B4-4E45-A358-E73BAF41BD41}">
      <dsp:nvSpPr>
        <dsp:cNvPr id="0" name=""/>
        <dsp:cNvSpPr/>
      </dsp:nvSpPr>
      <dsp:spPr>
        <a:xfrm>
          <a:off x="6445960"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Class Imbalance</a:t>
          </a:r>
        </a:p>
      </dsp:txBody>
      <dsp:txXfrm>
        <a:off x="6983009" y="219035"/>
        <a:ext cx="1611146" cy="1074097"/>
      </dsp:txXfrm>
    </dsp:sp>
    <dsp:sp modelId="{56B833BB-1FC7-4AEA-B9ED-15A982053D50}">
      <dsp:nvSpPr>
        <dsp:cNvPr id="0" name=""/>
        <dsp:cNvSpPr/>
      </dsp:nvSpPr>
      <dsp:spPr>
        <a:xfrm>
          <a:off x="8594154"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Feature Scaling</a:t>
          </a:r>
          <a:endParaRPr lang="de-DE" sz="2500" kern="1200" dirty="0">
            <a:solidFill>
              <a:srgbClr val="000000"/>
            </a:solidFill>
          </a:endParaRPr>
        </a:p>
      </dsp:txBody>
      <dsp:txXfrm>
        <a:off x="9131203" y="219035"/>
        <a:ext cx="1611146" cy="1074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B6BC8-9D84-4E31-8E5B-9FF21F649DCF}">
      <dsp:nvSpPr>
        <dsp:cNvPr id="0" name=""/>
        <dsp:cNvSpPr/>
      </dsp:nvSpPr>
      <dsp:spPr>
        <a:xfrm>
          <a:off x="7058"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MLP</a:t>
          </a:r>
          <a:endParaRPr lang="de-DE" sz="4300" kern="1200" dirty="0">
            <a:solidFill>
              <a:srgbClr val="000000"/>
            </a:solidFill>
          </a:endParaRPr>
        </a:p>
      </dsp:txBody>
      <dsp:txXfrm>
        <a:off x="35030" y="27972"/>
        <a:ext cx="2053683" cy="899094"/>
      </dsp:txXfrm>
    </dsp:sp>
    <dsp:sp modelId="{750CC878-131F-4480-BC8C-8F84BF6C4000}">
      <dsp:nvSpPr>
        <dsp:cNvPr id="0" name=""/>
        <dsp:cNvSpPr/>
      </dsp:nvSpPr>
      <dsp:spPr>
        <a:xfrm>
          <a:off x="2327648" y="215925"/>
          <a:ext cx="447241" cy="523187"/>
        </a:xfrm>
        <a:prstGeom prst="rightArrow">
          <a:avLst>
            <a:gd name="adj1" fmla="val 60000"/>
            <a:gd name="adj2" fmla="val 50000"/>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dirty="0"/>
        </a:p>
      </dsp:txBody>
      <dsp:txXfrm>
        <a:off x="2327648" y="320562"/>
        <a:ext cx="313069" cy="313913"/>
      </dsp:txXfrm>
    </dsp:sp>
    <dsp:sp modelId="{E848EF23-81EC-45B8-8F65-F2E295599A45}">
      <dsp:nvSpPr>
        <dsp:cNvPr id="0" name=""/>
        <dsp:cNvSpPr/>
      </dsp:nvSpPr>
      <dsp:spPr>
        <a:xfrm>
          <a:off x="2960536"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SVM</a:t>
          </a:r>
          <a:endParaRPr lang="de-DE" sz="3600" kern="1200" dirty="0">
            <a:solidFill>
              <a:srgbClr val="000000"/>
            </a:solidFill>
          </a:endParaRPr>
        </a:p>
      </dsp:txBody>
      <dsp:txXfrm>
        <a:off x="2988508" y="27972"/>
        <a:ext cx="2053683" cy="899094"/>
      </dsp:txXfrm>
    </dsp:sp>
    <dsp:sp modelId="{48CC6289-4E9E-4F14-B297-109D242FC7E8}">
      <dsp:nvSpPr>
        <dsp:cNvPr id="0" name=""/>
        <dsp:cNvSpPr/>
      </dsp:nvSpPr>
      <dsp:spPr>
        <a:xfrm>
          <a:off x="5281127" y="215925"/>
          <a:ext cx="447241" cy="52318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a:p>
      </dsp:txBody>
      <dsp:txXfrm>
        <a:off x="5281127" y="320562"/>
        <a:ext cx="313069" cy="313913"/>
      </dsp:txXfrm>
    </dsp:sp>
    <dsp:sp modelId="{2DABAB34-62D6-47A3-ADC4-182DAD7EEDD5}">
      <dsp:nvSpPr>
        <dsp:cNvPr id="0" name=""/>
        <dsp:cNvSpPr/>
      </dsp:nvSpPr>
      <dsp:spPr>
        <a:xfrm>
          <a:off x="5914015"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RF</a:t>
          </a:r>
          <a:endParaRPr lang="de-DE" sz="3600" kern="1200" dirty="0">
            <a:solidFill>
              <a:srgbClr val="000000"/>
            </a:solidFill>
          </a:endParaRPr>
        </a:p>
      </dsp:txBody>
      <dsp:txXfrm>
        <a:off x="5941987" y="27972"/>
        <a:ext cx="2053683" cy="899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0" y="55189"/>
          <a:ext cx="2448223" cy="9792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marL="0" lvl="0" indent="0" algn="ctr" defTabSz="1333500">
            <a:lnSpc>
              <a:spcPct val="90000"/>
            </a:lnSpc>
            <a:spcBef>
              <a:spcPct val="0"/>
            </a:spcBef>
            <a:spcAft>
              <a:spcPct val="35000"/>
            </a:spcAft>
            <a:buNone/>
          </a:pPr>
          <a:r>
            <a:rPr lang="de-DE" sz="3000" kern="1200" dirty="0">
              <a:solidFill>
                <a:srgbClr val="000000"/>
              </a:solidFill>
            </a:rPr>
            <a:t>Feature </a:t>
          </a:r>
          <a:r>
            <a:rPr lang="de-DE" sz="3000" kern="1200" dirty="0" err="1">
              <a:solidFill>
                <a:srgbClr val="000000"/>
              </a:solidFill>
            </a:rPr>
            <a:t>Extraction</a:t>
          </a:r>
          <a:endParaRPr lang="de-DE" sz="3000" kern="1200" dirty="0">
            <a:solidFill>
              <a:srgbClr val="000000"/>
            </a:solidFill>
          </a:endParaRPr>
        </a:p>
      </dsp:txBody>
      <dsp:txXfrm>
        <a:off x="0" y="55189"/>
        <a:ext cx="2203401" cy="979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3741" y="14853"/>
          <a:ext cx="2656334" cy="106253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a:t>
          </a:r>
          <a:r>
            <a:rPr lang="de-DE" sz="2700" kern="1200" dirty="0" err="1">
              <a:solidFill>
                <a:srgbClr val="000000"/>
              </a:solidFill>
            </a:rPr>
            <a:t>Extraction</a:t>
          </a:r>
          <a:endParaRPr lang="de-DE" sz="2700" kern="1200" dirty="0">
            <a:solidFill>
              <a:srgbClr val="000000"/>
            </a:solidFill>
          </a:endParaRPr>
        </a:p>
      </dsp:txBody>
      <dsp:txXfrm>
        <a:off x="3741" y="14853"/>
        <a:ext cx="2390701" cy="1062533"/>
      </dsp:txXfrm>
    </dsp:sp>
    <dsp:sp modelId="{20086503-48AB-4941-8832-926DA37ED594}">
      <dsp:nvSpPr>
        <dsp:cNvPr id="0" name=""/>
        <dsp:cNvSpPr/>
      </dsp:nvSpPr>
      <dsp:spPr>
        <a:xfrm>
          <a:off x="2128808" y="14853"/>
          <a:ext cx="2656334" cy="10625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a:t>
          </a:r>
          <a:r>
            <a:rPr lang="de-DE" sz="2700" kern="1200" dirty="0" err="1">
              <a:solidFill>
                <a:srgbClr val="000000"/>
              </a:solidFill>
            </a:rPr>
            <a:t>Selection</a:t>
          </a:r>
          <a:endParaRPr lang="de-DE" sz="2700" kern="1200" dirty="0">
            <a:solidFill>
              <a:srgbClr val="000000"/>
            </a:solidFill>
          </a:endParaRPr>
        </a:p>
      </dsp:txBody>
      <dsp:txXfrm>
        <a:off x="2660075" y="14853"/>
        <a:ext cx="1593801" cy="1062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3069" y="260048"/>
          <a:ext cx="2684072" cy="107362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a:t>
          </a:r>
          <a:r>
            <a:rPr lang="de-DE" sz="2700" kern="1200" dirty="0" err="1">
              <a:solidFill>
                <a:srgbClr val="000000"/>
              </a:solidFill>
            </a:rPr>
            <a:t>Extraction</a:t>
          </a:r>
          <a:endParaRPr lang="de-DE" sz="2700" kern="1200" dirty="0">
            <a:solidFill>
              <a:srgbClr val="000000"/>
            </a:solidFill>
          </a:endParaRPr>
        </a:p>
      </dsp:txBody>
      <dsp:txXfrm>
        <a:off x="3069" y="260048"/>
        <a:ext cx="2415665" cy="1073628"/>
      </dsp:txXfrm>
    </dsp:sp>
    <dsp:sp modelId="{20086503-48AB-4941-8832-926DA37ED594}">
      <dsp:nvSpPr>
        <dsp:cNvPr id="0" name=""/>
        <dsp:cNvSpPr/>
      </dsp:nvSpPr>
      <dsp:spPr>
        <a:xfrm>
          <a:off x="2150327" y="260048"/>
          <a:ext cx="2684072" cy="10736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a:t>
          </a:r>
          <a:r>
            <a:rPr lang="de-DE" sz="2700" kern="1200" dirty="0" err="1">
              <a:solidFill>
                <a:srgbClr val="000000"/>
              </a:solidFill>
            </a:rPr>
            <a:t>Selection</a:t>
          </a:r>
          <a:endParaRPr lang="de-DE" sz="2700" kern="1200" dirty="0">
            <a:solidFill>
              <a:srgbClr val="000000"/>
            </a:solidFill>
          </a:endParaRPr>
        </a:p>
      </dsp:txBody>
      <dsp:txXfrm>
        <a:off x="2687141" y="260048"/>
        <a:ext cx="1610444" cy="1073628"/>
      </dsp:txXfrm>
    </dsp:sp>
    <dsp:sp modelId="{5B27DCB8-2E4D-4D21-AFE2-B0AB92C33022}">
      <dsp:nvSpPr>
        <dsp:cNvPr id="0" name=""/>
        <dsp:cNvSpPr/>
      </dsp:nvSpPr>
      <dsp:spPr>
        <a:xfrm>
          <a:off x="4297585" y="260048"/>
          <a:ext cx="2684072" cy="1073628"/>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Data Split</a:t>
          </a:r>
        </a:p>
      </dsp:txBody>
      <dsp:txXfrm>
        <a:off x="4834399" y="260048"/>
        <a:ext cx="1610444" cy="1073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2721" y="718823"/>
          <a:ext cx="2730453" cy="109218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Extraction</a:t>
          </a:r>
          <a:endParaRPr lang="de-DE" sz="2500" kern="1200" dirty="0">
            <a:solidFill>
              <a:srgbClr val="000000"/>
            </a:solidFill>
          </a:endParaRPr>
        </a:p>
      </dsp:txBody>
      <dsp:txXfrm>
        <a:off x="2721" y="718823"/>
        <a:ext cx="2457408" cy="1092181"/>
      </dsp:txXfrm>
    </dsp:sp>
    <dsp:sp modelId="{20086503-48AB-4941-8832-926DA37ED594}">
      <dsp:nvSpPr>
        <dsp:cNvPr id="0" name=""/>
        <dsp:cNvSpPr/>
      </dsp:nvSpPr>
      <dsp:spPr>
        <a:xfrm>
          <a:off x="2187083" y="718823"/>
          <a:ext cx="2730453" cy="109218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Selection</a:t>
          </a:r>
          <a:endParaRPr lang="de-DE" sz="2500" kern="1200" dirty="0">
            <a:solidFill>
              <a:srgbClr val="000000"/>
            </a:solidFill>
          </a:endParaRPr>
        </a:p>
      </dsp:txBody>
      <dsp:txXfrm>
        <a:off x="2733174" y="718823"/>
        <a:ext cx="1638272" cy="1092181"/>
      </dsp:txXfrm>
    </dsp:sp>
    <dsp:sp modelId="{5B27DCB8-2E4D-4D21-AFE2-B0AB92C33022}">
      <dsp:nvSpPr>
        <dsp:cNvPr id="0" name=""/>
        <dsp:cNvSpPr/>
      </dsp:nvSpPr>
      <dsp:spPr>
        <a:xfrm>
          <a:off x="4371446" y="718823"/>
          <a:ext cx="2730453" cy="1092181"/>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Data Split</a:t>
          </a:r>
        </a:p>
      </dsp:txBody>
      <dsp:txXfrm>
        <a:off x="4917537" y="718823"/>
        <a:ext cx="1638272" cy="1092181"/>
      </dsp:txXfrm>
    </dsp:sp>
    <dsp:sp modelId="{6AE60A79-47B4-4E45-A358-E73BAF41BD41}">
      <dsp:nvSpPr>
        <dsp:cNvPr id="0" name=""/>
        <dsp:cNvSpPr/>
      </dsp:nvSpPr>
      <dsp:spPr>
        <a:xfrm>
          <a:off x="6555808" y="718823"/>
          <a:ext cx="2730453" cy="109218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Class Imbalance</a:t>
          </a:r>
          <a:endParaRPr lang="de-DE" sz="2500" kern="1200" dirty="0">
            <a:solidFill>
              <a:srgbClr val="000000"/>
            </a:solidFill>
          </a:endParaRPr>
        </a:p>
      </dsp:txBody>
      <dsp:txXfrm>
        <a:off x="7101899" y="718823"/>
        <a:ext cx="1638272" cy="10921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1377" y="1087906"/>
          <a:ext cx="2685243" cy="10740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Extraction</a:t>
          </a:r>
          <a:endParaRPr lang="de-DE" sz="2500" kern="1200" dirty="0">
            <a:solidFill>
              <a:srgbClr val="000000"/>
            </a:solidFill>
          </a:endParaRPr>
        </a:p>
      </dsp:txBody>
      <dsp:txXfrm>
        <a:off x="1377" y="1087906"/>
        <a:ext cx="2416719" cy="1074097"/>
      </dsp:txXfrm>
    </dsp:sp>
    <dsp:sp modelId="{20086503-48AB-4941-8832-926DA37ED594}">
      <dsp:nvSpPr>
        <dsp:cNvPr id="0" name=""/>
        <dsp:cNvSpPr/>
      </dsp:nvSpPr>
      <dsp:spPr>
        <a:xfrm>
          <a:off x="2149571"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Selection</a:t>
          </a:r>
          <a:endParaRPr lang="de-DE" sz="2500" kern="1200" dirty="0">
            <a:solidFill>
              <a:srgbClr val="000000"/>
            </a:solidFill>
          </a:endParaRPr>
        </a:p>
      </dsp:txBody>
      <dsp:txXfrm>
        <a:off x="2686620" y="1087906"/>
        <a:ext cx="1611146" cy="1074097"/>
      </dsp:txXfrm>
    </dsp:sp>
    <dsp:sp modelId="{5B27DCB8-2E4D-4D21-AFE2-B0AB92C33022}">
      <dsp:nvSpPr>
        <dsp:cNvPr id="0" name=""/>
        <dsp:cNvSpPr/>
      </dsp:nvSpPr>
      <dsp:spPr>
        <a:xfrm>
          <a:off x="4297765"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Data Split</a:t>
          </a:r>
        </a:p>
      </dsp:txBody>
      <dsp:txXfrm>
        <a:off x="4834814" y="1087906"/>
        <a:ext cx="1611146" cy="1074097"/>
      </dsp:txXfrm>
    </dsp:sp>
    <dsp:sp modelId="{6AE60A79-47B4-4E45-A358-E73BAF41BD41}">
      <dsp:nvSpPr>
        <dsp:cNvPr id="0" name=""/>
        <dsp:cNvSpPr/>
      </dsp:nvSpPr>
      <dsp:spPr>
        <a:xfrm>
          <a:off x="6445960"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Class Imbalance</a:t>
          </a:r>
          <a:endParaRPr lang="de-DE" sz="2500" kern="1200" dirty="0">
            <a:solidFill>
              <a:srgbClr val="000000"/>
            </a:solidFill>
          </a:endParaRPr>
        </a:p>
      </dsp:txBody>
      <dsp:txXfrm>
        <a:off x="6983009" y="1087906"/>
        <a:ext cx="1611146" cy="1074097"/>
      </dsp:txXfrm>
    </dsp:sp>
    <dsp:sp modelId="{56B833BB-1FC7-4AEA-B9ED-15A982053D50}">
      <dsp:nvSpPr>
        <dsp:cNvPr id="0" name=""/>
        <dsp:cNvSpPr/>
      </dsp:nvSpPr>
      <dsp:spPr>
        <a:xfrm>
          <a:off x="8594154"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Feature Scaling</a:t>
          </a:r>
          <a:endParaRPr lang="de-DE" sz="2500" kern="1200" dirty="0">
            <a:solidFill>
              <a:srgbClr val="000000"/>
            </a:solidFill>
          </a:endParaRPr>
        </a:p>
      </dsp:txBody>
      <dsp:txXfrm>
        <a:off x="9131203" y="1087906"/>
        <a:ext cx="1611146" cy="10740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B6BC8-9D84-4E31-8E5B-9FF21F649DCF}">
      <dsp:nvSpPr>
        <dsp:cNvPr id="0" name=""/>
        <dsp:cNvSpPr/>
      </dsp:nvSpPr>
      <dsp:spPr>
        <a:xfrm>
          <a:off x="7058"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MLP</a:t>
          </a:r>
          <a:endParaRPr lang="de-DE" sz="4300" kern="1200" dirty="0">
            <a:solidFill>
              <a:srgbClr val="000000"/>
            </a:solidFill>
          </a:endParaRPr>
        </a:p>
      </dsp:txBody>
      <dsp:txXfrm>
        <a:off x="35030" y="27972"/>
        <a:ext cx="2053683" cy="899094"/>
      </dsp:txXfrm>
    </dsp:sp>
    <dsp:sp modelId="{750CC878-131F-4480-BC8C-8F84BF6C4000}">
      <dsp:nvSpPr>
        <dsp:cNvPr id="0" name=""/>
        <dsp:cNvSpPr/>
      </dsp:nvSpPr>
      <dsp:spPr>
        <a:xfrm>
          <a:off x="2327648" y="215925"/>
          <a:ext cx="447241" cy="523187"/>
        </a:xfrm>
        <a:prstGeom prst="rightArrow">
          <a:avLst>
            <a:gd name="adj1" fmla="val 60000"/>
            <a:gd name="adj2" fmla="val 50000"/>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dirty="0"/>
        </a:p>
      </dsp:txBody>
      <dsp:txXfrm>
        <a:off x="2327648" y="320562"/>
        <a:ext cx="313069" cy="313913"/>
      </dsp:txXfrm>
    </dsp:sp>
    <dsp:sp modelId="{E848EF23-81EC-45B8-8F65-F2E295599A45}">
      <dsp:nvSpPr>
        <dsp:cNvPr id="0" name=""/>
        <dsp:cNvSpPr/>
      </dsp:nvSpPr>
      <dsp:spPr>
        <a:xfrm>
          <a:off x="2960536"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SVM</a:t>
          </a:r>
          <a:endParaRPr lang="de-DE" sz="3600" kern="1200" dirty="0">
            <a:solidFill>
              <a:srgbClr val="000000"/>
            </a:solidFill>
          </a:endParaRPr>
        </a:p>
      </dsp:txBody>
      <dsp:txXfrm>
        <a:off x="2988508" y="27972"/>
        <a:ext cx="2053683" cy="899094"/>
      </dsp:txXfrm>
    </dsp:sp>
    <dsp:sp modelId="{48CC6289-4E9E-4F14-B297-109D242FC7E8}">
      <dsp:nvSpPr>
        <dsp:cNvPr id="0" name=""/>
        <dsp:cNvSpPr/>
      </dsp:nvSpPr>
      <dsp:spPr>
        <a:xfrm>
          <a:off x="5281127" y="215925"/>
          <a:ext cx="447241" cy="52318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a:p>
      </dsp:txBody>
      <dsp:txXfrm>
        <a:off x="5281127" y="320562"/>
        <a:ext cx="313069" cy="313913"/>
      </dsp:txXfrm>
    </dsp:sp>
    <dsp:sp modelId="{2DABAB34-62D6-47A3-ADC4-182DAD7EEDD5}">
      <dsp:nvSpPr>
        <dsp:cNvPr id="0" name=""/>
        <dsp:cNvSpPr/>
      </dsp:nvSpPr>
      <dsp:spPr>
        <a:xfrm>
          <a:off x="5914015"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RF</a:t>
          </a:r>
          <a:endParaRPr lang="de-DE" sz="3600" kern="1200" dirty="0">
            <a:solidFill>
              <a:srgbClr val="000000"/>
            </a:solidFill>
          </a:endParaRPr>
        </a:p>
      </dsp:txBody>
      <dsp:txXfrm>
        <a:off x="5941987" y="27972"/>
        <a:ext cx="2053683" cy="8990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C7518-31E9-4204-B7FA-D80C8B014CC6}">
      <dsp:nvSpPr>
        <dsp:cNvPr id="0" name=""/>
        <dsp:cNvSpPr/>
      </dsp:nvSpPr>
      <dsp:spPr>
        <a:xfrm>
          <a:off x="139048" y="742740"/>
          <a:ext cx="10571108" cy="3539940"/>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62FBA9-2667-4728-BF8C-A6B4E738F7AA}">
      <dsp:nvSpPr>
        <dsp:cNvPr id="0" name=""/>
        <dsp:cNvSpPr/>
      </dsp:nvSpPr>
      <dsp:spPr>
        <a:xfrm>
          <a:off x="407965" y="1156740"/>
          <a:ext cx="4867690" cy="3028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0" lvl="0" indent="0" algn="l" defTabSz="755650">
            <a:lnSpc>
              <a:spcPct val="200000"/>
            </a:lnSpc>
            <a:spcBef>
              <a:spcPct val="0"/>
            </a:spcBef>
            <a:spcAft>
              <a:spcPct val="35000"/>
            </a:spcAft>
            <a:buNone/>
          </a:pPr>
          <a:r>
            <a:rPr lang="de-DE" sz="1700" kern="1200" dirty="0"/>
            <a:t>High </a:t>
          </a:r>
          <a:r>
            <a:rPr lang="de-DE" sz="1700" kern="1200" dirty="0" err="1"/>
            <a:t>number</a:t>
          </a:r>
          <a:r>
            <a:rPr lang="de-DE" sz="1700" kern="1200" dirty="0"/>
            <a:t> </a:t>
          </a:r>
          <a:r>
            <a:rPr lang="de-DE" sz="1700" kern="1200" dirty="0" err="1"/>
            <a:t>of</a:t>
          </a:r>
          <a:r>
            <a:rPr lang="de-DE" sz="1700" kern="1200" dirty="0"/>
            <a:t> </a:t>
          </a:r>
          <a:r>
            <a:rPr lang="de-DE" sz="1700" kern="1200" dirty="0" err="1"/>
            <a:t>features</a:t>
          </a:r>
          <a:r>
            <a:rPr lang="de-DE" sz="1700" kern="1200" dirty="0"/>
            <a:t> </a:t>
          </a:r>
          <a:r>
            <a:rPr lang="de-DE" sz="1700" kern="1200" dirty="0">
              <a:sym typeface="Wingdings" panose="05000000000000000000" pitchFamily="2" charset="2"/>
            </a:rPr>
            <a:t> h</a:t>
          </a:r>
          <a:r>
            <a:rPr lang="de-DE" sz="1700" kern="1200" dirty="0"/>
            <a:t>igh </a:t>
          </a:r>
          <a:r>
            <a:rPr lang="de-DE" sz="1700" kern="1200" dirty="0" err="1"/>
            <a:t>chance</a:t>
          </a:r>
          <a:r>
            <a:rPr lang="de-DE" sz="1700" kern="1200" dirty="0"/>
            <a:t> </a:t>
          </a:r>
          <a:r>
            <a:rPr lang="de-DE" sz="1700" kern="1200" dirty="0" err="1"/>
            <a:t>that</a:t>
          </a:r>
          <a:r>
            <a:rPr lang="de-DE" sz="1700" kern="1200" dirty="0"/>
            <a:t> </a:t>
          </a:r>
          <a:r>
            <a:rPr lang="de-DE" sz="1700" kern="1200" dirty="0" err="1"/>
            <a:t>useful</a:t>
          </a:r>
          <a:r>
            <a:rPr lang="de-DE" sz="1700" kern="1200" dirty="0"/>
            <a:t> </a:t>
          </a:r>
          <a:r>
            <a:rPr lang="de-DE" sz="1700" kern="1200" dirty="0" err="1"/>
            <a:t>features</a:t>
          </a:r>
          <a:r>
            <a:rPr lang="de-DE" sz="1700" kern="1200" dirty="0"/>
            <a:t> </a:t>
          </a:r>
          <a:r>
            <a:rPr lang="de-DE" sz="1700" kern="1200" dirty="0" err="1"/>
            <a:t>can</a:t>
          </a:r>
          <a:r>
            <a:rPr lang="de-DE" sz="1700" kern="1200" dirty="0"/>
            <a:t> </a:t>
          </a:r>
          <a:r>
            <a:rPr lang="de-DE" sz="1700" kern="1200" dirty="0" err="1"/>
            <a:t>be</a:t>
          </a:r>
          <a:r>
            <a:rPr lang="de-DE" sz="1700" kern="1200" dirty="0"/>
            <a:t> </a:t>
          </a:r>
          <a:r>
            <a:rPr lang="de-DE" sz="1700" kern="1200" dirty="0" err="1"/>
            <a:t>found</a:t>
          </a:r>
          <a:endParaRPr lang="de-DE" sz="1700" kern="1200" dirty="0"/>
        </a:p>
        <a:p>
          <a:pPr marL="0" lvl="0" indent="0" algn="l" defTabSz="755650">
            <a:lnSpc>
              <a:spcPct val="200000"/>
            </a:lnSpc>
            <a:spcBef>
              <a:spcPct val="0"/>
            </a:spcBef>
            <a:spcAft>
              <a:spcPct val="35000"/>
            </a:spcAft>
            <a:buNone/>
          </a:pPr>
          <a:r>
            <a:rPr lang="de-DE" sz="1700" kern="1200" dirty="0" err="1"/>
            <a:t>Makes</a:t>
          </a:r>
          <a:r>
            <a:rPr lang="de-DE" sz="1700" kern="1200" dirty="0"/>
            <a:t> </a:t>
          </a:r>
          <a:r>
            <a:rPr lang="de-DE" sz="1700" kern="1200" dirty="0" err="1"/>
            <a:t>use</a:t>
          </a:r>
          <a:r>
            <a:rPr lang="de-DE" sz="1700" kern="1200" dirty="0"/>
            <a:t> </a:t>
          </a:r>
          <a:r>
            <a:rPr lang="de-DE" sz="1700" kern="1200" dirty="0" err="1"/>
            <a:t>of</a:t>
          </a:r>
          <a:r>
            <a:rPr lang="de-DE" sz="1700" kern="1200" dirty="0"/>
            <a:t> all </a:t>
          </a:r>
          <a:r>
            <a:rPr lang="de-DE" sz="1700" kern="1200" dirty="0" err="1"/>
            <a:t>the</a:t>
          </a:r>
          <a:r>
            <a:rPr lang="de-DE" sz="1700" kern="1200" dirty="0"/>
            <a:t> </a:t>
          </a:r>
          <a:r>
            <a:rPr lang="de-DE" sz="1700" kern="1200" dirty="0" err="1"/>
            <a:t>data</a:t>
          </a:r>
          <a:r>
            <a:rPr lang="de-DE" sz="1700" kern="1200" dirty="0"/>
            <a:t> </a:t>
          </a:r>
          <a:r>
            <a:rPr lang="de-DE" sz="1700" kern="1200" dirty="0" err="1"/>
            <a:t>channels</a:t>
          </a:r>
          <a:endParaRPr lang="de-DE" sz="1700" kern="1200" dirty="0"/>
        </a:p>
        <a:p>
          <a:pPr marL="0" lvl="0" indent="0" algn="l" defTabSz="755650">
            <a:lnSpc>
              <a:spcPct val="200000"/>
            </a:lnSpc>
            <a:spcBef>
              <a:spcPct val="0"/>
            </a:spcBef>
            <a:spcAft>
              <a:spcPct val="35000"/>
            </a:spcAft>
            <a:buNone/>
          </a:pPr>
          <a:r>
            <a:rPr lang="de-DE" sz="1700" kern="1200" dirty="0"/>
            <a:t>Fast </a:t>
          </a:r>
          <a:r>
            <a:rPr lang="de-DE" sz="1700" kern="1200" dirty="0" err="1"/>
            <a:t>actual</a:t>
          </a:r>
          <a:r>
            <a:rPr lang="de-DE" sz="1700" kern="1200" dirty="0"/>
            <a:t> </a:t>
          </a:r>
          <a:r>
            <a:rPr lang="de-DE" sz="1700" kern="1200" dirty="0" err="1"/>
            <a:t>training</a:t>
          </a:r>
          <a:endParaRPr lang="de-DE" sz="1700" kern="1200" dirty="0"/>
        </a:p>
        <a:p>
          <a:pPr marL="0" lvl="0" indent="0" algn="l" defTabSz="755650">
            <a:lnSpc>
              <a:spcPct val="200000"/>
            </a:lnSpc>
            <a:spcBef>
              <a:spcPct val="0"/>
            </a:spcBef>
            <a:spcAft>
              <a:spcPct val="35000"/>
            </a:spcAft>
            <a:buNone/>
          </a:pPr>
          <a:endParaRPr lang="de-DE" sz="1700" kern="1200" dirty="0"/>
        </a:p>
      </dsp:txBody>
      <dsp:txXfrm>
        <a:off x="407965" y="1156740"/>
        <a:ext cx="4867690" cy="3028376"/>
      </dsp:txXfrm>
    </dsp:sp>
    <dsp:sp modelId="{2E68B821-7CFF-49C7-9116-EE2A4A1AD7B8}">
      <dsp:nvSpPr>
        <dsp:cNvPr id="0" name=""/>
        <dsp:cNvSpPr/>
      </dsp:nvSpPr>
      <dsp:spPr>
        <a:xfrm>
          <a:off x="5611829" y="1156740"/>
          <a:ext cx="4775319" cy="3028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200000"/>
            </a:lnSpc>
            <a:spcBef>
              <a:spcPct val="0"/>
            </a:spcBef>
            <a:spcAft>
              <a:spcPct val="35000"/>
            </a:spcAft>
            <a:buNone/>
          </a:pPr>
          <a:r>
            <a:rPr lang="de-DE" sz="1600" kern="1200" dirty="0"/>
            <a:t>Feature </a:t>
          </a:r>
          <a:r>
            <a:rPr lang="de-DE" sz="1600" kern="1200" dirty="0" err="1"/>
            <a:t>correlation</a:t>
          </a:r>
          <a:r>
            <a:rPr lang="de-DE" sz="1600" kern="1200" dirty="0"/>
            <a:t> </a:t>
          </a:r>
          <a:r>
            <a:rPr lang="de-DE" sz="1600" kern="1200" dirty="0" err="1"/>
            <a:t>might</a:t>
          </a:r>
          <a:r>
            <a:rPr lang="de-DE" sz="1600" kern="1200" dirty="0"/>
            <a:t> </a:t>
          </a:r>
          <a:r>
            <a:rPr lang="de-DE" sz="1600" kern="1200" dirty="0" err="1"/>
            <a:t>be</a:t>
          </a:r>
          <a:r>
            <a:rPr lang="de-DE" sz="1600" kern="1200" dirty="0"/>
            <a:t> </a:t>
          </a:r>
          <a:r>
            <a:rPr lang="de-DE" sz="1600" kern="1200" dirty="0" err="1"/>
            <a:t>coincidental</a:t>
          </a:r>
          <a:endParaRPr lang="de-DE" sz="1600" kern="1200" dirty="0"/>
        </a:p>
        <a:p>
          <a:pPr marL="0" lvl="0" indent="0" algn="l" defTabSz="711200">
            <a:lnSpc>
              <a:spcPct val="200000"/>
            </a:lnSpc>
            <a:spcBef>
              <a:spcPct val="0"/>
            </a:spcBef>
            <a:spcAft>
              <a:spcPct val="35000"/>
            </a:spcAft>
            <a:buNone/>
          </a:pPr>
          <a:r>
            <a:rPr lang="de-DE" sz="1600" kern="1200" dirty="0" err="1"/>
            <a:t>Can‘t</a:t>
          </a:r>
          <a:r>
            <a:rPr lang="de-DE" sz="1600" kern="1200" dirty="0"/>
            <a:t> </a:t>
          </a:r>
          <a:r>
            <a:rPr lang="de-DE" sz="1600" kern="1200" dirty="0" err="1"/>
            <a:t>detect</a:t>
          </a:r>
          <a:r>
            <a:rPr lang="de-DE" sz="1600" kern="1200" dirty="0"/>
            <a:t> </a:t>
          </a:r>
          <a:r>
            <a:rPr lang="de-DE" sz="1600" kern="1200" dirty="0" err="1"/>
            <a:t>details</a:t>
          </a:r>
          <a:r>
            <a:rPr lang="de-DE" sz="1600" kern="1200" dirty="0"/>
            <a:t> in </a:t>
          </a:r>
          <a:r>
            <a:rPr lang="de-DE" sz="1600" kern="1200" dirty="0" err="1"/>
            <a:t>the</a:t>
          </a:r>
          <a:r>
            <a:rPr lang="de-DE" sz="1600" kern="1200" dirty="0"/>
            <a:t> </a:t>
          </a:r>
          <a:r>
            <a:rPr lang="de-DE" sz="1600" kern="1200" dirty="0" err="1"/>
            <a:t>signal</a:t>
          </a:r>
          <a:r>
            <a:rPr lang="de-DE" sz="1600" kern="1200" dirty="0"/>
            <a:t> </a:t>
          </a:r>
          <a:r>
            <a:rPr lang="de-DE" sz="1600" kern="1200" dirty="0" err="1"/>
            <a:t>course</a:t>
          </a:r>
          <a:endParaRPr lang="de-DE" sz="1600" kern="1200" dirty="0"/>
        </a:p>
        <a:p>
          <a:pPr marL="0" lvl="0" indent="0" algn="l" defTabSz="711200">
            <a:lnSpc>
              <a:spcPct val="200000"/>
            </a:lnSpc>
            <a:spcBef>
              <a:spcPct val="0"/>
            </a:spcBef>
            <a:spcAft>
              <a:spcPct val="35000"/>
            </a:spcAft>
            <a:buNone/>
          </a:pPr>
          <a:r>
            <a:rPr lang="de-DE" sz="1600" kern="1200" dirty="0"/>
            <a:t>Needs heavy </a:t>
          </a:r>
          <a:r>
            <a:rPr lang="de-DE" sz="1600" kern="1200" dirty="0" err="1"/>
            <a:t>data</a:t>
          </a:r>
          <a:r>
            <a:rPr lang="de-DE" sz="1600" kern="1200" dirty="0"/>
            <a:t> </a:t>
          </a:r>
          <a:r>
            <a:rPr lang="de-DE" sz="1600" kern="1200" dirty="0" err="1"/>
            <a:t>preprocessing</a:t>
          </a:r>
          <a:endParaRPr lang="de-DE" sz="1600" kern="1200" dirty="0"/>
        </a:p>
      </dsp:txBody>
      <dsp:txXfrm>
        <a:off x="5611829" y="1156740"/>
        <a:ext cx="4775319" cy="3028376"/>
      </dsp:txXfrm>
    </dsp:sp>
    <dsp:sp modelId="{A6A595CA-DC9C-48B0-9EDC-D92CB6BFA813}">
      <dsp:nvSpPr>
        <dsp:cNvPr id="0" name=""/>
        <dsp:cNvSpPr/>
      </dsp:nvSpPr>
      <dsp:spPr>
        <a:xfrm>
          <a:off x="1291095" y="34320"/>
          <a:ext cx="1338468" cy="1338468"/>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07FE03-341F-45B9-A020-CC4B1837CBC9}">
      <dsp:nvSpPr>
        <dsp:cNvPr id="0" name=""/>
        <dsp:cNvSpPr/>
      </dsp:nvSpPr>
      <dsp:spPr>
        <a:xfrm>
          <a:off x="7904706" y="515665"/>
          <a:ext cx="1259735" cy="4317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CCA3F5-3A61-41DD-B53B-9129E3B810B5}">
      <dsp:nvSpPr>
        <dsp:cNvPr id="0" name=""/>
        <dsp:cNvSpPr/>
      </dsp:nvSpPr>
      <dsp:spPr>
        <a:xfrm>
          <a:off x="5424602" y="1163215"/>
          <a:ext cx="787" cy="289239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dirty="0"/>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26. Februar 2024</a:t>
            </a:fld>
            <a:endParaRPr lang="de-DE" dirty="0"/>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dirty="0"/>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dirty="0"/>
              <a:t>|  </a:t>
            </a:r>
            <a:fld id="{C7CC2173-B0D1-45F1-9D54-E33B7353DA19}" type="slidenum">
              <a:rPr lang="de-DE"/>
              <a:pPr/>
              <a:t>‹Nr.›</a:t>
            </a:fld>
            <a:endParaRPr lang="de-DE" dirty="0"/>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dirty="0"/>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dirty="0"/>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dirty="0"/>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dirty="0"/>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26. Februar 2024</a:t>
            </a:fld>
            <a:endParaRPr lang="de-DE" dirty="0"/>
          </a:p>
        </p:txBody>
      </p:sp>
      <p:sp>
        <p:nvSpPr>
          <p:cNvPr id="3076" name="Rectangle 4"/>
          <p:cNvSpPr>
            <a:spLocks noGrp="1" noRot="1" noChangeAspect="1" noChangeArrowheads="1" noTextEdit="1"/>
          </p:cNvSpPr>
          <p:nvPr>
            <p:ph type="sldImg" idx="2"/>
          </p:nvPr>
        </p:nvSpPr>
        <p:spPr bwMode="auto">
          <a:xfrm>
            <a:off x="688975" y="923925"/>
            <a:ext cx="5461000"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dirty="0"/>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dirty="0"/>
              <a:t>|  </a:t>
            </a:r>
            <a:fld id="{C36AA9A4-5D0B-4134-89A6-D8B9DAA4F25C}" type="slidenum">
              <a:rPr lang="de-DE"/>
              <a:pPr/>
              <a:t>‹Nr.›</a:t>
            </a:fld>
            <a:endParaRPr lang="de-DE" dirty="0"/>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dirty="0">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dirty="0"/>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dirty="0"/>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dirty="0"/>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dirty="0"/>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dirty="0"/>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To capture the characteristics of the time series, various statistical measures were computed. By using various features together, the model can learn from multiple perspectives and dimensions of the data. This resulted in 900 features for each data point</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8</a:t>
            </a:fld>
            <a:endParaRPr lang="de-DE"/>
          </a:p>
        </p:txBody>
      </p:sp>
    </p:spTree>
    <p:extLst>
      <p:ext uri="{BB962C8B-B14F-4D97-AF65-F5344CB8AC3E}">
        <p14:creationId xmlns:p14="http://schemas.microsoft.com/office/powerpoint/2010/main" val="164462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fld id="{065B079B-E513-489A-8A1B-D7C78493EA86}" type="datetime4">
              <a:rPr lang="de-DE" smtClean="0"/>
              <a:pPr/>
              <a:t>26. Februar 2024</a:t>
            </a:fld>
            <a:endParaRPr lang="de-DE" dirty="0"/>
          </a:p>
        </p:txBody>
      </p:sp>
      <p:sp>
        <p:nvSpPr>
          <p:cNvPr id="5" name="Fußzeilenplatzhalter 4"/>
          <p:cNvSpPr>
            <a:spLocks noGrp="1"/>
          </p:cNvSpPr>
          <p:nvPr>
            <p:ph type="ftr" sz="quarter" idx="4"/>
          </p:nvPr>
        </p:nvSpPr>
        <p:spPr/>
        <p:txBody>
          <a:bodyPr/>
          <a:lstStyle/>
          <a:p>
            <a:r>
              <a:rPr lang="de-DE"/>
              <a:t>|  </a:t>
            </a:r>
            <a:endParaRPr lang="de-DE" dirty="0"/>
          </a:p>
        </p:txBody>
      </p:sp>
      <p:sp>
        <p:nvSpPr>
          <p:cNvPr id="6" name="Foliennummernplatzhalter 5"/>
          <p:cNvSpPr>
            <a:spLocks noGrp="1"/>
          </p:cNvSpPr>
          <p:nvPr>
            <p:ph type="sldNum" sz="quarter" idx="5"/>
          </p:nvPr>
        </p:nvSpPr>
        <p:spPr/>
        <p:txBody>
          <a:bodyPr/>
          <a:lstStyle/>
          <a:p>
            <a:r>
              <a:rPr lang="de-DE"/>
              <a:t>|  </a:t>
            </a:r>
            <a:fld id="{C36AA9A4-5D0B-4134-89A6-D8B9DAA4F25C}" type="slidenum">
              <a:rPr lang="de-DE" smtClean="0"/>
              <a:pPr/>
              <a:t>22</a:t>
            </a:fld>
            <a:endParaRPr lang="de-DE" dirty="0"/>
          </a:p>
        </p:txBody>
      </p:sp>
    </p:spTree>
    <p:extLst>
      <p:ext uri="{BB962C8B-B14F-4D97-AF65-F5344CB8AC3E}">
        <p14:creationId xmlns:p14="http://schemas.microsoft.com/office/powerpoint/2010/main" val="4148817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ußzeilenplatzhalter 4"/>
          <p:cNvSpPr>
            <a:spLocks noGrp="1"/>
          </p:cNvSpPr>
          <p:nvPr>
            <p:ph type="ftr" sz="quarter" idx="4"/>
          </p:nvPr>
        </p:nvSpPr>
        <p:spPr/>
        <p:txBody>
          <a:bodyPr/>
          <a:lstStyle/>
          <a:p>
            <a:r>
              <a:rPr lang="de-DE"/>
              <a:t>|  </a:t>
            </a:r>
          </a:p>
        </p:txBody>
      </p:sp>
      <p:sp>
        <p:nvSpPr>
          <p:cNvPr id="6" name="Foliennummernplatzhalter 5"/>
          <p:cNvSpPr>
            <a:spLocks noGrp="1"/>
          </p:cNvSpPr>
          <p:nvPr>
            <p:ph type="sldNum" sz="quarter" idx="5"/>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58698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The second step was to perform feature selection to reduce the dimensionality of the data by selecting only the most relevant and informative features. The feature selection method was based on </a:t>
            </a:r>
            <a:r>
              <a:rPr lang="de-DE" b="0" dirty="0">
                <a:solidFill>
                  <a:srgbClr val="CCCCCC"/>
                </a:solidFill>
                <a:effectLst/>
                <a:latin typeface="Consolas" panose="020B0609020204030204" pitchFamily="49" charset="0"/>
              </a:rPr>
              <a:t>Pearson </a:t>
            </a:r>
            <a:r>
              <a:rPr lang="de-DE" b="0" dirty="0" err="1">
                <a:solidFill>
                  <a:srgbClr val="CCCCCC"/>
                </a:solidFill>
                <a:effectLst/>
                <a:latin typeface="Consolas" panose="020B0609020204030204" pitchFamily="49" charset="0"/>
              </a:rPr>
              <a:t>correlation</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coefficient</a:t>
            </a:r>
            <a:r>
              <a:rPr lang="de-DE" b="0" dirty="0">
                <a:solidFill>
                  <a:srgbClr val="CCCCCC"/>
                </a:solidFill>
                <a:effectLst/>
                <a:latin typeface="Consolas" panose="020B0609020204030204" pitchFamily="49" charset="0"/>
              </a:rPr>
              <a:t>. </a:t>
            </a:r>
            <a:r>
              <a:rPr lang="en-US" b="0" i="0" dirty="0">
                <a:solidFill>
                  <a:srgbClr val="ECECEC"/>
                </a:solidFill>
                <a:effectLst/>
                <a:latin typeface="Söhne"/>
              </a:rPr>
              <a:t>This significantly helped reduce the features from 900 to 160.</a:t>
            </a:r>
            <a:endParaRPr lang="de-DE"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10</a:t>
            </a:fld>
            <a:endParaRPr lang="de-DE"/>
          </a:p>
        </p:txBody>
      </p:sp>
    </p:spTree>
    <p:extLst>
      <p:ext uri="{BB962C8B-B14F-4D97-AF65-F5344CB8AC3E}">
        <p14:creationId xmlns:p14="http://schemas.microsoft.com/office/powerpoint/2010/main" val="101643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The data was split into two subsets: a training set to train the machine learning models and a validation set to evaluate the performance. The ratio was 80 to 20 percent. We’ve also made sure that the </a:t>
            </a:r>
            <a:r>
              <a:rPr lang="de-DE" b="0" dirty="0" err="1">
                <a:solidFill>
                  <a:srgbClr val="CCCCCC"/>
                </a:solidFill>
                <a:effectLst/>
                <a:latin typeface="Consolas" panose="020B0609020204030204" pitchFamily="49" charset="0"/>
              </a:rPr>
              <a:t>class</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distribution</a:t>
            </a:r>
            <a:r>
              <a:rPr lang="de-DE" b="0" dirty="0">
                <a:solidFill>
                  <a:srgbClr val="CCCCCC"/>
                </a:solidFill>
                <a:effectLst/>
                <a:latin typeface="Consolas" panose="020B0609020204030204" pitchFamily="49" charset="0"/>
              </a:rPr>
              <a:t> was </a:t>
            </a:r>
            <a:r>
              <a:rPr lang="de-DE" b="0" dirty="0" err="1">
                <a:solidFill>
                  <a:srgbClr val="CCCCCC"/>
                </a:solidFill>
                <a:effectLst/>
                <a:latin typeface="Consolas" panose="020B0609020204030204" pitchFamily="49" charset="0"/>
              </a:rPr>
              <a:t>preserved</a:t>
            </a:r>
            <a:r>
              <a:rPr lang="de-DE" b="0" dirty="0">
                <a:solidFill>
                  <a:srgbClr val="CCCCCC"/>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12</a:t>
            </a:fld>
            <a:endParaRPr lang="de-DE"/>
          </a:p>
        </p:txBody>
      </p:sp>
    </p:spTree>
    <p:extLst>
      <p:ext uri="{BB962C8B-B14F-4D97-AF65-F5344CB8AC3E}">
        <p14:creationId xmlns:p14="http://schemas.microsoft.com/office/powerpoint/2010/main" val="60214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de-DE" b="0" dirty="0">
                <a:solidFill>
                  <a:srgbClr val="CCCCCC"/>
                </a:solidFill>
                <a:effectLst/>
                <a:latin typeface="Consolas" panose="020B0609020204030204" pitchFamily="49" charset="0"/>
              </a:rPr>
              <a:t>Next </a:t>
            </a:r>
            <a:r>
              <a:rPr lang="de-DE" b="0" dirty="0" err="1">
                <a:solidFill>
                  <a:srgbClr val="CCCCCC"/>
                </a:solidFill>
                <a:effectLst/>
                <a:latin typeface="Consolas" panose="020B0609020204030204" pitchFamily="49" charset="0"/>
              </a:rPr>
              <a:t>we</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handled</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the</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imbalanced</a:t>
            </a:r>
            <a:r>
              <a:rPr lang="de-DE" b="0" dirty="0">
                <a:solidFill>
                  <a:srgbClr val="CCCCCC"/>
                </a:solidFill>
                <a:effectLst/>
                <a:latin typeface="Consolas" panose="020B0609020204030204" pitchFamily="49" charset="0"/>
              </a:rPr>
              <a:t> data </a:t>
            </a:r>
            <a:r>
              <a:rPr lang="de-DE" b="0" dirty="0" err="1">
                <a:solidFill>
                  <a:srgbClr val="CCCCCC"/>
                </a:solidFill>
                <a:effectLst/>
                <a:latin typeface="Consolas" panose="020B0609020204030204" pitchFamily="49" charset="0"/>
              </a:rPr>
              <a:t>problem</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We</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used</a:t>
            </a:r>
            <a:r>
              <a:rPr lang="de-DE" b="0" dirty="0">
                <a:solidFill>
                  <a:srgbClr val="CCCCCC"/>
                </a:solidFill>
                <a:effectLst/>
                <a:latin typeface="Consolas" panose="020B0609020204030204" pitchFamily="49" charset="0"/>
              </a:rPr>
              <a:t> an </a:t>
            </a:r>
            <a:r>
              <a:rPr lang="de-DE" b="0" dirty="0" err="1">
                <a:solidFill>
                  <a:srgbClr val="CCCCCC"/>
                </a:solidFill>
                <a:effectLst/>
                <a:latin typeface="Consolas" panose="020B0609020204030204" pitchFamily="49" charset="0"/>
              </a:rPr>
              <a:t>oversampling</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technique</a:t>
            </a:r>
            <a:r>
              <a:rPr lang="de-DE" b="0" dirty="0">
                <a:solidFill>
                  <a:srgbClr val="CCCCCC"/>
                </a:solidFill>
                <a:effectLst/>
                <a:latin typeface="Consolas" panose="020B0609020204030204" pitchFamily="49" charset="0"/>
              </a:rPr>
              <a:t> </a:t>
            </a:r>
            <a:r>
              <a:rPr lang="en-US" b="0" dirty="0">
                <a:solidFill>
                  <a:srgbClr val="CCCCCC"/>
                </a:solidFill>
                <a:effectLst/>
                <a:latin typeface="Consolas" panose="020B0609020204030204" pitchFamily="49" charset="0"/>
              </a:rPr>
              <a:t>to generate new samples of the minority class by interpolating between existing samples. You can see on the plot the ratio of the minority to the </a:t>
            </a:r>
            <a:r>
              <a:rPr lang="en-US" b="0" dirty="0" err="1">
                <a:solidFill>
                  <a:srgbClr val="CCCCCC"/>
                </a:solidFill>
                <a:effectLst/>
                <a:latin typeface="Consolas" panose="020B0609020204030204" pitchFamily="49" charset="0"/>
              </a:rPr>
              <a:t>mojerty</a:t>
            </a:r>
            <a:r>
              <a:rPr lang="en-US" b="0" dirty="0">
                <a:solidFill>
                  <a:srgbClr val="CCCCCC"/>
                </a:solidFill>
                <a:effectLst/>
                <a:latin typeface="Consolas" panose="020B0609020204030204" pitchFamily="49" charset="0"/>
              </a:rPr>
              <a:t> class after and before oversampling. </a:t>
            </a:r>
            <a:endParaRPr lang="de-DE"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de-DE" b="0" dirty="0">
              <a:solidFill>
                <a:srgbClr val="CCCCCC"/>
              </a:solidFill>
              <a:effectLst/>
              <a:latin typeface="Consolas" panose="020B0609020204030204" pitchFamily="49" charset="0"/>
            </a:endParaRPr>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14</a:t>
            </a:fld>
            <a:endParaRPr lang="de-DE"/>
          </a:p>
        </p:txBody>
      </p:sp>
    </p:spTree>
    <p:extLst>
      <p:ext uri="{BB962C8B-B14F-4D97-AF65-F5344CB8AC3E}">
        <p14:creationId xmlns:p14="http://schemas.microsoft.com/office/powerpoint/2010/main" val="360131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de-DE" dirty="0"/>
              <a:t>The last </a:t>
            </a:r>
            <a:r>
              <a:rPr lang="de-DE" dirty="0" err="1"/>
              <a:t>procedure</a:t>
            </a:r>
            <a:r>
              <a:rPr lang="de-DE" dirty="0"/>
              <a:t> </a:t>
            </a:r>
            <a:r>
              <a:rPr lang="de-DE" dirty="0" err="1"/>
              <a:t>of</a:t>
            </a:r>
            <a:r>
              <a:rPr lang="de-DE" dirty="0"/>
              <a:t> data </a:t>
            </a:r>
            <a:r>
              <a:rPr lang="de-DE" dirty="0" err="1"/>
              <a:t>preperation</a:t>
            </a:r>
            <a:r>
              <a:rPr lang="de-DE" dirty="0"/>
              <a:t> was feature </a:t>
            </a:r>
            <a:r>
              <a:rPr lang="de-DE" dirty="0" err="1"/>
              <a:t>scaling</a:t>
            </a:r>
            <a:r>
              <a:rPr lang="de-DE" dirty="0"/>
              <a:t> </a:t>
            </a:r>
            <a:r>
              <a:rPr lang="de-DE" dirty="0" err="1"/>
              <a:t>to</a:t>
            </a:r>
            <a:r>
              <a:rPr lang="de-DE" dirty="0"/>
              <a:t> </a:t>
            </a:r>
            <a:r>
              <a:rPr lang="en-US" b="0" dirty="0">
                <a:solidFill>
                  <a:srgbClr val="CCCCCC"/>
                </a:solidFill>
                <a:effectLst/>
                <a:latin typeface="Consolas" panose="020B0609020204030204" pitchFamily="49" charset="0"/>
              </a:rPr>
              <a:t>improve the performance of the machine learning models that are sensitive to the scale and range of the features</a:t>
            </a: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16</a:t>
            </a:fld>
            <a:endParaRPr lang="de-DE"/>
          </a:p>
        </p:txBody>
      </p:sp>
    </p:spTree>
    <p:extLst>
      <p:ext uri="{BB962C8B-B14F-4D97-AF65-F5344CB8AC3E}">
        <p14:creationId xmlns:p14="http://schemas.microsoft.com/office/powerpoint/2010/main" val="2884285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Our first choice was a multi layer perceptron because it can learn complex nonlinear patterns from the data. We used a model that consists of two layers with rule as an activation function. And an alpha penalty term for the complexity of the model to prevent overfitting. </a:t>
            </a:r>
            <a:r>
              <a:rPr lang="en-US" b="0" dirty="0" err="1">
                <a:solidFill>
                  <a:srgbClr val="CCCCCC"/>
                </a:solidFill>
                <a:effectLst/>
                <a:latin typeface="Consolas" panose="020B0609020204030204" pitchFamily="49" charset="0"/>
              </a:rPr>
              <a:t>Pararmters</a:t>
            </a:r>
            <a:r>
              <a:rPr lang="en-US" b="0" dirty="0">
                <a:solidFill>
                  <a:srgbClr val="CCCCCC"/>
                </a:solidFill>
                <a:effectLst/>
                <a:latin typeface="Consolas" panose="020B0609020204030204" pitchFamily="49" charset="0"/>
              </a:rPr>
              <a:t> were </a:t>
            </a:r>
            <a:r>
              <a:rPr lang="en-US" b="0" dirty="0" err="1">
                <a:solidFill>
                  <a:srgbClr val="CCCCCC"/>
                </a:solidFill>
                <a:effectLst/>
                <a:latin typeface="Consolas" panose="020B0609020204030204" pitchFamily="49" charset="0"/>
              </a:rPr>
              <a:t>chossen</a:t>
            </a:r>
            <a:r>
              <a:rPr lang="en-US" b="0" dirty="0">
                <a:solidFill>
                  <a:srgbClr val="CCCCCC"/>
                </a:solidFill>
                <a:effectLst/>
                <a:latin typeface="Consolas" panose="020B0609020204030204" pitchFamily="49" charset="0"/>
              </a:rPr>
              <a:t> based on a trail and error approach. </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18</a:t>
            </a:fld>
            <a:endParaRPr lang="de-DE"/>
          </a:p>
        </p:txBody>
      </p:sp>
    </p:spTree>
    <p:extLst>
      <p:ext uri="{BB962C8B-B14F-4D97-AF65-F5344CB8AC3E}">
        <p14:creationId xmlns:p14="http://schemas.microsoft.com/office/powerpoint/2010/main" val="232724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Our</a:t>
            </a:r>
            <a:r>
              <a:rPr lang="de-DE" dirty="0"/>
              <a:t> </a:t>
            </a:r>
            <a:r>
              <a:rPr lang="de-DE" dirty="0" err="1"/>
              <a:t>second</a:t>
            </a:r>
            <a:r>
              <a:rPr lang="de-DE" dirty="0"/>
              <a:t> </a:t>
            </a:r>
            <a:r>
              <a:rPr lang="de-DE" dirty="0" err="1"/>
              <a:t>choise</a:t>
            </a:r>
            <a:r>
              <a:rPr lang="de-DE" dirty="0"/>
              <a:t> was a support </a:t>
            </a:r>
            <a:r>
              <a:rPr lang="de-DE" dirty="0" err="1"/>
              <a:t>verctor</a:t>
            </a:r>
            <a:r>
              <a:rPr lang="de-DE" dirty="0"/>
              <a:t> </a:t>
            </a:r>
            <a:r>
              <a:rPr lang="de-DE" dirty="0" err="1"/>
              <a:t>machine</a:t>
            </a:r>
            <a:r>
              <a:rPr lang="de-DE" dirty="0"/>
              <a:t> </a:t>
            </a:r>
            <a:r>
              <a:rPr lang="de-DE" dirty="0" err="1"/>
              <a:t>model</a:t>
            </a:r>
            <a:r>
              <a:rPr lang="de-DE" dirty="0"/>
              <a:t>. </a:t>
            </a:r>
            <a:r>
              <a:rPr lang="en-US" b="0" dirty="0">
                <a:solidFill>
                  <a:srgbClr val="CCCCCC"/>
                </a:solidFill>
                <a:effectLst/>
                <a:latin typeface="Consolas" panose="020B0609020204030204" pitchFamily="49" charset="0"/>
              </a:rPr>
              <a:t>SVM can handle nonlinearly separable data as well. We used an SVM model an </a:t>
            </a:r>
            <a:r>
              <a:rPr lang="de-DE" b="0" dirty="0">
                <a:solidFill>
                  <a:srgbClr val="CCCCCC"/>
                </a:solidFill>
                <a:effectLst/>
                <a:latin typeface="Consolas" panose="020B0609020204030204" pitchFamily="49" charset="0"/>
              </a:rPr>
              <a:t>‘</a:t>
            </a:r>
            <a:r>
              <a:rPr lang="de-DE" b="0" dirty="0" err="1">
                <a:solidFill>
                  <a:srgbClr val="CCCCCC"/>
                </a:solidFill>
                <a:effectLst/>
                <a:latin typeface="Consolas" panose="020B0609020204030204" pitchFamily="49" charset="0"/>
              </a:rPr>
              <a:t>rbf</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kernel</a:t>
            </a:r>
            <a:r>
              <a:rPr lang="de-DE" b="0" dirty="0">
                <a:solidFill>
                  <a:srgbClr val="CCCCCC"/>
                </a:solidFill>
                <a:effectLst/>
                <a:latin typeface="Consolas" panose="020B0609020204030204" pitchFamily="49" charset="0"/>
              </a:rPr>
              <a:t> and a </a:t>
            </a:r>
            <a:r>
              <a:rPr lang="de-DE" b="0" dirty="0" err="1">
                <a:solidFill>
                  <a:srgbClr val="CCCCCC"/>
                </a:solidFill>
                <a:effectLst/>
                <a:latin typeface="Consolas" panose="020B0609020204030204" pitchFamily="49" charset="0"/>
              </a:rPr>
              <a:t>penalty</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term</a:t>
            </a:r>
            <a:r>
              <a:rPr lang="de-DE" b="0" dirty="0">
                <a:solidFill>
                  <a:srgbClr val="CCCCCC"/>
                </a:solidFill>
                <a:effectLst/>
                <a:latin typeface="Consolas" panose="020B0609020204030204" pitchFamily="49" charset="0"/>
              </a:rPr>
              <a:t> C f</a:t>
            </a:r>
            <a:r>
              <a:rPr lang="en-US" b="0" dirty="0">
                <a:solidFill>
                  <a:srgbClr val="CCCCCC"/>
                </a:solidFill>
                <a:effectLst/>
                <a:latin typeface="Consolas" panose="020B0609020204030204" pitchFamily="49" charset="0"/>
              </a:rPr>
              <a:t>or the misclassification to balance the margin and the errors.</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19</a:t>
            </a:fld>
            <a:endParaRPr lang="de-DE"/>
          </a:p>
        </p:txBody>
      </p:sp>
    </p:spTree>
    <p:extLst>
      <p:ext uri="{BB962C8B-B14F-4D97-AF65-F5344CB8AC3E}">
        <p14:creationId xmlns:p14="http://schemas.microsoft.com/office/powerpoint/2010/main" val="293766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de-DE" dirty="0"/>
              <a:t>The </a:t>
            </a:r>
            <a:r>
              <a:rPr lang="de-DE" dirty="0" err="1"/>
              <a:t>third</a:t>
            </a:r>
            <a:r>
              <a:rPr lang="de-DE" dirty="0"/>
              <a:t> </a:t>
            </a:r>
            <a:r>
              <a:rPr lang="de-DE" dirty="0" err="1"/>
              <a:t>choise</a:t>
            </a:r>
            <a:r>
              <a:rPr lang="de-DE" dirty="0"/>
              <a:t> </a:t>
            </a:r>
            <a:r>
              <a:rPr lang="de-DE" dirty="0" err="1"/>
              <a:t>is</a:t>
            </a:r>
            <a:r>
              <a:rPr lang="de-DE" dirty="0"/>
              <a:t> Random </a:t>
            </a:r>
            <a:r>
              <a:rPr lang="de-DE" dirty="0" err="1"/>
              <a:t>forst</a:t>
            </a:r>
            <a:r>
              <a:rPr lang="de-DE" dirty="0"/>
              <a:t>. </a:t>
            </a:r>
            <a:r>
              <a:rPr lang="en-US" b="0" dirty="0">
                <a:solidFill>
                  <a:srgbClr val="CCCCCC"/>
                </a:solidFill>
                <a:effectLst/>
                <a:latin typeface="Consolas" panose="020B0609020204030204" pitchFamily="49" charset="0"/>
              </a:rPr>
              <a:t>The RF can reduce the variance and the overfitting of a single decision tree, by averaging the predictions of the individual trees. We used a random forest model with 100 </a:t>
            </a:r>
            <a:r>
              <a:rPr lang="de-DE" b="0" dirty="0" err="1">
                <a:solidFill>
                  <a:srgbClr val="CCCCCC"/>
                </a:solidFill>
                <a:effectLst/>
                <a:latin typeface="Consolas" panose="020B0609020204030204" pitchFamily="49" charset="0"/>
              </a:rPr>
              <a:t>estimators</a:t>
            </a:r>
            <a:r>
              <a:rPr lang="de-DE" b="0" dirty="0">
                <a:solidFill>
                  <a:srgbClr val="CCCCCC"/>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20</a:t>
            </a:fld>
            <a:endParaRPr lang="de-DE"/>
          </a:p>
        </p:txBody>
      </p:sp>
    </p:spTree>
    <p:extLst>
      <p:ext uri="{BB962C8B-B14F-4D97-AF65-F5344CB8AC3E}">
        <p14:creationId xmlns:p14="http://schemas.microsoft.com/office/powerpoint/2010/main" val="417314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fld id="{065B079B-E513-489A-8A1B-D7C78493EA86}" type="datetime4">
              <a:rPr lang="de-DE" smtClean="0"/>
              <a:pPr/>
              <a:t>26. Februar 2024</a:t>
            </a:fld>
            <a:endParaRPr lang="de-DE" dirty="0"/>
          </a:p>
        </p:txBody>
      </p:sp>
      <p:sp>
        <p:nvSpPr>
          <p:cNvPr id="5" name="Fußzeilenplatzhalter 4"/>
          <p:cNvSpPr>
            <a:spLocks noGrp="1"/>
          </p:cNvSpPr>
          <p:nvPr>
            <p:ph type="ftr" sz="quarter" idx="4"/>
          </p:nvPr>
        </p:nvSpPr>
        <p:spPr/>
        <p:txBody>
          <a:bodyPr/>
          <a:lstStyle/>
          <a:p>
            <a:r>
              <a:rPr lang="de-DE"/>
              <a:t>|  </a:t>
            </a:r>
            <a:endParaRPr lang="de-DE" dirty="0"/>
          </a:p>
        </p:txBody>
      </p:sp>
      <p:sp>
        <p:nvSpPr>
          <p:cNvPr id="6" name="Foliennummernplatzhalter 5"/>
          <p:cNvSpPr>
            <a:spLocks noGrp="1"/>
          </p:cNvSpPr>
          <p:nvPr>
            <p:ph type="sldNum" sz="quarter" idx="5"/>
          </p:nvPr>
        </p:nvSpPr>
        <p:spPr/>
        <p:txBody>
          <a:bodyPr/>
          <a:lstStyle/>
          <a:p>
            <a:r>
              <a:rPr lang="de-DE"/>
              <a:t>|  </a:t>
            </a:r>
            <a:fld id="{C36AA9A4-5D0B-4134-89A6-D8B9DAA4F25C}" type="slidenum">
              <a:rPr lang="de-DE" smtClean="0"/>
              <a:pPr/>
              <a:t>21</a:t>
            </a:fld>
            <a:endParaRPr lang="de-DE" dirty="0"/>
          </a:p>
        </p:txBody>
      </p:sp>
    </p:spTree>
    <p:extLst>
      <p:ext uri="{BB962C8B-B14F-4D97-AF65-F5344CB8AC3E}">
        <p14:creationId xmlns:p14="http://schemas.microsoft.com/office/powerpoint/2010/main" val="108145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34434" y="368300"/>
            <a:ext cx="11523133" cy="2089150"/>
          </a:xfrm>
          <a:prstGeom prst="rect">
            <a:avLst/>
          </a:prstGeom>
          <a:solidFill>
            <a:srgbClr val="FFFFFF"/>
          </a:solidFill>
          <a:ln w="9525">
            <a:noFill/>
            <a:miter lim="800000"/>
            <a:headEnd/>
            <a:tailEnd/>
          </a:ln>
          <a:effectLst/>
        </p:spPr>
        <p:txBody>
          <a:bodyPr wrap="none" anchor="ctr"/>
          <a:lstStyle/>
          <a:p>
            <a:pPr algn="ctr"/>
            <a:endParaRPr lang="de-DE" dirty="0"/>
          </a:p>
        </p:txBody>
      </p:sp>
      <p:sp>
        <p:nvSpPr>
          <p:cNvPr id="87044" name="Rectangle 4"/>
          <p:cNvSpPr>
            <a:spLocks noGrp="1" noChangeArrowheads="1"/>
          </p:cNvSpPr>
          <p:nvPr>
            <p:ph type="subTitle" idx="1"/>
          </p:nvPr>
        </p:nvSpPr>
        <p:spPr>
          <a:xfrm>
            <a:off x="478367" y="1449388"/>
            <a:ext cx="8856156" cy="944562"/>
          </a:xfrm>
        </p:spPr>
        <p:txBody>
          <a:bodyPr lIns="0" tIns="0" rIns="0" bIns="0"/>
          <a:lstStyle>
            <a:lvl1pPr marL="0" indent="0">
              <a:spcBef>
                <a:spcPct val="0"/>
              </a:spcBef>
              <a:buFont typeface="Wingdings" pitchFamily="2" charset="2"/>
              <a:buNone/>
              <a:defRPr b="1">
                <a:solidFill>
                  <a:sysClr val="windowText" lastClr="000000"/>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334434" y="196851"/>
            <a:ext cx="11523133" cy="144463"/>
          </a:xfrm>
          <a:prstGeom prst="rect">
            <a:avLst/>
          </a:prstGeom>
          <a:solidFill>
            <a:srgbClr val="FFFFFF"/>
          </a:solidFill>
          <a:ln w="3175">
            <a:noFill/>
            <a:miter lim="800000"/>
            <a:headEnd/>
            <a:tailEnd/>
          </a:ln>
        </p:spPr>
        <p:txBody>
          <a:bodyPr/>
          <a:lstStyle/>
          <a:p>
            <a:endParaRPr lang="de-DE" dirty="0"/>
          </a:p>
        </p:txBody>
      </p:sp>
      <p:sp>
        <p:nvSpPr>
          <p:cNvPr id="87058" name="Rectangle 18"/>
          <p:cNvSpPr>
            <a:spLocks noChangeArrowheads="1"/>
          </p:cNvSpPr>
          <p:nvPr/>
        </p:nvSpPr>
        <p:spPr bwMode="auto">
          <a:xfrm>
            <a:off x="334434" y="360364"/>
            <a:ext cx="11521017" cy="14287"/>
          </a:xfrm>
          <a:prstGeom prst="rect">
            <a:avLst/>
          </a:prstGeom>
          <a:solidFill>
            <a:srgbClr val="000000"/>
          </a:solidFill>
          <a:ln w="9525">
            <a:noFill/>
            <a:miter lim="800000"/>
            <a:headEnd/>
            <a:tailEnd/>
          </a:ln>
          <a:effectLst/>
        </p:spPr>
        <p:txBody>
          <a:bodyPr wrap="none" anchor="ctr"/>
          <a:lstStyle/>
          <a:p>
            <a:endParaRPr lang="de-DE" dirty="0"/>
          </a:p>
        </p:txBody>
      </p:sp>
      <p:sp>
        <p:nvSpPr>
          <p:cNvPr id="87059" name="Rectangle 19"/>
          <p:cNvSpPr>
            <a:spLocks noChangeArrowheads="1"/>
          </p:cNvSpPr>
          <p:nvPr/>
        </p:nvSpPr>
        <p:spPr bwMode="auto">
          <a:xfrm>
            <a:off x="334434" y="2457450"/>
            <a:ext cx="11521017" cy="7938"/>
          </a:xfrm>
          <a:prstGeom prst="rect">
            <a:avLst/>
          </a:prstGeom>
          <a:solidFill>
            <a:srgbClr val="000000"/>
          </a:solidFill>
          <a:ln w="9525">
            <a:noFill/>
            <a:miter lim="800000"/>
            <a:headEnd/>
            <a:tailEnd/>
          </a:ln>
          <a:effectLst/>
        </p:spPr>
        <p:txBody>
          <a:bodyPr wrap="none" anchor="ctr"/>
          <a:lstStyle/>
          <a:p>
            <a:endParaRPr lang="de-DE" dirty="0"/>
          </a:p>
        </p:txBody>
      </p:sp>
      <p:sp>
        <p:nvSpPr>
          <p:cNvPr id="12" name="Titel 11"/>
          <p:cNvSpPr>
            <a:spLocks noGrp="1"/>
          </p:cNvSpPr>
          <p:nvPr>
            <p:ph type="title"/>
          </p:nvPr>
        </p:nvSpPr>
        <p:spPr/>
        <p:txBody>
          <a:bodyPr/>
          <a:lstStyle>
            <a:lvl1pPr>
              <a:defRPr sz="3600">
                <a:solidFill>
                  <a:sysClr val="windowText" lastClr="000000"/>
                </a:solidFill>
              </a:defRPr>
            </a:lvl1pPr>
          </a:lstStyle>
          <a:p>
            <a:r>
              <a:rPr lang="de-DE" dirty="0"/>
              <a:t>Titelmasterformat durch Klicken bearbeiten</a:t>
            </a:r>
          </a:p>
        </p:txBody>
      </p:sp>
      <p:sp>
        <p:nvSpPr>
          <p:cNvPr id="13" name="Fußzeilenplatzhalter 3"/>
          <p:cNvSpPr txBox="1">
            <a:spLocks/>
          </p:cNvSpPr>
          <p:nvPr userDrawn="1"/>
        </p:nvSpPr>
        <p:spPr>
          <a:xfrm>
            <a:off x="334800" y="6514379"/>
            <a:ext cx="10271952"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15696B-1D83-4B41-A2DE-09B76071C874}" type="datetime1">
              <a:rPr kumimoji="0" lang="en-US"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2/26/2024</a:t>
            </a:fld>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  Final Presentation Practical Part of Exam for MLA Lecture  |</a:t>
            </a:r>
            <a:r>
              <a:rPr lang="en-US" sz="1000" dirty="0"/>
              <a:t>  MLA Group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5" name="Grafik 14"/>
          <p:cNvPicPr>
            <a:picLocks/>
          </p:cNvPicPr>
          <p:nvPr userDrawn="1"/>
        </p:nvPicPr>
        <p:blipFill rotWithShape="1">
          <a:blip r:embed="rId2" cstate="print">
            <a:extLst>
              <a:ext uri="{28A0092B-C50C-407E-A947-70E740481C1C}">
                <a14:useLocalDpi xmlns:a14="http://schemas.microsoft.com/office/drawing/2010/main" val="0"/>
              </a:ext>
            </a:extLst>
          </a:blip>
          <a:srcRect l="-1" r="-1550"/>
          <a:stretch/>
        </p:blipFill>
        <p:spPr>
          <a:xfrm>
            <a:off x="10134000" y="511809"/>
            <a:ext cx="2010672" cy="792482"/>
          </a:xfrm>
          <a:prstGeom prst="rect">
            <a:avLst/>
          </a:prstGeom>
        </p:spPr>
      </p:pic>
      <p:sp>
        <p:nvSpPr>
          <p:cNvPr id="18" name="Bildplatzhalter 10"/>
          <p:cNvSpPr>
            <a:spLocks noGrp="1"/>
          </p:cNvSpPr>
          <p:nvPr>
            <p:ph type="pic" sz="quarter" idx="11"/>
          </p:nvPr>
        </p:nvSpPr>
        <p:spPr>
          <a:xfrm>
            <a:off x="334434" y="2465388"/>
            <a:ext cx="11523133" cy="3934800"/>
          </a:xfrm>
        </p:spPr>
        <p:txBody>
          <a:bodyPr/>
          <a:lstStyle>
            <a:lvl1pPr marL="0" indent="0">
              <a:buNone/>
              <a:defRPr/>
            </a:lvl1pPr>
          </a:lstStyle>
          <a:p>
            <a:endParaRPr lang="de-DE" dirty="0"/>
          </a:p>
        </p:txBody>
      </p:sp>
      <p:sp>
        <p:nvSpPr>
          <p:cNvPr id="19" name="Line 15"/>
          <p:cNvSpPr>
            <a:spLocks noChangeShapeType="1"/>
          </p:cNvSpPr>
          <p:nvPr userDrawn="1"/>
        </p:nvSpPr>
        <p:spPr bwMode="auto">
          <a:xfrm>
            <a:off x="336000" y="6408000"/>
            <a:ext cx="11521016" cy="0"/>
          </a:xfrm>
          <a:prstGeom prst="line">
            <a:avLst/>
          </a:prstGeom>
          <a:noFill/>
          <a:ln w="7620">
            <a:solidFill>
              <a:srgbClr val="000000"/>
            </a:solidFill>
            <a:round/>
            <a:headEnd/>
            <a:tailEnd/>
          </a:ln>
        </p:spPr>
        <p:txBody>
          <a:bodyPr/>
          <a:lstStyle/>
          <a:p>
            <a:endParaRPr lang="de-DE" dirty="0">
              <a:latin typeface="+mn-lt"/>
              <a:cs typeface="Tahoma" pitchFamily="34" charset="0"/>
            </a:endParaRPr>
          </a:p>
        </p:txBody>
      </p:sp>
      <p:pic>
        <p:nvPicPr>
          <p:cNvPr id="20" name="Picture 12" descr="\\Paris.fsrnet.intranet.local\fsr\Vorlagen\Logos\FSR\FSR_Logo_Neu 800 transparent.png"/>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31200" y="6453333"/>
            <a:ext cx="727200" cy="35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pic>
        <p:nvPicPr>
          <p:cNvPr id="3" name="Bild 5" descr="P4030212.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29" r="12100" b="21875"/>
          <a:stretch/>
        </p:blipFill>
        <p:spPr bwMode="auto">
          <a:xfrm>
            <a:off x="478367" y="1628800"/>
            <a:ext cx="1130626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15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Abschluss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pic>
        <p:nvPicPr>
          <p:cNvPr id="5" name="Grafik 4">
            <a:extLst>
              <a:ext uri="{FF2B5EF4-FFF2-40B4-BE49-F238E27FC236}">
                <a16:creationId xmlns:a16="http://schemas.microsoft.com/office/drawing/2014/main" id="{3B0EA33C-AA28-4E2D-B3AD-190D623EA9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295" y="0"/>
            <a:ext cx="12722590" cy="6857999"/>
          </a:xfrm>
          <a:prstGeom prst="rect">
            <a:avLst/>
          </a:prstGeom>
        </p:spPr>
      </p:pic>
    </p:spTree>
    <p:extLst>
      <p:ext uri="{BB962C8B-B14F-4D97-AF65-F5344CB8AC3E}">
        <p14:creationId xmlns:p14="http://schemas.microsoft.com/office/powerpoint/2010/main" val="168212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a:xfrm>
            <a:off x="480000" y="1620001"/>
            <a:ext cx="11280629" cy="4479943"/>
          </a:xfrm>
        </p:spPr>
        <p:txBody>
          <a:bodyPr/>
          <a:lstStyle>
            <a:lvl1pPr marL="269875" indent="-269875">
              <a:buFont typeface="Wingdings" panose="05000000000000000000" pitchFamily="2" charset="2"/>
              <a:buChar char="§"/>
              <a:defRPr sz="2800" baseline="0"/>
            </a:lvl1pPr>
            <a:lvl2pPr marL="539750" indent="-269875">
              <a:buFont typeface="Wingdings" panose="05000000000000000000" pitchFamily="2" charset="2"/>
              <a:buChar char="§"/>
              <a:defRPr sz="2400" baseline="0"/>
            </a:lvl2pPr>
            <a:lvl3pPr marL="717550" indent="-271463">
              <a:defRPr/>
            </a:lvl3pPr>
            <a:lvl4pPr marL="811213" indent="-187325">
              <a:tabLst>
                <a:tab pos="893763" algn="l"/>
              </a:tabLst>
              <a:defRPr/>
            </a:lvl4pPr>
            <a:lvl5pPr marL="987425" indent="-176213">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5" y="4406901"/>
            <a:ext cx="8561940"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963085" y="2906713"/>
            <a:ext cx="85619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sp>
        <p:nvSpPr>
          <p:cNvPr id="5" name="Inhaltsplatzhalter 2"/>
          <p:cNvSpPr>
            <a:spLocks noGrp="1"/>
          </p:cNvSpPr>
          <p:nvPr>
            <p:ph idx="1" hasCustomPrompt="1"/>
          </p:nvPr>
        </p:nvSpPr>
        <p:spPr>
          <a:xfrm>
            <a:off x="480001" y="1620001"/>
            <a:ext cx="5183951" cy="4479943"/>
          </a:xfrm>
        </p:spPr>
        <p:txBody>
          <a:bodyPr/>
          <a:lstStyle>
            <a:lvl1pPr marL="269875" indent="-269875">
              <a:buFont typeface="Wingdings" panose="05000000000000000000" pitchFamily="2" charset="2"/>
              <a:buChar char="§"/>
              <a:defRPr sz="2800" baseline="0"/>
            </a:lvl1pPr>
            <a:lvl2pPr marL="539750" indent="-269875">
              <a:buFont typeface="Wingdings" panose="05000000000000000000" pitchFamily="2" charset="2"/>
              <a:buChar char="§"/>
              <a:defRPr sz="2400" baseline="0"/>
            </a:lvl2pPr>
            <a:lvl3pPr marL="717550" indent="-271463">
              <a:defRPr/>
            </a:lvl3pPr>
            <a:lvl4pPr marL="811213" indent="-187325">
              <a:tabLst>
                <a:tab pos="893763" algn="l"/>
              </a:tabLst>
              <a:defRPr/>
            </a:lvl4pPr>
            <a:lvl5pPr marL="987425" indent="-176213">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2"/>
          <p:cNvSpPr>
            <a:spLocks noGrp="1"/>
          </p:cNvSpPr>
          <p:nvPr>
            <p:ph idx="10" hasCustomPrompt="1"/>
          </p:nvPr>
        </p:nvSpPr>
        <p:spPr>
          <a:xfrm>
            <a:off x="5951984" y="1620001"/>
            <a:ext cx="5688632" cy="4479943"/>
          </a:xfrm>
        </p:spPr>
        <p:txBody>
          <a:bodyPr/>
          <a:lstStyle>
            <a:lvl1pPr marL="269875" indent="-269875">
              <a:buFont typeface="Wingdings" panose="05000000000000000000" pitchFamily="2" charset="2"/>
              <a:buChar char="§"/>
              <a:defRPr sz="2800" baseline="0"/>
            </a:lvl1pPr>
            <a:lvl2pPr marL="539750" indent="-269875">
              <a:buFont typeface="Wingdings" panose="05000000000000000000" pitchFamily="2" charset="2"/>
              <a:buChar char="§"/>
              <a:defRPr sz="2400" baseline="0"/>
            </a:lvl2pPr>
            <a:lvl3pPr marL="717550" indent="-271463">
              <a:defRPr/>
            </a:lvl3pPr>
            <a:lvl4pPr marL="811213" indent="-187325">
              <a:tabLst>
                <a:tab pos="893763" algn="l"/>
              </a:tabLst>
              <a:defRPr/>
            </a:lvl4pPr>
            <a:lvl5pPr marL="987425" indent="-176213">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5143493" y="1620001"/>
            <a:ext cx="6667547"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1"/>
            <a:r>
              <a:rPr lang="de-DE" dirty="0"/>
              <a:t>Textmasterformate durch Klicken bearbeiten</a:t>
            </a:r>
          </a:p>
          <a:p>
            <a:pPr lvl="2"/>
            <a:r>
              <a:rPr lang="de-DE" dirty="0"/>
              <a:t>Zweite Ebene</a:t>
            </a:r>
          </a:p>
          <a:p>
            <a:pPr lvl="3"/>
            <a:r>
              <a:rPr lang="de-DE" dirty="0"/>
              <a:t>Dritte Ebene</a:t>
            </a:r>
          </a:p>
          <a:p>
            <a:pPr lvl="4"/>
            <a:r>
              <a:rPr lang="de-DE" dirty="0"/>
              <a:t>Vierte Ebene</a:t>
            </a:r>
          </a:p>
          <a:p>
            <a:pPr lvl="5"/>
            <a:r>
              <a:rPr lang="de-DE" dirty="0"/>
              <a:t>Fünfte Ebene</a:t>
            </a:r>
          </a:p>
        </p:txBody>
      </p:sp>
      <p:sp>
        <p:nvSpPr>
          <p:cNvPr id="4" name="Textplatzhalter 3"/>
          <p:cNvSpPr>
            <a:spLocks noGrp="1"/>
          </p:cNvSpPr>
          <p:nvPr>
            <p:ph type="body" sz="half" idx="2"/>
          </p:nvPr>
        </p:nvSpPr>
        <p:spPr>
          <a:xfrm>
            <a:off x="478368" y="1620001"/>
            <a:ext cx="4142317" cy="4506163"/>
          </a:xfrm>
        </p:spPr>
        <p:txBody>
          <a:bodyPr/>
          <a:lstStyle>
            <a:lvl1pPr marL="0" indent="0">
              <a:buFont typeface="Arial" panose="020B0604020202020204" pitchFamily="34" charse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478367" y="488950"/>
            <a:ext cx="9120000" cy="838200"/>
          </a:xfrm>
        </p:spPr>
        <p:txBody>
          <a:bodyPr/>
          <a:lstStyle>
            <a:lvl1pPr>
              <a:defRPr sz="2800"/>
            </a:lvl1pPr>
          </a:lstStyle>
          <a:p>
            <a:r>
              <a:rPr lang="de-DE" dirty="0"/>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1928802"/>
            <a:ext cx="73152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teratur- und Quellen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baseline="0"/>
            </a:lvl1pPr>
          </a:lstStyle>
          <a:p>
            <a:r>
              <a:rPr lang="de-DE" dirty="0"/>
              <a:t>Literatur- Quellenverzeichnis</a:t>
            </a:r>
          </a:p>
        </p:txBody>
      </p:sp>
      <p:sp>
        <p:nvSpPr>
          <p:cNvPr id="3" name="Inhaltsplatzhalter 2"/>
          <p:cNvSpPr>
            <a:spLocks noGrp="1"/>
          </p:cNvSpPr>
          <p:nvPr>
            <p:ph idx="1" hasCustomPrompt="1"/>
          </p:nvPr>
        </p:nvSpPr>
        <p:spPr>
          <a:xfrm>
            <a:off x="480000" y="1620001"/>
            <a:ext cx="11280629" cy="4479943"/>
          </a:xfrm>
        </p:spPr>
        <p:txBody>
          <a:bodyPr/>
          <a:lstStyle>
            <a:lvl2pPr>
              <a:defRPr sz="2400"/>
            </a:lvl2pPr>
          </a:lstStyle>
          <a:p>
            <a:pPr lvl="1"/>
            <a:r>
              <a:rPr lang="de-DE" dirty="0"/>
              <a:t>NICHT VERGESSEN!!!</a:t>
            </a:r>
          </a:p>
          <a:p>
            <a:pPr lvl="2"/>
            <a:r>
              <a:rPr lang="de-DE" dirty="0"/>
              <a:t>Zweite Ebene</a:t>
            </a:r>
          </a:p>
          <a:p>
            <a:pPr lvl="3"/>
            <a:r>
              <a:rPr lang="de-DE" dirty="0"/>
              <a:t>Dritte Ebene</a:t>
            </a:r>
          </a:p>
          <a:p>
            <a:pPr lvl="4"/>
            <a:r>
              <a:rPr lang="de-DE" dirty="0"/>
              <a:t>Vierte Ebene</a:t>
            </a:r>
          </a:p>
          <a:p>
            <a:pPr lvl="5"/>
            <a:r>
              <a:rPr lang="de-DE" dirty="0"/>
              <a:t>Fünfte Ebene</a:t>
            </a:r>
          </a:p>
        </p:txBody>
      </p:sp>
    </p:spTree>
    <p:extLst>
      <p:ext uri="{BB962C8B-B14F-4D97-AF65-F5344CB8AC3E}">
        <p14:creationId xmlns:p14="http://schemas.microsoft.com/office/powerpoint/2010/main" val="168572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334434" y="368300"/>
            <a:ext cx="11523133" cy="1081088"/>
          </a:xfrm>
          <a:prstGeom prst="rect">
            <a:avLst/>
          </a:prstGeom>
          <a:noFill/>
          <a:ln w="9525">
            <a:noFill/>
            <a:miter lim="800000"/>
            <a:headEnd/>
            <a:tailEnd/>
          </a:ln>
          <a:effectLst/>
        </p:spPr>
        <p:txBody>
          <a:bodyPr wrap="none" anchor="ctr"/>
          <a:lstStyle/>
          <a:p>
            <a:endParaRPr lang="de-DE" dirty="0">
              <a:latin typeface="+mn-lt"/>
              <a:cs typeface="Tahoma" pitchFamily="34" charset="0"/>
            </a:endParaRPr>
          </a:p>
        </p:txBody>
      </p:sp>
      <p:sp>
        <p:nvSpPr>
          <p:cNvPr id="1026" name="Rectangle 2"/>
          <p:cNvSpPr>
            <a:spLocks noGrp="1" noChangeArrowheads="1"/>
          </p:cNvSpPr>
          <p:nvPr>
            <p:ph type="title"/>
          </p:nvPr>
        </p:nvSpPr>
        <p:spPr bwMode="auto">
          <a:xfrm>
            <a:off x="478367" y="488950"/>
            <a:ext cx="9578074"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480000" y="1620000"/>
            <a:ext cx="11375451"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a:t>
            </a:r>
          </a:p>
        </p:txBody>
      </p:sp>
      <p:sp>
        <p:nvSpPr>
          <p:cNvPr id="1032" name="Rectangle 8"/>
          <p:cNvSpPr>
            <a:spLocks noChangeArrowheads="1"/>
          </p:cNvSpPr>
          <p:nvPr/>
        </p:nvSpPr>
        <p:spPr bwMode="auto">
          <a:xfrm>
            <a:off x="334434" y="196851"/>
            <a:ext cx="11523133" cy="144463"/>
          </a:xfrm>
          <a:prstGeom prst="rect">
            <a:avLst/>
          </a:prstGeom>
          <a:solidFill>
            <a:srgbClr val="FFFFFF"/>
          </a:solidFill>
          <a:ln w="3175">
            <a:noFill/>
            <a:miter lim="800000"/>
            <a:headEnd/>
            <a:tailEnd/>
          </a:ln>
        </p:spPr>
        <p:txBody>
          <a:bodyPr/>
          <a:lstStyle/>
          <a:p>
            <a:endParaRPr lang="de-DE" dirty="0">
              <a:latin typeface="+mn-lt"/>
              <a:cs typeface="Tahoma" pitchFamily="34" charset="0"/>
            </a:endParaRPr>
          </a:p>
        </p:txBody>
      </p:sp>
      <p:sp>
        <p:nvSpPr>
          <p:cNvPr id="1038" name="Line 14"/>
          <p:cNvSpPr>
            <a:spLocks noChangeShapeType="1"/>
          </p:cNvSpPr>
          <p:nvPr/>
        </p:nvSpPr>
        <p:spPr bwMode="auto">
          <a:xfrm>
            <a:off x="334434" y="1449388"/>
            <a:ext cx="11521017" cy="0"/>
          </a:xfrm>
          <a:prstGeom prst="line">
            <a:avLst/>
          </a:prstGeom>
          <a:noFill/>
          <a:ln w="7620">
            <a:solidFill>
              <a:srgbClr val="000000"/>
            </a:solidFill>
            <a:round/>
            <a:headEnd/>
            <a:tailEnd/>
          </a:ln>
        </p:spPr>
        <p:txBody>
          <a:bodyPr/>
          <a:lstStyle/>
          <a:p>
            <a:endParaRPr lang="de-DE" dirty="0">
              <a:latin typeface="+mn-lt"/>
              <a:cs typeface="Tahoma" pitchFamily="34" charset="0"/>
            </a:endParaRPr>
          </a:p>
        </p:txBody>
      </p:sp>
      <p:sp>
        <p:nvSpPr>
          <p:cNvPr id="1040" name="Rectangle 16"/>
          <p:cNvSpPr>
            <a:spLocks noChangeArrowheads="1"/>
          </p:cNvSpPr>
          <p:nvPr/>
        </p:nvSpPr>
        <p:spPr bwMode="auto">
          <a:xfrm>
            <a:off x="334434" y="366714"/>
            <a:ext cx="11521017" cy="14287"/>
          </a:xfrm>
          <a:prstGeom prst="rect">
            <a:avLst/>
          </a:prstGeom>
          <a:solidFill>
            <a:srgbClr val="000000"/>
          </a:solidFill>
          <a:ln w="9525">
            <a:noFill/>
            <a:miter lim="800000"/>
            <a:headEnd/>
            <a:tailEnd/>
          </a:ln>
          <a:effectLst/>
        </p:spPr>
        <p:txBody>
          <a:bodyPr wrap="none" anchor="ctr"/>
          <a:lstStyle/>
          <a:p>
            <a:endParaRPr lang="de-DE" dirty="0">
              <a:latin typeface="+mn-lt"/>
              <a:cs typeface="Tahoma" pitchFamily="34" charset="0"/>
            </a:endParaRPr>
          </a:p>
        </p:txBody>
      </p:sp>
      <p:sp>
        <p:nvSpPr>
          <p:cNvPr id="11" name="Line 15"/>
          <p:cNvSpPr>
            <a:spLocks noChangeShapeType="1"/>
          </p:cNvSpPr>
          <p:nvPr userDrawn="1"/>
        </p:nvSpPr>
        <p:spPr bwMode="auto">
          <a:xfrm>
            <a:off x="336000" y="6408000"/>
            <a:ext cx="11521016" cy="0"/>
          </a:xfrm>
          <a:prstGeom prst="line">
            <a:avLst/>
          </a:prstGeom>
          <a:noFill/>
          <a:ln w="7620">
            <a:solidFill>
              <a:srgbClr val="000000"/>
            </a:solidFill>
            <a:round/>
            <a:headEnd/>
            <a:tailEnd/>
          </a:ln>
        </p:spPr>
        <p:txBody>
          <a:bodyPr/>
          <a:lstStyle/>
          <a:p>
            <a:endParaRPr lang="de-DE" dirty="0">
              <a:latin typeface="+mn-lt"/>
              <a:cs typeface="Tahoma" pitchFamily="34" charset="0"/>
            </a:endParaRPr>
          </a:p>
        </p:txBody>
      </p:sp>
      <p:sp>
        <p:nvSpPr>
          <p:cNvPr id="13" name="Fußzeilenplatzhalter 3"/>
          <p:cNvSpPr txBox="1">
            <a:spLocks/>
          </p:cNvSpPr>
          <p:nvPr userDrawn="1"/>
        </p:nvSpPr>
        <p:spPr>
          <a:xfrm>
            <a:off x="333045" y="6514379"/>
            <a:ext cx="10271952"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15696B-1D83-4B41-A2DE-09B76071C874}" type="datetime1">
              <a:rPr kumimoji="0" lang="en-US"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2/26/2024</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en-US" sz="1000" b="0" i="0" u="none" strike="noStrike" kern="1200" cap="none" spc="0" normalizeH="0" baseline="0" noProof="0" dirty="0">
                <a:ln>
                  <a:noFill/>
                </a:ln>
                <a:solidFill>
                  <a:schemeClr val="tx1"/>
                </a:solidFill>
                <a:effectLst/>
                <a:uLnTx/>
                <a:uFillTx/>
                <a:latin typeface="+mn-lt"/>
                <a:ea typeface="+mn-ea"/>
                <a:cs typeface="Tahoma" pitchFamily="34" charset="0"/>
              </a:rPr>
              <a:t> |  Final Presentation Practical Part of Exam for MLA Lecture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a:t>
            </a:r>
            <a:r>
              <a:rPr lang="en-US" sz="1000" dirty="0"/>
              <a:t>  MLA Group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  </a:t>
            </a:r>
            <a:r>
              <a:rPr kumimoji="0" lang="en-US" sz="1000" b="0" i="0" u="none" strike="noStrike" kern="1200" cap="none" spc="0" normalizeH="0" baseline="0" noProof="0" dirty="0">
                <a:ln>
                  <a:noFill/>
                </a:ln>
                <a:solidFill>
                  <a:schemeClr val="tx1"/>
                </a:solidFill>
                <a:effectLst/>
                <a:uLnTx/>
                <a:uFillTx/>
                <a:latin typeface="+mn-lt"/>
                <a:ea typeface="+mn-ea"/>
                <a:cs typeface="Tahoma" pitchFamily="34" charset="0"/>
              </a:rPr>
              <a:t>|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12" name="Picture 12" descr="\\Paris.fsrnet.intranet.local\fsr\Vorlagen\Logos\FSR\FSR_Logo_Neu 800 transparent.png"/>
          <p:cNvPicPr>
            <a:picLocks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130367" y="6453335"/>
            <a:ext cx="727200" cy="35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p:cNvPicPr>
          <p:nvPr userDrawn="1"/>
        </p:nvPicPr>
        <p:blipFill rotWithShape="1">
          <a:blip r:embed="rId14" cstate="print">
            <a:extLst>
              <a:ext uri="{28A0092B-C50C-407E-A947-70E740481C1C}">
                <a14:useLocalDpi xmlns:a14="http://schemas.microsoft.com/office/drawing/2010/main" val="0"/>
              </a:ext>
            </a:extLst>
          </a:blip>
          <a:srcRect l="-1" r="-1550"/>
          <a:stretch/>
        </p:blipFill>
        <p:spPr>
          <a:xfrm>
            <a:off x="10134000" y="511809"/>
            <a:ext cx="2010672" cy="7924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9" r:id="rId9"/>
    <p:sldLayoutId id="2147483658" r:id="rId10"/>
    <p:sldLayoutId id="2147483660" r:id="rId11"/>
  </p:sldLayoutIdLst>
  <p:hf hdr="0"/>
  <p:txStyles>
    <p:titleStyle>
      <a:lvl1pPr algn="l" rtl="0" eaLnBrk="1" fontAlgn="base" hangingPunct="1">
        <a:spcBef>
          <a:spcPct val="0"/>
        </a:spcBef>
        <a:spcAft>
          <a:spcPct val="0"/>
        </a:spcAft>
        <a:defRPr sz="28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69875" indent="-269875" algn="l" rtl="0" eaLnBrk="1" fontAlgn="base" hangingPunct="1">
        <a:lnSpc>
          <a:spcPct val="130000"/>
        </a:lnSpc>
        <a:spcBef>
          <a:spcPts val="200"/>
        </a:spcBef>
        <a:spcAft>
          <a:spcPts val="230"/>
        </a:spcAft>
        <a:buFont typeface="Wingdings" panose="05000000000000000000" pitchFamily="2" charset="2"/>
        <a:buChar char="§"/>
        <a:defRPr sz="2800">
          <a:solidFill>
            <a:schemeClr val="tx1"/>
          </a:solidFill>
          <a:latin typeface="+mn-lt"/>
          <a:ea typeface="+mn-ea"/>
          <a:cs typeface="Tahoma" pitchFamily="34" charset="0"/>
        </a:defRPr>
      </a:lvl1pPr>
      <a:lvl2pPr marL="446088" indent="-269875" algn="l" rtl="0" eaLnBrk="1" fontAlgn="base" hangingPunct="1">
        <a:lnSpc>
          <a:spcPct val="130000"/>
        </a:lnSpc>
        <a:spcBef>
          <a:spcPts val="200"/>
        </a:spcBef>
        <a:spcAft>
          <a:spcPts val="230"/>
        </a:spcAft>
        <a:buFont typeface="Wingdings" panose="05000000000000000000" pitchFamily="2" charset="2"/>
        <a:buChar char="§"/>
        <a:defRPr sz="2400" baseline="0">
          <a:solidFill>
            <a:schemeClr val="tx1"/>
          </a:solidFill>
          <a:latin typeface="+mn-lt"/>
          <a:cs typeface="Tahoma" pitchFamily="34" charset="0"/>
        </a:defRPr>
      </a:lvl2pPr>
      <a:lvl3pPr marL="539750" indent="-176213"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3pPr>
      <a:lvl4pPr marL="717550" indent="-177800" algn="l" rtl="0" eaLnBrk="1" fontAlgn="base" hangingPunct="1">
        <a:lnSpc>
          <a:spcPct val="130000"/>
        </a:lnSpc>
        <a:spcBef>
          <a:spcPts val="200"/>
        </a:spcBef>
        <a:spcAft>
          <a:spcPts val="230"/>
        </a:spcAft>
        <a:buFont typeface="Wingdings" pitchFamily="2" charset="2"/>
        <a:buChar char="§"/>
        <a:defRPr sz="18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8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8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esearchgate.net/figure/Multi-layer-perceptron-MLP-NN-basic-Architecture_fig2_35481737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en-US" dirty="0"/>
              <a:t>Anomaly Detection in Pneumatic Cylinder Production</a:t>
            </a:r>
          </a:p>
        </p:txBody>
      </p:sp>
      <p:sp>
        <p:nvSpPr>
          <p:cNvPr id="3" name="Titel 2"/>
          <p:cNvSpPr>
            <a:spLocks noGrp="1"/>
          </p:cNvSpPr>
          <p:nvPr>
            <p:ph type="title"/>
          </p:nvPr>
        </p:nvSpPr>
        <p:spPr/>
        <p:txBody>
          <a:bodyPr/>
          <a:lstStyle/>
          <a:p>
            <a:r>
              <a:rPr lang="en-US" dirty="0"/>
              <a:t>MLA Data Challenge – Group 37</a:t>
            </a:r>
          </a:p>
        </p:txBody>
      </p:sp>
    </p:spTree>
    <p:extLst>
      <p:ext uri="{BB962C8B-B14F-4D97-AF65-F5344CB8AC3E}">
        <p14:creationId xmlns:p14="http://schemas.microsoft.com/office/powerpoint/2010/main" val="1898645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FCAD-E5AD-2346-8F8B-875E936E4BD6}"/>
              </a:ext>
            </a:extLst>
          </p:cNvPr>
          <p:cNvSpPr>
            <a:spLocks noGrp="1"/>
          </p:cNvSpPr>
          <p:nvPr>
            <p:ph type="title"/>
          </p:nvPr>
        </p:nvSpPr>
        <p:spPr/>
        <p:txBody>
          <a:bodyPr/>
          <a:lstStyle/>
          <a:p>
            <a:r>
              <a:rPr lang="de-DE" dirty="0"/>
              <a:t>Feature </a:t>
            </a:r>
            <a:r>
              <a:rPr lang="de-DE" dirty="0" err="1"/>
              <a:t>Selection</a:t>
            </a:r>
            <a:endParaRPr lang="de-DE" dirty="0"/>
          </a:p>
        </p:txBody>
      </p:sp>
      <p:sp>
        <p:nvSpPr>
          <p:cNvPr id="3" name="Content Placeholder 2">
            <a:extLst>
              <a:ext uri="{FF2B5EF4-FFF2-40B4-BE49-F238E27FC236}">
                <a16:creationId xmlns:a16="http://schemas.microsoft.com/office/drawing/2014/main" id="{FFB3E3AE-9FAE-14AC-E806-056F522CED04}"/>
              </a:ext>
            </a:extLst>
          </p:cNvPr>
          <p:cNvSpPr>
            <a:spLocks noGrp="1"/>
          </p:cNvSpPr>
          <p:nvPr>
            <p:ph idx="1"/>
          </p:nvPr>
        </p:nvSpPr>
        <p:spPr>
          <a:xfrm>
            <a:off x="480002" y="1620001"/>
            <a:ext cx="6033376" cy="4479943"/>
          </a:xfrm>
        </p:spPr>
        <p:txBody>
          <a:bodyPr/>
          <a:lstStyle/>
          <a:p>
            <a:r>
              <a:rPr lang="en-US" sz="2400" dirty="0"/>
              <a:t>Feature selection reduces data dimensionality.</a:t>
            </a:r>
          </a:p>
          <a:p>
            <a:r>
              <a:rPr lang="en-US" sz="2400" dirty="0"/>
              <a:t>A correlation-based method was used.</a:t>
            </a:r>
          </a:p>
          <a:p>
            <a:r>
              <a:rPr lang="en-US" sz="2400" dirty="0"/>
              <a:t>Pearson correlation coefficient measured relationship strength.</a:t>
            </a:r>
          </a:p>
          <a:p>
            <a:r>
              <a:rPr lang="en-US" sz="2400" dirty="0"/>
              <a:t>Features with correlation &lt; 0.1 were filtered out.</a:t>
            </a:r>
          </a:p>
          <a:p>
            <a:r>
              <a:rPr lang="en-US" sz="2400" dirty="0"/>
              <a:t>Reduced features from 900 to 161, significantly.</a:t>
            </a:r>
            <a:endParaRPr lang="de-DE" sz="2400" dirty="0"/>
          </a:p>
        </p:txBody>
      </p:sp>
      <p:pic>
        <p:nvPicPr>
          <p:cNvPr id="10" name="Picture 9">
            <a:extLst>
              <a:ext uri="{FF2B5EF4-FFF2-40B4-BE49-F238E27FC236}">
                <a16:creationId xmlns:a16="http://schemas.microsoft.com/office/drawing/2014/main" id="{3CEF8D7A-A982-8287-9396-5A479A56F3FC}"/>
              </a:ext>
            </a:extLst>
          </p:cNvPr>
          <p:cNvPicPr>
            <a:picLocks noChangeAspect="1"/>
          </p:cNvPicPr>
          <p:nvPr/>
        </p:nvPicPr>
        <p:blipFill rotWithShape="1">
          <a:blip r:embed="rId3"/>
          <a:srcRect l="3674" r="4496" b="14731"/>
          <a:stretch/>
        </p:blipFill>
        <p:spPr>
          <a:xfrm>
            <a:off x="6327266" y="1825248"/>
            <a:ext cx="5760641" cy="3412751"/>
          </a:xfrm>
          <a:prstGeom prst="rect">
            <a:avLst/>
          </a:prstGeom>
        </p:spPr>
      </p:pic>
    </p:spTree>
    <p:extLst>
      <p:ext uri="{BB962C8B-B14F-4D97-AF65-F5344CB8AC3E}">
        <p14:creationId xmlns:p14="http://schemas.microsoft.com/office/powerpoint/2010/main" val="324532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72F9E-7316-1113-C0E7-CFEF36505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1A950-2635-B88E-890D-EAC99FA36DE3}"/>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4FFD1997-5A57-8631-09DF-3723B0B830EA}"/>
              </a:ext>
            </a:extLst>
          </p:cNvPr>
          <p:cNvGraphicFramePr>
            <a:graphicFrameLocks noGrp="1"/>
          </p:cNvGraphicFramePr>
          <p:nvPr>
            <p:ph idx="1"/>
            <p:extLst>
              <p:ext uri="{D42A27DB-BD31-4B8C-83A1-F6EECF244321}">
                <p14:modId xmlns:p14="http://schemas.microsoft.com/office/powerpoint/2010/main" val="3183454898"/>
              </p:ext>
            </p:extLst>
          </p:nvPr>
        </p:nvGraphicFramePr>
        <p:xfrm>
          <a:off x="335360" y="1556792"/>
          <a:ext cx="6984727" cy="1593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8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7C00-3CE4-6C8B-6E90-C972E1AE658C}"/>
              </a:ext>
            </a:extLst>
          </p:cNvPr>
          <p:cNvSpPr>
            <a:spLocks noGrp="1"/>
          </p:cNvSpPr>
          <p:nvPr>
            <p:ph type="title"/>
          </p:nvPr>
        </p:nvSpPr>
        <p:spPr/>
        <p:txBody>
          <a:bodyPr/>
          <a:lstStyle/>
          <a:p>
            <a:r>
              <a:rPr lang="de-DE" dirty="0"/>
              <a:t>Data Split</a:t>
            </a:r>
          </a:p>
        </p:txBody>
      </p:sp>
      <p:sp>
        <p:nvSpPr>
          <p:cNvPr id="3" name="Content Placeholder 2">
            <a:extLst>
              <a:ext uri="{FF2B5EF4-FFF2-40B4-BE49-F238E27FC236}">
                <a16:creationId xmlns:a16="http://schemas.microsoft.com/office/drawing/2014/main" id="{EF5208A2-8696-7FB0-FC3C-5081C66985D3}"/>
              </a:ext>
            </a:extLst>
          </p:cNvPr>
          <p:cNvSpPr>
            <a:spLocks noGrp="1"/>
          </p:cNvSpPr>
          <p:nvPr>
            <p:ph idx="1"/>
          </p:nvPr>
        </p:nvSpPr>
        <p:spPr>
          <a:xfrm>
            <a:off x="480001" y="1620001"/>
            <a:ext cx="5976040" cy="4479943"/>
          </a:xfrm>
        </p:spPr>
        <p:txBody>
          <a:bodyPr/>
          <a:lstStyle/>
          <a:p>
            <a:r>
              <a:rPr lang="en-US" sz="2400" dirty="0"/>
              <a:t>Data split into training and validation sets.</a:t>
            </a:r>
          </a:p>
          <a:p>
            <a:r>
              <a:rPr lang="en-US" sz="2400" dirty="0"/>
              <a:t>Training set for model training.</a:t>
            </a:r>
          </a:p>
          <a:p>
            <a:r>
              <a:rPr lang="en-US" sz="2400" dirty="0"/>
              <a:t>Validation set for model performance evaluation. </a:t>
            </a:r>
          </a:p>
          <a:p>
            <a:r>
              <a:rPr lang="en-US" sz="2400" dirty="0"/>
              <a:t>Ratio: 80% training, 20% validation.</a:t>
            </a:r>
          </a:p>
          <a:p>
            <a:r>
              <a:rPr lang="en-US" sz="2400" dirty="0"/>
              <a:t>Stratified to preserve class distribution.</a:t>
            </a:r>
            <a:endParaRPr lang="de-DE" sz="2400" dirty="0"/>
          </a:p>
        </p:txBody>
      </p:sp>
      <p:pic>
        <p:nvPicPr>
          <p:cNvPr id="14" name="Picture 13">
            <a:extLst>
              <a:ext uri="{FF2B5EF4-FFF2-40B4-BE49-F238E27FC236}">
                <a16:creationId xmlns:a16="http://schemas.microsoft.com/office/drawing/2014/main" id="{40E738F3-2DA0-2B44-8167-0BD12984ADB5}"/>
              </a:ext>
            </a:extLst>
          </p:cNvPr>
          <p:cNvPicPr>
            <a:picLocks noChangeAspect="1"/>
          </p:cNvPicPr>
          <p:nvPr/>
        </p:nvPicPr>
        <p:blipFill>
          <a:blip r:embed="rId3">
            <a:clrChange>
              <a:clrFrom>
                <a:srgbClr val="F6F6F6"/>
              </a:clrFrom>
              <a:clrTo>
                <a:srgbClr val="F6F6F6">
                  <a:alpha val="0"/>
                </a:srgbClr>
              </a:clrTo>
            </a:clrChange>
          </a:blip>
          <a:stretch>
            <a:fillRect/>
          </a:stretch>
        </p:blipFill>
        <p:spPr>
          <a:xfrm>
            <a:off x="7681930" y="1953442"/>
            <a:ext cx="4001058" cy="4096322"/>
          </a:xfrm>
          <a:prstGeom prst="rect">
            <a:avLst/>
          </a:prstGeom>
        </p:spPr>
      </p:pic>
      <p:sp>
        <p:nvSpPr>
          <p:cNvPr id="15" name="TextBox 14">
            <a:extLst>
              <a:ext uri="{FF2B5EF4-FFF2-40B4-BE49-F238E27FC236}">
                <a16:creationId xmlns:a16="http://schemas.microsoft.com/office/drawing/2014/main" id="{B0F4590B-23FE-8D10-3D8B-7D312416E7DE}"/>
              </a:ext>
            </a:extLst>
          </p:cNvPr>
          <p:cNvSpPr txBox="1"/>
          <p:nvPr/>
        </p:nvSpPr>
        <p:spPr>
          <a:xfrm>
            <a:off x="10729770" y="2230441"/>
            <a:ext cx="1287340" cy="461665"/>
          </a:xfrm>
          <a:prstGeom prst="rect">
            <a:avLst/>
          </a:prstGeom>
          <a:noFill/>
        </p:spPr>
        <p:txBody>
          <a:bodyPr wrap="none" rtlCol="0">
            <a:spAutoFit/>
          </a:bodyPr>
          <a:lstStyle/>
          <a:p>
            <a:r>
              <a:rPr lang="de-DE" sz="2400" dirty="0">
                <a:solidFill>
                  <a:srgbClr val="0A4265"/>
                </a:solidFill>
              </a:rPr>
              <a:t>Training</a:t>
            </a:r>
          </a:p>
        </p:txBody>
      </p:sp>
      <p:sp>
        <p:nvSpPr>
          <p:cNvPr id="16" name="TextBox 15">
            <a:extLst>
              <a:ext uri="{FF2B5EF4-FFF2-40B4-BE49-F238E27FC236}">
                <a16:creationId xmlns:a16="http://schemas.microsoft.com/office/drawing/2014/main" id="{EA6EDA7A-004D-1D7A-F78D-FEE790DA922F}"/>
              </a:ext>
            </a:extLst>
          </p:cNvPr>
          <p:cNvSpPr txBox="1"/>
          <p:nvPr/>
        </p:nvSpPr>
        <p:spPr>
          <a:xfrm>
            <a:off x="6672064" y="4900066"/>
            <a:ext cx="1516377" cy="461665"/>
          </a:xfrm>
          <a:prstGeom prst="rect">
            <a:avLst/>
          </a:prstGeom>
          <a:noFill/>
        </p:spPr>
        <p:txBody>
          <a:bodyPr wrap="none" rtlCol="0">
            <a:spAutoFit/>
          </a:bodyPr>
          <a:lstStyle/>
          <a:p>
            <a:r>
              <a:rPr lang="de-DE" sz="2400" dirty="0">
                <a:solidFill>
                  <a:srgbClr val="0996CE"/>
                </a:solidFill>
              </a:rPr>
              <a:t>Validation</a:t>
            </a:r>
          </a:p>
        </p:txBody>
      </p:sp>
    </p:spTree>
    <p:extLst>
      <p:ext uri="{BB962C8B-B14F-4D97-AF65-F5344CB8AC3E}">
        <p14:creationId xmlns:p14="http://schemas.microsoft.com/office/powerpoint/2010/main" val="256383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D6F2C-9313-05B7-21D7-1F0962D7B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9B48B1-E44D-C8E8-CD9A-4F754089401E}"/>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0E19B4B2-6EFB-7490-6CF9-43D81684B17B}"/>
              </a:ext>
            </a:extLst>
          </p:cNvPr>
          <p:cNvGraphicFramePr>
            <a:graphicFrameLocks noGrp="1"/>
          </p:cNvGraphicFramePr>
          <p:nvPr>
            <p:ph idx="1"/>
            <p:extLst>
              <p:ext uri="{D42A27DB-BD31-4B8C-83A1-F6EECF244321}">
                <p14:modId xmlns:p14="http://schemas.microsoft.com/office/powerpoint/2010/main" val="2487333893"/>
              </p:ext>
            </p:extLst>
          </p:nvPr>
        </p:nvGraphicFramePr>
        <p:xfrm>
          <a:off x="335360" y="1124744"/>
          <a:ext cx="9288983" cy="2529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15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A6A5-5823-F9D4-AE64-A98834B6588B}"/>
              </a:ext>
            </a:extLst>
          </p:cNvPr>
          <p:cNvSpPr>
            <a:spLocks noGrp="1"/>
          </p:cNvSpPr>
          <p:nvPr>
            <p:ph type="title"/>
          </p:nvPr>
        </p:nvSpPr>
        <p:spPr/>
        <p:txBody>
          <a:bodyPr/>
          <a:lstStyle/>
          <a:p>
            <a:r>
              <a:rPr lang="de-DE" dirty="0"/>
              <a:t>Class Imbalance</a:t>
            </a:r>
          </a:p>
        </p:txBody>
      </p:sp>
      <p:sp>
        <p:nvSpPr>
          <p:cNvPr id="3" name="Content Placeholder 2">
            <a:extLst>
              <a:ext uri="{FF2B5EF4-FFF2-40B4-BE49-F238E27FC236}">
                <a16:creationId xmlns:a16="http://schemas.microsoft.com/office/drawing/2014/main" id="{EB1AF09D-5DD9-84EE-FC0D-EB4F8ED89F12}"/>
              </a:ext>
            </a:extLst>
          </p:cNvPr>
          <p:cNvSpPr>
            <a:spLocks noGrp="1"/>
          </p:cNvSpPr>
          <p:nvPr>
            <p:ph idx="1"/>
          </p:nvPr>
        </p:nvSpPr>
        <p:spPr>
          <a:xfrm>
            <a:off x="480001" y="1620001"/>
            <a:ext cx="4463871" cy="4479943"/>
          </a:xfrm>
        </p:spPr>
        <p:txBody>
          <a:bodyPr/>
          <a:lstStyle/>
          <a:p>
            <a:r>
              <a:rPr lang="en-US" sz="2400" dirty="0"/>
              <a:t>Data c class imbalance.</a:t>
            </a:r>
          </a:p>
          <a:p>
            <a:r>
              <a:rPr lang="en-US" sz="2400" dirty="0"/>
              <a:t>Addressed using SMOTE technique.</a:t>
            </a:r>
          </a:p>
          <a:p>
            <a:r>
              <a:rPr lang="en-US" sz="2400" dirty="0"/>
              <a:t>SMOTE generates new minority class samples. </a:t>
            </a:r>
          </a:p>
          <a:p>
            <a:r>
              <a:rPr lang="en-US" sz="2400" dirty="0"/>
              <a:t>Parameters: </a:t>
            </a:r>
            <a:r>
              <a:rPr lang="en-US" sz="2400" dirty="0" err="1"/>
              <a:t>sampling_strategy</a:t>
            </a:r>
            <a:r>
              <a:rPr lang="en-US" sz="2400" dirty="0"/>
              <a:t>.</a:t>
            </a:r>
            <a:endParaRPr lang="de-DE" sz="2400" dirty="0"/>
          </a:p>
        </p:txBody>
      </p:sp>
      <p:pic>
        <p:nvPicPr>
          <p:cNvPr id="10" name="Picture 9">
            <a:extLst>
              <a:ext uri="{FF2B5EF4-FFF2-40B4-BE49-F238E27FC236}">
                <a16:creationId xmlns:a16="http://schemas.microsoft.com/office/drawing/2014/main" id="{E540E51E-9723-FD91-1704-923A18301169}"/>
              </a:ext>
            </a:extLst>
          </p:cNvPr>
          <p:cNvPicPr>
            <a:picLocks noChangeAspect="1"/>
          </p:cNvPicPr>
          <p:nvPr/>
        </p:nvPicPr>
        <p:blipFill>
          <a:blip r:embed="rId3"/>
          <a:stretch>
            <a:fillRect/>
          </a:stretch>
        </p:blipFill>
        <p:spPr>
          <a:xfrm>
            <a:off x="8328248" y="2132856"/>
            <a:ext cx="3630184" cy="2845852"/>
          </a:xfrm>
          <a:prstGeom prst="rect">
            <a:avLst/>
          </a:prstGeom>
        </p:spPr>
      </p:pic>
      <p:pic>
        <p:nvPicPr>
          <p:cNvPr id="12" name="Picture 11">
            <a:extLst>
              <a:ext uri="{FF2B5EF4-FFF2-40B4-BE49-F238E27FC236}">
                <a16:creationId xmlns:a16="http://schemas.microsoft.com/office/drawing/2014/main" id="{7562A978-6977-7B7E-47F8-F3B2017B94DD}"/>
              </a:ext>
            </a:extLst>
          </p:cNvPr>
          <p:cNvPicPr>
            <a:picLocks noChangeAspect="1"/>
          </p:cNvPicPr>
          <p:nvPr/>
        </p:nvPicPr>
        <p:blipFill>
          <a:blip r:embed="rId4"/>
          <a:stretch>
            <a:fillRect/>
          </a:stretch>
        </p:blipFill>
        <p:spPr>
          <a:xfrm>
            <a:off x="4755626" y="2204864"/>
            <a:ext cx="3578156" cy="2773844"/>
          </a:xfrm>
          <a:prstGeom prst="rect">
            <a:avLst/>
          </a:prstGeom>
        </p:spPr>
      </p:pic>
      <p:sp>
        <p:nvSpPr>
          <p:cNvPr id="15" name="Arrow: Right 14">
            <a:extLst>
              <a:ext uri="{FF2B5EF4-FFF2-40B4-BE49-F238E27FC236}">
                <a16:creationId xmlns:a16="http://schemas.microsoft.com/office/drawing/2014/main" id="{9998C1BC-570F-701D-D42C-BF03061A850D}"/>
              </a:ext>
            </a:extLst>
          </p:cNvPr>
          <p:cNvSpPr/>
          <p:nvPr/>
        </p:nvSpPr>
        <p:spPr>
          <a:xfrm>
            <a:off x="7752184" y="3248980"/>
            <a:ext cx="671511" cy="36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Box 16">
            <a:extLst>
              <a:ext uri="{FF2B5EF4-FFF2-40B4-BE49-F238E27FC236}">
                <a16:creationId xmlns:a16="http://schemas.microsoft.com/office/drawing/2014/main" id="{2281D5CD-7A1F-C290-CABD-BE5F64E8543D}"/>
              </a:ext>
            </a:extLst>
          </p:cNvPr>
          <p:cNvSpPr txBox="1"/>
          <p:nvPr/>
        </p:nvSpPr>
        <p:spPr>
          <a:xfrm>
            <a:off x="9141211" y="1763524"/>
            <a:ext cx="2283381" cy="369332"/>
          </a:xfrm>
          <a:prstGeom prst="rect">
            <a:avLst/>
          </a:prstGeom>
          <a:noFill/>
        </p:spPr>
        <p:txBody>
          <a:bodyPr wrap="square">
            <a:spAutoFit/>
          </a:bodyPr>
          <a:lstStyle/>
          <a:p>
            <a:r>
              <a:rPr lang="de-DE" dirty="0"/>
              <a:t>Oversampled data:</a:t>
            </a:r>
          </a:p>
        </p:txBody>
      </p:sp>
    </p:spTree>
    <p:extLst>
      <p:ext uri="{BB962C8B-B14F-4D97-AF65-F5344CB8AC3E}">
        <p14:creationId xmlns:p14="http://schemas.microsoft.com/office/powerpoint/2010/main" val="374553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04394-EF19-FB7D-2E22-51C579CDB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802FD-3B9E-9EC0-6D30-3CDC5558F997}"/>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CAE210A3-1C81-B748-5655-4B4AB60A00CD}"/>
              </a:ext>
            </a:extLst>
          </p:cNvPr>
          <p:cNvGraphicFramePr>
            <a:graphicFrameLocks noGrp="1"/>
          </p:cNvGraphicFramePr>
          <p:nvPr>
            <p:ph idx="1"/>
            <p:extLst>
              <p:ext uri="{D42A27DB-BD31-4B8C-83A1-F6EECF244321}">
                <p14:modId xmlns:p14="http://schemas.microsoft.com/office/powerpoint/2010/main" val="1215059799"/>
              </p:ext>
            </p:extLst>
          </p:nvPr>
        </p:nvGraphicFramePr>
        <p:xfrm>
          <a:off x="335360" y="836712"/>
          <a:ext cx="11280775" cy="324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83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28B7-27D1-2ACC-192F-3F52DDC413CA}"/>
              </a:ext>
            </a:extLst>
          </p:cNvPr>
          <p:cNvSpPr>
            <a:spLocks noGrp="1"/>
          </p:cNvSpPr>
          <p:nvPr>
            <p:ph type="title"/>
          </p:nvPr>
        </p:nvSpPr>
        <p:spPr/>
        <p:txBody>
          <a:bodyPr/>
          <a:lstStyle/>
          <a:p>
            <a:r>
              <a:rPr lang="de-DE" dirty="0"/>
              <a:t>Feature </a:t>
            </a:r>
            <a:r>
              <a:rPr lang="de-DE" dirty="0" err="1"/>
              <a:t>Scaling</a:t>
            </a:r>
            <a:endParaRPr lang="de-DE" dirty="0"/>
          </a:p>
        </p:txBody>
      </p:sp>
      <p:sp>
        <p:nvSpPr>
          <p:cNvPr id="3" name="Content Placeholder 2">
            <a:extLst>
              <a:ext uri="{FF2B5EF4-FFF2-40B4-BE49-F238E27FC236}">
                <a16:creationId xmlns:a16="http://schemas.microsoft.com/office/drawing/2014/main" id="{5D212B8F-DA9A-EFF9-10FD-32B4A4CAFC53}"/>
              </a:ext>
            </a:extLst>
          </p:cNvPr>
          <p:cNvSpPr>
            <a:spLocks noGrp="1"/>
          </p:cNvSpPr>
          <p:nvPr>
            <p:ph idx="1"/>
          </p:nvPr>
        </p:nvSpPr>
        <p:spPr>
          <a:xfrm>
            <a:off x="480001" y="1620001"/>
            <a:ext cx="5255960" cy="4479943"/>
          </a:xfrm>
        </p:spPr>
        <p:txBody>
          <a:bodyPr/>
          <a:lstStyle/>
          <a:p>
            <a:r>
              <a:rPr lang="en-US" sz="2400" dirty="0"/>
              <a:t>Data scaled using standard scaler.</a:t>
            </a:r>
          </a:p>
          <a:p>
            <a:r>
              <a:rPr lang="en-US" sz="2400" dirty="0"/>
              <a:t>Transforms features to have mean zero, std deviation one.</a:t>
            </a:r>
          </a:p>
          <a:p>
            <a:r>
              <a:rPr lang="en-US" sz="2400" dirty="0"/>
              <a:t>Improves performance of sensitive models. </a:t>
            </a:r>
            <a:endParaRPr lang="de-DE" sz="2400" dirty="0"/>
          </a:p>
        </p:txBody>
      </p:sp>
      <p:pic>
        <p:nvPicPr>
          <p:cNvPr id="5" name="Picture 4">
            <a:extLst>
              <a:ext uri="{FF2B5EF4-FFF2-40B4-BE49-F238E27FC236}">
                <a16:creationId xmlns:a16="http://schemas.microsoft.com/office/drawing/2014/main" id="{9F46417D-4133-1150-4D5E-62D44F843EF0}"/>
              </a:ext>
            </a:extLst>
          </p:cNvPr>
          <p:cNvPicPr>
            <a:picLocks noChangeAspect="1"/>
          </p:cNvPicPr>
          <p:nvPr/>
        </p:nvPicPr>
        <p:blipFill>
          <a:blip r:embed="rId3">
            <a:clrChange>
              <a:clrFrom>
                <a:srgbClr val="F7E8F2"/>
              </a:clrFrom>
              <a:clrTo>
                <a:srgbClr val="F7E8F2">
                  <a:alpha val="0"/>
                </a:srgbClr>
              </a:clrTo>
            </a:clrChange>
          </a:blip>
          <a:stretch>
            <a:fillRect/>
          </a:stretch>
        </p:blipFill>
        <p:spPr>
          <a:xfrm>
            <a:off x="5591944" y="2237763"/>
            <a:ext cx="6543302" cy="3135453"/>
          </a:xfrm>
          <a:prstGeom prst="rect">
            <a:avLst/>
          </a:prstGeom>
        </p:spPr>
      </p:pic>
      <p:sp>
        <p:nvSpPr>
          <p:cNvPr id="4" name="Arrow: Right 3">
            <a:extLst>
              <a:ext uri="{FF2B5EF4-FFF2-40B4-BE49-F238E27FC236}">
                <a16:creationId xmlns:a16="http://schemas.microsoft.com/office/drawing/2014/main" id="{BF54095E-220D-E41E-C98D-AC96683EB374}"/>
              </a:ext>
            </a:extLst>
          </p:cNvPr>
          <p:cNvSpPr/>
          <p:nvPr/>
        </p:nvSpPr>
        <p:spPr>
          <a:xfrm>
            <a:off x="8400256" y="3593106"/>
            <a:ext cx="808521" cy="4516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6477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F2BFA-9942-CC42-08CF-448A8B774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72A65-B0F2-CDF8-1DC8-AC5AE94A01B9}"/>
              </a:ext>
            </a:extLst>
          </p:cNvPr>
          <p:cNvSpPr>
            <a:spLocks noGrp="1"/>
          </p:cNvSpPr>
          <p:nvPr>
            <p:ph type="title"/>
          </p:nvPr>
        </p:nvSpPr>
        <p:spPr/>
        <p:txBody>
          <a:bodyPr/>
          <a:lstStyle/>
          <a:p>
            <a:r>
              <a:rPr lang="de-DE" dirty="0" err="1"/>
              <a:t>Machine</a:t>
            </a:r>
            <a:r>
              <a:rPr lang="de-DE" dirty="0"/>
              <a:t> </a:t>
            </a:r>
            <a:r>
              <a:rPr lang="de-DE" dirty="0" err="1"/>
              <a:t>Leraning</a:t>
            </a:r>
            <a:r>
              <a:rPr lang="de-DE" dirty="0"/>
              <a:t> Models</a:t>
            </a:r>
          </a:p>
        </p:txBody>
      </p:sp>
      <p:graphicFrame>
        <p:nvGraphicFramePr>
          <p:cNvPr id="6" name="Diagram 5">
            <a:extLst>
              <a:ext uri="{FF2B5EF4-FFF2-40B4-BE49-F238E27FC236}">
                <a16:creationId xmlns:a16="http://schemas.microsoft.com/office/drawing/2014/main" id="{867465BD-7E2A-30E0-842F-194D93FCC576}"/>
              </a:ext>
            </a:extLst>
          </p:cNvPr>
          <p:cNvGraphicFramePr/>
          <p:nvPr/>
        </p:nvGraphicFramePr>
        <p:xfrm>
          <a:off x="1847528" y="3599553"/>
          <a:ext cx="8030701" cy="955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2">
            <a:extLst>
              <a:ext uri="{FF2B5EF4-FFF2-40B4-BE49-F238E27FC236}">
                <a16:creationId xmlns:a16="http://schemas.microsoft.com/office/drawing/2014/main" id="{B1D58B3F-7BE7-5248-F233-6F798099051C}"/>
              </a:ext>
            </a:extLst>
          </p:cNvPr>
          <p:cNvSpPr>
            <a:spLocks noGrp="1"/>
          </p:cNvSpPr>
          <p:nvPr>
            <p:ph idx="1"/>
          </p:nvPr>
        </p:nvSpPr>
        <p:spPr>
          <a:xfrm>
            <a:off x="480001" y="1620001"/>
            <a:ext cx="5616000" cy="1808999"/>
          </a:xfrm>
        </p:spPr>
        <p:txBody>
          <a:bodyPr/>
          <a:lstStyle/>
          <a:p>
            <a:r>
              <a:rPr lang="de-DE" sz="2400" dirty="0" err="1"/>
              <a:t>Multilayer</a:t>
            </a:r>
            <a:r>
              <a:rPr lang="de-DE" sz="2400" dirty="0"/>
              <a:t> </a:t>
            </a:r>
            <a:r>
              <a:rPr lang="de-DE" sz="2400" dirty="0" err="1"/>
              <a:t>perceptron</a:t>
            </a:r>
            <a:r>
              <a:rPr lang="de-DE" sz="2400" dirty="0"/>
              <a:t> (MLP)</a:t>
            </a:r>
          </a:p>
          <a:p>
            <a:r>
              <a:rPr lang="de-DE" sz="2400" dirty="0"/>
              <a:t>Support </a:t>
            </a:r>
            <a:r>
              <a:rPr lang="de-DE" sz="2400" dirty="0" err="1"/>
              <a:t>vector</a:t>
            </a:r>
            <a:r>
              <a:rPr lang="de-DE" sz="2400" dirty="0"/>
              <a:t> </a:t>
            </a:r>
            <a:r>
              <a:rPr lang="de-DE" sz="2400" dirty="0" err="1"/>
              <a:t>machine</a:t>
            </a:r>
            <a:r>
              <a:rPr lang="de-DE" sz="2400" dirty="0"/>
              <a:t> (SVM)</a:t>
            </a:r>
          </a:p>
          <a:p>
            <a:r>
              <a:rPr lang="de-DE" sz="2400" dirty="0"/>
              <a:t>Random </a:t>
            </a:r>
            <a:r>
              <a:rPr lang="de-DE" sz="2400" dirty="0" err="1"/>
              <a:t>forest</a:t>
            </a:r>
            <a:r>
              <a:rPr lang="de-DE" sz="2400" dirty="0"/>
              <a:t> (RF)</a:t>
            </a:r>
          </a:p>
        </p:txBody>
      </p:sp>
    </p:spTree>
    <p:extLst>
      <p:ext uri="{BB962C8B-B14F-4D97-AF65-F5344CB8AC3E}">
        <p14:creationId xmlns:p14="http://schemas.microsoft.com/office/powerpoint/2010/main" val="22476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F84A-C3DF-064D-EB45-B606C0E4DB8B}"/>
              </a:ext>
            </a:extLst>
          </p:cNvPr>
          <p:cNvSpPr>
            <a:spLocks noGrp="1"/>
          </p:cNvSpPr>
          <p:nvPr>
            <p:ph type="title"/>
          </p:nvPr>
        </p:nvSpPr>
        <p:spPr/>
        <p:txBody>
          <a:bodyPr/>
          <a:lstStyle/>
          <a:p>
            <a:r>
              <a:rPr lang="de-DE" dirty="0" err="1"/>
              <a:t>Multilayer</a:t>
            </a:r>
            <a:r>
              <a:rPr lang="de-DE" dirty="0"/>
              <a:t> </a:t>
            </a:r>
            <a:r>
              <a:rPr lang="de-DE" dirty="0" err="1"/>
              <a:t>perceptron</a:t>
            </a:r>
            <a:r>
              <a:rPr lang="de-DE" dirty="0"/>
              <a:t> (MLP)</a:t>
            </a:r>
          </a:p>
        </p:txBody>
      </p:sp>
      <p:sp>
        <p:nvSpPr>
          <p:cNvPr id="3" name="Content Placeholder 2">
            <a:extLst>
              <a:ext uri="{FF2B5EF4-FFF2-40B4-BE49-F238E27FC236}">
                <a16:creationId xmlns:a16="http://schemas.microsoft.com/office/drawing/2014/main" id="{96E70F6E-3196-989D-2E33-EA0DEC10995F}"/>
              </a:ext>
            </a:extLst>
          </p:cNvPr>
          <p:cNvSpPr>
            <a:spLocks noGrp="1"/>
          </p:cNvSpPr>
          <p:nvPr>
            <p:ph idx="1"/>
          </p:nvPr>
        </p:nvSpPr>
        <p:spPr>
          <a:xfrm>
            <a:off x="480001" y="1620001"/>
            <a:ext cx="5399976" cy="4479943"/>
          </a:xfrm>
        </p:spPr>
        <p:txBody>
          <a:bodyPr/>
          <a:lstStyle/>
          <a:p>
            <a:r>
              <a:rPr lang="de-DE" sz="2400" dirty="0" err="1"/>
              <a:t>Learns</a:t>
            </a:r>
            <a:r>
              <a:rPr lang="de-DE" sz="2400" dirty="0"/>
              <a:t> </a:t>
            </a:r>
            <a:r>
              <a:rPr lang="de-DE" sz="2400" dirty="0" err="1"/>
              <a:t>complex</a:t>
            </a:r>
            <a:r>
              <a:rPr lang="de-DE" sz="2400" dirty="0"/>
              <a:t> </a:t>
            </a:r>
            <a:r>
              <a:rPr lang="de-DE" sz="2400" dirty="0" err="1"/>
              <a:t>nonlinear</a:t>
            </a:r>
            <a:r>
              <a:rPr lang="de-DE" sz="2400" dirty="0"/>
              <a:t> </a:t>
            </a:r>
            <a:r>
              <a:rPr lang="de-DE" sz="2400" dirty="0" err="1"/>
              <a:t>patterns</a:t>
            </a:r>
            <a:r>
              <a:rPr lang="de-DE" sz="2400" dirty="0"/>
              <a:t>.</a:t>
            </a:r>
          </a:p>
          <a:p>
            <a:r>
              <a:rPr lang="de-DE" sz="2400" dirty="0"/>
              <a:t>Parameters: </a:t>
            </a:r>
            <a:r>
              <a:rPr lang="de-DE" sz="2400" dirty="0" err="1"/>
              <a:t>hidden_layer_sizes</a:t>
            </a:r>
            <a:r>
              <a:rPr lang="de-DE" sz="2400" dirty="0"/>
              <a:t>=(128, 64), </a:t>
            </a:r>
            <a:r>
              <a:rPr lang="de-DE" sz="2400" dirty="0" err="1"/>
              <a:t>activation</a:t>
            </a:r>
            <a:r>
              <a:rPr lang="de-DE" sz="2400" dirty="0"/>
              <a:t>='</a:t>
            </a:r>
            <a:r>
              <a:rPr lang="de-DE" sz="2400" dirty="0" err="1"/>
              <a:t>relu</a:t>
            </a:r>
            <a:r>
              <a:rPr lang="de-DE" sz="2400" dirty="0"/>
              <a:t>', </a:t>
            </a:r>
            <a:r>
              <a:rPr lang="de-DE" sz="2400" dirty="0" err="1"/>
              <a:t>alpha</a:t>
            </a:r>
            <a:r>
              <a:rPr lang="de-DE" sz="2400" dirty="0"/>
              <a:t>=0.01, </a:t>
            </a:r>
            <a:r>
              <a:rPr lang="de-DE" sz="2400" dirty="0" err="1"/>
              <a:t>max_iter</a:t>
            </a:r>
            <a:r>
              <a:rPr lang="de-DE" sz="2400" dirty="0"/>
              <a:t>=20, </a:t>
            </a:r>
            <a:r>
              <a:rPr lang="de-DE" sz="2400" dirty="0" err="1"/>
              <a:t>random_state</a:t>
            </a:r>
            <a:r>
              <a:rPr lang="de-DE" sz="2400" dirty="0"/>
              <a:t>=42.</a:t>
            </a:r>
          </a:p>
          <a:p>
            <a:r>
              <a:rPr lang="de-DE" sz="2400" dirty="0"/>
              <a:t>Chosen </a:t>
            </a:r>
            <a:r>
              <a:rPr lang="de-DE" sz="2400" dirty="0" err="1"/>
              <a:t>based</a:t>
            </a:r>
            <a:r>
              <a:rPr lang="de-DE" sz="2400" dirty="0"/>
              <a:t> on trial and </a:t>
            </a:r>
            <a:r>
              <a:rPr lang="de-DE" sz="2400" dirty="0" err="1"/>
              <a:t>error</a:t>
            </a:r>
            <a:r>
              <a:rPr lang="de-DE" sz="2400" dirty="0"/>
              <a:t>.</a:t>
            </a:r>
          </a:p>
          <a:p>
            <a:r>
              <a:rPr lang="de-DE" sz="2400" dirty="0" err="1"/>
              <a:t>Specifies</a:t>
            </a:r>
            <a:r>
              <a:rPr lang="de-DE" sz="2400" dirty="0"/>
              <a:t> </a:t>
            </a:r>
            <a:r>
              <a:rPr lang="de-DE" sz="2400" dirty="0" err="1"/>
              <a:t>layer</a:t>
            </a:r>
            <a:r>
              <a:rPr lang="de-DE" sz="2400" dirty="0"/>
              <a:t> </a:t>
            </a:r>
            <a:r>
              <a:rPr lang="de-DE" sz="2400" dirty="0" err="1"/>
              <a:t>sizes</a:t>
            </a:r>
            <a:r>
              <a:rPr lang="de-DE" sz="2400" dirty="0"/>
              <a:t>, </a:t>
            </a:r>
            <a:r>
              <a:rPr lang="de-DE" sz="2400" dirty="0" err="1"/>
              <a:t>activation</a:t>
            </a:r>
            <a:r>
              <a:rPr lang="de-DE" sz="2400" dirty="0"/>
              <a:t> </a:t>
            </a:r>
            <a:r>
              <a:rPr lang="de-DE" sz="2400" dirty="0" err="1"/>
              <a:t>function</a:t>
            </a:r>
            <a:r>
              <a:rPr lang="de-DE" sz="2400" dirty="0"/>
              <a:t>, </a:t>
            </a:r>
            <a:r>
              <a:rPr lang="de-DE" sz="2400" dirty="0" err="1"/>
              <a:t>regularization</a:t>
            </a:r>
            <a:r>
              <a:rPr lang="de-DE" sz="2400" dirty="0"/>
              <a:t>, and </a:t>
            </a:r>
            <a:r>
              <a:rPr lang="de-DE" sz="2400" dirty="0" err="1"/>
              <a:t>iterations</a:t>
            </a:r>
            <a:r>
              <a:rPr lang="de-DE" sz="2400" dirty="0"/>
              <a:t>.</a:t>
            </a:r>
          </a:p>
        </p:txBody>
      </p:sp>
      <p:pic>
        <p:nvPicPr>
          <p:cNvPr id="5" name="Picture 4">
            <a:extLst>
              <a:ext uri="{FF2B5EF4-FFF2-40B4-BE49-F238E27FC236}">
                <a16:creationId xmlns:a16="http://schemas.microsoft.com/office/drawing/2014/main" id="{AD8FA763-0B6A-0661-7181-94311D6AB5CE}"/>
              </a:ext>
            </a:extLst>
          </p:cNvPr>
          <p:cNvPicPr>
            <a:picLocks noChangeAspect="1"/>
          </p:cNvPicPr>
          <p:nvPr/>
        </p:nvPicPr>
        <p:blipFill>
          <a:blip r:embed="rId3"/>
          <a:stretch>
            <a:fillRect/>
          </a:stretch>
        </p:blipFill>
        <p:spPr>
          <a:xfrm>
            <a:off x="5375920" y="1936760"/>
            <a:ext cx="6591501" cy="3528392"/>
          </a:xfrm>
          <a:prstGeom prst="rect">
            <a:avLst/>
          </a:prstGeom>
        </p:spPr>
      </p:pic>
      <p:sp>
        <p:nvSpPr>
          <p:cNvPr id="7" name="TextBox 6">
            <a:extLst>
              <a:ext uri="{FF2B5EF4-FFF2-40B4-BE49-F238E27FC236}">
                <a16:creationId xmlns:a16="http://schemas.microsoft.com/office/drawing/2014/main" id="{E80DE1EF-3BCC-628E-0124-07CA4FB8398E}"/>
              </a:ext>
            </a:extLst>
          </p:cNvPr>
          <p:cNvSpPr txBox="1"/>
          <p:nvPr/>
        </p:nvSpPr>
        <p:spPr>
          <a:xfrm>
            <a:off x="6168008" y="5458745"/>
            <a:ext cx="6192688" cy="246221"/>
          </a:xfrm>
          <a:prstGeom prst="rect">
            <a:avLst/>
          </a:prstGeom>
          <a:noFill/>
        </p:spPr>
        <p:txBody>
          <a:bodyPr wrap="square">
            <a:spAutoFit/>
          </a:bodyPr>
          <a:lstStyle/>
          <a:p>
            <a:r>
              <a:rPr lang="de-DE" sz="1000" dirty="0">
                <a:hlinkClick r:id="rId4"/>
              </a:rPr>
              <a:t>Multi-</a:t>
            </a:r>
            <a:r>
              <a:rPr lang="de-DE" sz="1000" dirty="0" err="1">
                <a:hlinkClick r:id="rId4"/>
              </a:rPr>
              <a:t>layer</a:t>
            </a:r>
            <a:r>
              <a:rPr lang="de-DE" sz="1000" dirty="0">
                <a:hlinkClick r:id="rId4"/>
              </a:rPr>
              <a:t> </a:t>
            </a:r>
            <a:r>
              <a:rPr lang="de-DE" sz="1000" dirty="0" err="1">
                <a:hlinkClick r:id="rId4"/>
              </a:rPr>
              <a:t>perceptron</a:t>
            </a:r>
            <a:r>
              <a:rPr lang="de-DE" sz="1000" dirty="0">
                <a:hlinkClick r:id="rId4"/>
              </a:rPr>
              <a:t> (MLP-NN) </a:t>
            </a:r>
            <a:r>
              <a:rPr lang="de-DE" sz="1000" dirty="0" err="1">
                <a:hlinkClick r:id="rId4"/>
              </a:rPr>
              <a:t>basic</a:t>
            </a:r>
            <a:r>
              <a:rPr lang="de-DE" sz="1000" dirty="0">
                <a:hlinkClick r:id="rId4"/>
              </a:rPr>
              <a:t> Architecture. | Download Scientific </a:t>
            </a:r>
            <a:r>
              <a:rPr lang="de-DE" sz="1000" dirty="0" err="1">
                <a:hlinkClick r:id="rId4"/>
              </a:rPr>
              <a:t>Diagram</a:t>
            </a:r>
            <a:r>
              <a:rPr lang="de-DE" sz="1000" dirty="0">
                <a:hlinkClick r:id="rId4"/>
              </a:rPr>
              <a:t> (researchgate.net)</a:t>
            </a:r>
            <a:endParaRPr lang="de-DE" sz="1000" dirty="0"/>
          </a:p>
        </p:txBody>
      </p:sp>
    </p:spTree>
    <p:extLst>
      <p:ext uri="{BB962C8B-B14F-4D97-AF65-F5344CB8AC3E}">
        <p14:creationId xmlns:p14="http://schemas.microsoft.com/office/powerpoint/2010/main" val="224168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ACF4-5F2D-F078-52AE-7BFE352E24EB}"/>
              </a:ext>
            </a:extLst>
          </p:cNvPr>
          <p:cNvSpPr>
            <a:spLocks noGrp="1"/>
          </p:cNvSpPr>
          <p:nvPr>
            <p:ph type="title"/>
          </p:nvPr>
        </p:nvSpPr>
        <p:spPr/>
        <p:txBody>
          <a:bodyPr/>
          <a:lstStyle/>
          <a:p>
            <a:r>
              <a:rPr lang="de-DE" sz="2800" dirty="0"/>
              <a:t>Support </a:t>
            </a:r>
            <a:r>
              <a:rPr lang="de-DE" sz="2800" dirty="0" err="1"/>
              <a:t>vector</a:t>
            </a:r>
            <a:r>
              <a:rPr lang="de-DE" sz="2800" dirty="0"/>
              <a:t> </a:t>
            </a:r>
            <a:r>
              <a:rPr lang="de-DE" sz="2800" dirty="0" err="1"/>
              <a:t>machine</a:t>
            </a:r>
            <a:r>
              <a:rPr lang="de-DE" sz="2800" dirty="0"/>
              <a:t> (SVM)</a:t>
            </a:r>
            <a:endParaRPr lang="de-DE" dirty="0"/>
          </a:p>
        </p:txBody>
      </p:sp>
      <p:sp>
        <p:nvSpPr>
          <p:cNvPr id="3" name="Content Placeholder 2">
            <a:extLst>
              <a:ext uri="{FF2B5EF4-FFF2-40B4-BE49-F238E27FC236}">
                <a16:creationId xmlns:a16="http://schemas.microsoft.com/office/drawing/2014/main" id="{3C5AF729-FDD7-9B0E-A98E-35768D800D27}"/>
              </a:ext>
            </a:extLst>
          </p:cNvPr>
          <p:cNvSpPr>
            <a:spLocks noGrp="1"/>
          </p:cNvSpPr>
          <p:nvPr>
            <p:ph idx="1"/>
          </p:nvPr>
        </p:nvSpPr>
        <p:spPr>
          <a:xfrm>
            <a:off x="480001" y="1620001"/>
            <a:ext cx="5616000" cy="4479943"/>
          </a:xfrm>
        </p:spPr>
        <p:txBody>
          <a:bodyPr/>
          <a:lstStyle/>
          <a:p>
            <a:r>
              <a:rPr lang="de-DE" sz="2400" dirty="0" err="1"/>
              <a:t>Finds</a:t>
            </a:r>
            <a:r>
              <a:rPr lang="de-DE" sz="2400" dirty="0"/>
              <a:t> hyperplane </a:t>
            </a:r>
            <a:r>
              <a:rPr lang="de-DE" sz="2400" dirty="0" err="1"/>
              <a:t>to</a:t>
            </a:r>
            <a:r>
              <a:rPr lang="de-DE" sz="2400" dirty="0"/>
              <a:t> separate data </a:t>
            </a:r>
            <a:r>
              <a:rPr lang="de-DE" sz="2400" dirty="0" err="1"/>
              <a:t>into</a:t>
            </a:r>
            <a:r>
              <a:rPr lang="de-DE" sz="2400" dirty="0"/>
              <a:t> </a:t>
            </a:r>
            <a:r>
              <a:rPr lang="de-DE" sz="2400" dirty="0" err="1"/>
              <a:t>classes</a:t>
            </a:r>
            <a:r>
              <a:rPr lang="de-DE" sz="2400" dirty="0"/>
              <a:t>.</a:t>
            </a:r>
          </a:p>
          <a:p>
            <a:r>
              <a:rPr lang="de-DE" sz="2400" dirty="0"/>
              <a:t>Can handle </a:t>
            </a:r>
            <a:r>
              <a:rPr lang="de-DE" sz="2400" dirty="0" err="1"/>
              <a:t>nonlinear</a:t>
            </a:r>
            <a:r>
              <a:rPr lang="de-DE" sz="2400" dirty="0"/>
              <a:t> data </a:t>
            </a:r>
            <a:r>
              <a:rPr lang="de-DE" sz="2400" dirty="0" err="1"/>
              <a:t>using</a:t>
            </a:r>
            <a:r>
              <a:rPr lang="de-DE" sz="2400" dirty="0"/>
              <a:t> </a:t>
            </a:r>
            <a:r>
              <a:rPr lang="de-DE" sz="2400" dirty="0" err="1"/>
              <a:t>kernel</a:t>
            </a:r>
            <a:r>
              <a:rPr lang="de-DE" sz="2400" dirty="0"/>
              <a:t> </a:t>
            </a:r>
            <a:r>
              <a:rPr lang="de-DE" sz="2400" dirty="0" err="1"/>
              <a:t>function</a:t>
            </a:r>
            <a:r>
              <a:rPr lang="de-DE" sz="2400" dirty="0"/>
              <a:t>.</a:t>
            </a:r>
          </a:p>
          <a:p>
            <a:r>
              <a:rPr lang="de-DE" sz="2400" dirty="0"/>
              <a:t>Default </a:t>
            </a:r>
            <a:r>
              <a:rPr lang="de-DE" sz="2400" dirty="0" err="1"/>
              <a:t>parameters</a:t>
            </a:r>
            <a:r>
              <a:rPr lang="de-DE" sz="2400" dirty="0"/>
              <a:t>: </a:t>
            </a:r>
            <a:r>
              <a:rPr lang="de-DE" sz="2400" dirty="0" err="1"/>
              <a:t>kernel</a:t>
            </a:r>
            <a:r>
              <a:rPr lang="de-DE" sz="2400" dirty="0"/>
              <a:t>='</a:t>
            </a:r>
            <a:r>
              <a:rPr lang="de-DE" sz="2400" dirty="0" err="1"/>
              <a:t>rbf</a:t>
            </a:r>
            <a:r>
              <a:rPr lang="de-DE" sz="2400" dirty="0"/>
              <a:t>', C=1.</a:t>
            </a:r>
          </a:p>
          <a:p>
            <a:r>
              <a:rPr lang="de-DE" sz="2400" dirty="0"/>
              <a:t>'</a:t>
            </a:r>
            <a:r>
              <a:rPr lang="de-DE" sz="2400" dirty="0" err="1"/>
              <a:t>rbf</a:t>
            </a:r>
            <a:r>
              <a:rPr lang="de-DE" sz="2400" dirty="0"/>
              <a:t>' </a:t>
            </a:r>
            <a:r>
              <a:rPr lang="de-DE" sz="2400" dirty="0" err="1"/>
              <a:t>kernel</a:t>
            </a:r>
            <a:r>
              <a:rPr lang="de-DE" sz="2400" dirty="0"/>
              <a:t> </a:t>
            </a:r>
            <a:r>
              <a:rPr lang="de-DE" sz="2400" dirty="0" err="1"/>
              <a:t>commonly</a:t>
            </a:r>
            <a:r>
              <a:rPr lang="de-DE" sz="2400" dirty="0"/>
              <a:t> </a:t>
            </a:r>
            <a:r>
              <a:rPr lang="de-DE" sz="2400" dirty="0" err="1"/>
              <a:t>used</a:t>
            </a:r>
            <a:r>
              <a:rPr lang="de-DE" sz="2400" dirty="0"/>
              <a:t> </a:t>
            </a:r>
            <a:r>
              <a:rPr lang="de-DE" sz="2400" dirty="0" err="1"/>
              <a:t>for</a:t>
            </a:r>
            <a:r>
              <a:rPr lang="de-DE" sz="2400" dirty="0"/>
              <a:t> </a:t>
            </a:r>
            <a:r>
              <a:rPr lang="de-DE" sz="2400" dirty="0" err="1"/>
              <a:t>nonlinear</a:t>
            </a:r>
            <a:r>
              <a:rPr lang="de-DE" sz="2400" dirty="0"/>
              <a:t> data.</a:t>
            </a:r>
          </a:p>
          <a:p>
            <a:r>
              <a:rPr lang="de-DE" sz="2400" dirty="0"/>
              <a:t>C </a:t>
            </a:r>
            <a:r>
              <a:rPr lang="de-DE" sz="2400" dirty="0" err="1"/>
              <a:t>parameter</a:t>
            </a:r>
            <a:r>
              <a:rPr lang="de-DE" sz="2400" dirty="0"/>
              <a:t> </a:t>
            </a:r>
            <a:r>
              <a:rPr lang="de-DE" sz="2400" dirty="0" err="1"/>
              <a:t>set</a:t>
            </a:r>
            <a:r>
              <a:rPr lang="de-DE" sz="2400" dirty="0"/>
              <a:t> </a:t>
            </a:r>
            <a:r>
              <a:rPr lang="de-DE" sz="2400" dirty="0" err="1"/>
              <a:t>to</a:t>
            </a:r>
            <a:r>
              <a:rPr lang="de-DE" sz="2400" dirty="0"/>
              <a:t> 1 </a:t>
            </a:r>
            <a:r>
              <a:rPr lang="de-DE" sz="2400" dirty="0" err="1"/>
              <a:t>for</a:t>
            </a:r>
            <a:r>
              <a:rPr lang="de-DE" sz="2400" dirty="0"/>
              <a:t> moderate </a:t>
            </a:r>
            <a:r>
              <a:rPr lang="de-DE" sz="2400" dirty="0" err="1"/>
              <a:t>penalty</a:t>
            </a:r>
            <a:r>
              <a:rPr lang="de-DE" sz="2400" dirty="0"/>
              <a:t> </a:t>
            </a:r>
            <a:r>
              <a:rPr lang="de-DE" sz="2400" dirty="0" err="1"/>
              <a:t>balance</a:t>
            </a:r>
            <a:r>
              <a:rPr lang="de-DE" sz="2400" dirty="0"/>
              <a:t>.</a:t>
            </a:r>
          </a:p>
        </p:txBody>
      </p:sp>
      <p:pic>
        <p:nvPicPr>
          <p:cNvPr id="5" name="Picture 4">
            <a:extLst>
              <a:ext uri="{FF2B5EF4-FFF2-40B4-BE49-F238E27FC236}">
                <a16:creationId xmlns:a16="http://schemas.microsoft.com/office/drawing/2014/main" id="{FD33C030-C191-58CD-6F7A-2D44A5504487}"/>
              </a:ext>
            </a:extLst>
          </p:cNvPr>
          <p:cNvPicPr>
            <a:picLocks noChangeAspect="1"/>
          </p:cNvPicPr>
          <p:nvPr/>
        </p:nvPicPr>
        <p:blipFill>
          <a:blip r:embed="rId3"/>
          <a:stretch>
            <a:fillRect/>
          </a:stretch>
        </p:blipFill>
        <p:spPr>
          <a:xfrm>
            <a:off x="6456040" y="1745127"/>
            <a:ext cx="5449060" cy="4229690"/>
          </a:xfrm>
          <a:prstGeom prst="rect">
            <a:avLst/>
          </a:prstGeom>
        </p:spPr>
      </p:pic>
    </p:spTree>
    <p:extLst>
      <p:ext uri="{BB962C8B-B14F-4D97-AF65-F5344CB8AC3E}">
        <p14:creationId xmlns:p14="http://schemas.microsoft.com/office/powerpoint/2010/main" val="2279312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Motivation and Goals</a:t>
            </a:r>
          </a:p>
        </p:txBody>
      </p:sp>
      <p:sp>
        <p:nvSpPr>
          <p:cNvPr id="3" name="Inhaltsplatzhalter 2"/>
          <p:cNvSpPr>
            <a:spLocks noGrp="1"/>
          </p:cNvSpPr>
          <p:nvPr>
            <p:ph idx="1"/>
          </p:nvPr>
        </p:nvSpPr>
        <p:spPr>
          <a:xfrm>
            <a:off x="480000" y="1620001"/>
            <a:ext cx="11280629" cy="3537191"/>
          </a:xfrm>
        </p:spPr>
        <p:txBody>
          <a:bodyPr/>
          <a:lstStyle/>
          <a:p>
            <a:pPr>
              <a:spcBef>
                <a:spcPts val="201"/>
              </a:spcBef>
            </a:pPr>
            <a:r>
              <a:rPr lang="de-DE" dirty="0"/>
              <a:t>Background </a:t>
            </a:r>
            <a:r>
              <a:rPr lang="de-DE" dirty="0" err="1"/>
              <a:t>is</a:t>
            </a:r>
            <a:r>
              <a:rPr lang="de-DE" dirty="0"/>
              <a:t> a </a:t>
            </a:r>
            <a:r>
              <a:rPr lang="de-DE" dirty="0" err="1"/>
              <a:t>manufacturing</a:t>
            </a:r>
            <a:r>
              <a:rPr lang="de-DE" dirty="0"/>
              <a:t> </a:t>
            </a:r>
            <a:r>
              <a:rPr lang="de-DE" dirty="0" err="1"/>
              <a:t>process</a:t>
            </a:r>
            <a:r>
              <a:rPr lang="de-DE" dirty="0"/>
              <a:t> </a:t>
            </a:r>
            <a:r>
              <a:rPr lang="de-DE" dirty="0" err="1"/>
              <a:t>of</a:t>
            </a:r>
            <a:r>
              <a:rPr lang="de-DE" dirty="0"/>
              <a:t> a </a:t>
            </a:r>
            <a:r>
              <a:rPr lang="de-DE" dirty="0" err="1"/>
              <a:t>pneumatic</a:t>
            </a:r>
            <a:r>
              <a:rPr lang="de-DE" dirty="0"/>
              <a:t> </a:t>
            </a:r>
            <a:r>
              <a:rPr lang="de-DE" dirty="0" err="1"/>
              <a:t>cylinder</a:t>
            </a:r>
            <a:r>
              <a:rPr lang="de-DE" dirty="0"/>
              <a:t> </a:t>
            </a:r>
            <a:r>
              <a:rPr lang="de-DE" dirty="0" err="1"/>
              <a:t>by</a:t>
            </a:r>
            <a:r>
              <a:rPr lang="de-DE" dirty="0"/>
              <a:t> a CNC-Milling </a:t>
            </a:r>
            <a:r>
              <a:rPr lang="de-DE" dirty="0" err="1"/>
              <a:t>machine</a:t>
            </a:r>
            <a:endParaRPr lang="de-DE" dirty="0"/>
          </a:p>
          <a:p>
            <a:r>
              <a:rPr lang="de-DE" dirty="0"/>
              <a:t>Task </a:t>
            </a:r>
            <a:r>
              <a:rPr lang="de-DE" dirty="0" err="1"/>
              <a:t>is</a:t>
            </a:r>
            <a:r>
              <a:rPr lang="de-DE" dirty="0"/>
              <a:t> </a:t>
            </a:r>
            <a:r>
              <a:rPr lang="de-DE" dirty="0" err="1"/>
              <a:t>to</a:t>
            </a:r>
            <a:r>
              <a:rPr lang="de-DE" dirty="0"/>
              <a:t> </a:t>
            </a:r>
            <a:r>
              <a:rPr lang="de-DE" dirty="0" err="1"/>
              <a:t>develop</a:t>
            </a:r>
            <a:r>
              <a:rPr lang="de-DE" dirty="0"/>
              <a:t> a </a:t>
            </a:r>
            <a:r>
              <a:rPr lang="de-DE" dirty="0" err="1"/>
              <a:t>machine</a:t>
            </a:r>
            <a:r>
              <a:rPr lang="de-DE" dirty="0"/>
              <a:t> </a:t>
            </a:r>
            <a:r>
              <a:rPr lang="de-DE" dirty="0" err="1"/>
              <a:t>learning</a:t>
            </a:r>
            <a:r>
              <a:rPr lang="de-DE" dirty="0"/>
              <a:t> </a:t>
            </a:r>
            <a:r>
              <a:rPr lang="de-DE" dirty="0" err="1"/>
              <a:t>model</a:t>
            </a:r>
            <a:r>
              <a:rPr lang="de-DE" dirty="0"/>
              <a:t>, </a:t>
            </a:r>
            <a:r>
              <a:rPr lang="de-DE" dirty="0" err="1"/>
              <a:t>that</a:t>
            </a:r>
            <a:r>
              <a:rPr lang="de-DE" dirty="0"/>
              <a:t> </a:t>
            </a:r>
            <a:r>
              <a:rPr lang="de-DE" dirty="0" err="1"/>
              <a:t>uses</a:t>
            </a:r>
            <a:r>
              <a:rPr lang="de-DE" dirty="0"/>
              <a:t> internal and external </a:t>
            </a:r>
            <a:r>
              <a:rPr lang="de-DE" dirty="0" err="1"/>
              <a:t>machine</a:t>
            </a:r>
            <a:r>
              <a:rPr lang="de-DE" dirty="0"/>
              <a:t> </a:t>
            </a:r>
            <a:r>
              <a:rPr lang="de-DE" dirty="0" err="1"/>
              <a:t>data</a:t>
            </a:r>
            <a:r>
              <a:rPr lang="de-DE" dirty="0"/>
              <a:t> </a:t>
            </a:r>
            <a:r>
              <a:rPr lang="de-DE" dirty="0" err="1"/>
              <a:t>to</a:t>
            </a:r>
            <a:r>
              <a:rPr lang="de-DE" dirty="0"/>
              <a:t> </a:t>
            </a:r>
            <a:r>
              <a:rPr lang="de-DE" dirty="0" err="1"/>
              <a:t>classify</a:t>
            </a:r>
            <a:r>
              <a:rPr lang="de-DE" dirty="0"/>
              <a:t> </a:t>
            </a:r>
            <a:r>
              <a:rPr lang="de-DE" dirty="0" err="1"/>
              <a:t>the</a:t>
            </a:r>
            <a:r>
              <a:rPr lang="de-DE" dirty="0"/>
              <a:t> </a:t>
            </a:r>
            <a:r>
              <a:rPr lang="de-DE" dirty="0" err="1"/>
              <a:t>bottom</a:t>
            </a:r>
            <a:r>
              <a:rPr lang="de-DE" dirty="0"/>
              <a:t> </a:t>
            </a:r>
            <a:r>
              <a:rPr lang="de-DE" dirty="0" err="1"/>
              <a:t>parts</a:t>
            </a:r>
            <a:r>
              <a:rPr lang="de-DE" dirty="0"/>
              <a:t> </a:t>
            </a:r>
            <a:r>
              <a:rPr lang="de-DE" dirty="0" err="1"/>
              <a:t>into</a:t>
            </a:r>
            <a:r>
              <a:rPr lang="de-DE" dirty="0"/>
              <a:t>:</a:t>
            </a:r>
          </a:p>
          <a:p>
            <a:pPr marL="0" indent="0">
              <a:buNone/>
            </a:pPr>
            <a:r>
              <a:rPr lang="de-DE" b="1" dirty="0" err="1"/>
              <a:t>False</a:t>
            </a:r>
            <a:r>
              <a:rPr lang="de-DE" dirty="0"/>
              <a:t>: </a:t>
            </a:r>
            <a:r>
              <a:rPr lang="de-DE" dirty="0" err="1"/>
              <a:t>Anomaly</a:t>
            </a:r>
            <a:r>
              <a:rPr lang="de-DE" dirty="0"/>
              <a:t>, </a:t>
            </a:r>
            <a:r>
              <a:rPr lang="de-DE" b="1" dirty="0"/>
              <a:t>True</a:t>
            </a:r>
            <a:r>
              <a:rPr lang="de-DE" dirty="0"/>
              <a:t>: </a:t>
            </a:r>
            <a:r>
              <a:rPr lang="de-DE" dirty="0" err="1"/>
              <a:t>No</a:t>
            </a:r>
            <a:r>
              <a:rPr lang="de-DE" dirty="0"/>
              <a:t> </a:t>
            </a:r>
            <a:r>
              <a:rPr lang="de-DE" dirty="0" err="1"/>
              <a:t>Anomaly</a:t>
            </a:r>
            <a:endParaRPr lang="de-DE" dirty="0"/>
          </a:p>
          <a:p>
            <a:endParaRPr lang="de-DE" dirty="0"/>
          </a:p>
          <a:p>
            <a:endParaRPr lang="en-US" dirty="0"/>
          </a:p>
        </p:txBody>
      </p:sp>
      <p:pic>
        <p:nvPicPr>
          <p:cNvPr id="4" name="Grafik 3">
            <a:extLst>
              <a:ext uri="{FF2B5EF4-FFF2-40B4-BE49-F238E27FC236}">
                <a16:creationId xmlns:a16="http://schemas.microsoft.com/office/drawing/2014/main" id="{040B93A0-69CA-7325-9C6C-717C45103FE8}"/>
              </a:ext>
            </a:extLst>
          </p:cNvPr>
          <p:cNvPicPr>
            <a:picLocks noChangeAspect="1"/>
          </p:cNvPicPr>
          <p:nvPr/>
        </p:nvPicPr>
        <p:blipFill>
          <a:blip r:embed="rId2">
            <a:lum/>
            <a:alphaModFix/>
          </a:blip>
          <a:srcRect/>
          <a:stretch>
            <a:fillRect/>
          </a:stretch>
        </p:blipFill>
        <p:spPr bwMode="auto">
          <a:xfrm>
            <a:off x="2207568" y="4941168"/>
            <a:ext cx="2440800" cy="1296000"/>
          </a:xfrm>
          <a:prstGeom prst="rect">
            <a:avLst/>
          </a:prstGeom>
          <a:noFill/>
          <a:ln w="9525">
            <a:noFill/>
            <a:miter lim="800000"/>
            <a:headEnd/>
            <a:tailEnd/>
          </a:ln>
          <a:effectLst/>
        </p:spPr>
      </p:pic>
      <p:pic>
        <p:nvPicPr>
          <p:cNvPr id="5" name="Grafik 4">
            <a:extLst>
              <a:ext uri="{FF2B5EF4-FFF2-40B4-BE49-F238E27FC236}">
                <a16:creationId xmlns:a16="http://schemas.microsoft.com/office/drawing/2014/main" id="{E38ABC34-F02F-86D2-33DB-01924F6695EF}"/>
              </a:ext>
            </a:extLst>
          </p:cNvPr>
          <p:cNvPicPr>
            <a:picLocks noChangeAspect="1"/>
          </p:cNvPicPr>
          <p:nvPr/>
        </p:nvPicPr>
        <p:blipFill>
          <a:blip r:embed="rId3">
            <a:lum/>
            <a:alphaModFix/>
          </a:blip>
          <a:srcRect/>
          <a:stretch>
            <a:fillRect/>
          </a:stretch>
        </p:blipFill>
        <p:spPr bwMode="auto">
          <a:xfrm>
            <a:off x="7420020" y="4298175"/>
            <a:ext cx="3179282" cy="1949298"/>
          </a:xfrm>
          <a:prstGeom prst="rect">
            <a:avLst/>
          </a:prstGeom>
          <a:noFill/>
          <a:ln w="9525">
            <a:noFill/>
            <a:miter lim="800000"/>
            <a:headEnd/>
            <a:tailEnd/>
          </a:ln>
          <a:effectLst/>
        </p:spPr>
      </p:pic>
    </p:spTree>
    <p:extLst>
      <p:ext uri="{BB962C8B-B14F-4D97-AF65-F5344CB8AC3E}">
        <p14:creationId xmlns:p14="http://schemas.microsoft.com/office/powerpoint/2010/main" val="1045675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528C-5792-99FE-4902-12106F70700A}"/>
              </a:ext>
            </a:extLst>
          </p:cNvPr>
          <p:cNvSpPr>
            <a:spLocks noGrp="1"/>
          </p:cNvSpPr>
          <p:nvPr>
            <p:ph type="title"/>
          </p:nvPr>
        </p:nvSpPr>
        <p:spPr/>
        <p:txBody>
          <a:bodyPr/>
          <a:lstStyle/>
          <a:p>
            <a:r>
              <a:rPr lang="de-DE" dirty="0"/>
              <a:t>Random </a:t>
            </a:r>
            <a:r>
              <a:rPr lang="de-DE" dirty="0" err="1"/>
              <a:t>forest</a:t>
            </a:r>
            <a:r>
              <a:rPr lang="de-DE" dirty="0"/>
              <a:t> (RF)</a:t>
            </a:r>
          </a:p>
        </p:txBody>
      </p:sp>
      <p:sp>
        <p:nvSpPr>
          <p:cNvPr id="3" name="Content Placeholder 2">
            <a:extLst>
              <a:ext uri="{FF2B5EF4-FFF2-40B4-BE49-F238E27FC236}">
                <a16:creationId xmlns:a16="http://schemas.microsoft.com/office/drawing/2014/main" id="{1F8509D2-5F62-E406-DAAE-585B9CA838DF}"/>
              </a:ext>
            </a:extLst>
          </p:cNvPr>
          <p:cNvSpPr>
            <a:spLocks noGrp="1"/>
          </p:cNvSpPr>
          <p:nvPr>
            <p:ph idx="1"/>
          </p:nvPr>
        </p:nvSpPr>
        <p:spPr>
          <a:xfrm>
            <a:off x="480001" y="1620001"/>
            <a:ext cx="6264072" cy="4479943"/>
          </a:xfrm>
        </p:spPr>
        <p:txBody>
          <a:bodyPr/>
          <a:lstStyle/>
          <a:p>
            <a:r>
              <a:rPr lang="de-DE" dirty="0"/>
              <a:t>Ensemble </a:t>
            </a:r>
            <a:r>
              <a:rPr lang="de-DE" dirty="0" err="1"/>
              <a:t>learning</a:t>
            </a:r>
            <a:r>
              <a:rPr lang="de-DE" dirty="0"/>
              <a:t> </a:t>
            </a:r>
            <a:r>
              <a:rPr lang="de-DE" dirty="0" err="1"/>
              <a:t>combining</a:t>
            </a:r>
            <a:r>
              <a:rPr lang="de-DE" dirty="0"/>
              <a:t> multiple </a:t>
            </a:r>
            <a:r>
              <a:rPr lang="de-DE" dirty="0" err="1"/>
              <a:t>decision</a:t>
            </a:r>
            <a:r>
              <a:rPr lang="de-DE" dirty="0"/>
              <a:t> </a:t>
            </a:r>
            <a:r>
              <a:rPr lang="de-DE" dirty="0" err="1"/>
              <a:t>trees</a:t>
            </a:r>
            <a:r>
              <a:rPr lang="de-DE" dirty="0"/>
              <a:t>.</a:t>
            </a:r>
          </a:p>
          <a:p>
            <a:r>
              <a:rPr lang="de-DE" dirty="0" err="1"/>
              <a:t>Reduces</a:t>
            </a:r>
            <a:r>
              <a:rPr lang="de-DE" dirty="0"/>
              <a:t> </a:t>
            </a:r>
            <a:r>
              <a:rPr lang="de-DE" dirty="0" err="1"/>
              <a:t>variance</a:t>
            </a:r>
            <a:r>
              <a:rPr lang="de-DE" dirty="0"/>
              <a:t> and </a:t>
            </a:r>
            <a:r>
              <a:rPr lang="de-DE" dirty="0" err="1"/>
              <a:t>overfitting</a:t>
            </a:r>
            <a:r>
              <a:rPr lang="de-DE" dirty="0"/>
              <a:t>. </a:t>
            </a:r>
          </a:p>
          <a:p>
            <a:r>
              <a:rPr lang="de-DE" dirty="0"/>
              <a:t>Chosen </a:t>
            </a:r>
            <a:r>
              <a:rPr lang="de-DE" dirty="0" err="1"/>
              <a:t>based</a:t>
            </a:r>
            <a:r>
              <a:rPr lang="de-DE" dirty="0"/>
              <a:t> on trial and </a:t>
            </a:r>
            <a:r>
              <a:rPr lang="de-DE" dirty="0" err="1"/>
              <a:t>error</a:t>
            </a:r>
            <a:r>
              <a:rPr lang="de-DE" dirty="0"/>
              <a:t>.</a:t>
            </a:r>
          </a:p>
          <a:p>
            <a:r>
              <a:rPr lang="de-DE" dirty="0" err="1"/>
              <a:t>n_estimators</a:t>
            </a:r>
            <a:r>
              <a:rPr lang="de-DE" dirty="0"/>
              <a:t> </a:t>
            </a:r>
            <a:r>
              <a:rPr lang="de-DE" dirty="0" err="1"/>
              <a:t>set</a:t>
            </a:r>
            <a:r>
              <a:rPr lang="de-DE" dirty="0"/>
              <a:t> </a:t>
            </a:r>
            <a:r>
              <a:rPr lang="de-DE" dirty="0" err="1"/>
              <a:t>to</a:t>
            </a:r>
            <a:r>
              <a:rPr lang="de-DE" dirty="0"/>
              <a:t> 100 </a:t>
            </a:r>
            <a:r>
              <a:rPr lang="de-DE" dirty="0" err="1"/>
              <a:t>for</a:t>
            </a:r>
            <a:r>
              <a:rPr lang="de-DE" dirty="0"/>
              <a:t> </a:t>
            </a:r>
            <a:r>
              <a:rPr lang="de-DE" dirty="0" err="1"/>
              <a:t>effective</a:t>
            </a:r>
            <a:r>
              <a:rPr lang="de-DE" dirty="0"/>
              <a:t> </a:t>
            </a:r>
            <a:r>
              <a:rPr lang="de-DE" dirty="0" err="1"/>
              <a:t>ensemble</a:t>
            </a:r>
            <a:r>
              <a:rPr lang="de-DE" dirty="0"/>
              <a:t> </a:t>
            </a:r>
            <a:r>
              <a:rPr lang="de-DE" dirty="0" err="1"/>
              <a:t>learning</a:t>
            </a:r>
            <a:r>
              <a:rPr lang="de-DE" dirty="0"/>
              <a:t>.</a:t>
            </a:r>
          </a:p>
        </p:txBody>
      </p:sp>
      <p:pic>
        <p:nvPicPr>
          <p:cNvPr id="7" name="Picture 6">
            <a:extLst>
              <a:ext uri="{FF2B5EF4-FFF2-40B4-BE49-F238E27FC236}">
                <a16:creationId xmlns:a16="http://schemas.microsoft.com/office/drawing/2014/main" id="{40FEA6DF-90BE-448B-8505-0D009CED7472}"/>
              </a:ext>
            </a:extLst>
          </p:cNvPr>
          <p:cNvPicPr>
            <a:picLocks noChangeAspect="1"/>
          </p:cNvPicPr>
          <p:nvPr/>
        </p:nvPicPr>
        <p:blipFill>
          <a:blip r:embed="rId3"/>
          <a:stretch>
            <a:fillRect/>
          </a:stretch>
        </p:blipFill>
        <p:spPr>
          <a:xfrm>
            <a:off x="6618645" y="1484784"/>
            <a:ext cx="5412425" cy="4824536"/>
          </a:xfrm>
          <a:prstGeom prst="rect">
            <a:avLst/>
          </a:prstGeom>
        </p:spPr>
      </p:pic>
    </p:spTree>
    <p:extLst>
      <p:ext uri="{BB962C8B-B14F-4D97-AF65-F5344CB8AC3E}">
        <p14:creationId xmlns:p14="http://schemas.microsoft.com/office/powerpoint/2010/main" val="211045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1EEF8E-CED2-7A8F-3C83-42C3458E5E7B}"/>
              </a:ext>
            </a:extLst>
          </p:cNvPr>
          <p:cNvSpPr>
            <a:spLocks noGrp="1"/>
          </p:cNvSpPr>
          <p:nvPr>
            <p:ph type="title"/>
          </p:nvPr>
        </p:nvSpPr>
        <p:spPr/>
        <p:txBody>
          <a:bodyPr/>
          <a:lstStyle/>
          <a:p>
            <a:r>
              <a:rPr lang="de-DE" dirty="0"/>
              <a:t>Classification </a:t>
            </a:r>
            <a:r>
              <a:rPr lang="de-DE" dirty="0" err="1"/>
              <a:t>using</a:t>
            </a:r>
            <a:r>
              <a:rPr lang="de-DE" dirty="0"/>
              <a:t> </a:t>
            </a:r>
            <a:r>
              <a:rPr lang="de-DE" dirty="0" err="1"/>
              <a:t>frontside</a:t>
            </a:r>
            <a:r>
              <a:rPr lang="de-DE" dirty="0"/>
              <a:t> </a:t>
            </a:r>
            <a:r>
              <a:rPr lang="de-DE" dirty="0" err="1"/>
              <a:t>sensor</a:t>
            </a:r>
            <a:r>
              <a:rPr lang="de-DE" dirty="0"/>
              <a:t> </a:t>
            </a:r>
            <a:r>
              <a:rPr lang="de-DE" dirty="0" err="1"/>
              <a:t>data</a:t>
            </a:r>
            <a:endParaRPr lang="de-DE" dirty="0"/>
          </a:p>
        </p:txBody>
      </p:sp>
      <p:pic>
        <p:nvPicPr>
          <p:cNvPr id="5" name="Inhaltsplatzhalter 4">
            <a:extLst>
              <a:ext uri="{FF2B5EF4-FFF2-40B4-BE49-F238E27FC236}">
                <a16:creationId xmlns:a16="http://schemas.microsoft.com/office/drawing/2014/main" id="{16553E93-1585-561C-2C87-C964C0A24482}"/>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3330" r="21679"/>
          <a:stretch/>
        </p:blipFill>
        <p:spPr>
          <a:xfrm>
            <a:off x="7464152" y="1599837"/>
            <a:ext cx="4320480" cy="4714007"/>
          </a:xfrm>
        </p:spPr>
      </p:pic>
      <p:sp>
        <p:nvSpPr>
          <p:cNvPr id="7" name="Textfeld 6">
            <a:extLst>
              <a:ext uri="{FF2B5EF4-FFF2-40B4-BE49-F238E27FC236}">
                <a16:creationId xmlns:a16="http://schemas.microsoft.com/office/drawing/2014/main" id="{71399F15-6E09-E3FF-F0A3-F7AB7E363C4B}"/>
              </a:ext>
            </a:extLst>
          </p:cNvPr>
          <p:cNvSpPr txBox="1"/>
          <p:nvPr/>
        </p:nvSpPr>
        <p:spPr>
          <a:xfrm>
            <a:off x="478367" y="1700808"/>
            <a:ext cx="6697753" cy="3108543"/>
          </a:xfrm>
          <a:prstGeom prst="rect">
            <a:avLst/>
          </a:prstGeom>
          <a:noFill/>
        </p:spPr>
        <p:txBody>
          <a:bodyPr wrap="square" rtlCol="0">
            <a:spAutoFit/>
          </a:bodyPr>
          <a:lstStyle/>
          <a:p>
            <a:pPr marL="285750" indent="-285750">
              <a:buFont typeface="Arial" panose="020B0604020202020204" pitchFamily="34" charset="0"/>
              <a:buChar char="•"/>
            </a:pPr>
            <a:r>
              <a:rPr lang="de-DE" sz="2800" dirty="0" err="1"/>
              <a:t>Frontside</a:t>
            </a:r>
            <a:r>
              <a:rPr lang="de-DE" sz="2800" dirty="0"/>
              <a:t> </a:t>
            </a:r>
            <a:r>
              <a:rPr lang="de-DE" sz="2800" dirty="0" err="1"/>
              <a:t>acceleration</a:t>
            </a:r>
            <a:r>
              <a:rPr lang="de-DE" sz="2800" dirty="0"/>
              <a:t> </a:t>
            </a:r>
            <a:r>
              <a:rPr lang="de-DE" sz="2800" dirty="0" err="1"/>
              <a:t>data</a:t>
            </a:r>
            <a:r>
              <a:rPr lang="de-DE" sz="2800" dirty="0"/>
              <a:t> </a:t>
            </a:r>
            <a:r>
              <a:rPr lang="de-DE" sz="2800" dirty="0" err="1"/>
              <a:t>has</a:t>
            </a:r>
            <a:r>
              <a:rPr lang="de-DE" sz="2800" dirty="0"/>
              <a:t> visible </a:t>
            </a:r>
            <a:r>
              <a:rPr lang="de-DE" sz="2800" dirty="0" err="1"/>
              <a:t>variations</a:t>
            </a:r>
            <a:r>
              <a:rPr lang="de-DE" sz="2800" dirty="0"/>
              <a:t> in different </a:t>
            </a:r>
            <a:r>
              <a:rPr lang="de-DE" sz="2800" dirty="0" err="1"/>
              <a:t>anomaly</a:t>
            </a:r>
            <a:r>
              <a:rPr lang="de-DE" sz="2800" dirty="0"/>
              <a:t> </a:t>
            </a:r>
            <a:r>
              <a:rPr lang="de-DE" sz="2800" dirty="0" err="1"/>
              <a:t>classes</a:t>
            </a:r>
            <a:endParaRPr lang="de-DE" sz="2800" dirty="0"/>
          </a:p>
          <a:p>
            <a:pPr marL="285750" indent="-285750">
              <a:buFont typeface="Arial" panose="020B0604020202020204" pitchFamily="34" charset="0"/>
              <a:buChar char="•"/>
            </a:pPr>
            <a:endParaRPr lang="de-DE" sz="2800" dirty="0"/>
          </a:p>
          <a:p>
            <a:pPr marL="285750" indent="-285750">
              <a:buFont typeface="Arial" panose="020B0604020202020204" pitchFamily="34" charset="0"/>
              <a:buChar char="•"/>
            </a:pPr>
            <a:r>
              <a:rPr lang="de-DE" sz="2800" dirty="0" err="1"/>
              <a:t>Used</a:t>
            </a:r>
            <a:r>
              <a:rPr lang="de-DE" sz="2800" dirty="0"/>
              <a:t> </a:t>
            </a:r>
            <a:r>
              <a:rPr lang="de-DE" sz="2800" dirty="0" err="1"/>
              <a:t>for</a:t>
            </a:r>
            <a:endParaRPr lang="de-DE" sz="2800" dirty="0"/>
          </a:p>
          <a:p>
            <a:pPr marL="742950" lvl="1" indent="-285750">
              <a:buFont typeface="Arial" panose="020B0604020202020204" pitchFamily="34" charset="0"/>
              <a:buChar char="•"/>
            </a:pPr>
            <a:r>
              <a:rPr lang="de-DE" sz="2800" dirty="0"/>
              <a:t>CNN Time Series Classification</a:t>
            </a:r>
          </a:p>
          <a:p>
            <a:pPr marL="742950" lvl="1" indent="-285750">
              <a:buFont typeface="Arial" panose="020B0604020202020204" pitchFamily="34" charset="0"/>
              <a:buChar char="•"/>
            </a:pPr>
            <a:r>
              <a:rPr lang="de-DE" sz="2800" dirty="0"/>
              <a:t>Random Forest </a:t>
            </a:r>
            <a:r>
              <a:rPr lang="de-DE" sz="2800" dirty="0" err="1"/>
              <a:t>Classifier</a:t>
            </a:r>
            <a:endParaRPr lang="de-DE" sz="2800" dirty="0"/>
          </a:p>
          <a:p>
            <a:pPr marL="742950" lvl="1" indent="-285750">
              <a:buFont typeface="Arial" panose="020B0604020202020204" pitchFamily="34" charset="0"/>
              <a:buChar char="•"/>
            </a:pPr>
            <a:r>
              <a:rPr lang="de-DE" sz="2800" dirty="0" err="1"/>
              <a:t>Decision</a:t>
            </a:r>
            <a:r>
              <a:rPr lang="de-DE" sz="2800" dirty="0"/>
              <a:t> </a:t>
            </a:r>
            <a:r>
              <a:rPr lang="de-DE" sz="2800" dirty="0" err="1"/>
              <a:t>Tree</a:t>
            </a:r>
            <a:r>
              <a:rPr lang="de-DE" sz="2800" dirty="0"/>
              <a:t> </a:t>
            </a:r>
            <a:r>
              <a:rPr lang="de-DE" sz="2800" dirty="0" err="1"/>
              <a:t>Classifier</a:t>
            </a:r>
            <a:endParaRPr lang="de-DE" sz="2800" dirty="0"/>
          </a:p>
        </p:txBody>
      </p:sp>
    </p:spTree>
    <p:extLst>
      <p:ext uri="{BB962C8B-B14F-4D97-AF65-F5344CB8AC3E}">
        <p14:creationId xmlns:p14="http://schemas.microsoft.com/office/powerpoint/2010/main" val="159427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862D4-57EC-4F4F-833D-6125E10D7C44}"/>
              </a:ext>
            </a:extLst>
          </p:cNvPr>
          <p:cNvSpPr>
            <a:spLocks noGrp="1"/>
          </p:cNvSpPr>
          <p:nvPr>
            <p:ph type="title"/>
          </p:nvPr>
        </p:nvSpPr>
        <p:spPr/>
        <p:txBody>
          <a:bodyPr/>
          <a:lstStyle/>
          <a:p>
            <a:r>
              <a:rPr lang="en-US" noProof="0" dirty="0"/>
              <a:t>Model Evaluation</a:t>
            </a:r>
          </a:p>
        </p:txBody>
      </p:sp>
      <p:sp>
        <p:nvSpPr>
          <p:cNvPr id="3" name="Inhaltsplatzhalter 2">
            <a:extLst>
              <a:ext uri="{FF2B5EF4-FFF2-40B4-BE49-F238E27FC236}">
                <a16:creationId xmlns:a16="http://schemas.microsoft.com/office/drawing/2014/main" id="{10435B09-B697-4CBE-BA3B-8D82B454A848}"/>
              </a:ext>
            </a:extLst>
          </p:cNvPr>
          <p:cNvSpPr>
            <a:spLocks noGrp="1"/>
          </p:cNvSpPr>
          <p:nvPr>
            <p:ph idx="1"/>
          </p:nvPr>
        </p:nvSpPr>
        <p:spPr/>
        <p:txBody>
          <a:bodyPr/>
          <a:lstStyle/>
          <a:p>
            <a:r>
              <a:rPr lang="en-US" noProof="0" dirty="0"/>
              <a:t>Testing the models on the 20% test split</a:t>
            </a:r>
          </a:p>
          <a:p>
            <a:endParaRPr lang="en-US" noProof="0" dirty="0"/>
          </a:p>
          <a:p>
            <a:r>
              <a:rPr lang="en-US" noProof="0" dirty="0"/>
              <a:t>Assessment based on the f1-score</a:t>
            </a:r>
          </a:p>
        </p:txBody>
      </p:sp>
      <p:pic>
        <p:nvPicPr>
          <p:cNvPr id="4" name="Picture 13">
            <a:extLst>
              <a:ext uri="{FF2B5EF4-FFF2-40B4-BE49-F238E27FC236}">
                <a16:creationId xmlns:a16="http://schemas.microsoft.com/office/drawing/2014/main" id="{6B854467-AD75-68FF-D5AB-DD7F2C9A57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81930" y="1953442"/>
            <a:ext cx="4001058" cy="4096321"/>
          </a:xfrm>
          <a:prstGeom prst="rect">
            <a:avLst/>
          </a:prstGeom>
        </p:spPr>
      </p:pic>
      <p:sp>
        <p:nvSpPr>
          <p:cNvPr id="5" name="TextBox 14">
            <a:extLst>
              <a:ext uri="{FF2B5EF4-FFF2-40B4-BE49-F238E27FC236}">
                <a16:creationId xmlns:a16="http://schemas.microsoft.com/office/drawing/2014/main" id="{237D5E57-CF1C-A5DA-2E2F-CB94E0F36268}"/>
              </a:ext>
            </a:extLst>
          </p:cNvPr>
          <p:cNvSpPr txBox="1"/>
          <p:nvPr/>
        </p:nvSpPr>
        <p:spPr>
          <a:xfrm>
            <a:off x="10729770" y="2230441"/>
            <a:ext cx="1287340" cy="461665"/>
          </a:xfrm>
          <a:prstGeom prst="rect">
            <a:avLst/>
          </a:prstGeom>
          <a:noFill/>
        </p:spPr>
        <p:txBody>
          <a:bodyPr wrap="none" rtlCol="0">
            <a:spAutoFit/>
          </a:bodyPr>
          <a:lstStyle/>
          <a:p>
            <a:r>
              <a:rPr lang="de-DE" sz="2400" dirty="0">
                <a:solidFill>
                  <a:srgbClr val="818181"/>
                </a:solidFill>
              </a:rPr>
              <a:t>Training</a:t>
            </a:r>
          </a:p>
        </p:txBody>
      </p:sp>
      <p:sp>
        <p:nvSpPr>
          <p:cNvPr id="6" name="TextBox 15">
            <a:extLst>
              <a:ext uri="{FF2B5EF4-FFF2-40B4-BE49-F238E27FC236}">
                <a16:creationId xmlns:a16="http://schemas.microsoft.com/office/drawing/2014/main" id="{52EF8B40-33C9-BDA3-8B2F-977F6D40E181}"/>
              </a:ext>
            </a:extLst>
          </p:cNvPr>
          <p:cNvSpPr txBox="1"/>
          <p:nvPr/>
        </p:nvSpPr>
        <p:spPr>
          <a:xfrm>
            <a:off x="6672064" y="4900066"/>
            <a:ext cx="1516377" cy="461665"/>
          </a:xfrm>
          <a:prstGeom prst="rect">
            <a:avLst/>
          </a:prstGeom>
          <a:noFill/>
        </p:spPr>
        <p:txBody>
          <a:bodyPr wrap="none" rtlCol="0">
            <a:spAutoFit/>
          </a:bodyPr>
          <a:lstStyle/>
          <a:p>
            <a:r>
              <a:rPr lang="de-DE" sz="2400" dirty="0">
                <a:solidFill>
                  <a:srgbClr val="0996CE"/>
                </a:solidFill>
              </a:rPr>
              <a:t>Validation</a:t>
            </a:r>
          </a:p>
        </p:txBody>
      </p:sp>
    </p:spTree>
    <p:extLst>
      <p:ext uri="{BB962C8B-B14F-4D97-AF65-F5344CB8AC3E}">
        <p14:creationId xmlns:p14="http://schemas.microsoft.com/office/powerpoint/2010/main" val="293117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FBC00A-CA8E-FD89-9624-EF882577B352}"/>
              </a:ext>
            </a:extLst>
          </p:cNvPr>
          <p:cNvSpPr>
            <a:spLocks noGrp="1"/>
          </p:cNvSpPr>
          <p:nvPr>
            <p:ph type="title"/>
          </p:nvPr>
        </p:nvSpPr>
        <p:spPr/>
        <p:txBody>
          <a:bodyPr/>
          <a:lstStyle/>
          <a:p>
            <a:r>
              <a:rPr lang="en-US" noProof="0" dirty="0"/>
              <a:t>Scores</a:t>
            </a:r>
          </a:p>
        </p:txBody>
      </p:sp>
      <p:sp>
        <p:nvSpPr>
          <p:cNvPr id="3" name="Inhaltsplatzhalter 2">
            <a:extLst>
              <a:ext uri="{FF2B5EF4-FFF2-40B4-BE49-F238E27FC236}">
                <a16:creationId xmlns:a16="http://schemas.microsoft.com/office/drawing/2014/main" id="{53E9A5F0-5FE0-6B60-47BD-1481E5F12D93}"/>
              </a:ext>
            </a:extLst>
          </p:cNvPr>
          <p:cNvSpPr>
            <a:spLocks noGrp="1"/>
          </p:cNvSpPr>
          <p:nvPr>
            <p:ph idx="1"/>
          </p:nvPr>
        </p:nvSpPr>
        <p:spPr/>
        <p:txBody>
          <a:bodyPr/>
          <a:lstStyle/>
          <a:p>
            <a:r>
              <a:rPr lang="en-US" sz="2400" noProof="0" dirty="0"/>
              <a:t>Highest Score: Random Forest Classifier using correlation-based features at 94.74%</a:t>
            </a:r>
          </a:p>
          <a:p>
            <a:r>
              <a:rPr lang="en-US" sz="2400" noProof="0" dirty="0"/>
              <a:t>Promising: Time Series and Random Forest Classification based on acceleration data</a:t>
            </a:r>
          </a:p>
        </p:txBody>
      </p:sp>
      <p:graphicFrame>
        <p:nvGraphicFramePr>
          <p:cNvPr id="4" name="Tabelle 3">
            <a:extLst>
              <a:ext uri="{FF2B5EF4-FFF2-40B4-BE49-F238E27FC236}">
                <a16:creationId xmlns:a16="http://schemas.microsoft.com/office/drawing/2014/main" id="{B44CF314-4E24-D601-EFAA-AFF9AF8EDBE1}"/>
              </a:ext>
            </a:extLst>
          </p:cNvPr>
          <p:cNvGraphicFramePr>
            <a:graphicFrameLocks noGrp="1"/>
          </p:cNvGraphicFramePr>
          <p:nvPr/>
        </p:nvGraphicFramePr>
        <p:xfrm>
          <a:off x="331738" y="3847577"/>
          <a:ext cx="11596823" cy="2062480"/>
        </p:xfrm>
        <a:graphic>
          <a:graphicData uri="http://schemas.openxmlformats.org/drawingml/2006/table">
            <a:tbl>
              <a:tblPr firstRow="1" bandRow="1">
                <a:tableStyleId>{5C22544A-7EE6-4342-B048-85BDC9FD1C3A}</a:tableStyleId>
              </a:tblPr>
              <a:tblGrid>
                <a:gridCol w="1656689">
                  <a:extLst>
                    <a:ext uri="{9D8B030D-6E8A-4147-A177-3AD203B41FA5}">
                      <a16:colId xmlns:a16="http://schemas.microsoft.com/office/drawing/2014/main" val="3703762317"/>
                    </a:ext>
                  </a:extLst>
                </a:gridCol>
                <a:gridCol w="1656689">
                  <a:extLst>
                    <a:ext uri="{9D8B030D-6E8A-4147-A177-3AD203B41FA5}">
                      <a16:colId xmlns:a16="http://schemas.microsoft.com/office/drawing/2014/main" val="566684802"/>
                    </a:ext>
                  </a:extLst>
                </a:gridCol>
                <a:gridCol w="1656689">
                  <a:extLst>
                    <a:ext uri="{9D8B030D-6E8A-4147-A177-3AD203B41FA5}">
                      <a16:colId xmlns:a16="http://schemas.microsoft.com/office/drawing/2014/main" val="3349177147"/>
                    </a:ext>
                  </a:extLst>
                </a:gridCol>
                <a:gridCol w="1656689">
                  <a:extLst>
                    <a:ext uri="{9D8B030D-6E8A-4147-A177-3AD203B41FA5}">
                      <a16:colId xmlns:a16="http://schemas.microsoft.com/office/drawing/2014/main" val="3958868270"/>
                    </a:ext>
                  </a:extLst>
                </a:gridCol>
                <a:gridCol w="1656689">
                  <a:extLst>
                    <a:ext uri="{9D8B030D-6E8A-4147-A177-3AD203B41FA5}">
                      <a16:colId xmlns:a16="http://schemas.microsoft.com/office/drawing/2014/main" val="1968658616"/>
                    </a:ext>
                  </a:extLst>
                </a:gridCol>
                <a:gridCol w="1656689">
                  <a:extLst>
                    <a:ext uri="{9D8B030D-6E8A-4147-A177-3AD203B41FA5}">
                      <a16:colId xmlns:a16="http://schemas.microsoft.com/office/drawing/2014/main" val="3913186207"/>
                    </a:ext>
                  </a:extLst>
                </a:gridCol>
                <a:gridCol w="1656689">
                  <a:extLst>
                    <a:ext uri="{9D8B030D-6E8A-4147-A177-3AD203B41FA5}">
                      <a16:colId xmlns:a16="http://schemas.microsoft.com/office/drawing/2014/main" val="1213295675"/>
                    </a:ext>
                  </a:extLst>
                </a:gridCol>
              </a:tblGrid>
              <a:tr h="370840">
                <a:tc>
                  <a:txBody>
                    <a:bodyPr/>
                    <a:lstStyle/>
                    <a:p>
                      <a:endParaRPr lang="en-US" sz="1600" noProof="0" dirty="0"/>
                    </a:p>
                  </a:txBody>
                  <a:tcPr/>
                </a:tc>
                <a:tc gridSpan="3">
                  <a:txBody>
                    <a:bodyPr/>
                    <a:lstStyle/>
                    <a:p>
                      <a:pPr algn="ctr"/>
                      <a:r>
                        <a:rPr lang="en-US" sz="1600" noProof="0" dirty="0"/>
                        <a:t>Correlation-based features (all channels)</a:t>
                      </a:r>
                    </a:p>
                  </a:txBody>
                  <a:tcPr/>
                </a:tc>
                <a:tc hMerge="1">
                  <a:txBody>
                    <a:bodyPr/>
                    <a:lstStyle/>
                    <a:p>
                      <a:pPr algn="ctr"/>
                      <a:endParaRPr lang="en-US" noProof="0" dirty="0"/>
                    </a:p>
                  </a:txBody>
                  <a:tcPr/>
                </a:tc>
                <a:tc hMerge="1">
                  <a:txBody>
                    <a:bodyPr/>
                    <a:lstStyle/>
                    <a:p>
                      <a:pPr algn="ctr"/>
                      <a:endParaRPr lang="en-US" noProof="0" dirty="0"/>
                    </a:p>
                  </a:txBody>
                  <a:tcPr/>
                </a:tc>
                <a:tc gridSpan="3">
                  <a:txBody>
                    <a:bodyPr/>
                    <a:lstStyle/>
                    <a:p>
                      <a:pPr algn="ctr"/>
                      <a:r>
                        <a:rPr lang="en-US" sz="1600" noProof="0" dirty="0"/>
                        <a:t>Frontside acceleration data</a:t>
                      </a:r>
                    </a:p>
                  </a:txBody>
                  <a:tcPr/>
                </a:tc>
                <a:tc hMerge="1">
                  <a:txBody>
                    <a:bodyPr/>
                    <a:lstStyle/>
                    <a:p>
                      <a:pPr algn="ctr"/>
                      <a:endParaRPr lang="en-US" noProof="0" dirty="0"/>
                    </a:p>
                  </a:txBody>
                  <a:tcPr/>
                </a:tc>
                <a:tc hMerge="1">
                  <a:txBody>
                    <a:bodyPr/>
                    <a:lstStyle/>
                    <a:p>
                      <a:pPr algn="ctr"/>
                      <a:endParaRPr lang="en-US" noProof="0" dirty="0"/>
                    </a:p>
                  </a:txBody>
                  <a:tcPr/>
                </a:tc>
                <a:extLst>
                  <a:ext uri="{0D108BD9-81ED-4DB2-BD59-A6C34878D82A}">
                    <a16:rowId xmlns:a16="http://schemas.microsoft.com/office/drawing/2014/main" val="3040708107"/>
                  </a:ext>
                </a:extLst>
              </a:tr>
              <a:tr h="370840">
                <a:tc>
                  <a:txBody>
                    <a:bodyPr/>
                    <a:lstStyle/>
                    <a:p>
                      <a:endParaRPr lang="en-US" sz="1600" noProof="0" dirty="0"/>
                    </a:p>
                  </a:txBody>
                  <a:tcPr/>
                </a:tc>
                <a:tc>
                  <a:txBody>
                    <a:bodyPr/>
                    <a:lstStyle/>
                    <a:p>
                      <a:pPr algn="ctr"/>
                      <a:r>
                        <a:rPr lang="en-US" sz="1600" noProof="0" dirty="0"/>
                        <a:t>Multi Layer Perceptron</a:t>
                      </a:r>
                    </a:p>
                  </a:txBody>
                  <a:tcPr/>
                </a:tc>
                <a:tc>
                  <a:txBody>
                    <a:bodyPr/>
                    <a:lstStyle/>
                    <a:p>
                      <a:pPr algn="ctr"/>
                      <a:r>
                        <a:rPr lang="en-US" sz="1600" noProof="0" dirty="0"/>
                        <a:t>Support Vector Machine</a:t>
                      </a:r>
                    </a:p>
                  </a:txBody>
                  <a:tcPr/>
                </a:tc>
                <a:tc>
                  <a:txBody>
                    <a:bodyPr/>
                    <a:lstStyle/>
                    <a:p>
                      <a:pPr algn="ctr"/>
                      <a:r>
                        <a:rPr lang="en-US" sz="1600" noProof="0" dirty="0"/>
                        <a:t>Random Forest</a:t>
                      </a:r>
                    </a:p>
                  </a:txBody>
                  <a:tcPr/>
                </a:tc>
                <a:tc>
                  <a:txBody>
                    <a:bodyPr/>
                    <a:lstStyle/>
                    <a:p>
                      <a:pPr algn="ctr"/>
                      <a:r>
                        <a:rPr lang="en-US" sz="1600" noProof="0" dirty="0"/>
                        <a:t>CNN (Time Series)</a:t>
                      </a:r>
                    </a:p>
                  </a:txBody>
                  <a:tcPr/>
                </a:tc>
                <a:tc>
                  <a:txBody>
                    <a:bodyPr/>
                    <a:lstStyle/>
                    <a:p>
                      <a:pPr algn="ctr"/>
                      <a:r>
                        <a:rPr lang="en-US" sz="1600" noProof="0" dirty="0"/>
                        <a:t>Random Forest</a:t>
                      </a:r>
                    </a:p>
                  </a:txBody>
                  <a:tcPr/>
                </a:tc>
                <a:tc>
                  <a:txBody>
                    <a:bodyPr/>
                    <a:lstStyle/>
                    <a:p>
                      <a:pPr algn="ctr"/>
                      <a:r>
                        <a:rPr lang="en-US" sz="1600" noProof="0" dirty="0"/>
                        <a:t>Decision Tree</a:t>
                      </a:r>
                    </a:p>
                  </a:txBody>
                  <a:tcPr/>
                </a:tc>
                <a:extLst>
                  <a:ext uri="{0D108BD9-81ED-4DB2-BD59-A6C34878D82A}">
                    <a16:rowId xmlns:a16="http://schemas.microsoft.com/office/drawing/2014/main" val="2252589901"/>
                  </a:ext>
                </a:extLst>
              </a:tr>
              <a:tr h="370840">
                <a:tc>
                  <a:txBody>
                    <a:bodyPr/>
                    <a:lstStyle/>
                    <a:p>
                      <a:r>
                        <a:rPr lang="en-US" sz="1600" noProof="0" dirty="0"/>
                        <a:t>f1-score</a:t>
                      </a:r>
                    </a:p>
                  </a:txBody>
                  <a:tcPr/>
                </a:tc>
                <a:tc>
                  <a:txBody>
                    <a:bodyPr/>
                    <a:lstStyle/>
                    <a:p>
                      <a:pPr algn="ctr"/>
                      <a:r>
                        <a:rPr lang="en-US" sz="1600" noProof="0" dirty="0"/>
                        <a:t>79.07%</a:t>
                      </a:r>
                    </a:p>
                  </a:txBody>
                  <a:tcPr/>
                </a:tc>
                <a:tc>
                  <a:txBody>
                    <a:bodyPr/>
                    <a:lstStyle/>
                    <a:p>
                      <a:pPr algn="ctr"/>
                      <a:r>
                        <a:rPr lang="en-US" sz="1600" noProof="0" dirty="0"/>
                        <a:t>89.47%</a:t>
                      </a:r>
                    </a:p>
                  </a:txBody>
                  <a:tcPr/>
                </a:tc>
                <a:tc>
                  <a:txBody>
                    <a:bodyPr/>
                    <a:lstStyle/>
                    <a:p>
                      <a:pPr algn="ctr"/>
                      <a:r>
                        <a:rPr lang="en-US" sz="1600" noProof="0" dirty="0">
                          <a:highlight>
                            <a:srgbClr val="00FFFF"/>
                          </a:highlight>
                        </a:rPr>
                        <a:t>94.74%</a:t>
                      </a:r>
                    </a:p>
                  </a:txBody>
                  <a:tcPr/>
                </a:tc>
                <a:tc>
                  <a:txBody>
                    <a:bodyPr/>
                    <a:lstStyle/>
                    <a:p>
                      <a:pPr algn="ctr"/>
                      <a:r>
                        <a:rPr lang="en-US" sz="1600" noProof="0" dirty="0">
                          <a:highlight>
                            <a:srgbClr val="00FFFF"/>
                          </a:highlight>
                        </a:rPr>
                        <a:t>93.33%</a:t>
                      </a:r>
                    </a:p>
                  </a:txBody>
                  <a:tcPr/>
                </a:tc>
                <a:tc>
                  <a:txBody>
                    <a:bodyPr/>
                    <a:lstStyle/>
                    <a:p>
                      <a:pPr algn="ctr"/>
                      <a:r>
                        <a:rPr lang="en-US" sz="1600" noProof="0" dirty="0">
                          <a:highlight>
                            <a:srgbClr val="00FFFF"/>
                          </a:highlight>
                        </a:rPr>
                        <a:t>94.74%</a:t>
                      </a:r>
                    </a:p>
                  </a:txBody>
                  <a:tcPr/>
                </a:tc>
                <a:tc>
                  <a:txBody>
                    <a:bodyPr/>
                    <a:lstStyle/>
                    <a:p>
                      <a:pPr algn="ctr"/>
                      <a:r>
                        <a:rPr lang="en-US" sz="1600" noProof="0" dirty="0"/>
                        <a:t>87.18%</a:t>
                      </a:r>
                    </a:p>
                  </a:txBody>
                  <a:tcPr/>
                </a:tc>
                <a:extLst>
                  <a:ext uri="{0D108BD9-81ED-4DB2-BD59-A6C34878D82A}">
                    <a16:rowId xmlns:a16="http://schemas.microsoft.com/office/drawing/2014/main" val="2529279276"/>
                  </a:ext>
                </a:extLst>
              </a:tr>
              <a:tr h="370840">
                <a:tc>
                  <a:txBody>
                    <a:bodyPr/>
                    <a:lstStyle/>
                    <a:p>
                      <a:r>
                        <a:rPr lang="en-US" sz="1600" noProof="0" dirty="0"/>
                        <a:t>False positives</a:t>
                      </a:r>
                    </a:p>
                  </a:txBody>
                  <a:tcPr/>
                </a:tc>
                <a:tc>
                  <a:txBody>
                    <a:bodyPr/>
                    <a:lstStyle/>
                    <a:p>
                      <a:pPr algn="ctr"/>
                      <a:r>
                        <a:rPr lang="en-US" sz="1600" noProof="0" dirty="0"/>
                        <a:t>5.04%</a:t>
                      </a:r>
                    </a:p>
                  </a:txBody>
                  <a:tcPr/>
                </a:tc>
                <a:tc>
                  <a:txBody>
                    <a:bodyPr/>
                    <a:lstStyle/>
                    <a:p>
                      <a:pPr algn="ctr"/>
                      <a:r>
                        <a:rPr lang="en-US" sz="1600" noProof="0" dirty="0"/>
                        <a:t>0.84%</a:t>
                      </a:r>
                    </a:p>
                  </a:txBody>
                  <a:tcPr/>
                </a:tc>
                <a:tc>
                  <a:txBody>
                    <a:bodyPr/>
                    <a:lstStyle/>
                    <a:p>
                      <a:pPr algn="ctr"/>
                      <a:r>
                        <a:rPr lang="en-US" sz="1600" noProof="0" dirty="0"/>
                        <a:t>0%</a:t>
                      </a:r>
                    </a:p>
                  </a:txBody>
                  <a:tcPr/>
                </a:tc>
                <a:tc>
                  <a:txBody>
                    <a:bodyPr/>
                    <a:lstStyle/>
                    <a:p>
                      <a:pPr algn="ctr"/>
                      <a:r>
                        <a:rPr lang="en-US" sz="1600" noProof="0" dirty="0"/>
                        <a:t>0%</a:t>
                      </a:r>
                    </a:p>
                  </a:txBody>
                  <a:tcPr/>
                </a:tc>
                <a:tc>
                  <a:txBody>
                    <a:bodyPr/>
                    <a:lstStyle/>
                    <a:p>
                      <a:pPr algn="ctr"/>
                      <a:r>
                        <a:rPr lang="en-US" sz="1600" noProof="0" dirty="0"/>
                        <a:t>0.88%</a:t>
                      </a:r>
                    </a:p>
                  </a:txBody>
                  <a:tcPr/>
                </a:tc>
                <a:tc>
                  <a:txBody>
                    <a:bodyPr/>
                    <a:lstStyle/>
                    <a:p>
                      <a:pPr algn="ctr"/>
                      <a:r>
                        <a:rPr lang="en-US" sz="1600" noProof="0" dirty="0"/>
                        <a:t>2.63%</a:t>
                      </a:r>
                    </a:p>
                  </a:txBody>
                  <a:tcPr/>
                </a:tc>
                <a:extLst>
                  <a:ext uri="{0D108BD9-81ED-4DB2-BD59-A6C34878D82A}">
                    <a16:rowId xmlns:a16="http://schemas.microsoft.com/office/drawing/2014/main" val="419734207"/>
                  </a:ext>
                </a:extLst>
              </a:tr>
              <a:tr h="370840">
                <a:tc>
                  <a:txBody>
                    <a:bodyPr/>
                    <a:lstStyle/>
                    <a:p>
                      <a:r>
                        <a:rPr lang="en-US" sz="1600" noProof="0" dirty="0"/>
                        <a:t>False negatives</a:t>
                      </a:r>
                    </a:p>
                  </a:txBody>
                  <a:tcPr/>
                </a:tc>
                <a:tc>
                  <a:txBody>
                    <a:bodyPr/>
                    <a:lstStyle/>
                    <a:p>
                      <a:pPr algn="ctr"/>
                      <a:r>
                        <a:rPr lang="en-US" sz="1600" noProof="0" dirty="0"/>
                        <a:t>2.52%</a:t>
                      </a:r>
                    </a:p>
                  </a:txBody>
                  <a:tcPr/>
                </a:tc>
                <a:tc>
                  <a:txBody>
                    <a:bodyPr/>
                    <a:lstStyle/>
                    <a:p>
                      <a:pPr algn="ctr"/>
                      <a:r>
                        <a:rPr lang="en-US" sz="1600" noProof="0" dirty="0"/>
                        <a:t>2.52%</a:t>
                      </a:r>
                    </a:p>
                  </a:txBody>
                  <a:tcPr/>
                </a:tc>
                <a:tc>
                  <a:txBody>
                    <a:bodyPr/>
                    <a:lstStyle/>
                    <a:p>
                      <a:pPr algn="ctr"/>
                      <a:r>
                        <a:rPr lang="en-US" sz="1600" noProof="0" dirty="0"/>
                        <a:t>1.68%</a:t>
                      </a:r>
                    </a:p>
                  </a:txBody>
                  <a:tcPr/>
                </a:tc>
                <a:tc>
                  <a:txBody>
                    <a:bodyPr/>
                    <a:lstStyle/>
                    <a:p>
                      <a:pPr algn="ctr"/>
                      <a:r>
                        <a:rPr lang="en-US" sz="1600" noProof="0" dirty="0"/>
                        <a:t>1.74%</a:t>
                      </a:r>
                    </a:p>
                  </a:txBody>
                  <a:tcPr/>
                </a:tc>
                <a:tc>
                  <a:txBody>
                    <a:bodyPr/>
                    <a:lstStyle/>
                    <a:p>
                      <a:pPr algn="ctr"/>
                      <a:r>
                        <a:rPr lang="en-US" sz="1600" noProof="0" dirty="0"/>
                        <a:t>0.88%</a:t>
                      </a:r>
                    </a:p>
                  </a:txBody>
                  <a:tcPr/>
                </a:tc>
                <a:tc>
                  <a:txBody>
                    <a:bodyPr/>
                    <a:lstStyle/>
                    <a:p>
                      <a:pPr algn="ctr"/>
                      <a:r>
                        <a:rPr lang="en-US" sz="1600" noProof="0" dirty="0"/>
                        <a:t>1.75%</a:t>
                      </a:r>
                    </a:p>
                  </a:txBody>
                  <a:tcPr/>
                </a:tc>
                <a:extLst>
                  <a:ext uri="{0D108BD9-81ED-4DB2-BD59-A6C34878D82A}">
                    <a16:rowId xmlns:a16="http://schemas.microsoft.com/office/drawing/2014/main" val="933643561"/>
                  </a:ext>
                </a:extLst>
              </a:tr>
            </a:tbl>
          </a:graphicData>
        </a:graphic>
      </p:graphicFrame>
    </p:spTree>
    <p:extLst>
      <p:ext uri="{BB962C8B-B14F-4D97-AF65-F5344CB8AC3E}">
        <p14:creationId xmlns:p14="http://schemas.microsoft.com/office/powerpoint/2010/main" val="289651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EEC883-69DF-C1F7-55AE-6C55D3FBC622}"/>
              </a:ext>
            </a:extLst>
          </p:cNvPr>
          <p:cNvSpPr>
            <a:spLocks noGrp="1"/>
          </p:cNvSpPr>
          <p:nvPr>
            <p:ph type="title"/>
          </p:nvPr>
        </p:nvSpPr>
        <p:spPr/>
        <p:txBody>
          <a:bodyPr/>
          <a:lstStyle/>
          <a:p>
            <a:r>
              <a:rPr lang="en-US" noProof="0" dirty="0"/>
              <a:t>Final Model</a:t>
            </a:r>
          </a:p>
        </p:txBody>
      </p:sp>
      <p:sp>
        <p:nvSpPr>
          <p:cNvPr id="3" name="Inhaltsplatzhalter 2">
            <a:extLst>
              <a:ext uri="{FF2B5EF4-FFF2-40B4-BE49-F238E27FC236}">
                <a16:creationId xmlns:a16="http://schemas.microsoft.com/office/drawing/2014/main" id="{43F92C3E-EA74-5AB6-55EE-AD8E11C1359C}"/>
              </a:ext>
            </a:extLst>
          </p:cNvPr>
          <p:cNvSpPr>
            <a:spLocks noGrp="1"/>
          </p:cNvSpPr>
          <p:nvPr>
            <p:ph idx="1"/>
          </p:nvPr>
        </p:nvSpPr>
        <p:spPr/>
        <p:txBody>
          <a:bodyPr/>
          <a:lstStyle/>
          <a:p>
            <a:pPr marL="0" indent="0">
              <a:buNone/>
            </a:pPr>
            <a:endParaRPr lang="de-DE" dirty="0"/>
          </a:p>
          <a:p>
            <a:endParaRPr lang="de-DE" dirty="0"/>
          </a:p>
        </p:txBody>
      </p:sp>
      <p:graphicFrame>
        <p:nvGraphicFramePr>
          <p:cNvPr id="4" name="Diagramm 3">
            <a:extLst>
              <a:ext uri="{FF2B5EF4-FFF2-40B4-BE49-F238E27FC236}">
                <a16:creationId xmlns:a16="http://schemas.microsoft.com/office/drawing/2014/main" id="{00693CAE-931B-716D-6C07-4435E5F541B5}"/>
              </a:ext>
            </a:extLst>
          </p:cNvPr>
          <p:cNvGraphicFramePr/>
          <p:nvPr/>
        </p:nvGraphicFramePr>
        <p:xfrm>
          <a:off x="671398" y="1620001"/>
          <a:ext cx="10849205" cy="431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4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862D4-57EC-4F4F-833D-6125E10D7C44}"/>
              </a:ext>
            </a:extLst>
          </p:cNvPr>
          <p:cNvSpPr>
            <a:spLocks noGrp="1"/>
          </p:cNvSpPr>
          <p:nvPr>
            <p:ph type="title"/>
          </p:nvPr>
        </p:nvSpPr>
        <p:spPr/>
        <p:txBody>
          <a:bodyPr/>
          <a:lstStyle/>
          <a:p>
            <a:r>
              <a:rPr lang="en-US" dirty="0"/>
              <a:t>Applicability of the ML Models</a:t>
            </a:r>
          </a:p>
        </p:txBody>
      </p:sp>
      <p:sp>
        <p:nvSpPr>
          <p:cNvPr id="3" name="Inhaltsplatzhalter 2">
            <a:extLst>
              <a:ext uri="{FF2B5EF4-FFF2-40B4-BE49-F238E27FC236}">
                <a16:creationId xmlns:a16="http://schemas.microsoft.com/office/drawing/2014/main" id="{10435B09-B697-4CBE-BA3B-8D82B454A848}"/>
              </a:ext>
            </a:extLst>
          </p:cNvPr>
          <p:cNvSpPr>
            <a:spLocks noGrp="1"/>
          </p:cNvSpPr>
          <p:nvPr>
            <p:ph idx="1"/>
          </p:nvPr>
        </p:nvSpPr>
        <p:spPr/>
        <p:txBody>
          <a:bodyPr/>
          <a:lstStyle/>
          <a:p>
            <a:r>
              <a:rPr lang="en-US" dirty="0"/>
              <a:t>Models are already quite accurate</a:t>
            </a:r>
          </a:p>
          <a:p>
            <a:endParaRPr lang="en-US" dirty="0"/>
          </a:p>
          <a:p>
            <a:r>
              <a:rPr lang="en-GB" dirty="0"/>
              <a:t>Can help reduce quality control expenses</a:t>
            </a:r>
            <a:endParaRPr lang="en-US" dirty="0"/>
          </a:p>
          <a:p>
            <a:endParaRPr lang="en-US" dirty="0"/>
          </a:p>
          <a:p>
            <a:r>
              <a:rPr lang="en-US" dirty="0"/>
              <a:t>Not reliable yet</a:t>
            </a:r>
          </a:p>
          <a:p>
            <a:endParaRPr lang="en-US" dirty="0"/>
          </a:p>
        </p:txBody>
      </p:sp>
    </p:spTree>
    <p:extLst>
      <p:ext uri="{BB962C8B-B14F-4D97-AF65-F5344CB8AC3E}">
        <p14:creationId xmlns:p14="http://schemas.microsoft.com/office/powerpoint/2010/main" val="3802382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9BCBB-12D3-2DD7-D740-3DB5AA77677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32C11DD-675B-D38D-FBF9-683F116E82ED}"/>
              </a:ext>
            </a:extLst>
          </p:cNvPr>
          <p:cNvSpPr>
            <a:spLocks noGrp="1"/>
          </p:cNvSpPr>
          <p:nvPr>
            <p:ph type="title"/>
          </p:nvPr>
        </p:nvSpPr>
        <p:spPr/>
        <p:txBody>
          <a:bodyPr/>
          <a:lstStyle/>
          <a:p>
            <a:r>
              <a:rPr lang="en-US" dirty="0"/>
              <a:t>Strategies for Improvement</a:t>
            </a:r>
          </a:p>
        </p:txBody>
      </p:sp>
      <p:sp>
        <p:nvSpPr>
          <p:cNvPr id="3" name="Inhaltsplatzhalter 2">
            <a:extLst>
              <a:ext uri="{FF2B5EF4-FFF2-40B4-BE49-F238E27FC236}">
                <a16:creationId xmlns:a16="http://schemas.microsoft.com/office/drawing/2014/main" id="{AB05AB0F-BFF9-FC36-B62A-A81F1800E39A}"/>
              </a:ext>
            </a:extLst>
          </p:cNvPr>
          <p:cNvSpPr>
            <a:spLocks noGrp="1"/>
          </p:cNvSpPr>
          <p:nvPr>
            <p:ph idx="1"/>
          </p:nvPr>
        </p:nvSpPr>
        <p:spPr/>
        <p:txBody>
          <a:bodyPr/>
          <a:lstStyle/>
          <a:p>
            <a:r>
              <a:rPr lang="en-US" dirty="0"/>
              <a:t>Stronger oversampling of anormal parts</a:t>
            </a:r>
          </a:p>
          <a:p>
            <a:pPr marL="0" indent="0">
              <a:buNone/>
            </a:pPr>
            <a:r>
              <a:rPr lang="en-US" dirty="0"/>
              <a:t>	- Should improve reliability</a:t>
            </a:r>
          </a:p>
          <a:p>
            <a:pPr marL="0" indent="0">
              <a:buNone/>
            </a:pPr>
            <a:r>
              <a:rPr lang="en-US" dirty="0"/>
              <a:t>	- Might induce losses in general accuracy</a:t>
            </a:r>
          </a:p>
          <a:p>
            <a:pPr marL="0" indent="0">
              <a:buNone/>
            </a:pPr>
            <a:endParaRPr lang="en-US" dirty="0"/>
          </a:p>
          <a:p>
            <a:r>
              <a:rPr lang="en-US" dirty="0"/>
              <a:t>Collect further data</a:t>
            </a:r>
          </a:p>
          <a:p>
            <a:endParaRPr lang="en-US" dirty="0"/>
          </a:p>
        </p:txBody>
      </p:sp>
    </p:spTree>
    <p:extLst>
      <p:ext uri="{BB962C8B-B14F-4D97-AF65-F5344CB8AC3E}">
        <p14:creationId xmlns:p14="http://schemas.microsoft.com/office/powerpoint/2010/main" val="427043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67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39FF0-6CFD-DB28-3031-7A837A54C6B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4A1B316-8825-04EF-9875-D7072E7039A0}"/>
              </a:ext>
            </a:extLst>
          </p:cNvPr>
          <p:cNvSpPr>
            <a:spLocks noGrp="1"/>
          </p:cNvSpPr>
          <p:nvPr>
            <p:ph type="title"/>
          </p:nvPr>
        </p:nvSpPr>
        <p:spPr/>
        <p:txBody>
          <a:bodyPr/>
          <a:lstStyle/>
          <a:p>
            <a:r>
              <a:rPr lang="en-US"/>
              <a:t>Motivation and Goals</a:t>
            </a:r>
          </a:p>
        </p:txBody>
      </p:sp>
      <p:sp>
        <p:nvSpPr>
          <p:cNvPr id="3" name="Inhaltsplatzhalter 2">
            <a:extLst>
              <a:ext uri="{FF2B5EF4-FFF2-40B4-BE49-F238E27FC236}">
                <a16:creationId xmlns:a16="http://schemas.microsoft.com/office/drawing/2014/main" id="{87F4BA17-5B46-2A03-233E-2AAC3CF54957}"/>
              </a:ext>
            </a:extLst>
          </p:cNvPr>
          <p:cNvSpPr>
            <a:spLocks noGrp="1"/>
          </p:cNvSpPr>
          <p:nvPr>
            <p:ph idx="1"/>
          </p:nvPr>
        </p:nvSpPr>
        <p:spPr>
          <a:xfrm>
            <a:off x="480000" y="1620001"/>
            <a:ext cx="11280629" cy="1808999"/>
          </a:xfrm>
        </p:spPr>
        <p:txBody>
          <a:bodyPr/>
          <a:lstStyle/>
          <a:p>
            <a:pPr marL="457200" indent="-457200">
              <a:spcBef>
                <a:spcPts val="201"/>
              </a:spcBef>
              <a:spcAft>
                <a:spcPts val="230"/>
              </a:spcAft>
            </a:pPr>
            <a:r>
              <a:rPr lang="de-DE"/>
              <a:t>In this way, the required quality can be ensured before the next production steps and the functionality of the product can be guaranteed at an early stage</a:t>
            </a:r>
          </a:p>
          <a:p>
            <a:pPr marL="0" indent="0">
              <a:buNone/>
            </a:pPr>
            <a:endParaRPr lang="en-US" dirty="0"/>
          </a:p>
        </p:txBody>
      </p:sp>
      <p:pic>
        <p:nvPicPr>
          <p:cNvPr id="4" name="Grafik 3">
            <a:extLst>
              <a:ext uri="{FF2B5EF4-FFF2-40B4-BE49-F238E27FC236}">
                <a16:creationId xmlns:a16="http://schemas.microsoft.com/office/drawing/2014/main" id="{6DE2A8BA-0010-D6D2-1E7A-659B43B52216}"/>
              </a:ext>
            </a:extLst>
          </p:cNvPr>
          <p:cNvPicPr>
            <a:picLocks noChangeAspect="1"/>
          </p:cNvPicPr>
          <p:nvPr/>
        </p:nvPicPr>
        <p:blipFill>
          <a:blip r:embed="rId2">
            <a:lum/>
            <a:alphaModFix/>
          </a:blip>
          <a:srcRect/>
          <a:stretch>
            <a:fillRect/>
          </a:stretch>
        </p:blipFill>
        <p:spPr bwMode="auto">
          <a:xfrm>
            <a:off x="715320" y="3528000"/>
            <a:ext cx="6052680" cy="2520000"/>
          </a:xfrm>
          <a:prstGeom prst="rect">
            <a:avLst/>
          </a:prstGeom>
          <a:noFill/>
          <a:ln w="9525">
            <a:noFill/>
            <a:miter lim="800000"/>
            <a:headEnd/>
            <a:tailEnd/>
          </a:ln>
          <a:effectLst/>
        </p:spPr>
      </p:pic>
      <p:pic>
        <p:nvPicPr>
          <p:cNvPr id="5" name="Grafik 4">
            <a:extLst>
              <a:ext uri="{FF2B5EF4-FFF2-40B4-BE49-F238E27FC236}">
                <a16:creationId xmlns:a16="http://schemas.microsoft.com/office/drawing/2014/main" id="{82A35A03-B670-0E74-35CB-E63581F9E11E}"/>
              </a:ext>
            </a:extLst>
          </p:cNvPr>
          <p:cNvPicPr>
            <a:picLocks noChangeAspect="1"/>
          </p:cNvPicPr>
          <p:nvPr/>
        </p:nvPicPr>
        <p:blipFill>
          <a:blip r:embed="rId3">
            <a:lum/>
            <a:alphaModFix/>
          </a:blip>
          <a:srcRect/>
          <a:stretch>
            <a:fillRect/>
          </a:stretch>
        </p:blipFill>
        <p:spPr bwMode="auto">
          <a:xfrm>
            <a:off x="8035920" y="3311999"/>
            <a:ext cx="3052080" cy="3000240"/>
          </a:xfrm>
          <a:prstGeom prst="rect">
            <a:avLst/>
          </a:prstGeom>
          <a:noFill/>
          <a:ln w="9525">
            <a:noFill/>
            <a:miter lim="800000"/>
            <a:headEnd/>
            <a:tailEnd/>
          </a:ln>
          <a:effectLst/>
        </p:spPr>
      </p:pic>
    </p:spTree>
    <p:extLst>
      <p:ext uri="{BB962C8B-B14F-4D97-AF65-F5344CB8AC3E}">
        <p14:creationId xmlns:p14="http://schemas.microsoft.com/office/powerpoint/2010/main" val="253968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46C58-85E8-5AB8-3FF1-868E0975A45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C8E092-82DA-1E3B-2417-092D79796B50}"/>
              </a:ext>
            </a:extLst>
          </p:cNvPr>
          <p:cNvSpPr>
            <a:spLocks noGrp="1"/>
          </p:cNvSpPr>
          <p:nvPr>
            <p:ph type="title"/>
          </p:nvPr>
        </p:nvSpPr>
        <p:spPr/>
        <p:txBody>
          <a:bodyPr/>
          <a:lstStyle/>
          <a:p>
            <a:r>
              <a:rPr lang="de-DE"/>
              <a:t>Data and Feature Exploration</a:t>
            </a:r>
            <a:endParaRPr lang="en-US"/>
          </a:p>
        </p:txBody>
      </p:sp>
      <p:sp>
        <p:nvSpPr>
          <p:cNvPr id="3" name="Inhaltsplatzhalter 2">
            <a:extLst>
              <a:ext uri="{FF2B5EF4-FFF2-40B4-BE49-F238E27FC236}">
                <a16:creationId xmlns:a16="http://schemas.microsoft.com/office/drawing/2014/main" id="{C8C87EA4-FBC3-7762-C631-E22E5967188D}"/>
              </a:ext>
            </a:extLst>
          </p:cNvPr>
          <p:cNvSpPr>
            <a:spLocks noGrp="1"/>
          </p:cNvSpPr>
          <p:nvPr>
            <p:ph idx="1"/>
          </p:nvPr>
        </p:nvSpPr>
        <p:spPr>
          <a:xfrm>
            <a:off x="480001" y="2334372"/>
            <a:ext cx="4535880" cy="3105143"/>
          </a:xfrm>
        </p:spPr>
        <p:txBody>
          <a:bodyPr/>
          <a:lstStyle/>
          <a:p>
            <a:pPr marL="457200" indent="-457200"/>
            <a:r>
              <a:rPr lang="de-DE"/>
              <a:t>Seperating true and false parts</a:t>
            </a:r>
          </a:p>
          <a:p>
            <a:pPr marL="457200" indent="-457200"/>
            <a:r>
              <a:rPr lang="de-DE"/>
              <a:t>Investigation of time series for different sensors</a:t>
            </a:r>
          </a:p>
          <a:p>
            <a:endParaRPr lang="en-US" dirty="0"/>
          </a:p>
        </p:txBody>
      </p:sp>
      <p:pic>
        <p:nvPicPr>
          <p:cNvPr id="4" name="Grafik 3">
            <a:extLst>
              <a:ext uri="{FF2B5EF4-FFF2-40B4-BE49-F238E27FC236}">
                <a16:creationId xmlns:a16="http://schemas.microsoft.com/office/drawing/2014/main" id="{767DF842-24FD-2597-1E9E-8E35B5A113BA}"/>
              </a:ext>
            </a:extLst>
          </p:cNvPr>
          <p:cNvPicPr>
            <a:picLocks noChangeAspect="1"/>
          </p:cNvPicPr>
          <p:nvPr/>
        </p:nvPicPr>
        <p:blipFill>
          <a:blip r:embed="rId2">
            <a:lum/>
            <a:alphaModFix/>
          </a:blip>
          <a:srcRect/>
          <a:stretch>
            <a:fillRect/>
          </a:stretch>
        </p:blipFill>
        <p:spPr bwMode="auto">
          <a:xfrm>
            <a:off x="5447880" y="1800000"/>
            <a:ext cx="6432120" cy="1944000"/>
          </a:xfrm>
          <a:prstGeom prst="rect">
            <a:avLst/>
          </a:prstGeom>
          <a:noFill/>
          <a:ln w="9525">
            <a:noFill/>
            <a:miter lim="800000"/>
            <a:headEnd/>
            <a:tailEnd/>
          </a:ln>
          <a:effectLst/>
        </p:spPr>
      </p:pic>
      <p:pic>
        <p:nvPicPr>
          <p:cNvPr id="5" name="Grafik 4">
            <a:extLst>
              <a:ext uri="{FF2B5EF4-FFF2-40B4-BE49-F238E27FC236}">
                <a16:creationId xmlns:a16="http://schemas.microsoft.com/office/drawing/2014/main" id="{4CC2C7C8-27A1-3CD8-DFB4-29C6F8A6D6A0}"/>
              </a:ext>
            </a:extLst>
          </p:cNvPr>
          <p:cNvPicPr>
            <a:picLocks noChangeAspect="1"/>
          </p:cNvPicPr>
          <p:nvPr/>
        </p:nvPicPr>
        <p:blipFill>
          <a:blip r:embed="rId3">
            <a:lum/>
            <a:alphaModFix/>
          </a:blip>
          <a:srcRect/>
          <a:stretch>
            <a:fillRect/>
          </a:stretch>
        </p:blipFill>
        <p:spPr bwMode="auto">
          <a:xfrm>
            <a:off x="5469759" y="4031999"/>
            <a:ext cx="6480000" cy="2088000"/>
          </a:xfrm>
          <a:prstGeom prst="rect">
            <a:avLst/>
          </a:prstGeom>
          <a:noFill/>
          <a:ln w="9525">
            <a:noFill/>
            <a:miter lim="800000"/>
            <a:headEnd/>
            <a:tailEnd/>
          </a:ln>
          <a:effectLst/>
        </p:spPr>
      </p:pic>
    </p:spTree>
    <p:extLst>
      <p:ext uri="{BB962C8B-B14F-4D97-AF65-F5344CB8AC3E}">
        <p14:creationId xmlns:p14="http://schemas.microsoft.com/office/powerpoint/2010/main" val="393670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5F6BA-0041-E546-B629-639753F1918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2DAA62E-F05E-CB3D-F4BF-514E3CFC21B2}"/>
              </a:ext>
            </a:extLst>
          </p:cNvPr>
          <p:cNvSpPr>
            <a:spLocks noGrp="1"/>
          </p:cNvSpPr>
          <p:nvPr>
            <p:ph type="title"/>
          </p:nvPr>
        </p:nvSpPr>
        <p:spPr/>
        <p:txBody>
          <a:bodyPr/>
          <a:lstStyle/>
          <a:p>
            <a:r>
              <a:rPr lang="de-DE"/>
              <a:t>Data and Feature Exploration</a:t>
            </a:r>
            <a:endParaRPr lang="en-US"/>
          </a:p>
        </p:txBody>
      </p:sp>
      <p:sp>
        <p:nvSpPr>
          <p:cNvPr id="3" name="Inhaltsplatzhalter 2">
            <a:extLst>
              <a:ext uri="{FF2B5EF4-FFF2-40B4-BE49-F238E27FC236}">
                <a16:creationId xmlns:a16="http://schemas.microsoft.com/office/drawing/2014/main" id="{96CA2488-1F0B-B84A-0AE0-0A2A4DFEAF57}"/>
              </a:ext>
            </a:extLst>
          </p:cNvPr>
          <p:cNvSpPr>
            <a:spLocks noGrp="1"/>
          </p:cNvSpPr>
          <p:nvPr>
            <p:ph idx="1"/>
          </p:nvPr>
        </p:nvSpPr>
        <p:spPr>
          <a:xfrm>
            <a:off x="478367" y="1988840"/>
            <a:ext cx="5257593" cy="1804600"/>
          </a:xfrm>
        </p:spPr>
        <p:txBody>
          <a:bodyPr/>
          <a:lstStyle/>
          <a:p>
            <a:pPr marL="457200" indent="-457200"/>
            <a:r>
              <a:rPr lang="de-DE"/>
              <a:t>Deriving features as input data for further processing</a:t>
            </a:r>
          </a:p>
          <a:p>
            <a:endParaRPr lang="en-US" dirty="0"/>
          </a:p>
        </p:txBody>
      </p:sp>
      <p:pic>
        <p:nvPicPr>
          <p:cNvPr id="4" name="Grafik 3">
            <a:extLst>
              <a:ext uri="{FF2B5EF4-FFF2-40B4-BE49-F238E27FC236}">
                <a16:creationId xmlns:a16="http://schemas.microsoft.com/office/drawing/2014/main" id="{E6DEC032-6678-961E-30FC-5778665F29A9}"/>
              </a:ext>
            </a:extLst>
          </p:cNvPr>
          <p:cNvPicPr>
            <a:picLocks noChangeAspect="1"/>
          </p:cNvPicPr>
          <p:nvPr/>
        </p:nvPicPr>
        <p:blipFill>
          <a:blip r:embed="rId2">
            <a:lum/>
            <a:alphaModFix/>
          </a:blip>
          <a:srcRect/>
          <a:stretch>
            <a:fillRect/>
          </a:stretch>
        </p:blipFill>
        <p:spPr bwMode="auto">
          <a:xfrm>
            <a:off x="2351584" y="4167098"/>
            <a:ext cx="2304000" cy="1584720"/>
          </a:xfrm>
          <a:prstGeom prst="rect">
            <a:avLst/>
          </a:prstGeom>
          <a:noFill/>
          <a:ln w="9525">
            <a:noFill/>
            <a:miter lim="800000"/>
            <a:headEnd/>
            <a:tailEnd/>
          </a:ln>
          <a:effectLst/>
        </p:spPr>
      </p:pic>
      <p:pic>
        <p:nvPicPr>
          <p:cNvPr id="5" name="Grafik 4">
            <a:extLst>
              <a:ext uri="{FF2B5EF4-FFF2-40B4-BE49-F238E27FC236}">
                <a16:creationId xmlns:a16="http://schemas.microsoft.com/office/drawing/2014/main" id="{3F457DAB-CCE6-D978-C2B7-2273708A9CD5}"/>
              </a:ext>
            </a:extLst>
          </p:cNvPr>
          <p:cNvPicPr>
            <a:picLocks noChangeAspect="1"/>
          </p:cNvPicPr>
          <p:nvPr/>
        </p:nvPicPr>
        <p:blipFill>
          <a:blip r:embed="rId3">
            <a:lum/>
            <a:alphaModFix/>
          </a:blip>
          <a:srcRect/>
          <a:stretch>
            <a:fillRect/>
          </a:stretch>
        </p:blipFill>
        <p:spPr bwMode="auto">
          <a:xfrm>
            <a:off x="5616000" y="1512000"/>
            <a:ext cx="6480000" cy="4824000"/>
          </a:xfrm>
          <a:prstGeom prst="rect">
            <a:avLst/>
          </a:prstGeom>
          <a:noFill/>
          <a:ln w="9525">
            <a:noFill/>
            <a:miter lim="800000"/>
            <a:headEnd/>
            <a:tailEnd/>
          </a:ln>
          <a:effectLst/>
        </p:spPr>
      </p:pic>
    </p:spTree>
    <p:extLst>
      <p:ext uri="{BB962C8B-B14F-4D97-AF65-F5344CB8AC3E}">
        <p14:creationId xmlns:p14="http://schemas.microsoft.com/office/powerpoint/2010/main" val="157552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79223-5773-46A8-A9BB-4499156D6C40}"/>
              </a:ext>
            </a:extLst>
          </p:cNvPr>
          <p:cNvSpPr>
            <a:spLocks noGrp="1"/>
          </p:cNvSpPr>
          <p:nvPr>
            <p:ph type="title"/>
          </p:nvPr>
        </p:nvSpPr>
        <p:spPr/>
        <p:txBody>
          <a:bodyPr/>
          <a:lstStyle/>
          <a:p>
            <a:r>
              <a:rPr lang="en-US" dirty="0"/>
              <a:t>Concept and Methodology</a:t>
            </a:r>
          </a:p>
        </p:txBody>
      </p:sp>
      <p:graphicFrame>
        <p:nvGraphicFramePr>
          <p:cNvPr id="6" name="Content Placeholder 9">
            <a:extLst>
              <a:ext uri="{FF2B5EF4-FFF2-40B4-BE49-F238E27FC236}">
                <a16:creationId xmlns:a16="http://schemas.microsoft.com/office/drawing/2014/main" id="{6C148E45-6341-B966-6036-40186058BB23}"/>
              </a:ext>
            </a:extLst>
          </p:cNvPr>
          <p:cNvGraphicFramePr>
            <a:graphicFrameLocks/>
          </p:cNvGraphicFramePr>
          <p:nvPr>
            <p:extLst>
              <p:ext uri="{D42A27DB-BD31-4B8C-83A1-F6EECF244321}">
                <p14:modId xmlns:p14="http://schemas.microsoft.com/office/powerpoint/2010/main" val="3492977297"/>
              </p:ext>
            </p:extLst>
          </p:nvPr>
        </p:nvGraphicFramePr>
        <p:xfrm>
          <a:off x="335360" y="2301314"/>
          <a:ext cx="11280775"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CB4E6B8B-D48E-C3FA-DEDD-6AEC16E1B47B}"/>
              </a:ext>
            </a:extLst>
          </p:cNvPr>
          <p:cNvSpPr>
            <a:spLocks noGrp="1"/>
          </p:cNvSpPr>
          <p:nvPr>
            <p:ph idx="1"/>
          </p:nvPr>
        </p:nvSpPr>
        <p:spPr>
          <a:xfrm>
            <a:off x="480002" y="1620001"/>
            <a:ext cx="6033376" cy="681313"/>
          </a:xfrm>
        </p:spPr>
        <p:txBody>
          <a:bodyPr/>
          <a:lstStyle/>
          <a:p>
            <a:r>
              <a:rPr lang="en-US" sz="2400" dirty="0"/>
              <a:t>Data Preparation: </a:t>
            </a:r>
            <a:endParaRPr lang="de-DE" sz="2400" dirty="0"/>
          </a:p>
        </p:txBody>
      </p:sp>
      <p:graphicFrame>
        <p:nvGraphicFramePr>
          <p:cNvPr id="9" name="Diagram 8">
            <a:extLst>
              <a:ext uri="{FF2B5EF4-FFF2-40B4-BE49-F238E27FC236}">
                <a16:creationId xmlns:a16="http://schemas.microsoft.com/office/drawing/2014/main" id="{CD246E01-BB6D-F32A-7463-805B72010236}"/>
              </a:ext>
            </a:extLst>
          </p:cNvPr>
          <p:cNvGraphicFramePr/>
          <p:nvPr/>
        </p:nvGraphicFramePr>
        <p:xfrm>
          <a:off x="369555" y="4490187"/>
          <a:ext cx="8030701" cy="9550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Content Placeholder 2">
            <a:extLst>
              <a:ext uri="{FF2B5EF4-FFF2-40B4-BE49-F238E27FC236}">
                <a16:creationId xmlns:a16="http://schemas.microsoft.com/office/drawing/2014/main" id="{7612C130-BD6B-CA6C-0D3A-31A608720A8F}"/>
              </a:ext>
            </a:extLst>
          </p:cNvPr>
          <p:cNvSpPr txBox="1">
            <a:spLocks/>
          </p:cNvSpPr>
          <p:nvPr/>
        </p:nvSpPr>
        <p:spPr bwMode="auto">
          <a:xfrm>
            <a:off x="478367" y="3717032"/>
            <a:ext cx="6033376" cy="681313"/>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269875" indent="-269875" algn="l" rtl="0" eaLnBrk="1" fontAlgn="base" hangingPunct="1">
              <a:lnSpc>
                <a:spcPct val="130000"/>
              </a:lnSpc>
              <a:spcBef>
                <a:spcPts val="200"/>
              </a:spcBef>
              <a:spcAft>
                <a:spcPts val="230"/>
              </a:spcAft>
              <a:buFont typeface="Wingdings" panose="05000000000000000000" pitchFamily="2" charset="2"/>
              <a:buChar char="§"/>
              <a:defRPr sz="2800" baseline="0">
                <a:solidFill>
                  <a:schemeClr val="tx1"/>
                </a:solidFill>
                <a:latin typeface="+mn-lt"/>
                <a:ea typeface="+mn-ea"/>
                <a:cs typeface="Tahoma" pitchFamily="34" charset="0"/>
              </a:defRPr>
            </a:lvl1pPr>
            <a:lvl2pPr marL="539750" indent="-269875" algn="l" rtl="0" eaLnBrk="1" fontAlgn="base" hangingPunct="1">
              <a:lnSpc>
                <a:spcPct val="130000"/>
              </a:lnSpc>
              <a:spcBef>
                <a:spcPts val="200"/>
              </a:spcBef>
              <a:spcAft>
                <a:spcPts val="230"/>
              </a:spcAft>
              <a:buFont typeface="Wingdings" panose="05000000000000000000" pitchFamily="2" charset="2"/>
              <a:buChar char="§"/>
              <a:defRPr sz="2400" baseline="0">
                <a:solidFill>
                  <a:schemeClr val="tx1"/>
                </a:solidFill>
                <a:latin typeface="+mn-lt"/>
                <a:cs typeface="Tahoma" pitchFamily="34" charset="0"/>
              </a:defRPr>
            </a:lvl2pPr>
            <a:lvl3pPr marL="717550" indent="-271463"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3pPr>
            <a:lvl4pPr marL="811213" indent="-187325" algn="l" rtl="0" eaLnBrk="1" fontAlgn="base" hangingPunct="1">
              <a:lnSpc>
                <a:spcPct val="130000"/>
              </a:lnSpc>
              <a:spcBef>
                <a:spcPts val="200"/>
              </a:spcBef>
              <a:spcAft>
                <a:spcPts val="230"/>
              </a:spcAft>
              <a:buFont typeface="Wingdings" pitchFamily="2" charset="2"/>
              <a:buChar char="§"/>
              <a:tabLst>
                <a:tab pos="893763" algn="l"/>
              </a:tabLst>
              <a:defRPr sz="1800">
                <a:solidFill>
                  <a:schemeClr val="tx1"/>
                </a:solidFill>
                <a:latin typeface="+mn-lt"/>
                <a:cs typeface="Tahoma" pitchFamily="34" charset="0"/>
              </a:defRPr>
            </a:lvl4pPr>
            <a:lvl5pPr marL="987425" indent="-176213" algn="l" rtl="0" eaLnBrk="1" fontAlgn="base" hangingPunct="1">
              <a:lnSpc>
                <a:spcPct val="130000"/>
              </a:lnSpc>
              <a:spcBef>
                <a:spcPts val="200"/>
              </a:spcBef>
              <a:spcAft>
                <a:spcPts val="230"/>
              </a:spcAft>
              <a:buFont typeface="Wingdings" pitchFamily="2" charset="2"/>
              <a:buChar char="§"/>
              <a:defRPr sz="18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8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de-DE" sz="2400" kern="0" dirty="0" err="1"/>
              <a:t>Machine</a:t>
            </a:r>
            <a:r>
              <a:rPr lang="de-DE" sz="2400" kern="0" dirty="0"/>
              <a:t> Learning Models:</a:t>
            </a:r>
          </a:p>
        </p:txBody>
      </p:sp>
    </p:spTree>
    <p:extLst>
      <p:ext uri="{BB962C8B-B14F-4D97-AF65-F5344CB8AC3E}">
        <p14:creationId xmlns:p14="http://schemas.microsoft.com/office/powerpoint/2010/main" val="37801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28DF-9EEA-E824-A85F-5D6FBFA0F7E5}"/>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CAE5B99D-B318-1DD5-BF0B-54FD82240BCD}"/>
              </a:ext>
            </a:extLst>
          </p:cNvPr>
          <p:cNvGraphicFramePr>
            <a:graphicFrameLocks noGrp="1"/>
          </p:cNvGraphicFramePr>
          <p:nvPr>
            <p:ph idx="1"/>
            <p:extLst>
              <p:ext uri="{D42A27DB-BD31-4B8C-83A1-F6EECF244321}">
                <p14:modId xmlns:p14="http://schemas.microsoft.com/office/powerpoint/2010/main" val="2122240976"/>
              </p:ext>
            </p:extLst>
          </p:nvPr>
        </p:nvGraphicFramePr>
        <p:xfrm>
          <a:off x="335360" y="1700808"/>
          <a:ext cx="2448223" cy="1089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49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11F0-8A2C-B85D-D4BD-28CD261A3061}"/>
              </a:ext>
            </a:extLst>
          </p:cNvPr>
          <p:cNvSpPr>
            <a:spLocks noGrp="1"/>
          </p:cNvSpPr>
          <p:nvPr>
            <p:ph type="title"/>
          </p:nvPr>
        </p:nvSpPr>
        <p:spPr>
          <a:xfrm>
            <a:off x="478367" y="488950"/>
            <a:ext cx="9578074" cy="590371"/>
          </a:xfrm>
        </p:spPr>
        <p:txBody>
          <a:bodyPr/>
          <a:lstStyle/>
          <a:p>
            <a:br>
              <a:rPr lang="de-DE" dirty="0"/>
            </a:br>
            <a:r>
              <a:rPr lang="de-DE" dirty="0"/>
              <a:t>Feature </a:t>
            </a:r>
            <a:r>
              <a:rPr lang="de-DE" dirty="0" err="1"/>
              <a:t>Extraction</a:t>
            </a:r>
            <a:endParaRPr lang="de-DE" dirty="0"/>
          </a:p>
        </p:txBody>
      </p:sp>
      <p:sp>
        <p:nvSpPr>
          <p:cNvPr id="3" name="Content Placeholder 2">
            <a:extLst>
              <a:ext uri="{FF2B5EF4-FFF2-40B4-BE49-F238E27FC236}">
                <a16:creationId xmlns:a16="http://schemas.microsoft.com/office/drawing/2014/main" id="{EAC538F5-A10C-5BEC-8AEE-8542D71C0B18}"/>
              </a:ext>
            </a:extLst>
          </p:cNvPr>
          <p:cNvSpPr>
            <a:spLocks noGrp="1"/>
          </p:cNvSpPr>
          <p:nvPr>
            <p:ph idx="1"/>
          </p:nvPr>
        </p:nvSpPr>
        <p:spPr>
          <a:xfrm>
            <a:off x="480001" y="1620001"/>
            <a:ext cx="7075304" cy="4479943"/>
          </a:xfrm>
        </p:spPr>
        <p:txBody>
          <a:bodyPr/>
          <a:lstStyle/>
          <a:p>
            <a:r>
              <a:rPr lang="en-US" sz="2400" dirty="0"/>
              <a:t>Computed various statistical measures for each sensor</a:t>
            </a:r>
          </a:p>
          <a:p>
            <a:r>
              <a:rPr lang="en-US" sz="2400" dirty="0"/>
              <a:t>Measures included mean, root mean square, kurtosis, skewness, etc.</a:t>
            </a:r>
          </a:p>
          <a:p>
            <a:r>
              <a:rPr lang="en-US" sz="2400" dirty="0"/>
              <a:t>Chosen for their ability to describe time series characteristics.</a:t>
            </a:r>
          </a:p>
          <a:p>
            <a:r>
              <a:rPr lang="en-US" sz="2400" dirty="0"/>
              <a:t>Assist in understanding patterns and variations.</a:t>
            </a:r>
          </a:p>
          <a:p>
            <a:r>
              <a:rPr lang="en-US" sz="2400" dirty="0"/>
              <a:t>Resulted in 900 features per data point.</a:t>
            </a:r>
            <a:endParaRPr lang="de-DE" sz="2400" dirty="0"/>
          </a:p>
        </p:txBody>
      </p:sp>
      <p:pic>
        <p:nvPicPr>
          <p:cNvPr id="5" name="Picture 4">
            <a:extLst>
              <a:ext uri="{FF2B5EF4-FFF2-40B4-BE49-F238E27FC236}">
                <a16:creationId xmlns:a16="http://schemas.microsoft.com/office/drawing/2014/main" id="{E3DA50F3-9082-D2A5-0B85-DB0B3562AA8F}"/>
              </a:ext>
            </a:extLst>
          </p:cNvPr>
          <p:cNvPicPr>
            <a:picLocks noChangeAspect="1"/>
          </p:cNvPicPr>
          <p:nvPr/>
        </p:nvPicPr>
        <p:blipFill rotWithShape="1">
          <a:blip r:embed="rId3"/>
          <a:srcRect t="1297"/>
          <a:stretch/>
        </p:blipFill>
        <p:spPr>
          <a:xfrm>
            <a:off x="8688288" y="2720386"/>
            <a:ext cx="2900477" cy="3672409"/>
          </a:xfrm>
          <a:prstGeom prst="rect">
            <a:avLst/>
          </a:prstGeom>
        </p:spPr>
      </p:pic>
      <p:pic>
        <p:nvPicPr>
          <p:cNvPr id="7" name="Picture 6">
            <a:extLst>
              <a:ext uri="{FF2B5EF4-FFF2-40B4-BE49-F238E27FC236}">
                <a16:creationId xmlns:a16="http://schemas.microsoft.com/office/drawing/2014/main" id="{0F4667D1-6B66-01E5-41C7-3DF692E3CC71}"/>
              </a:ext>
            </a:extLst>
          </p:cNvPr>
          <p:cNvPicPr>
            <a:picLocks noChangeAspect="1"/>
          </p:cNvPicPr>
          <p:nvPr/>
        </p:nvPicPr>
        <p:blipFill>
          <a:blip r:embed="rId4"/>
          <a:stretch>
            <a:fillRect/>
          </a:stretch>
        </p:blipFill>
        <p:spPr>
          <a:xfrm rot="313885">
            <a:off x="9190777" y="1839355"/>
            <a:ext cx="2910460" cy="269296"/>
          </a:xfrm>
          <a:prstGeom prst="rect">
            <a:avLst/>
          </a:prstGeom>
        </p:spPr>
      </p:pic>
      <p:pic>
        <p:nvPicPr>
          <p:cNvPr id="9" name="Picture 8">
            <a:extLst>
              <a:ext uri="{FF2B5EF4-FFF2-40B4-BE49-F238E27FC236}">
                <a16:creationId xmlns:a16="http://schemas.microsoft.com/office/drawing/2014/main" id="{67A46CB6-7805-501F-E2F0-EFC79505C6B7}"/>
              </a:ext>
            </a:extLst>
          </p:cNvPr>
          <p:cNvPicPr>
            <a:picLocks noChangeAspect="1"/>
          </p:cNvPicPr>
          <p:nvPr/>
        </p:nvPicPr>
        <p:blipFill>
          <a:blip r:embed="rId5"/>
          <a:stretch>
            <a:fillRect/>
          </a:stretch>
        </p:blipFill>
        <p:spPr>
          <a:xfrm rot="21393300">
            <a:off x="8137456" y="2169100"/>
            <a:ext cx="2876951" cy="238158"/>
          </a:xfrm>
          <a:prstGeom prst="rect">
            <a:avLst/>
          </a:prstGeom>
        </p:spPr>
      </p:pic>
      <p:pic>
        <p:nvPicPr>
          <p:cNvPr id="11" name="Picture 10">
            <a:extLst>
              <a:ext uri="{FF2B5EF4-FFF2-40B4-BE49-F238E27FC236}">
                <a16:creationId xmlns:a16="http://schemas.microsoft.com/office/drawing/2014/main" id="{C62A6519-A502-1A12-AE23-11930BBC6DE6}"/>
              </a:ext>
            </a:extLst>
          </p:cNvPr>
          <p:cNvPicPr>
            <a:picLocks noChangeAspect="1"/>
          </p:cNvPicPr>
          <p:nvPr/>
        </p:nvPicPr>
        <p:blipFill>
          <a:blip r:embed="rId6"/>
          <a:stretch>
            <a:fillRect/>
          </a:stretch>
        </p:blipFill>
        <p:spPr>
          <a:xfrm>
            <a:off x="9624392" y="2419401"/>
            <a:ext cx="2580600" cy="259096"/>
          </a:xfrm>
          <a:prstGeom prst="rect">
            <a:avLst/>
          </a:prstGeom>
        </p:spPr>
      </p:pic>
      <p:pic>
        <p:nvPicPr>
          <p:cNvPr id="13" name="Picture 12">
            <a:extLst>
              <a:ext uri="{FF2B5EF4-FFF2-40B4-BE49-F238E27FC236}">
                <a16:creationId xmlns:a16="http://schemas.microsoft.com/office/drawing/2014/main" id="{C9D809E4-45F5-9A23-7D4E-792EFDDBA0B1}"/>
              </a:ext>
            </a:extLst>
          </p:cNvPr>
          <p:cNvPicPr>
            <a:picLocks noChangeAspect="1"/>
          </p:cNvPicPr>
          <p:nvPr/>
        </p:nvPicPr>
        <p:blipFill>
          <a:blip r:embed="rId7"/>
          <a:stretch>
            <a:fillRect/>
          </a:stretch>
        </p:blipFill>
        <p:spPr>
          <a:xfrm>
            <a:off x="8393418" y="1509155"/>
            <a:ext cx="3136441" cy="301788"/>
          </a:xfrm>
          <a:prstGeom prst="rect">
            <a:avLst/>
          </a:prstGeom>
        </p:spPr>
      </p:pic>
    </p:spTree>
    <p:extLst>
      <p:ext uri="{BB962C8B-B14F-4D97-AF65-F5344CB8AC3E}">
        <p14:creationId xmlns:p14="http://schemas.microsoft.com/office/powerpoint/2010/main" val="101328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38897-0226-F1B8-1D65-1408C5385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9AB17-1C91-3E87-3712-AE871043E850}"/>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A98221EB-AA76-A831-4D93-5AB589C4DE96}"/>
              </a:ext>
            </a:extLst>
          </p:cNvPr>
          <p:cNvGraphicFramePr>
            <a:graphicFrameLocks noGrp="1"/>
          </p:cNvGraphicFramePr>
          <p:nvPr>
            <p:ph idx="1"/>
            <p:extLst>
              <p:ext uri="{D42A27DB-BD31-4B8C-83A1-F6EECF244321}">
                <p14:modId xmlns:p14="http://schemas.microsoft.com/office/powerpoint/2010/main" val="2210626583"/>
              </p:ext>
            </p:extLst>
          </p:nvPr>
        </p:nvGraphicFramePr>
        <p:xfrm>
          <a:off x="299005" y="1760695"/>
          <a:ext cx="4788884" cy="1092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287486"/>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1176</Words>
  <Application>Microsoft Office PowerPoint</Application>
  <PresentationFormat>Breitbild</PresentationFormat>
  <Paragraphs>205</Paragraphs>
  <Slides>27</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Arial</vt:lpstr>
      <vt:lpstr>Bitstream Charter</vt:lpstr>
      <vt:lpstr>Consolas</vt:lpstr>
      <vt:lpstr>Söhne</vt:lpstr>
      <vt:lpstr>Stafford</vt:lpstr>
      <vt:lpstr>Wingdings</vt:lpstr>
      <vt:lpstr>Präsentationsvorlage_BWL9</vt:lpstr>
      <vt:lpstr>MLA Data Challenge – Group 37</vt:lpstr>
      <vt:lpstr>Motivation and Goals</vt:lpstr>
      <vt:lpstr>Motivation and Goals</vt:lpstr>
      <vt:lpstr>Data and Feature Exploration</vt:lpstr>
      <vt:lpstr>Data and Feature Exploration</vt:lpstr>
      <vt:lpstr>Concept and Methodology</vt:lpstr>
      <vt:lpstr>Data Preparation</vt:lpstr>
      <vt:lpstr> Feature Extraction</vt:lpstr>
      <vt:lpstr>Data Preparation</vt:lpstr>
      <vt:lpstr>Feature Selection</vt:lpstr>
      <vt:lpstr>Data Preparation</vt:lpstr>
      <vt:lpstr>Data Split</vt:lpstr>
      <vt:lpstr>Data Preparation</vt:lpstr>
      <vt:lpstr>Class Imbalance</vt:lpstr>
      <vt:lpstr>Data Preparation</vt:lpstr>
      <vt:lpstr>Feature Scaling</vt:lpstr>
      <vt:lpstr>Machine Leraning Models</vt:lpstr>
      <vt:lpstr>Multilayer perceptron (MLP)</vt:lpstr>
      <vt:lpstr>Support vector machine (SVM)</vt:lpstr>
      <vt:lpstr>Random forest (RF)</vt:lpstr>
      <vt:lpstr>Classification using frontside sensor data</vt:lpstr>
      <vt:lpstr>Model Evaluation</vt:lpstr>
      <vt:lpstr>Scores</vt:lpstr>
      <vt:lpstr>Final Model</vt:lpstr>
      <vt:lpstr>Applicability of the ML Models</vt:lpstr>
      <vt:lpstr>Strategies for Improvement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Simon Mehringskötter</dc:creator>
  <cp:lastModifiedBy>Leon Seyer</cp:lastModifiedBy>
  <cp:revision>340</cp:revision>
  <dcterms:created xsi:type="dcterms:W3CDTF">2009-12-23T09:42:49Z</dcterms:created>
  <dcterms:modified xsi:type="dcterms:W3CDTF">2024-02-26T15:04:48Z</dcterms:modified>
</cp:coreProperties>
</file>