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12192000"/>
  <p:notesSz cx="6858000" cy="9144000"/>
  <p:embeddedFontLst>
    <p:embeddedFont>
      <p:font typeface="Raleway"/>
      <p:regular r:id="rId18"/>
      <p:bold r:id="rId19"/>
      <p:italic r:id="rId20"/>
      <p:boldItalic r:id="rId21"/>
    </p:embeddedFont>
    <p:embeddedFont>
      <p:font typeface="Libre Franklin"/>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975060-1FB0-48CB-9CAF-93BCAF4DD02E}">
  <a:tblStyle styleId="{6E975060-1FB0-48CB-9CAF-93BCAF4DD0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ibreFranklin-regular.fntdata"/><Relationship Id="rId21" Type="http://schemas.openxmlformats.org/officeDocument/2006/relationships/font" Target="fonts/Raleway-boldItalic.fntdata"/><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font" Target="fonts/LibreFranklin-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6aa28b6d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6aa28b6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ph idx="2" type="pic"/>
          </p:nvPr>
        </p:nvSpPr>
        <p:spPr>
          <a:xfrm>
            <a:off x="15" y="0"/>
            <a:ext cx="12191985" cy="4578350"/>
          </a:xfrm>
          <a:prstGeom prst="rect">
            <a:avLst/>
          </a:prstGeom>
          <a:solidFill>
            <a:srgbClr val="D8D8D8"/>
          </a:solidFill>
          <a:ln>
            <a:noFill/>
          </a:ln>
        </p:spPr>
      </p:sp>
      <p:sp>
        <p:nvSpPr>
          <p:cNvPr id="88" name="Google Shape;88;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5" name="Shape 45"/>
        <p:cNvGrpSpPr/>
        <p:nvPr/>
      </p:nvGrpSpPr>
      <p:grpSpPr>
        <a:xfrm>
          <a:off x="0" y="0"/>
          <a:ext cx="0" cy="0"/>
          <a:chOff x="0" y="0"/>
          <a:chExt cx="0" cy="0"/>
        </a:xfrm>
      </p:grpSpPr>
      <p:sp>
        <p:nvSpPr>
          <p:cNvPr id="46" name="Google Shape;46;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9" name="Google Shape;49;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0" name="Google Shape;50;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3" name="Shape 53"/>
        <p:cNvGrpSpPr/>
        <p:nvPr/>
      </p:nvGrpSpPr>
      <p:grpSpPr>
        <a:xfrm>
          <a:off x="0" y="0"/>
          <a:ext cx="0" cy="0"/>
          <a:chOff x="0" y="0"/>
          <a:chExt cx="0" cy="0"/>
        </a:xfrm>
      </p:grpSpPr>
      <p:sp>
        <p:nvSpPr>
          <p:cNvPr id="54" name="Google Shape;54;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7" name="Google Shape;57;p8"/>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8" name="Google Shape;58;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9"/>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4.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7" name="Google Shape;97;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00">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8" name="Google Shape;98;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800" u="none">
                <a:solidFill>
                  <a:srgbClr val="FFFFFF"/>
                </a:solidFill>
                <a:latin typeface="Libre Franklin"/>
                <a:ea typeface="Libre Franklin"/>
                <a:cs typeface="Libre Franklin"/>
                <a:sym typeface="Libre Franklin"/>
              </a:defRPr>
            </a:lvl1pPr>
            <a:lvl2pPr indent="0" lvl="1" marL="0" marR="0" rtl="0" algn="l">
              <a:spcBef>
                <a:spcPts val="0"/>
              </a:spcBef>
              <a:buNone/>
              <a:defRPr b="0" sz="800" u="none">
                <a:solidFill>
                  <a:srgbClr val="FFFFFF"/>
                </a:solidFill>
                <a:latin typeface="Libre Franklin"/>
                <a:ea typeface="Libre Franklin"/>
                <a:cs typeface="Libre Franklin"/>
                <a:sym typeface="Libre Franklin"/>
              </a:defRPr>
            </a:lvl2pPr>
            <a:lvl3pPr indent="0" lvl="2" marL="0" marR="0" rtl="0" algn="l">
              <a:spcBef>
                <a:spcPts val="0"/>
              </a:spcBef>
              <a:buNone/>
              <a:defRPr b="0" sz="800" u="none">
                <a:solidFill>
                  <a:srgbClr val="FFFFFF"/>
                </a:solidFill>
                <a:latin typeface="Libre Franklin"/>
                <a:ea typeface="Libre Franklin"/>
                <a:cs typeface="Libre Franklin"/>
                <a:sym typeface="Libre Franklin"/>
              </a:defRPr>
            </a:lvl3pPr>
            <a:lvl4pPr indent="0" lvl="3" marL="0" marR="0" rtl="0" algn="l">
              <a:spcBef>
                <a:spcPts val="0"/>
              </a:spcBef>
              <a:buNone/>
              <a:defRPr b="0" sz="800" u="none">
                <a:solidFill>
                  <a:srgbClr val="FFFFFF"/>
                </a:solidFill>
                <a:latin typeface="Libre Franklin"/>
                <a:ea typeface="Libre Franklin"/>
                <a:cs typeface="Libre Franklin"/>
                <a:sym typeface="Libre Franklin"/>
              </a:defRPr>
            </a:lvl4pPr>
            <a:lvl5pPr indent="0" lvl="4" marL="0" marR="0" rtl="0" algn="l">
              <a:spcBef>
                <a:spcPts val="0"/>
              </a:spcBef>
              <a:buNone/>
              <a:defRPr b="0" sz="800" u="none">
                <a:solidFill>
                  <a:srgbClr val="FFFFFF"/>
                </a:solidFill>
                <a:latin typeface="Libre Franklin"/>
                <a:ea typeface="Libre Franklin"/>
                <a:cs typeface="Libre Franklin"/>
                <a:sym typeface="Libre Franklin"/>
              </a:defRPr>
            </a:lvl5pPr>
            <a:lvl6pPr indent="0" lvl="5" marL="0" marR="0" rtl="0" algn="l">
              <a:spcBef>
                <a:spcPts val="0"/>
              </a:spcBef>
              <a:buNone/>
              <a:defRPr b="0" sz="800" u="none">
                <a:solidFill>
                  <a:srgbClr val="FFFFFF"/>
                </a:solidFill>
                <a:latin typeface="Libre Franklin"/>
                <a:ea typeface="Libre Franklin"/>
                <a:cs typeface="Libre Franklin"/>
                <a:sym typeface="Libre Franklin"/>
              </a:defRPr>
            </a:lvl6pPr>
            <a:lvl7pPr indent="0" lvl="6" marL="0" marR="0" rtl="0" algn="l">
              <a:spcBef>
                <a:spcPts val="0"/>
              </a:spcBef>
              <a:buNone/>
              <a:defRPr b="0" sz="800" u="none">
                <a:solidFill>
                  <a:srgbClr val="FFFFFF"/>
                </a:solidFill>
                <a:latin typeface="Libre Franklin"/>
                <a:ea typeface="Libre Franklin"/>
                <a:cs typeface="Libre Franklin"/>
                <a:sym typeface="Libre Franklin"/>
              </a:defRPr>
            </a:lvl7pPr>
            <a:lvl8pPr indent="0" lvl="7" marL="0" marR="0" rtl="0" algn="l">
              <a:spcBef>
                <a:spcPts val="0"/>
              </a:spcBef>
              <a:buNone/>
              <a:defRPr b="0" sz="800" u="none">
                <a:solidFill>
                  <a:srgbClr val="FFFFFF"/>
                </a:solidFill>
                <a:latin typeface="Libre Franklin"/>
                <a:ea typeface="Libre Franklin"/>
                <a:cs typeface="Libre Franklin"/>
                <a:sym typeface="Libre Franklin"/>
              </a:defRPr>
            </a:lvl8pPr>
            <a:lvl9pPr indent="0" lvl="8" marL="0" marR="0" rtl="0" algn="l">
              <a:spcBef>
                <a:spcPts val="0"/>
              </a:spcBef>
              <a:buNone/>
              <a:defRPr b="0" sz="800" u="non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00" name="Google Shape;100;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0" name="Shape 110"/>
        <p:cNvGrpSpPr/>
        <p:nvPr/>
      </p:nvGrpSpPr>
      <p:grpSpPr>
        <a:xfrm>
          <a:off x="0" y="0"/>
          <a:ext cx="0" cy="0"/>
          <a:chOff x="0" y="0"/>
          <a:chExt cx="0" cy="0"/>
        </a:xfrm>
      </p:grpSpPr>
      <p:sp>
        <p:nvSpPr>
          <p:cNvPr id="111" name="Google Shape;111;p15"/>
          <p:cNvSpPr txBox="1"/>
          <p:nvPr/>
        </p:nvSpPr>
        <p:spPr>
          <a:xfrm>
            <a:off x="7353175" y="432450"/>
            <a:ext cx="4517700" cy="29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1"/>
                </a:solidFill>
                <a:latin typeface="Raleway"/>
                <a:ea typeface="Raleway"/>
                <a:cs typeface="Raleway"/>
                <a:sym typeface="Raleway"/>
              </a:rPr>
              <a:t>Restaurant Rating Predictoin</a:t>
            </a:r>
            <a:endParaRPr b="1" sz="4800">
              <a:solidFill>
                <a:schemeClr val="dk1"/>
              </a:solidFill>
              <a:latin typeface="Raleway"/>
              <a:ea typeface="Raleway"/>
              <a:cs typeface="Raleway"/>
              <a:sym typeface="Raleway"/>
            </a:endParaRPr>
          </a:p>
        </p:txBody>
      </p:sp>
      <p:sp>
        <p:nvSpPr>
          <p:cNvPr id="112" name="Google Shape;112;p15"/>
          <p:cNvSpPr txBox="1"/>
          <p:nvPr/>
        </p:nvSpPr>
        <p:spPr>
          <a:xfrm>
            <a:off x="7495650" y="4714450"/>
            <a:ext cx="437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Lato"/>
                <a:ea typeface="Lato"/>
                <a:cs typeface="Lato"/>
                <a:sym typeface="Lato"/>
              </a:rPr>
              <a:t>A guid by</a:t>
            </a:r>
            <a:endParaRPr sz="3000">
              <a:solidFill>
                <a:schemeClr val="dk1"/>
              </a:solidFill>
              <a:latin typeface="Lato"/>
              <a:ea typeface="Lato"/>
              <a:cs typeface="Lato"/>
              <a:sym typeface="Lato"/>
            </a:endParaRPr>
          </a:p>
          <a:p>
            <a:pPr indent="0" lvl="0" marL="0" rtl="0" algn="l">
              <a:spcBef>
                <a:spcPts val="0"/>
              </a:spcBef>
              <a:spcAft>
                <a:spcPts val="0"/>
              </a:spcAft>
              <a:buNone/>
            </a:pPr>
            <a:r>
              <a:rPr lang="en-US" sz="3000">
                <a:solidFill>
                  <a:schemeClr val="dk1"/>
                </a:solidFill>
                <a:latin typeface="Lato"/>
                <a:ea typeface="Lato"/>
                <a:cs typeface="Lato"/>
                <a:sym typeface="Lato"/>
              </a:rPr>
              <a:t> Husanbano Shamlik</a:t>
            </a:r>
            <a:endParaRPr sz="3000">
              <a:solidFill>
                <a:schemeClr val="dk1"/>
              </a:solidFill>
            </a:endParaRPr>
          </a:p>
        </p:txBody>
      </p:sp>
      <p:pic>
        <p:nvPicPr>
          <p:cNvPr id="113" name="Google Shape;113;p15"/>
          <p:cNvPicPr preferRelativeResize="0"/>
          <p:nvPr/>
        </p:nvPicPr>
        <p:blipFill>
          <a:blip r:embed="rId3">
            <a:alphaModFix/>
          </a:blip>
          <a:stretch>
            <a:fillRect/>
          </a:stretch>
        </p:blipFill>
        <p:spPr>
          <a:xfrm>
            <a:off x="0" y="0"/>
            <a:ext cx="6966526"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548640" y="335845"/>
            <a:ext cx="9570720" cy="9284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40"/>
              <a:buFont typeface="Arial"/>
              <a:buNone/>
            </a:pPr>
            <a:r>
              <a:rPr lang="en-US" sz="2800" u="sng">
                <a:solidFill>
                  <a:schemeClr val="dk1"/>
                </a:solidFill>
                <a:latin typeface="Arial"/>
                <a:ea typeface="Arial"/>
                <a:cs typeface="Arial"/>
                <a:sym typeface="Arial"/>
              </a:rPr>
              <a:t>Deployment</a:t>
            </a:r>
            <a:endParaRPr sz="1800" u="sng">
              <a:solidFill>
                <a:schemeClr val="dk1"/>
              </a:solidFill>
              <a:latin typeface="Arial"/>
              <a:ea typeface="Arial"/>
              <a:cs typeface="Arial"/>
              <a:sym typeface="Arial"/>
            </a:endParaRPr>
          </a:p>
          <a:p>
            <a:pPr indent="0" lvl="0" marL="0" marR="0" rtl="0" algn="l">
              <a:lnSpc>
                <a:spcPct val="100000"/>
              </a:lnSpc>
              <a:spcBef>
                <a:spcPts val="960"/>
              </a:spcBef>
              <a:spcAft>
                <a:spcPts val="0"/>
              </a:spcAft>
              <a:buClr>
                <a:schemeClr val="dk1"/>
              </a:buClr>
              <a:buSzPts val="1440"/>
              <a:buFont typeface="Libre Franklin"/>
              <a:buNone/>
            </a:pPr>
            <a:r>
              <a:t/>
            </a:r>
            <a:endParaRPr sz="1800">
              <a:solidFill>
                <a:schemeClr val="dk1"/>
              </a:solidFill>
              <a:latin typeface="Arial"/>
              <a:ea typeface="Arial"/>
              <a:cs typeface="Arial"/>
              <a:sym typeface="Arial"/>
            </a:endParaRPr>
          </a:p>
        </p:txBody>
      </p:sp>
      <p:pic>
        <p:nvPicPr>
          <p:cNvPr id="164" name="Google Shape;164;p24"/>
          <p:cNvPicPr preferRelativeResize="0"/>
          <p:nvPr/>
        </p:nvPicPr>
        <p:blipFill rotWithShape="1">
          <a:blip r:embed="rId3">
            <a:alphaModFix/>
          </a:blip>
          <a:srcRect b="0" l="0" r="0" t="0"/>
          <a:stretch/>
        </p:blipFill>
        <p:spPr>
          <a:xfrm>
            <a:off x="6981208" y="745035"/>
            <a:ext cx="5100034" cy="4919729"/>
          </a:xfrm>
          <a:prstGeom prst="rect">
            <a:avLst/>
          </a:prstGeom>
          <a:noFill/>
          <a:ln>
            <a:noFill/>
          </a:ln>
        </p:spPr>
      </p:pic>
      <p:sp>
        <p:nvSpPr>
          <p:cNvPr id="165" name="Google Shape;165;p24"/>
          <p:cNvSpPr/>
          <p:nvPr/>
        </p:nvSpPr>
        <p:spPr>
          <a:xfrm>
            <a:off x="716924" y="800074"/>
            <a:ext cx="4666445" cy="480131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For this project, the trained is deployed for inference using an interactive web app. Interactive web app is created streamlit. </a:t>
            </a:r>
            <a:endParaRPr sz="18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The 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locations.</a:t>
            </a:r>
            <a:endParaRPr sz="18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After creating the streamlit app and testing it on local machine, code is pushed to github and linked to streamlit cloud. Specifying the branch to be utilized for creating web app, we will in creating an app hosted on streamlit cloud.</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nvSpPr>
        <p:spPr>
          <a:xfrm>
            <a:off x="437882" y="731520"/>
            <a:ext cx="11423560" cy="54014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Libre Franklin"/>
                <a:ea typeface="Libre Franklin"/>
                <a:cs typeface="Libre Franklin"/>
                <a:sym typeface="Libre Franklin"/>
              </a:rPr>
              <a:t>Objective: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lnSpc>
                <a:spcPct val="150000"/>
              </a:lnSpc>
              <a:spcBef>
                <a:spcPts val="0"/>
              </a:spcBef>
              <a:spcAft>
                <a:spcPts val="0"/>
              </a:spcAft>
              <a:buNone/>
            </a:pPr>
            <a:r>
              <a:rPr lang="en-US" sz="1800">
                <a:solidFill>
                  <a:schemeClr val="dk1"/>
                </a:solidFill>
                <a:latin typeface="Libre Franklin"/>
                <a:ea typeface="Libre Franklin"/>
                <a:cs typeface="Libre Franklin"/>
                <a:sym typeface="Libre Franklin"/>
              </a:rPr>
              <a:t>Restaurant Rating has become the most commonly used parameter for judging a restaurant for any individual. Rating of a restaurant depends on factors like reviews, area situated, average cost for two people, votes, cuisines and the type of restaurant.</a:t>
            </a:r>
            <a:endParaRPr/>
          </a:p>
          <a:p>
            <a:pPr indent="0" lvl="0" marL="0" marR="0" rtl="0" algn="l">
              <a:lnSpc>
                <a:spcPct val="150000"/>
              </a:lnSpc>
              <a:spcBef>
                <a:spcPts val="0"/>
              </a:spcBef>
              <a:spcAft>
                <a:spcPts val="0"/>
              </a:spcAft>
              <a:buNone/>
            </a:pPr>
            <a:r>
              <a:rPr b="1" lang="en-US" sz="1800">
                <a:solidFill>
                  <a:schemeClr val="dk1"/>
                </a:solidFill>
                <a:latin typeface="Libre Franklin"/>
                <a:ea typeface="Libre Franklin"/>
                <a:cs typeface="Libre Franklin"/>
                <a:sym typeface="Libre Franklin"/>
              </a:rPr>
              <a:t>The main goal of this project is to deploy trained machine learning model predicting restaurant rating into streamlit,</a:t>
            </a:r>
            <a:endParaRPr/>
          </a:p>
          <a:p>
            <a:pPr indent="0" lvl="0" marL="0" marR="0" rtl="0" algn="l">
              <a:lnSpc>
                <a:spcPct val="150000"/>
              </a:lnSpc>
              <a:spcBef>
                <a:spcPts val="0"/>
              </a:spcBef>
              <a:spcAft>
                <a:spcPts val="0"/>
              </a:spcAft>
              <a:buNone/>
            </a:pPr>
            <a:r>
              <a:rPr b="1" lang="en-US" sz="1800">
                <a:solidFill>
                  <a:schemeClr val="dk1"/>
                </a:solidFill>
                <a:latin typeface="Libre Franklin"/>
                <a:ea typeface="Libre Franklin"/>
                <a:cs typeface="Libre Franklin"/>
                <a:sym typeface="Libre Franklin"/>
              </a:rPr>
              <a:t>providing dynamic visualizations using plotly library and insights on about the factors affecting the establishment of different types of restaurant at different places, restaurants which people like visit and to identify the rating of the restaurant.</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US" sz="2400" u="sng">
                <a:solidFill>
                  <a:schemeClr val="dk1"/>
                </a:solidFill>
                <a:latin typeface="Libre Franklin"/>
                <a:ea typeface="Libre Franklin"/>
                <a:cs typeface="Libre Franklin"/>
                <a:sym typeface="Libre Franklin"/>
              </a:rPr>
              <a:t>Benefits: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lnSpc>
                <a:spcPct val="150000"/>
              </a:lnSpc>
              <a:spcBef>
                <a:spcPts val="0"/>
              </a:spcBef>
              <a:spcAft>
                <a:spcPts val="0"/>
              </a:spcAft>
              <a:buNone/>
            </a:pPr>
            <a:r>
              <a:rPr lang="en-US" sz="1800">
                <a:solidFill>
                  <a:schemeClr val="dk1"/>
                </a:solidFill>
                <a:latin typeface="Libre Franklin"/>
                <a:ea typeface="Libre Franklin"/>
                <a:cs typeface="Libre Franklin"/>
                <a:sym typeface="Libre Franklin"/>
              </a:rPr>
              <a:t>This model can be used to determine the restaurant rating instantly and can be used to choose restaurant based on multiple factors.</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Architecture</a:t>
            </a:r>
            <a:endParaRPr/>
          </a:p>
        </p:txBody>
      </p:sp>
      <p:sp>
        <p:nvSpPr>
          <p:cNvPr id="124" name="Google Shape;124;p17"/>
          <p:cNvSpPr txBox="1"/>
          <p:nvPr/>
        </p:nvSpPr>
        <p:spPr>
          <a:xfrm>
            <a:off x="1174744" y="2331720"/>
            <a:ext cx="30175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Data Preparation</a:t>
            </a:r>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Model development</a:t>
            </a:r>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Deployment</a:t>
            </a:r>
            <a:endParaRPr/>
          </a:p>
        </p:txBody>
      </p:sp>
      <p:pic>
        <p:nvPicPr>
          <p:cNvPr id="125" name="Google Shape;125;p17"/>
          <p:cNvPicPr preferRelativeResize="0"/>
          <p:nvPr>
            <p:ph idx="1" type="body"/>
          </p:nvPr>
        </p:nvPicPr>
        <p:blipFill rotWithShape="1">
          <a:blip r:embed="rId3">
            <a:alphaModFix/>
          </a:blip>
          <a:srcRect b="0" l="0" r="0" t="0"/>
          <a:stretch/>
        </p:blipFill>
        <p:spPr>
          <a:xfrm>
            <a:off x="4457846" y="2150772"/>
            <a:ext cx="5433128" cy="40568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Data validation and transformation</a:t>
            </a:r>
            <a:endParaRPr/>
          </a:p>
        </p:txBody>
      </p:sp>
      <p:graphicFrame>
        <p:nvGraphicFramePr>
          <p:cNvPr id="131" name="Google Shape;131;p18"/>
          <p:cNvGraphicFramePr/>
          <p:nvPr/>
        </p:nvGraphicFramePr>
        <p:xfrm>
          <a:off x="1096963" y="2216879"/>
          <a:ext cx="3000000" cy="3000000"/>
        </p:xfrm>
        <a:graphic>
          <a:graphicData uri="http://schemas.openxmlformats.org/drawingml/2006/table">
            <a:tbl>
              <a:tblPr bandRow="1" firstRow="1">
                <a:noFill/>
                <a:tableStyleId>{6E975060-1FB0-48CB-9CAF-93BCAF4DD02E}</a:tableStyleId>
              </a:tblPr>
              <a:tblGrid>
                <a:gridCol w="2514600"/>
                <a:gridCol w="2514600"/>
                <a:gridCol w="2514600"/>
                <a:gridCol w="2514600"/>
              </a:tblGrid>
              <a:tr h="947525">
                <a:tc>
                  <a:txBody>
                    <a:bodyPr/>
                    <a:lstStyle/>
                    <a:p>
                      <a:pPr indent="0" lvl="0" marL="0" marR="0" rtl="0" algn="l">
                        <a:spcBef>
                          <a:spcPts val="0"/>
                        </a:spcBef>
                        <a:spcAft>
                          <a:spcPts val="0"/>
                        </a:spcAft>
                        <a:buNone/>
                      </a:pPr>
                      <a:r>
                        <a:rPr b="0" lang="en-US" sz="2400" u="none" cap="none" strike="noStrike">
                          <a:solidFill>
                            <a:schemeClr val="lt1"/>
                          </a:solidFill>
                        </a:rPr>
                        <a:t>DATA TYPE</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2400" cap="none">
                          <a:solidFill>
                            <a:schemeClr val="lt1"/>
                          </a:solidFill>
                        </a:rPr>
                        <a:t>NULL VALUES</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2400" cap="none">
                          <a:solidFill>
                            <a:schemeClr val="lt1"/>
                          </a:solidFill>
                        </a:rPr>
                        <a:t>NUMERICAL COLUMNS</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2400" cap="none">
                          <a:solidFill>
                            <a:schemeClr val="lt1"/>
                          </a:solidFill>
                        </a:rPr>
                        <a:t>CATEGORICAL COLUMNS</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1254875">
                <a:tc>
                  <a:txBody>
                    <a:bodyPr/>
                    <a:lstStyle/>
                    <a:p>
                      <a:pPr indent="0" lvl="0" marL="0" marR="0" rtl="0" algn="l">
                        <a:spcBef>
                          <a:spcPts val="0"/>
                        </a:spcBef>
                        <a:spcAft>
                          <a:spcPts val="0"/>
                        </a:spcAft>
                        <a:buNone/>
                      </a:pPr>
                      <a:r>
                        <a:rPr lang="en-US" sz="1400" cap="none">
                          <a:solidFill>
                            <a:schemeClr val="dk1"/>
                          </a:solidFill>
                        </a:rPr>
                        <a:t>Data type of columns is given in the schema file. It is validated when we insert the files into Database.</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cap="none">
                          <a:solidFill>
                            <a:schemeClr val="dk1"/>
                          </a:solidFill>
                        </a:rPr>
                        <a:t>If any of the columns in a file have all the values as NULL or missing, we can fill it by median</a:t>
                      </a:r>
                      <a:r>
                        <a:rPr lang="en-US" sz="1400" cap="none">
                          <a:solidFill>
                            <a:schemeClr val="dk1"/>
                          </a:solidFill>
                        </a:rPr>
                        <a:t> or mode</a:t>
                      </a:r>
                      <a:r>
                        <a:rPr lang="en-US" sz="1400" cap="none">
                          <a:solidFill>
                            <a:schemeClr val="dk1"/>
                          </a:solidFill>
                        </a:rPr>
                        <a:t> methods.</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All the numerical features were standardized using Standard Scaler, preventing any data leakage.</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One Hot Encoding  was used to treat categorical columns for the model in understandable way.</a:t>
                      </a:r>
                      <a:endParaRPr/>
                    </a:p>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54875">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If data type is wrong, we can convert it using pandas library.</a:t>
                      </a:r>
                      <a:endParaRPr/>
                    </a:p>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We can fill them by using mode of categorical columns or mean of numerical columns.</a:t>
                      </a:r>
                      <a:endParaRPr/>
                    </a:p>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lang="en-US" sz="1400" cap="none">
                          <a:solidFill>
                            <a:schemeClr val="dk1"/>
                          </a:solidFill>
                        </a:rPr>
                        <a:t>This process is done in pipeline  for numerical features for  the convenience of deployment.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lang="en-US" sz="1400" cap="none">
                          <a:solidFill>
                            <a:schemeClr val="dk1"/>
                          </a:solidFill>
                        </a:rPr>
                        <a:t>This process is done in pipeline for  categorical features for the convenience of deployment.</a:t>
                      </a:r>
                      <a:endParaRPr/>
                    </a:p>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Model Training</a:t>
            </a:r>
            <a:endParaRPr/>
          </a:p>
        </p:txBody>
      </p:sp>
      <p:sp>
        <p:nvSpPr>
          <p:cNvPr id="137" name="Google Shape;137;p19"/>
          <p:cNvSpPr txBox="1"/>
          <p:nvPr/>
        </p:nvSpPr>
        <p:spPr>
          <a:xfrm>
            <a:off x="914400" y="1994386"/>
            <a:ext cx="10820400" cy="4941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The data in database is imported to Jupyter notebook by using pandas.</a:t>
            </a:r>
            <a:endParaRPr/>
          </a:p>
          <a:p>
            <a:pPr indent="-342900" lvl="0" marL="342900" marR="0" rtl="0" algn="l">
              <a:lnSpc>
                <a:spcPct val="150000"/>
              </a:lnSpc>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In data preprocessing step, data is checked if there missing data, duplicate values, and datatypes of each feature. In our dataset, there were null values for few features.</a:t>
            </a:r>
            <a:endParaRPr/>
          </a:p>
          <a:p>
            <a:pPr indent="-342900" lvl="0" marL="342900" marR="0" rtl="0" algn="l">
              <a:lnSpc>
                <a:spcPct val="150000"/>
              </a:lnSpc>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Feature engineering is performed for creating different feature like price category, no of varieties.</a:t>
            </a:r>
            <a:endParaRPr sz="1800">
              <a:solidFill>
                <a:schemeClr val="dk1"/>
              </a:solidFill>
              <a:latin typeface="Libre Franklin"/>
              <a:ea typeface="Libre Franklin"/>
              <a:cs typeface="Libre Franklin"/>
              <a:sym typeface="Libre Franklin"/>
            </a:endParaRPr>
          </a:p>
          <a:p>
            <a:pPr indent="-342900" lvl="0" marL="342900" marR="0" rtl="0" algn="l">
              <a:lnSpc>
                <a:spcPct val="150000"/>
              </a:lnSpc>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Algorithm spot checking was performed on cleaned dataset by training the different models and evaluating their performance using Grid Search CV  having 5 folds. Their r2 score were obtained. The highest score is achieved by Random Forest Regressor.</a:t>
            </a:r>
            <a:endParaRPr sz="18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Hyper-parameter Tuning is performed for best model using random search on no of estimators, learning rate, max depth is performed to get the best hyper parameters for the model. Those parameters is then used on the model to get better result.</a:t>
            </a:r>
            <a:endParaRPr sz="18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Bookman Old Style"/>
              <a:buAutoNum type="arabicPeriod"/>
            </a:pPr>
            <a:r>
              <a:rPr lang="en-US" sz="1800">
                <a:solidFill>
                  <a:schemeClr val="dk1"/>
                </a:solidFill>
                <a:latin typeface="Libre Franklin"/>
                <a:ea typeface="Libre Franklin"/>
                <a:cs typeface="Libre Franklin"/>
                <a:sym typeface="Libre Franklin"/>
              </a:rPr>
              <a:t>Test dataset is used to evaluate the model. 20% of dataset was separated for testing. Predicted results of the model are compared with the actual data to check the amount of error.</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746760" y="502920"/>
            <a:ext cx="10439400" cy="541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Model Selection:</a:t>
            </a:r>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0" lvl="0" marL="0" marR="0" rtl="0" algn="l">
              <a:lnSpc>
                <a:spcPct val="150000"/>
              </a:lnSpc>
              <a:spcBef>
                <a:spcPts val="0"/>
              </a:spcBef>
              <a:spcAft>
                <a:spcPts val="0"/>
              </a:spcAft>
              <a:buNone/>
            </a:pPr>
            <a:r>
              <a:rPr lang="en-US" sz="2000">
                <a:solidFill>
                  <a:schemeClr val="dk1"/>
                </a:solidFill>
                <a:latin typeface="Libre Franklin"/>
                <a:ea typeface="Libre Franklin"/>
                <a:cs typeface="Libre Franklin"/>
                <a:sym typeface="Libre Franklin"/>
              </a:rPr>
              <a:t>Having trained several models and obtained mean squared error scores, it was determined that Rando Forest performs better than other models. Grid Search CV with 5 folds are used then to optimize our model.</a:t>
            </a:r>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US" sz="2400" u="sng">
                <a:solidFill>
                  <a:schemeClr val="dk1"/>
                </a:solidFill>
                <a:latin typeface="Libre Franklin"/>
                <a:ea typeface="Libre Franklin"/>
                <a:cs typeface="Libre Franklin"/>
                <a:sym typeface="Libre Franklin"/>
              </a:rPr>
              <a:t>Model Inference</a:t>
            </a:r>
            <a:endParaRPr b="1" sz="2400" u="sng">
              <a:solidFill>
                <a:schemeClr val="dk1"/>
              </a:solidFill>
              <a:latin typeface="Libre Franklin"/>
              <a:ea typeface="Libre Franklin"/>
              <a:cs typeface="Libre Franklin"/>
              <a:sym typeface="Libre Franklin"/>
            </a:endParaRPr>
          </a:p>
          <a:p>
            <a:pPr indent="0" lvl="0" marL="0" marR="0" rtl="0" algn="l">
              <a:lnSpc>
                <a:spcPct val="150000"/>
              </a:lnSpc>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Libre Franklin"/>
                <a:ea typeface="Libre Franklin"/>
                <a:cs typeface="Libre Franklin"/>
                <a:sym typeface="Libre Franklin"/>
              </a:rPr>
              <a:t>For this project, the trained is deployed for inference using an interactive web app. Interactive web app is created streamlit. </a:t>
            </a:r>
            <a:endParaRPr sz="2000">
              <a:solidFill>
                <a:schemeClr val="dk1"/>
              </a:solidFill>
              <a:latin typeface="Libre Franklin"/>
              <a:ea typeface="Libre Franklin"/>
              <a:cs typeface="Libre Franklin"/>
              <a:sym typeface="Libre Franklin"/>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Libre Franklin"/>
                <a:ea typeface="Libre Franklin"/>
                <a:cs typeface="Libre Franklin"/>
                <a:sym typeface="Libre Franklin"/>
              </a:rPr>
              <a:t>The 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locations.</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 Q&amp;A</a:t>
            </a:r>
            <a:endParaRPr/>
          </a:p>
        </p:txBody>
      </p:sp>
      <p:graphicFrame>
        <p:nvGraphicFramePr>
          <p:cNvPr id="148" name="Google Shape;148;p21"/>
          <p:cNvGraphicFramePr/>
          <p:nvPr/>
        </p:nvGraphicFramePr>
        <p:xfrm>
          <a:off x="1096962" y="2216878"/>
          <a:ext cx="3000000" cy="3000000"/>
        </p:xfrm>
        <a:graphic>
          <a:graphicData uri="http://schemas.openxmlformats.org/drawingml/2006/table">
            <a:tbl>
              <a:tblPr bandRow="1" firstRow="1">
                <a:noFill/>
                <a:tableStyleId>{6E975060-1FB0-48CB-9CAF-93BCAF4DD02E}</a:tableStyleId>
              </a:tblPr>
              <a:tblGrid>
                <a:gridCol w="2491825"/>
                <a:gridCol w="2491825"/>
                <a:gridCol w="2491825"/>
                <a:gridCol w="2491825"/>
              </a:tblGrid>
              <a:tr h="1371800">
                <a:tc>
                  <a:txBody>
                    <a:bodyPr/>
                    <a:lstStyle/>
                    <a:p>
                      <a:pPr indent="0" lvl="0" marL="0" marR="0" rtl="0" algn="l">
                        <a:spcBef>
                          <a:spcPts val="0"/>
                        </a:spcBef>
                        <a:spcAft>
                          <a:spcPts val="0"/>
                        </a:spcAft>
                        <a:buNone/>
                      </a:pPr>
                      <a:r>
                        <a:rPr b="0" lang="en-US" sz="1800" cap="none">
                          <a:solidFill>
                            <a:schemeClr val="lt1"/>
                          </a:solidFill>
                        </a:rPr>
                        <a:t>What is the sourse of data</a:t>
                      </a:r>
                      <a:r>
                        <a:rPr b="0" lang="en-US" sz="2000" cap="none">
                          <a:solidFill>
                            <a:schemeClr val="lt1"/>
                          </a:solidFill>
                        </a:rPr>
                        <a: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1800" cap="none">
                          <a:solidFill>
                            <a:schemeClr val="lt1"/>
                          </a:solidFill>
                        </a:rPr>
                        <a:t>What was the type of data?</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1600" cap="none">
                          <a:solidFill>
                            <a:schemeClr val="lt1"/>
                          </a:solidFill>
                        </a:rPr>
                        <a:t>What is the complete flow you followed in this project?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1600" cap="none">
                          <a:solidFill>
                            <a:schemeClr val="lt1"/>
                          </a:solidFill>
                        </a:rPr>
                        <a:t>How are logs managed?</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1928200">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The data for training is taken</a:t>
                      </a:r>
                      <a:r>
                        <a:rPr lang="en-US" sz="1400" cap="none">
                          <a:solidFill>
                            <a:schemeClr val="dk1"/>
                          </a:solidFill>
                        </a:rPr>
                        <a:t> from Kaggle Platform, where it is created by using web scraping on Zomato Website</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cap="none">
                          <a:solidFill>
                            <a:schemeClr val="dk1"/>
                          </a:solidFill>
                        </a:rPr>
                        <a:t>The data is the combination of both numerical and categorical values.</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sz="1400" cap="none">
                          <a:solidFill>
                            <a:schemeClr val="dk1"/>
                          </a:solidFill>
                        </a:rPr>
                        <a:t>Refer to 3</a:t>
                      </a:r>
                      <a:r>
                        <a:rPr baseline="30000" lang="en-US" sz="1400" cap="none">
                          <a:solidFill>
                            <a:schemeClr val="dk1"/>
                          </a:solidFill>
                        </a:rPr>
                        <a:t>rd</a:t>
                      </a:r>
                      <a:r>
                        <a:rPr lang="en-US" sz="1400" cap="none">
                          <a:solidFill>
                            <a:schemeClr val="dk1"/>
                          </a:solidFill>
                        </a:rPr>
                        <a:t> slide for the process flow.</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40"/>
                        <a:buFont typeface="Arial"/>
                        <a:buNone/>
                      </a:pPr>
                      <a:r>
                        <a:rPr lang="en-US" sz="1400">
                          <a:latin typeface="Arial"/>
                          <a:ea typeface="Arial"/>
                          <a:cs typeface="Arial"/>
                          <a:sym typeface="Arial"/>
                        </a:rPr>
                        <a:t>Following s are the logs that we are using : </a:t>
                      </a:r>
                      <a:endParaRPr/>
                    </a:p>
                    <a:p>
                      <a:pPr indent="0" lvl="0" marL="0" marR="0" rtl="0" algn="l">
                        <a:lnSpc>
                          <a:spcPct val="100000"/>
                        </a:lnSpc>
                        <a:spcBef>
                          <a:spcPts val="960"/>
                        </a:spcBef>
                        <a:spcAft>
                          <a:spcPts val="0"/>
                        </a:spcAft>
                        <a:buClr>
                          <a:schemeClr val="dk1"/>
                        </a:buClr>
                        <a:buSzPts val="1440"/>
                        <a:buFont typeface="Arial"/>
                        <a:buNone/>
                      </a:pPr>
                      <a:r>
                        <a:rPr lang="en-US" sz="1400">
                          <a:latin typeface="Arial"/>
                          <a:ea typeface="Arial"/>
                          <a:cs typeface="Arial"/>
                          <a:sym typeface="Arial"/>
                        </a:rPr>
                        <a:t>Data Insertion log, Model Fitting log, prediction log, etc.</a:t>
                      </a:r>
                      <a:endParaRPr/>
                    </a:p>
                    <a:p>
                      <a:pPr indent="0" lvl="0" marL="0" marR="0" rtl="0" algn="l">
                        <a:lnSpc>
                          <a:spcPct val="100000"/>
                        </a:lnSpc>
                        <a:spcBef>
                          <a:spcPts val="0"/>
                        </a:spcBef>
                        <a:spcAft>
                          <a:spcPts val="0"/>
                        </a:spcAft>
                        <a:buClr>
                          <a:schemeClr val="dk1"/>
                        </a:buClr>
                        <a:buSzPts val="1400"/>
                        <a:buFont typeface="Libre Franklin"/>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1005840" y="838200"/>
            <a:ext cx="10988100" cy="437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a:ea typeface="Libre Franklin"/>
                <a:cs typeface="Libre Franklin"/>
                <a:sym typeface="Libre Franklin"/>
              </a:rPr>
              <a:t>What techniques were you using for data pre-processing?</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Removing unwanted attributes</a:t>
            </a:r>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Visualizing  relation of independent variables with each other and output variables</a:t>
            </a:r>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Checking and changing Distribution of continuous values</a:t>
            </a:r>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Removing outliers</a:t>
            </a:r>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Cleaning data and imputing if null values are present. </a:t>
            </a:r>
            <a:endParaRPr/>
          </a:p>
          <a:p>
            <a:pPr indent="-285750" lvl="1" marL="701040" marR="0" rtl="0" algn="l">
              <a:lnSpc>
                <a:spcPct val="100000"/>
              </a:lnSpc>
              <a:spcBef>
                <a:spcPts val="960"/>
              </a:spcBef>
              <a:spcAft>
                <a:spcPts val="0"/>
              </a:spcAft>
              <a:buClr>
                <a:schemeClr val="dk1"/>
              </a:buClr>
              <a:buSzPts val="2100"/>
              <a:buFont typeface="Arial"/>
              <a:buChar char="•"/>
            </a:pPr>
            <a:r>
              <a:rPr b="0" i="0" lang="en-US" sz="1800" u="none" cap="none" strike="noStrike">
                <a:solidFill>
                  <a:schemeClr val="dk1"/>
                </a:solidFill>
                <a:latin typeface="Arial"/>
                <a:ea typeface="Arial"/>
                <a:cs typeface="Arial"/>
                <a:sym typeface="Arial"/>
              </a:rPr>
              <a:t>Converting categorical data into numeric values.</a:t>
            </a:r>
            <a:endParaRPr/>
          </a:p>
          <a:p>
            <a:pPr indent="0" lvl="0" marL="914400" marR="0" rtl="0" algn="l">
              <a:lnSpc>
                <a:spcPct val="100000"/>
              </a:lnSpc>
              <a:spcBef>
                <a:spcPts val="96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579120" y="1051560"/>
            <a:ext cx="10487684" cy="46115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40"/>
              <a:buFont typeface="Arial"/>
              <a:buNone/>
            </a:pPr>
            <a:r>
              <a:rPr lang="en-US" sz="2400">
                <a:solidFill>
                  <a:schemeClr val="dk1"/>
                </a:solidFill>
                <a:latin typeface="Arial"/>
                <a:ea typeface="Arial"/>
                <a:cs typeface="Arial"/>
                <a:sym typeface="Arial"/>
              </a:rPr>
              <a:t>How training was done or what models were used?</a:t>
            </a:r>
            <a:endParaRPr/>
          </a:p>
          <a:p>
            <a:pPr indent="0" lvl="0" marL="0" marR="0" rtl="0" algn="l">
              <a:lnSpc>
                <a:spcPct val="100000"/>
              </a:lnSpc>
              <a:spcBef>
                <a:spcPts val="960"/>
              </a:spcBef>
              <a:spcAft>
                <a:spcPts val="0"/>
              </a:spcAft>
              <a:buNone/>
            </a:pPr>
            <a:r>
              <a:t/>
            </a:r>
            <a:endParaRPr sz="1800">
              <a:solidFill>
                <a:schemeClr val="dk1"/>
              </a:solidFill>
              <a:latin typeface="Arial"/>
              <a:ea typeface="Arial"/>
              <a:cs typeface="Arial"/>
              <a:sym typeface="Arial"/>
            </a:endParaRPr>
          </a:p>
          <a:p>
            <a:pPr indent="-285750" lvl="0" marL="285750" marR="0" rtl="0" algn="l">
              <a:lnSpc>
                <a:spcPct val="150000"/>
              </a:lnSpc>
              <a:spcBef>
                <a:spcPts val="960"/>
              </a:spcBef>
              <a:spcAft>
                <a:spcPts val="0"/>
              </a:spcAft>
              <a:buClr>
                <a:schemeClr val="dk1"/>
              </a:buClr>
              <a:buSzPts val="2100"/>
              <a:buFont typeface="Arial"/>
              <a:buChar char="•"/>
            </a:pPr>
            <a:r>
              <a:rPr lang="en-US" sz="1600">
                <a:solidFill>
                  <a:schemeClr val="dk1"/>
                </a:solidFill>
                <a:latin typeface="Arial"/>
                <a:ea typeface="Arial"/>
                <a:cs typeface="Arial"/>
                <a:sym typeface="Arial"/>
              </a:rPr>
              <a:t>First, we started with data cleaning,  EDA and feature engineering. Data type of columns were corrected by using pandas attributes.</a:t>
            </a:r>
            <a:endParaRPr/>
          </a:p>
          <a:p>
            <a:pPr indent="-285750" lvl="0" marL="285750" marR="0" rtl="0" algn="l">
              <a:lnSpc>
                <a:spcPct val="150000"/>
              </a:lnSpc>
              <a:spcBef>
                <a:spcPts val="960"/>
              </a:spcBef>
              <a:spcAft>
                <a:spcPts val="0"/>
              </a:spcAft>
              <a:buClr>
                <a:schemeClr val="dk1"/>
              </a:buClr>
              <a:buSzPts val="2100"/>
              <a:buFont typeface="Arial"/>
              <a:buChar char="•"/>
            </a:pPr>
            <a:r>
              <a:rPr lang="en-US" sz="1600">
                <a:solidFill>
                  <a:schemeClr val="dk1"/>
                </a:solidFill>
                <a:latin typeface="Arial"/>
                <a:ea typeface="Arial"/>
                <a:cs typeface="Arial"/>
                <a:sym typeface="Arial"/>
              </a:rPr>
              <a:t>Then, outliers and ambiguities were removed from the data. Categorical features were encoded by applying One-hot encoding, and numerical columns was scaled using Standard Scaler.</a:t>
            </a:r>
            <a:endParaRPr/>
          </a:p>
          <a:p>
            <a:pPr indent="-285750" lvl="0" marL="285750" marR="0" rtl="0" algn="l">
              <a:lnSpc>
                <a:spcPct val="150000"/>
              </a:lnSpc>
              <a:spcBef>
                <a:spcPts val="960"/>
              </a:spcBef>
              <a:spcAft>
                <a:spcPts val="0"/>
              </a:spcAft>
              <a:buClr>
                <a:schemeClr val="dk1"/>
              </a:buClr>
              <a:buSzPts val="2100"/>
              <a:buFont typeface="Arial"/>
              <a:buChar char="•"/>
            </a:pPr>
            <a:r>
              <a:rPr lang="en-US" sz="1600">
                <a:solidFill>
                  <a:schemeClr val="dk1"/>
                </a:solidFill>
                <a:latin typeface="Arial"/>
                <a:ea typeface="Arial"/>
                <a:cs typeface="Arial"/>
                <a:sym typeface="Arial"/>
              </a:rPr>
              <a:t>Data pipeline was created to implement data scaling, one-hot encoding and an estimator to prevent any data leakage. </a:t>
            </a:r>
            <a:endParaRPr/>
          </a:p>
          <a:p>
            <a:pPr indent="-285750" lvl="0" marL="285750" marR="0" rtl="0" algn="l">
              <a:lnSpc>
                <a:spcPct val="150000"/>
              </a:lnSpc>
              <a:spcBef>
                <a:spcPts val="960"/>
              </a:spcBef>
              <a:spcAft>
                <a:spcPts val="0"/>
              </a:spcAft>
              <a:buClr>
                <a:schemeClr val="dk1"/>
              </a:buClr>
              <a:buSzPts val="2100"/>
              <a:buFont typeface="Arial"/>
              <a:buChar char="•"/>
            </a:pPr>
            <a:r>
              <a:rPr lang="en-US" sz="1600">
                <a:solidFill>
                  <a:schemeClr val="dk1"/>
                </a:solidFill>
                <a:latin typeface="Arial"/>
                <a:ea typeface="Arial"/>
                <a:cs typeface="Arial"/>
                <a:sym typeface="Arial"/>
              </a:rPr>
              <a:t>LightGBM model was used as the best estimator which was then used for production followed by hyperparameter tuning.</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