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9" r:id="rId1"/>
  </p:sldMasterIdLst>
  <p:notesMasterIdLst>
    <p:notesMasterId r:id="rId15"/>
  </p:notesMasterIdLst>
  <p:sldIdLst>
    <p:sldId id="256" r:id="rId2"/>
    <p:sldId id="265" r:id="rId3"/>
    <p:sldId id="257" r:id="rId4"/>
    <p:sldId id="266" r:id="rId5"/>
    <p:sldId id="268" r:id="rId6"/>
    <p:sldId id="267" r:id="rId7"/>
    <p:sldId id="258" r:id="rId8"/>
    <p:sldId id="259" r:id="rId9"/>
    <p:sldId id="260" r:id="rId10"/>
    <p:sldId id="262" r:id="rId11"/>
    <p:sldId id="263"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59A5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A34FC4-203A-451D-9911-3876821A6C1F}" type="datetimeFigureOut">
              <a:rPr lang="pt-BR" smtClean="0"/>
              <a:t>15/05/2021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F62E53-9BD0-43F2-AF37-18CF88A50788}" type="slidenum">
              <a:rPr lang="pt-BR" smtClean="0"/>
              <a:t>‹nº›</a:t>
            </a:fld>
            <a:endParaRPr lang="pt-BR"/>
          </a:p>
        </p:txBody>
      </p:sp>
    </p:spTree>
    <p:extLst>
      <p:ext uri="{BB962C8B-B14F-4D97-AF65-F5344CB8AC3E}">
        <p14:creationId xmlns:p14="http://schemas.microsoft.com/office/powerpoint/2010/main" val="6670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DC7FBA5-F9FB-4C09-A780-EFBB4C438386}" type="datetime1">
              <a:rPr lang="en-US" smtClean="0"/>
              <a:t>5/15/2021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pPr/>
              <a:t>‹nº›</a:t>
            </a:fld>
            <a:endParaRPr lang="en-US" dirty="0"/>
          </a:p>
        </p:txBody>
      </p:sp>
      <p:pic>
        <p:nvPicPr>
          <p:cNvPr id="8" name="Imagem 7" descr="Desenho de uma pessoa&#10;&#10;Descrição gerada automaticamente com confiança baixa">
            <a:extLst>
              <a:ext uri="{FF2B5EF4-FFF2-40B4-BE49-F238E27FC236}">
                <a16:creationId xmlns:a16="http://schemas.microsoft.com/office/drawing/2014/main" id="{35C98C21-DA22-4B05-B034-DB9E149C64E0}"/>
              </a:ext>
            </a:extLst>
          </p:cNvPr>
          <p:cNvPicPr>
            <a:picLocks noChangeAspect="1"/>
          </p:cNvPicPr>
          <p:nvPr userDrawn="1"/>
        </p:nvPicPr>
        <p:blipFill>
          <a:blip r:embed="rId3"/>
          <a:stretch>
            <a:fillRect/>
          </a:stretch>
        </p:blipFill>
        <p:spPr>
          <a:xfrm>
            <a:off x="11569104" y="0"/>
            <a:ext cx="708624" cy="708624"/>
          </a:xfrm>
          <a:prstGeom prst="rect">
            <a:avLst/>
          </a:prstGeom>
        </p:spPr>
      </p:pic>
    </p:spTree>
    <p:extLst>
      <p:ext uri="{BB962C8B-B14F-4D97-AF65-F5344CB8AC3E}">
        <p14:creationId xmlns:p14="http://schemas.microsoft.com/office/powerpoint/2010/main" val="3742451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24AEE401-32A5-4098-AAE3-D086A4E43F15}" type="datetime1">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pic>
        <p:nvPicPr>
          <p:cNvPr id="8" name="Imagem 7" descr="Desenho de uma pessoa&#10;&#10;Descrição gerada automaticamente com confiança baixa">
            <a:extLst>
              <a:ext uri="{FF2B5EF4-FFF2-40B4-BE49-F238E27FC236}">
                <a16:creationId xmlns:a16="http://schemas.microsoft.com/office/drawing/2014/main" id="{D445470F-EC0B-4D86-9164-010256F24CEA}"/>
              </a:ext>
            </a:extLst>
          </p:cNvPr>
          <p:cNvPicPr>
            <a:picLocks noChangeAspect="1"/>
          </p:cNvPicPr>
          <p:nvPr userDrawn="1"/>
        </p:nvPicPr>
        <p:blipFill>
          <a:blip r:embed="rId2"/>
          <a:stretch>
            <a:fillRect/>
          </a:stretch>
        </p:blipFill>
        <p:spPr>
          <a:xfrm>
            <a:off x="11569104" y="0"/>
            <a:ext cx="708624" cy="708624"/>
          </a:xfrm>
          <a:prstGeom prst="rect">
            <a:avLst/>
          </a:prstGeom>
        </p:spPr>
      </p:pic>
    </p:spTree>
    <p:extLst>
      <p:ext uri="{BB962C8B-B14F-4D97-AF65-F5344CB8AC3E}">
        <p14:creationId xmlns:p14="http://schemas.microsoft.com/office/powerpoint/2010/main" val="217089889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24AEE401-32A5-4098-AAE3-D086A4E43F15}" type="datetime1">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pic>
        <p:nvPicPr>
          <p:cNvPr id="8" name="Imagem 7" descr="Desenho de uma pessoa&#10;&#10;Descrição gerada automaticamente com confiança baixa">
            <a:extLst>
              <a:ext uri="{FF2B5EF4-FFF2-40B4-BE49-F238E27FC236}">
                <a16:creationId xmlns:a16="http://schemas.microsoft.com/office/drawing/2014/main" id="{A1B53C41-6C24-4686-98BA-631F72D06804}"/>
              </a:ext>
            </a:extLst>
          </p:cNvPr>
          <p:cNvPicPr>
            <a:picLocks noChangeAspect="1"/>
          </p:cNvPicPr>
          <p:nvPr userDrawn="1"/>
        </p:nvPicPr>
        <p:blipFill>
          <a:blip r:embed="rId2"/>
          <a:stretch>
            <a:fillRect/>
          </a:stretch>
        </p:blipFill>
        <p:spPr>
          <a:xfrm>
            <a:off x="11569104" y="0"/>
            <a:ext cx="708624" cy="708624"/>
          </a:xfrm>
          <a:prstGeom prst="rect">
            <a:avLst/>
          </a:prstGeom>
        </p:spPr>
      </p:pic>
    </p:spTree>
    <p:extLst>
      <p:ext uri="{BB962C8B-B14F-4D97-AF65-F5344CB8AC3E}">
        <p14:creationId xmlns:p14="http://schemas.microsoft.com/office/powerpoint/2010/main" val="118166570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24AEE401-32A5-4098-AAE3-D086A4E43F15}" type="datetime1">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0" name="Imagem 9" descr="Desenho de uma pessoa&#10;&#10;Descrição gerada automaticamente com confiança baixa">
            <a:extLst>
              <a:ext uri="{FF2B5EF4-FFF2-40B4-BE49-F238E27FC236}">
                <a16:creationId xmlns:a16="http://schemas.microsoft.com/office/drawing/2014/main" id="{1C1607CB-C91F-4B40-9B2A-476973AFA1B4}"/>
              </a:ext>
            </a:extLst>
          </p:cNvPr>
          <p:cNvPicPr>
            <a:picLocks noChangeAspect="1"/>
          </p:cNvPicPr>
          <p:nvPr userDrawn="1"/>
        </p:nvPicPr>
        <p:blipFill>
          <a:blip r:embed="rId2"/>
          <a:stretch>
            <a:fillRect/>
          </a:stretch>
        </p:blipFill>
        <p:spPr>
          <a:xfrm>
            <a:off x="11569104" y="0"/>
            <a:ext cx="708624" cy="708624"/>
          </a:xfrm>
          <a:prstGeom prst="rect">
            <a:avLst/>
          </a:prstGeom>
        </p:spPr>
      </p:pic>
    </p:spTree>
    <p:extLst>
      <p:ext uri="{BB962C8B-B14F-4D97-AF65-F5344CB8AC3E}">
        <p14:creationId xmlns:p14="http://schemas.microsoft.com/office/powerpoint/2010/main" val="265368774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24AEE401-32A5-4098-AAE3-D086A4E43F15}" type="datetime1">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pic>
        <p:nvPicPr>
          <p:cNvPr id="8" name="Imagem 7" descr="Desenho de uma pessoa&#10;&#10;Descrição gerada automaticamente com confiança baixa">
            <a:extLst>
              <a:ext uri="{FF2B5EF4-FFF2-40B4-BE49-F238E27FC236}">
                <a16:creationId xmlns:a16="http://schemas.microsoft.com/office/drawing/2014/main" id="{A322CF48-656B-4806-9815-8263813626C8}"/>
              </a:ext>
            </a:extLst>
          </p:cNvPr>
          <p:cNvPicPr>
            <a:picLocks noChangeAspect="1"/>
          </p:cNvPicPr>
          <p:nvPr userDrawn="1"/>
        </p:nvPicPr>
        <p:blipFill>
          <a:blip r:embed="rId2"/>
          <a:stretch>
            <a:fillRect/>
          </a:stretch>
        </p:blipFill>
        <p:spPr>
          <a:xfrm>
            <a:off x="11569104" y="0"/>
            <a:ext cx="708624" cy="708624"/>
          </a:xfrm>
          <a:prstGeom prst="rect">
            <a:avLst/>
          </a:prstGeom>
        </p:spPr>
      </p:pic>
    </p:spTree>
    <p:extLst>
      <p:ext uri="{BB962C8B-B14F-4D97-AF65-F5344CB8AC3E}">
        <p14:creationId xmlns:p14="http://schemas.microsoft.com/office/powerpoint/2010/main" val="341336302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24AEE401-32A5-4098-AAE3-D086A4E43F15}" type="datetime1">
              <a:rPr lang="en-US" smtClean="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‹nº›</a:t>
            </a:fld>
            <a:endParaRPr lang="en-US" dirty="0"/>
          </a:p>
        </p:txBody>
      </p:sp>
      <p:pic>
        <p:nvPicPr>
          <p:cNvPr id="13" name="Imagem 12" descr="Desenho de uma pessoa&#10;&#10;Descrição gerada automaticamente com confiança baixa">
            <a:extLst>
              <a:ext uri="{FF2B5EF4-FFF2-40B4-BE49-F238E27FC236}">
                <a16:creationId xmlns:a16="http://schemas.microsoft.com/office/drawing/2014/main" id="{8444CDE1-8169-489E-B9B8-5426ACE63DA0}"/>
              </a:ext>
            </a:extLst>
          </p:cNvPr>
          <p:cNvPicPr>
            <a:picLocks noChangeAspect="1"/>
          </p:cNvPicPr>
          <p:nvPr userDrawn="1"/>
        </p:nvPicPr>
        <p:blipFill>
          <a:blip r:embed="rId2"/>
          <a:stretch>
            <a:fillRect/>
          </a:stretch>
        </p:blipFill>
        <p:spPr>
          <a:xfrm>
            <a:off x="11569104" y="0"/>
            <a:ext cx="708624" cy="708624"/>
          </a:xfrm>
          <a:prstGeom prst="rect">
            <a:avLst/>
          </a:prstGeom>
        </p:spPr>
      </p:pic>
    </p:spTree>
    <p:extLst>
      <p:ext uri="{BB962C8B-B14F-4D97-AF65-F5344CB8AC3E}">
        <p14:creationId xmlns:p14="http://schemas.microsoft.com/office/powerpoint/2010/main" val="378339060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24AEE401-32A5-4098-AAE3-D086A4E43F15}" type="datetime1">
              <a:rPr lang="en-US" smtClean="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‹nº›</a:t>
            </a:fld>
            <a:endParaRPr lang="en-US" dirty="0"/>
          </a:p>
        </p:txBody>
      </p:sp>
      <p:pic>
        <p:nvPicPr>
          <p:cNvPr id="15" name="Imagem 14" descr="Desenho de uma pessoa&#10;&#10;Descrição gerada automaticamente com confiança baixa">
            <a:extLst>
              <a:ext uri="{FF2B5EF4-FFF2-40B4-BE49-F238E27FC236}">
                <a16:creationId xmlns:a16="http://schemas.microsoft.com/office/drawing/2014/main" id="{C25AD460-50A7-4879-B60C-085EB4E25703}"/>
              </a:ext>
            </a:extLst>
          </p:cNvPr>
          <p:cNvPicPr>
            <a:picLocks noChangeAspect="1"/>
          </p:cNvPicPr>
          <p:nvPr userDrawn="1"/>
        </p:nvPicPr>
        <p:blipFill>
          <a:blip r:embed="rId2"/>
          <a:stretch>
            <a:fillRect/>
          </a:stretch>
        </p:blipFill>
        <p:spPr>
          <a:xfrm>
            <a:off x="11569104" y="0"/>
            <a:ext cx="708624" cy="708624"/>
          </a:xfrm>
          <a:prstGeom prst="rect">
            <a:avLst/>
          </a:prstGeom>
        </p:spPr>
      </p:pic>
    </p:spTree>
    <p:extLst>
      <p:ext uri="{BB962C8B-B14F-4D97-AF65-F5344CB8AC3E}">
        <p14:creationId xmlns:p14="http://schemas.microsoft.com/office/powerpoint/2010/main" val="170928613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4AEE401-32A5-4098-AAE3-D086A4E43F15}" type="datetime1">
              <a:rPr lang="en-US" smtClean="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pic>
        <p:nvPicPr>
          <p:cNvPr id="7" name="Imagem 6" descr="Desenho de uma pessoa&#10;&#10;Descrição gerada automaticamente com confiança baixa">
            <a:extLst>
              <a:ext uri="{FF2B5EF4-FFF2-40B4-BE49-F238E27FC236}">
                <a16:creationId xmlns:a16="http://schemas.microsoft.com/office/drawing/2014/main" id="{EA4092C9-9890-4528-813D-C6B849D077F3}"/>
              </a:ext>
            </a:extLst>
          </p:cNvPr>
          <p:cNvPicPr>
            <a:picLocks noChangeAspect="1"/>
          </p:cNvPicPr>
          <p:nvPr userDrawn="1"/>
        </p:nvPicPr>
        <p:blipFill>
          <a:blip r:embed="rId2"/>
          <a:stretch>
            <a:fillRect/>
          </a:stretch>
        </p:blipFill>
        <p:spPr>
          <a:xfrm>
            <a:off x="11569104" y="0"/>
            <a:ext cx="708624" cy="708624"/>
          </a:xfrm>
          <a:prstGeom prst="rect">
            <a:avLst/>
          </a:prstGeom>
        </p:spPr>
      </p:pic>
    </p:spTree>
    <p:extLst>
      <p:ext uri="{BB962C8B-B14F-4D97-AF65-F5344CB8AC3E}">
        <p14:creationId xmlns:p14="http://schemas.microsoft.com/office/powerpoint/2010/main" val="186317256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4AEE401-32A5-4098-AAE3-D086A4E43F15}" type="datetime1">
              <a:rPr lang="en-US" smtClean="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pic>
        <p:nvPicPr>
          <p:cNvPr id="7" name="Imagem 6" descr="Desenho de uma pessoa&#10;&#10;Descrição gerada automaticamente com confiança baixa">
            <a:extLst>
              <a:ext uri="{FF2B5EF4-FFF2-40B4-BE49-F238E27FC236}">
                <a16:creationId xmlns:a16="http://schemas.microsoft.com/office/drawing/2014/main" id="{702D1B44-551F-4A11-8925-98770DD495CA}"/>
              </a:ext>
            </a:extLst>
          </p:cNvPr>
          <p:cNvPicPr>
            <a:picLocks noChangeAspect="1"/>
          </p:cNvPicPr>
          <p:nvPr userDrawn="1"/>
        </p:nvPicPr>
        <p:blipFill>
          <a:blip r:embed="rId2"/>
          <a:stretch>
            <a:fillRect/>
          </a:stretch>
        </p:blipFill>
        <p:spPr>
          <a:xfrm>
            <a:off x="11569104" y="0"/>
            <a:ext cx="708624" cy="708624"/>
          </a:xfrm>
          <a:prstGeom prst="rect">
            <a:avLst/>
          </a:prstGeom>
        </p:spPr>
      </p:pic>
    </p:spTree>
    <p:extLst>
      <p:ext uri="{BB962C8B-B14F-4D97-AF65-F5344CB8AC3E}">
        <p14:creationId xmlns:p14="http://schemas.microsoft.com/office/powerpoint/2010/main" val="296193297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4AEE401-32A5-4098-AAE3-D086A4E43F15}" type="datetime1">
              <a:rPr lang="en-US" smtClean="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pic>
        <p:nvPicPr>
          <p:cNvPr id="7" name="Imagem 6" descr="Desenho de uma pessoa&#10;&#10;Descrição gerada automaticamente com confiança baixa">
            <a:extLst>
              <a:ext uri="{FF2B5EF4-FFF2-40B4-BE49-F238E27FC236}">
                <a16:creationId xmlns:a16="http://schemas.microsoft.com/office/drawing/2014/main" id="{A08991B1-B07D-45F5-BDE9-B0AB37140896}"/>
              </a:ext>
            </a:extLst>
          </p:cNvPr>
          <p:cNvPicPr>
            <a:picLocks noChangeAspect="1"/>
          </p:cNvPicPr>
          <p:nvPr userDrawn="1"/>
        </p:nvPicPr>
        <p:blipFill>
          <a:blip r:embed="rId2"/>
          <a:stretch>
            <a:fillRect/>
          </a:stretch>
        </p:blipFill>
        <p:spPr>
          <a:xfrm>
            <a:off x="11569104" y="0"/>
            <a:ext cx="708624" cy="708624"/>
          </a:xfrm>
          <a:prstGeom prst="rect">
            <a:avLst/>
          </a:prstGeom>
        </p:spPr>
      </p:pic>
    </p:spTree>
    <p:extLst>
      <p:ext uri="{BB962C8B-B14F-4D97-AF65-F5344CB8AC3E}">
        <p14:creationId xmlns:p14="http://schemas.microsoft.com/office/powerpoint/2010/main" val="62900231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A0466C0-FB97-4C18-8A23-296CD547EEBF}" type="datetime1">
              <a:rPr lang="en-US" smtClean="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pic>
        <p:nvPicPr>
          <p:cNvPr id="7" name="Imagem 6" descr="Desenho de uma pessoa&#10;&#10;Descrição gerada automaticamente com confiança baixa">
            <a:extLst>
              <a:ext uri="{FF2B5EF4-FFF2-40B4-BE49-F238E27FC236}">
                <a16:creationId xmlns:a16="http://schemas.microsoft.com/office/drawing/2014/main" id="{0EA45981-2FB5-4CF5-9AED-0964E532481C}"/>
              </a:ext>
            </a:extLst>
          </p:cNvPr>
          <p:cNvPicPr>
            <a:picLocks noChangeAspect="1"/>
          </p:cNvPicPr>
          <p:nvPr userDrawn="1"/>
        </p:nvPicPr>
        <p:blipFill>
          <a:blip r:embed="rId2"/>
          <a:stretch>
            <a:fillRect/>
          </a:stretch>
        </p:blipFill>
        <p:spPr>
          <a:xfrm>
            <a:off x="11569104" y="0"/>
            <a:ext cx="708624" cy="708624"/>
          </a:xfrm>
          <a:prstGeom prst="rect">
            <a:avLst/>
          </a:prstGeom>
        </p:spPr>
      </p:pic>
    </p:spTree>
    <p:extLst>
      <p:ext uri="{BB962C8B-B14F-4D97-AF65-F5344CB8AC3E}">
        <p14:creationId xmlns:p14="http://schemas.microsoft.com/office/powerpoint/2010/main" val="2980893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24AEE401-32A5-4098-AAE3-D086A4E43F15}" type="datetime1">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pic>
        <p:nvPicPr>
          <p:cNvPr id="8" name="Imagem 7" descr="Desenho de uma pessoa&#10;&#10;Descrição gerada automaticamente com confiança baixa">
            <a:extLst>
              <a:ext uri="{FF2B5EF4-FFF2-40B4-BE49-F238E27FC236}">
                <a16:creationId xmlns:a16="http://schemas.microsoft.com/office/drawing/2014/main" id="{2F261E12-4905-46FC-8C41-7C51F5641A3E}"/>
              </a:ext>
            </a:extLst>
          </p:cNvPr>
          <p:cNvPicPr>
            <a:picLocks noChangeAspect="1"/>
          </p:cNvPicPr>
          <p:nvPr userDrawn="1"/>
        </p:nvPicPr>
        <p:blipFill>
          <a:blip r:embed="rId2"/>
          <a:stretch>
            <a:fillRect/>
          </a:stretch>
        </p:blipFill>
        <p:spPr>
          <a:xfrm>
            <a:off x="11569104" y="0"/>
            <a:ext cx="708624" cy="708624"/>
          </a:xfrm>
          <a:prstGeom prst="rect">
            <a:avLst/>
          </a:prstGeom>
        </p:spPr>
      </p:pic>
    </p:spTree>
    <p:extLst>
      <p:ext uri="{BB962C8B-B14F-4D97-AF65-F5344CB8AC3E}">
        <p14:creationId xmlns:p14="http://schemas.microsoft.com/office/powerpoint/2010/main" val="408691146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41410" y="3073397"/>
            <a:ext cx="4878391"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3073397"/>
            <a:ext cx="4875210"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24AEE401-32A5-4098-AAE3-D086A4E43F15}" type="datetime1">
              <a:rPr lang="en-US" smtClean="0"/>
              <a:t>5/15/2021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‹nº›</a:t>
            </a:fld>
            <a:endParaRPr lang="en-US" dirty="0"/>
          </a:p>
        </p:txBody>
      </p:sp>
      <p:pic>
        <p:nvPicPr>
          <p:cNvPr id="10" name="Imagem 9" descr="Desenho de uma pessoa&#10;&#10;Descrição gerada automaticamente com confiança baixa">
            <a:extLst>
              <a:ext uri="{FF2B5EF4-FFF2-40B4-BE49-F238E27FC236}">
                <a16:creationId xmlns:a16="http://schemas.microsoft.com/office/drawing/2014/main" id="{D9A278E9-A3CA-4793-9A9A-BC97F7983320}"/>
              </a:ext>
            </a:extLst>
          </p:cNvPr>
          <p:cNvPicPr>
            <a:picLocks noChangeAspect="1"/>
          </p:cNvPicPr>
          <p:nvPr userDrawn="1"/>
        </p:nvPicPr>
        <p:blipFill>
          <a:blip r:embed="rId2"/>
          <a:stretch>
            <a:fillRect/>
          </a:stretch>
        </p:blipFill>
        <p:spPr>
          <a:xfrm>
            <a:off x="11569104" y="0"/>
            <a:ext cx="708624" cy="708624"/>
          </a:xfrm>
          <a:prstGeom prst="rect">
            <a:avLst/>
          </a:prstGeom>
        </p:spPr>
      </p:pic>
    </p:spTree>
    <p:extLst>
      <p:ext uri="{BB962C8B-B14F-4D97-AF65-F5344CB8AC3E}">
        <p14:creationId xmlns:p14="http://schemas.microsoft.com/office/powerpoint/2010/main" val="5258882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C96BBB14-51A1-441A-BD7A-71B25EE7EB77}" type="datetime1">
              <a:rPr lang="en-US" smtClean="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pic>
        <p:nvPicPr>
          <p:cNvPr id="6" name="Imagem 5" descr="Desenho de uma pessoa&#10;&#10;Descrição gerada automaticamente com confiança baixa">
            <a:extLst>
              <a:ext uri="{FF2B5EF4-FFF2-40B4-BE49-F238E27FC236}">
                <a16:creationId xmlns:a16="http://schemas.microsoft.com/office/drawing/2014/main" id="{24188F4B-1869-4CA9-A8DF-1DFE2234CBA6}"/>
              </a:ext>
            </a:extLst>
          </p:cNvPr>
          <p:cNvPicPr>
            <a:picLocks noChangeAspect="1"/>
          </p:cNvPicPr>
          <p:nvPr userDrawn="1"/>
        </p:nvPicPr>
        <p:blipFill>
          <a:blip r:embed="rId2"/>
          <a:stretch>
            <a:fillRect/>
          </a:stretch>
        </p:blipFill>
        <p:spPr>
          <a:xfrm>
            <a:off x="11569104" y="0"/>
            <a:ext cx="708624" cy="708624"/>
          </a:xfrm>
          <a:prstGeom prst="rect">
            <a:avLst/>
          </a:prstGeom>
        </p:spPr>
      </p:pic>
    </p:spTree>
    <p:extLst>
      <p:ext uri="{BB962C8B-B14F-4D97-AF65-F5344CB8AC3E}">
        <p14:creationId xmlns:p14="http://schemas.microsoft.com/office/powerpoint/2010/main" val="967305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E5254C-0808-40D3-817E-D49CA508C518}" type="datetime1">
              <a:rPr lang="en-US" smtClean="0"/>
              <a:t>5/15/2021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‹nº›</a:t>
            </a:fld>
            <a:endParaRPr lang="en-US" dirty="0"/>
          </a:p>
        </p:txBody>
      </p:sp>
      <p:pic>
        <p:nvPicPr>
          <p:cNvPr id="5" name="Imagem 4" descr="Desenho de uma pessoa&#10;&#10;Descrição gerada automaticamente com confiança baixa">
            <a:extLst>
              <a:ext uri="{FF2B5EF4-FFF2-40B4-BE49-F238E27FC236}">
                <a16:creationId xmlns:a16="http://schemas.microsoft.com/office/drawing/2014/main" id="{3140F7EA-07D7-47B2-8419-1C57FD7156E4}"/>
              </a:ext>
            </a:extLst>
          </p:cNvPr>
          <p:cNvPicPr>
            <a:picLocks noChangeAspect="1"/>
          </p:cNvPicPr>
          <p:nvPr userDrawn="1"/>
        </p:nvPicPr>
        <p:blipFill>
          <a:blip r:embed="rId2"/>
          <a:stretch>
            <a:fillRect/>
          </a:stretch>
        </p:blipFill>
        <p:spPr>
          <a:xfrm>
            <a:off x="11569104" y="0"/>
            <a:ext cx="708624" cy="708624"/>
          </a:xfrm>
          <a:prstGeom prst="rect">
            <a:avLst/>
          </a:prstGeom>
        </p:spPr>
      </p:pic>
    </p:spTree>
    <p:extLst>
      <p:ext uri="{BB962C8B-B14F-4D97-AF65-F5344CB8AC3E}">
        <p14:creationId xmlns:p14="http://schemas.microsoft.com/office/powerpoint/2010/main" val="1839592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24AEE401-32A5-4098-AAE3-D086A4E43F15}" type="datetime1">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pic>
        <p:nvPicPr>
          <p:cNvPr id="8" name="Imagem 7" descr="Desenho de uma pessoa&#10;&#10;Descrição gerada automaticamente com confiança baixa">
            <a:extLst>
              <a:ext uri="{FF2B5EF4-FFF2-40B4-BE49-F238E27FC236}">
                <a16:creationId xmlns:a16="http://schemas.microsoft.com/office/drawing/2014/main" id="{A21C48C3-A77C-45D0-812F-762AA2D2D508}"/>
              </a:ext>
            </a:extLst>
          </p:cNvPr>
          <p:cNvPicPr>
            <a:picLocks noChangeAspect="1"/>
          </p:cNvPicPr>
          <p:nvPr userDrawn="1"/>
        </p:nvPicPr>
        <p:blipFill>
          <a:blip r:embed="rId2"/>
          <a:stretch>
            <a:fillRect/>
          </a:stretch>
        </p:blipFill>
        <p:spPr>
          <a:xfrm>
            <a:off x="11569104" y="0"/>
            <a:ext cx="708624" cy="708624"/>
          </a:xfrm>
          <a:prstGeom prst="rect">
            <a:avLst/>
          </a:prstGeom>
        </p:spPr>
      </p:pic>
    </p:spTree>
    <p:extLst>
      <p:ext uri="{BB962C8B-B14F-4D97-AF65-F5344CB8AC3E}">
        <p14:creationId xmlns:p14="http://schemas.microsoft.com/office/powerpoint/2010/main" val="27303128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226F564-DF69-4AFF-B927-B3CE1C519089}" type="datetime1">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8" name="Imagem 7" descr="Desenho de uma pessoa&#10;&#10;Descrição gerada automaticamente com confiança baixa">
            <a:extLst>
              <a:ext uri="{FF2B5EF4-FFF2-40B4-BE49-F238E27FC236}">
                <a16:creationId xmlns:a16="http://schemas.microsoft.com/office/drawing/2014/main" id="{6AE4D17C-F670-40D7-A426-51FC290EB8EC}"/>
              </a:ext>
            </a:extLst>
          </p:cNvPr>
          <p:cNvPicPr>
            <a:picLocks noChangeAspect="1"/>
          </p:cNvPicPr>
          <p:nvPr userDrawn="1"/>
        </p:nvPicPr>
        <p:blipFill>
          <a:blip r:embed="rId2"/>
          <a:stretch>
            <a:fillRect/>
          </a:stretch>
        </p:blipFill>
        <p:spPr>
          <a:xfrm>
            <a:off x="11569104" y="0"/>
            <a:ext cx="708624" cy="708624"/>
          </a:xfrm>
          <a:prstGeom prst="rect">
            <a:avLst/>
          </a:prstGeom>
        </p:spPr>
      </p:pic>
    </p:spTree>
    <p:extLst>
      <p:ext uri="{BB962C8B-B14F-4D97-AF65-F5344CB8AC3E}">
        <p14:creationId xmlns:p14="http://schemas.microsoft.com/office/powerpoint/2010/main" val="1498740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74000"/>
            <a:duotone>
              <a:schemeClr val="bg2">
                <a:shade val="62000"/>
                <a:hueMod val="108000"/>
                <a:satMod val="164000"/>
                <a:lumMod val="69000"/>
              </a:schemeClr>
              <a:schemeClr val="bg2">
                <a:tint val="96000"/>
                <a:hueMod val="90000"/>
                <a:satMod val="130000"/>
                <a:lumMod val="134000"/>
              </a:schemeClr>
            </a:duotone>
            <a:lum/>
          </a:blip>
          <a:srcRect/>
          <a:stretch>
            <a:fillRect/>
          </a:stretch>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9525" y="-215900"/>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374265"/>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1125538"/>
            <a:ext cx="9905999" cy="4665663"/>
          </a:xfrm>
          <a:prstGeom prst="rect">
            <a:avLst/>
          </a:prstGeom>
        </p:spPr>
        <p:txBody>
          <a:bodyPr vert="horz" lIns="91440" tIns="45720" rIns="91440" bIns="45720" rtlCol="0">
            <a:normAutofit/>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4AEE401-32A5-4098-AAE3-D086A4E43F15}" type="datetime1">
              <a:rPr lang="en-US" smtClean="0"/>
              <a:t>5/15/2021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430439" y="6456817"/>
            <a:ext cx="771089" cy="365125"/>
          </a:xfrm>
          <a:prstGeom prst="rect">
            <a:avLst/>
          </a:prstGeom>
        </p:spPr>
        <p:txBody>
          <a:bodyPr vert="horz" lIns="91440" tIns="45720" rIns="91440" bIns="45720" rtlCol="0" anchor="ctr"/>
          <a:lstStyle>
            <a:lvl1pPr algn="r">
              <a:defRPr sz="1400">
                <a:solidFill>
                  <a:srgbClr val="FFFF00"/>
                </a:solidFill>
              </a:defRPr>
            </a:lvl1pPr>
          </a:lstStyle>
          <a:p>
            <a:fld id="{6D22F896-40B5-4ADD-8801-0D06FADFA095}" type="slidenum">
              <a:rPr lang="en-US" smtClean="0"/>
              <a:pPr/>
              <a:t>‹nº›</a:t>
            </a:fld>
            <a:endParaRPr lang="en-US" dirty="0"/>
          </a:p>
        </p:txBody>
      </p:sp>
      <p:pic>
        <p:nvPicPr>
          <p:cNvPr id="48" name="Imagem 47" descr="Desenho de uma pessoa&#10;&#10;Descrição gerada automaticamente com confiança baixa">
            <a:extLst>
              <a:ext uri="{FF2B5EF4-FFF2-40B4-BE49-F238E27FC236}">
                <a16:creationId xmlns:a16="http://schemas.microsoft.com/office/drawing/2014/main" id="{A6DDFE6D-52DE-42A9-96F8-810F74F19463}"/>
              </a:ext>
            </a:extLst>
          </p:cNvPr>
          <p:cNvPicPr>
            <a:picLocks noChangeAspect="1"/>
          </p:cNvPicPr>
          <p:nvPr userDrawn="1"/>
        </p:nvPicPr>
        <p:blipFill>
          <a:blip r:embed="rId21"/>
          <a:stretch>
            <a:fillRect/>
          </a:stretch>
        </p:blipFill>
        <p:spPr>
          <a:xfrm>
            <a:off x="11569104" y="0"/>
            <a:ext cx="708624" cy="708624"/>
          </a:xfrm>
          <a:prstGeom prst="rect">
            <a:avLst/>
          </a:prstGeom>
        </p:spPr>
      </p:pic>
    </p:spTree>
    <p:extLst>
      <p:ext uri="{BB962C8B-B14F-4D97-AF65-F5344CB8AC3E}">
        <p14:creationId xmlns:p14="http://schemas.microsoft.com/office/powerpoint/2010/main" val="2450155745"/>
      </p:ext>
    </p:extLst>
  </p:cSld>
  <p:clrMap bg1="dk1" tx1="lt1" bg2="dk2" tx2="lt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Lst>
  <p:hf hdr="0" ftr="0" dt="0"/>
  <p:txStyles>
    <p:titleStyle>
      <a:lvl1pPr algn="l" defTabSz="914400" rtl="0" eaLnBrk="1" latinLnBrk="0" hangingPunct="1">
        <a:lnSpc>
          <a:spcPct val="90000"/>
        </a:lnSpc>
        <a:spcBef>
          <a:spcPct val="0"/>
        </a:spcBef>
        <a:buNone/>
        <a:defRPr sz="3600" kern="1200" cap="all" baseline="0">
          <a:solidFill>
            <a:srgbClr val="FF0000"/>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3200" kern="1200">
          <a:solidFill>
            <a:schemeClr val="bg2">
              <a:lumMod val="75000"/>
            </a:schemeClr>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800" kern="1200">
          <a:solidFill>
            <a:srgbClr val="FFFF00"/>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2400" kern="1200">
          <a:solidFill>
            <a:srgbClr val="0070C0"/>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CA9B037D-F62D-48DA-BE01-6EE42442F0EC}"/>
              </a:ext>
            </a:extLst>
          </p:cNvPr>
          <p:cNvSpPr>
            <a:spLocks noGrp="1"/>
          </p:cNvSpPr>
          <p:nvPr>
            <p:ph type="ctrTitle"/>
          </p:nvPr>
        </p:nvSpPr>
        <p:spPr/>
        <p:txBody>
          <a:bodyPr/>
          <a:lstStyle/>
          <a:p>
            <a:r>
              <a:rPr lang="pt-BR" dirty="0">
                <a:solidFill>
                  <a:srgbClr val="FF0000"/>
                </a:solidFill>
              </a:rPr>
              <a:t>Programação Estruturada</a:t>
            </a:r>
          </a:p>
        </p:txBody>
      </p:sp>
      <p:sp>
        <p:nvSpPr>
          <p:cNvPr id="4" name="Espaço Reservado para Número de Slide 3">
            <a:extLst>
              <a:ext uri="{FF2B5EF4-FFF2-40B4-BE49-F238E27FC236}">
                <a16:creationId xmlns:a16="http://schemas.microsoft.com/office/drawing/2014/main" id="{FDAF7098-DC5B-4C46-9B0A-A4168766150D}"/>
              </a:ext>
            </a:extLst>
          </p:cNvPr>
          <p:cNvSpPr>
            <a:spLocks noGrp="1"/>
          </p:cNvSpPr>
          <p:nvPr>
            <p:ph type="sldNum" sz="quarter" idx="12"/>
          </p:nvPr>
        </p:nvSpPr>
        <p:spPr/>
        <p:txBody>
          <a:bodyPr/>
          <a:lstStyle/>
          <a:p>
            <a:fld id="{6D22F896-40B5-4ADD-8801-0D06FADFA095}" type="slidenum">
              <a:rPr lang="en-US" smtClean="0"/>
              <a:pPr/>
              <a:t>1</a:t>
            </a:fld>
            <a:endParaRPr lang="en-US" dirty="0"/>
          </a:p>
        </p:txBody>
      </p:sp>
      <p:sp>
        <p:nvSpPr>
          <p:cNvPr id="13" name="CaixaDeTexto 12">
            <a:extLst>
              <a:ext uri="{FF2B5EF4-FFF2-40B4-BE49-F238E27FC236}">
                <a16:creationId xmlns:a16="http://schemas.microsoft.com/office/drawing/2014/main" id="{2823E47D-1285-49FF-BED5-66E4CCC7D331}"/>
              </a:ext>
            </a:extLst>
          </p:cNvPr>
          <p:cNvSpPr txBox="1"/>
          <p:nvPr/>
        </p:nvSpPr>
        <p:spPr>
          <a:xfrm>
            <a:off x="3611643" y="3838435"/>
            <a:ext cx="5321136" cy="1754326"/>
          </a:xfrm>
          <a:prstGeom prst="rect">
            <a:avLst/>
          </a:prstGeom>
          <a:noFill/>
        </p:spPr>
        <p:txBody>
          <a:bodyPr wrap="none" rtlCol="0">
            <a:spAutoFit/>
          </a:bodyPr>
          <a:lstStyle/>
          <a:p>
            <a:pPr algn="ctr"/>
            <a:r>
              <a:rPr lang="pt-BR" sz="3600" dirty="0">
                <a:solidFill>
                  <a:schemeClr val="bg2">
                    <a:lumMod val="75000"/>
                  </a:schemeClr>
                </a:solidFill>
              </a:rPr>
              <a:t>Prof. Dr. Ivan Oliveira Lopes</a:t>
            </a:r>
          </a:p>
          <a:p>
            <a:pPr algn="ctr"/>
            <a:r>
              <a:rPr lang="pt-BR" sz="3600" dirty="0">
                <a:solidFill>
                  <a:srgbClr val="FFFF00"/>
                </a:solidFill>
              </a:rPr>
              <a:t>ivanlopesifsp@gmail.com	</a:t>
            </a:r>
          </a:p>
          <a:p>
            <a:pPr algn="ctr"/>
            <a:r>
              <a:rPr lang="pt-BR" sz="3600" dirty="0">
                <a:solidFill>
                  <a:srgbClr val="FFFF00"/>
                </a:solidFill>
              </a:rPr>
              <a:t>io.lopes@ifsp.edu.br</a:t>
            </a:r>
          </a:p>
        </p:txBody>
      </p:sp>
    </p:spTree>
    <p:extLst>
      <p:ext uri="{BB962C8B-B14F-4D97-AF65-F5344CB8AC3E}">
        <p14:creationId xmlns:p14="http://schemas.microsoft.com/office/powerpoint/2010/main" val="3615925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08F549-B184-4BE2-A2B6-39092B30449A}"/>
              </a:ext>
            </a:extLst>
          </p:cNvPr>
          <p:cNvSpPr>
            <a:spLocks noGrp="1"/>
          </p:cNvSpPr>
          <p:nvPr>
            <p:ph type="title"/>
          </p:nvPr>
        </p:nvSpPr>
        <p:spPr/>
        <p:txBody>
          <a:bodyPr/>
          <a:lstStyle/>
          <a:p>
            <a:r>
              <a:rPr lang="pt-BR" dirty="0"/>
              <a:t>Programação Estruturada</a:t>
            </a:r>
          </a:p>
        </p:txBody>
      </p:sp>
      <p:sp>
        <p:nvSpPr>
          <p:cNvPr id="3" name="Espaço Reservado para Conteúdo 2">
            <a:extLst>
              <a:ext uri="{FF2B5EF4-FFF2-40B4-BE49-F238E27FC236}">
                <a16:creationId xmlns:a16="http://schemas.microsoft.com/office/drawing/2014/main" id="{40A746BF-DCD6-4C3C-B408-20E178E9E74F}"/>
              </a:ext>
            </a:extLst>
          </p:cNvPr>
          <p:cNvSpPr>
            <a:spLocks noGrp="1"/>
          </p:cNvSpPr>
          <p:nvPr>
            <p:ph idx="1"/>
          </p:nvPr>
        </p:nvSpPr>
        <p:spPr>
          <a:xfrm>
            <a:off x="1141412" y="920818"/>
            <a:ext cx="9905999" cy="4665663"/>
          </a:xfrm>
        </p:spPr>
        <p:txBody>
          <a:bodyPr>
            <a:normAutofit/>
          </a:bodyPr>
          <a:lstStyle/>
          <a:p>
            <a:r>
              <a:rPr lang="pt-BR" b="1" dirty="0"/>
              <a:t>Tipos de Dados:</a:t>
            </a:r>
          </a:p>
          <a:p>
            <a:pPr lvl="1"/>
            <a:r>
              <a:rPr lang="pt-BR" dirty="0"/>
              <a:t>Uma variável armazena um determinado </a:t>
            </a:r>
            <a:r>
              <a:rPr lang="pt-BR" i="1" dirty="0"/>
              <a:t>tipo de dado.</a:t>
            </a:r>
          </a:p>
          <a:p>
            <a:pPr lvl="1"/>
            <a:r>
              <a:rPr lang="pt-BR" dirty="0"/>
              <a:t>Números inteiros, reais, caracteres.</a:t>
            </a:r>
          </a:p>
          <a:p>
            <a:pPr lvl="1"/>
            <a:r>
              <a:rPr lang="pt-BR" dirty="0"/>
              <a:t>Principais tipos de dados em C++:</a:t>
            </a:r>
          </a:p>
        </p:txBody>
      </p:sp>
      <p:sp>
        <p:nvSpPr>
          <p:cNvPr id="4" name="Espaço Reservado para Número de Slide 3">
            <a:extLst>
              <a:ext uri="{FF2B5EF4-FFF2-40B4-BE49-F238E27FC236}">
                <a16:creationId xmlns:a16="http://schemas.microsoft.com/office/drawing/2014/main" id="{82DE65AD-C26D-4FBB-8E91-B81030678CE1}"/>
              </a:ext>
            </a:extLst>
          </p:cNvPr>
          <p:cNvSpPr>
            <a:spLocks noGrp="1"/>
          </p:cNvSpPr>
          <p:nvPr>
            <p:ph type="sldNum" sz="quarter" idx="12"/>
          </p:nvPr>
        </p:nvSpPr>
        <p:spPr/>
        <p:txBody>
          <a:bodyPr/>
          <a:lstStyle/>
          <a:p>
            <a:fld id="{6D22F896-40B5-4ADD-8801-0D06FADFA095}" type="slidenum">
              <a:rPr lang="en-US" smtClean="0"/>
              <a:pPr/>
              <a:t>10</a:t>
            </a:fld>
            <a:endParaRPr lang="en-US" dirty="0"/>
          </a:p>
        </p:txBody>
      </p:sp>
      <p:graphicFrame>
        <p:nvGraphicFramePr>
          <p:cNvPr id="8" name="Tabela 8">
            <a:extLst>
              <a:ext uri="{FF2B5EF4-FFF2-40B4-BE49-F238E27FC236}">
                <a16:creationId xmlns:a16="http://schemas.microsoft.com/office/drawing/2014/main" id="{49240B2B-A549-499C-BE38-D0FAAE2B2B37}"/>
              </a:ext>
            </a:extLst>
          </p:cNvPr>
          <p:cNvGraphicFramePr>
            <a:graphicFrameLocks noGrp="1"/>
          </p:cNvGraphicFramePr>
          <p:nvPr>
            <p:extLst>
              <p:ext uri="{D42A27DB-BD31-4B8C-83A1-F6EECF244321}">
                <p14:modId xmlns:p14="http://schemas.microsoft.com/office/powerpoint/2010/main" val="1901066273"/>
              </p:ext>
            </p:extLst>
          </p:nvPr>
        </p:nvGraphicFramePr>
        <p:xfrm>
          <a:off x="2030411" y="3429000"/>
          <a:ext cx="8128000" cy="2682240"/>
        </p:xfrm>
        <a:graphic>
          <a:graphicData uri="http://schemas.openxmlformats.org/drawingml/2006/table">
            <a:tbl>
              <a:tblPr firstRow="1" bandRow="1">
                <a:tableStyleId>{073A0DAA-6AF3-43AB-8588-CEC1D06C72B9}</a:tableStyleId>
              </a:tblPr>
              <a:tblGrid>
                <a:gridCol w="2075766">
                  <a:extLst>
                    <a:ext uri="{9D8B030D-6E8A-4147-A177-3AD203B41FA5}">
                      <a16:colId xmlns:a16="http://schemas.microsoft.com/office/drawing/2014/main" val="4192674140"/>
                    </a:ext>
                  </a:extLst>
                </a:gridCol>
                <a:gridCol w="6052234">
                  <a:extLst>
                    <a:ext uri="{9D8B030D-6E8A-4147-A177-3AD203B41FA5}">
                      <a16:colId xmlns:a16="http://schemas.microsoft.com/office/drawing/2014/main" val="1991139310"/>
                    </a:ext>
                  </a:extLst>
                </a:gridCol>
              </a:tblGrid>
              <a:tr h="370840">
                <a:tc>
                  <a:txBody>
                    <a:bodyPr/>
                    <a:lstStyle/>
                    <a:p>
                      <a:r>
                        <a:rPr lang="pt-BR" sz="2400" dirty="0">
                          <a:solidFill>
                            <a:srgbClr val="FFFF00"/>
                          </a:solidFill>
                        </a:rPr>
                        <a:t>Tipo de Dado</a:t>
                      </a:r>
                    </a:p>
                  </a:txBody>
                  <a:tcPr/>
                </a:tc>
                <a:tc>
                  <a:txBody>
                    <a:bodyPr/>
                    <a:lstStyle/>
                    <a:p>
                      <a:r>
                        <a:rPr lang="pt-BR" sz="2400" dirty="0">
                          <a:solidFill>
                            <a:srgbClr val="FFFF00"/>
                          </a:solidFill>
                        </a:rPr>
                        <a:t>O que faz</a:t>
                      </a:r>
                    </a:p>
                  </a:txBody>
                  <a:tcPr/>
                </a:tc>
                <a:extLst>
                  <a:ext uri="{0D108BD9-81ED-4DB2-BD59-A6C34878D82A}">
                    <a16:rowId xmlns:a16="http://schemas.microsoft.com/office/drawing/2014/main" val="2971247074"/>
                  </a:ext>
                </a:extLst>
              </a:tr>
              <a:tr h="370840">
                <a:tc>
                  <a:txBody>
                    <a:bodyPr/>
                    <a:lstStyle/>
                    <a:p>
                      <a:r>
                        <a:rPr lang="pt-BR" b="1" dirty="0" err="1"/>
                        <a:t>int</a:t>
                      </a:r>
                      <a:endParaRPr lang="pt-BR" b="1" dirty="0"/>
                    </a:p>
                  </a:txBody>
                  <a:tcPr/>
                </a:tc>
                <a:tc>
                  <a:txBody>
                    <a:bodyPr/>
                    <a:lstStyle/>
                    <a:p>
                      <a:r>
                        <a:rPr lang="pt-BR" b="1" dirty="0"/>
                        <a:t>Representa números inteiros</a:t>
                      </a:r>
                    </a:p>
                  </a:txBody>
                  <a:tcPr/>
                </a:tc>
                <a:extLst>
                  <a:ext uri="{0D108BD9-81ED-4DB2-BD59-A6C34878D82A}">
                    <a16:rowId xmlns:a16="http://schemas.microsoft.com/office/drawing/2014/main" val="482681712"/>
                  </a:ext>
                </a:extLst>
              </a:tr>
              <a:tr h="370840">
                <a:tc>
                  <a:txBody>
                    <a:bodyPr/>
                    <a:lstStyle/>
                    <a:p>
                      <a:r>
                        <a:rPr lang="pt-BR" b="1" dirty="0" err="1"/>
                        <a:t>float</a:t>
                      </a:r>
                      <a:endParaRPr lang="pt-BR" b="1" dirty="0"/>
                    </a:p>
                  </a:txBody>
                  <a:tcPr/>
                </a:tc>
                <a:tc>
                  <a:txBody>
                    <a:bodyPr/>
                    <a:lstStyle/>
                    <a:p>
                      <a:r>
                        <a:rPr lang="pt-BR" b="1" dirty="0"/>
                        <a:t>Representa números decimais</a:t>
                      </a:r>
                    </a:p>
                  </a:txBody>
                  <a:tcPr/>
                </a:tc>
                <a:extLst>
                  <a:ext uri="{0D108BD9-81ED-4DB2-BD59-A6C34878D82A}">
                    <a16:rowId xmlns:a16="http://schemas.microsoft.com/office/drawing/2014/main" val="2651192327"/>
                  </a:ext>
                </a:extLst>
              </a:tr>
              <a:tr h="370840">
                <a:tc>
                  <a:txBody>
                    <a:bodyPr/>
                    <a:lstStyle/>
                    <a:p>
                      <a:r>
                        <a:rPr lang="pt-BR" b="1" dirty="0" err="1"/>
                        <a:t>double</a:t>
                      </a:r>
                      <a:endParaRPr lang="pt-BR" b="1" dirty="0"/>
                    </a:p>
                  </a:txBody>
                  <a:tcPr/>
                </a:tc>
                <a:tc>
                  <a:txBody>
                    <a:bodyPr/>
                    <a:lstStyle/>
                    <a:p>
                      <a:r>
                        <a:rPr lang="pt-BR" b="1" dirty="0"/>
                        <a:t>Representa números decimais com maior precisão</a:t>
                      </a:r>
                    </a:p>
                  </a:txBody>
                  <a:tcPr/>
                </a:tc>
                <a:extLst>
                  <a:ext uri="{0D108BD9-81ED-4DB2-BD59-A6C34878D82A}">
                    <a16:rowId xmlns:a16="http://schemas.microsoft.com/office/drawing/2014/main" val="3513303035"/>
                  </a:ext>
                </a:extLst>
              </a:tr>
              <a:tr h="370840">
                <a:tc>
                  <a:txBody>
                    <a:bodyPr/>
                    <a:lstStyle/>
                    <a:p>
                      <a:r>
                        <a:rPr lang="pt-BR" b="1" dirty="0"/>
                        <a:t>char</a:t>
                      </a:r>
                    </a:p>
                  </a:txBody>
                  <a:tcPr/>
                </a:tc>
                <a:tc>
                  <a:txBody>
                    <a:bodyPr/>
                    <a:lstStyle/>
                    <a:p>
                      <a:r>
                        <a:rPr lang="pt-BR" b="1" dirty="0"/>
                        <a:t>Representa um caractere</a:t>
                      </a:r>
                    </a:p>
                  </a:txBody>
                  <a:tcPr/>
                </a:tc>
                <a:extLst>
                  <a:ext uri="{0D108BD9-81ED-4DB2-BD59-A6C34878D82A}">
                    <a16:rowId xmlns:a16="http://schemas.microsoft.com/office/drawing/2014/main" val="3173639905"/>
                  </a:ext>
                </a:extLst>
              </a:tr>
              <a:tr h="370840">
                <a:tc>
                  <a:txBody>
                    <a:bodyPr/>
                    <a:lstStyle/>
                    <a:p>
                      <a:r>
                        <a:rPr lang="pt-BR" b="1" dirty="0" err="1"/>
                        <a:t>bool</a:t>
                      </a:r>
                      <a:endParaRPr lang="pt-BR" b="1" dirty="0"/>
                    </a:p>
                  </a:txBody>
                  <a:tcPr/>
                </a:tc>
                <a:tc>
                  <a:txBody>
                    <a:bodyPr/>
                    <a:lstStyle/>
                    <a:p>
                      <a:r>
                        <a:rPr lang="pt-BR" b="1" dirty="0"/>
                        <a:t>Representa variáveis lógicas</a:t>
                      </a:r>
                    </a:p>
                  </a:txBody>
                  <a:tcPr/>
                </a:tc>
                <a:extLst>
                  <a:ext uri="{0D108BD9-81ED-4DB2-BD59-A6C34878D82A}">
                    <a16:rowId xmlns:a16="http://schemas.microsoft.com/office/drawing/2014/main" val="4093093635"/>
                  </a:ext>
                </a:extLst>
              </a:tr>
              <a:tr h="370840">
                <a:tc>
                  <a:txBody>
                    <a:bodyPr/>
                    <a:lstStyle/>
                    <a:p>
                      <a:r>
                        <a:rPr lang="pt-BR" b="1" dirty="0" err="1"/>
                        <a:t>string</a:t>
                      </a:r>
                      <a:endParaRPr lang="pt-BR" b="1" dirty="0"/>
                    </a:p>
                  </a:txBody>
                  <a:tcPr/>
                </a:tc>
                <a:tc>
                  <a:txBody>
                    <a:bodyPr/>
                    <a:lstStyle/>
                    <a:p>
                      <a:r>
                        <a:rPr lang="pt-BR" b="1" dirty="0"/>
                        <a:t>Representa um cadeia de caracteres </a:t>
                      </a:r>
                    </a:p>
                  </a:txBody>
                  <a:tcPr/>
                </a:tc>
                <a:extLst>
                  <a:ext uri="{0D108BD9-81ED-4DB2-BD59-A6C34878D82A}">
                    <a16:rowId xmlns:a16="http://schemas.microsoft.com/office/drawing/2014/main" val="810007278"/>
                  </a:ext>
                </a:extLst>
              </a:tr>
            </a:tbl>
          </a:graphicData>
        </a:graphic>
      </p:graphicFrame>
    </p:spTree>
    <p:extLst>
      <p:ext uri="{BB962C8B-B14F-4D97-AF65-F5344CB8AC3E}">
        <p14:creationId xmlns:p14="http://schemas.microsoft.com/office/powerpoint/2010/main" val="2240106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08F549-B184-4BE2-A2B6-39092B30449A}"/>
              </a:ext>
            </a:extLst>
          </p:cNvPr>
          <p:cNvSpPr>
            <a:spLocks noGrp="1"/>
          </p:cNvSpPr>
          <p:nvPr>
            <p:ph type="title"/>
          </p:nvPr>
        </p:nvSpPr>
        <p:spPr/>
        <p:txBody>
          <a:bodyPr/>
          <a:lstStyle/>
          <a:p>
            <a:r>
              <a:rPr lang="pt-BR" dirty="0"/>
              <a:t>Programação Estruturada</a:t>
            </a:r>
          </a:p>
        </p:txBody>
      </p:sp>
      <p:sp>
        <p:nvSpPr>
          <p:cNvPr id="3" name="Espaço Reservado para Conteúdo 2">
            <a:extLst>
              <a:ext uri="{FF2B5EF4-FFF2-40B4-BE49-F238E27FC236}">
                <a16:creationId xmlns:a16="http://schemas.microsoft.com/office/drawing/2014/main" id="{40A746BF-DCD6-4C3C-B408-20E178E9E74F}"/>
              </a:ext>
            </a:extLst>
          </p:cNvPr>
          <p:cNvSpPr>
            <a:spLocks noGrp="1"/>
          </p:cNvSpPr>
          <p:nvPr>
            <p:ph idx="1"/>
          </p:nvPr>
        </p:nvSpPr>
        <p:spPr>
          <a:xfrm>
            <a:off x="1141412" y="920818"/>
            <a:ext cx="9905999" cy="4665663"/>
          </a:xfrm>
        </p:spPr>
        <p:txBody>
          <a:bodyPr>
            <a:normAutofit/>
          </a:bodyPr>
          <a:lstStyle/>
          <a:p>
            <a:r>
              <a:rPr lang="pt-BR" b="1" dirty="0"/>
              <a:t>Tipos de Dados:</a:t>
            </a:r>
          </a:p>
          <a:p>
            <a:r>
              <a:rPr lang="pt-BR" dirty="0"/>
              <a:t>Exemplos:</a:t>
            </a:r>
          </a:p>
          <a:p>
            <a:pPr lvl="1"/>
            <a:r>
              <a:rPr lang="pt-BR" dirty="0" err="1"/>
              <a:t>int</a:t>
            </a:r>
            <a:r>
              <a:rPr lang="pt-BR" dirty="0"/>
              <a:t> a, b;</a:t>
            </a:r>
          </a:p>
          <a:p>
            <a:pPr lvl="1"/>
            <a:r>
              <a:rPr lang="pt-BR" dirty="0" err="1"/>
              <a:t>int</a:t>
            </a:r>
            <a:r>
              <a:rPr lang="pt-BR" dirty="0"/>
              <a:t> x, y = 0;</a:t>
            </a:r>
          </a:p>
          <a:p>
            <a:pPr lvl="1"/>
            <a:r>
              <a:rPr lang="pt-BR" dirty="0" err="1"/>
              <a:t>float</a:t>
            </a:r>
            <a:r>
              <a:rPr lang="pt-BR" dirty="0"/>
              <a:t> media;</a:t>
            </a:r>
          </a:p>
          <a:p>
            <a:pPr lvl="1"/>
            <a:r>
              <a:rPr lang="pt-BR" dirty="0"/>
              <a:t>char nome[50]; // variável nome pode receber até 50 caracteres</a:t>
            </a:r>
          </a:p>
        </p:txBody>
      </p:sp>
      <p:sp>
        <p:nvSpPr>
          <p:cNvPr id="4" name="Espaço Reservado para Número de Slide 3">
            <a:extLst>
              <a:ext uri="{FF2B5EF4-FFF2-40B4-BE49-F238E27FC236}">
                <a16:creationId xmlns:a16="http://schemas.microsoft.com/office/drawing/2014/main" id="{82DE65AD-C26D-4FBB-8E91-B81030678CE1}"/>
              </a:ext>
            </a:extLst>
          </p:cNvPr>
          <p:cNvSpPr>
            <a:spLocks noGrp="1"/>
          </p:cNvSpPr>
          <p:nvPr>
            <p:ph type="sldNum" sz="quarter" idx="12"/>
          </p:nvPr>
        </p:nvSpPr>
        <p:spPr/>
        <p:txBody>
          <a:bodyPr/>
          <a:lstStyle/>
          <a:p>
            <a:fld id="{6D22F896-40B5-4ADD-8801-0D06FADFA095}" type="slidenum">
              <a:rPr lang="en-US" smtClean="0"/>
              <a:pPr/>
              <a:t>11</a:t>
            </a:fld>
            <a:endParaRPr lang="en-US" dirty="0"/>
          </a:p>
        </p:txBody>
      </p:sp>
    </p:spTree>
    <p:extLst>
      <p:ext uri="{BB962C8B-B14F-4D97-AF65-F5344CB8AC3E}">
        <p14:creationId xmlns:p14="http://schemas.microsoft.com/office/powerpoint/2010/main" val="4114458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08F549-B184-4BE2-A2B6-39092B30449A}"/>
              </a:ext>
            </a:extLst>
          </p:cNvPr>
          <p:cNvSpPr>
            <a:spLocks noGrp="1"/>
          </p:cNvSpPr>
          <p:nvPr>
            <p:ph type="title"/>
          </p:nvPr>
        </p:nvSpPr>
        <p:spPr/>
        <p:txBody>
          <a:bodyPr/>
          <a:lstStyle/>
          <a:p>
            <a:r>
              <a:rPr lang="pt-BR" dirty="0"/>
              <a:t>Programação Estruturada</a:t>
            </a:r>
          </a:p>
        </p:txBody>
      </p:sp>
      <p:sp>
        <p:nvSpPr>
          <p:cNvPr id="3" name="Espaço Reservado para Conteúdo 2">
            <a:extLst>
              <a:ext uri="{FF2B5EF4-FFF2-40B4-BE49-F238E27FC236}">
                <a16:creationId xmlns:a16="http://schemas.microsoft.com/office/drawing/2014/main" id="{40A746BF-DCD6-4C3C-B408-20E178E9E74F}"/>
              </a:ext>
            </a:extLst>
          </p:cNvPr>
          <p:cNvSpPr>
            <a:spLocks noGrp="1"/>
          </p:cNvSpPr>
          <p:nvPr>
            <p:ph idx="1"/>
          </p:nvPr>
        </p:nvSpPr>
        <p:spPr>
          <a:xfrm>
            <a:off x="1141412" y="920818"/>
            <a:ext cx="9905999" cy="4665663"/>
          </a:xfrm>
        </p:spPr>
        <p:txBody>
          <a:bodyPr>
            <a:normAutofit fontScale="92500" lnSpcReduction="10000"/>
          </a:bodyPr>
          <a:lstStyle/>
          <a:p>
            <a:r>
              <a:rPr lang="pt-BR" b="1" dirty="0"/>
              <a:t>Comando de Saída:</a:t>
            </a:r>
          </a:p>
          <a:p>
            <a:r>
              <a:rPr lang="pt-BR" dirty="0" err="1"/>
              <a:t>cout</a:t>
            </a:r>
            <a:r>
              <a:rPr lang="pt-BR" dirty="0"/>
              <a:t>:</a:t>
            </a:r>
          </a:p>
          <a:p>
            <a:pPr lvl="1"/>
            <a:r>
              <a:rPr lang="pt-BR" dirty="0"/>
              <a:t>Utilizado para mostrar mensagens na tela;</a:t>
            </a:r>
          </a:p>
          <a:p>
            <a:pPr lvl="1"/>
            <a:r>
              <a:rPr lang="pt-BR" dirty="0"/>
              <a:t>A mensagem deve vir entre aspas duplas;</a:t>
            </a:r>
          </a:p>
          <a:p>
            <a:pPr lvl="1"/>
            <a:r>
              <a:rPr lang="pt-BR" dirty="0"/>
              <a:t>Caso desejarmos mostrar valor de variáveis, é necessário concatenar (juntar) a variável com a mensagem.</a:t>
            </a:r>
          </a:p>
          <a:p>
            <a:pPr lvl="1"/>
            <a:r>
              <a:rPr lang="pt-BR" dirty="0" err="1"/>
              <a:t>Ex</a:t>
            </a:r>
            <a:r>
              <a:rPr lang="pt-BR" dirty="0"/>
              <a:t>:</a:t>
            </a:r>
          </a:p>
          <a:p>
            <a:pPr lvl="2"/>
            <a:r>
              <a:rPr lang="pt-BR" dirty="0" err="1">
                <a:solidFill>
                  <a:srgbClr val="FF0000"/>
                </a:solidFill>
              </a:rPr>
              <a:t>cout</a:t>
            </a:r>
            <a:r>
              <a:rPr lang="pt-BR" dirty="0">
                <a:solidFill>
                  <a:srgbClr val="FF0000"/>
                </a:solidFill>
              </a:rPr>
              <a:t> &lt;&lt; “Primeiro programa em C++”;</a:t>
            </a:r>
          </a:p>
          <a:p>
            <a:pPr lvl="2"/>
            <a:r>
              <a:rPr lang="pt-BR" dirty="0" err="1">
                <a:solidFill>
                  <a:srgbClr val="FF0000"/>
                </a:solidFill>
              </a:rPr>
              <a:t>cout</a:t>
            </a:r>
            <a:r>
              <a:rPr lang="pt-BR" dirty="0">
                <a:solidFill>
                  <a:srgbClr val="FF0000"/>
                </a:solidFill>
              </a:rPr>
              <a:t> &lt;&lt; “Aluno “ &lt;&lt; nome &lt;&lt; “ possui ” &lt;&lt; idade &lt;&lt; “ anos \n”;</a:t>
            </a:r>
          </a:p>
          <a:p>
            <a:pPr lvl="1"/>
            <a:endParaRPr lang="pt-BR" dirty="0"/>
          </a:p>
        </p:txBody>
      </p:sp>
      <p:sp>
        <p:nvSpPr>
          <p:cNvPr id="4" name="Espaço Reservado para Número de Slide 3">
            <a:extLst>
              <a:ext uri="{FF2B5EF4-FFF2-40B4-BE49-F238E27FC236}">
                <a16:creationId xmlns:a16="http://schemas.microsoft.com/office/drawing/2014/main" id="{82DE65AD-C26D-4FBB-8E91-B81030678CE1}"/>
              </a:ext>
            </a:extLst>
          </p:cNvPr>
          <p:cNvSpPr>
            <a:spLocks noGrp="1"/>
          </p:cNvSpPr>
          <p:nvPr>
            <p:ph type="sldNum" sz="quarter" idx="12"/>
          </p:nvPr>
        </p:nvSpPr>
        <p:spPr/>
        <p:txBody>
          <a:bodyPr/>
          <a:lstStyle/>
          <a:p>
            <a:fld id="{6D22F896-40B5-4ADD-8801-0D06FADFA095}" type="slidenum">
              <a:rPr lang="en-US" smtClean="0"/>
              <a:pPr/>
              <a:t>12</a:t>
            </a:fld>
            <a:endParaRPr lang="en-US" dirty="0"/>
          </a:p>
        </p:txBody>
      </p:sp>
    </p:spTree>
    <p:extLst>
      <p:ext uri="{BB962C8B-B14F-4D97-AF65-F5344CB8AC3E}">
        <p14:creationId xmlns:p14="http://schemas.microsoft.com/office/powerpoint/2010/main" val="1541762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08F549-B184-4BE2-A2B6-39092B30449A}"/>
              </a:ext>
            </a:extLst>
          </p:cNvPr>
          <p:cNvSpPr>
            <a:spLocks noGrp="1"/>
          </p:cNvSpPr>
          <p:nvPr>
            <p:ph type="title"/>
          </p:nvPr>
        </p:nvSpPr>
        <p:spPr/>
        <p:txBody>
          <a:bodyPr/>
          <a:lstStyle/>
          <a:p>
            <a:r>
              <a:rPr lang="pt-BR" dirty="0"/>
              <a:t>Programação Estruturada</a:t>
            </a:r>
          </a:p>
        </p:txBody>
      </p:sp>
      <p:sp>
        <p:nvSpPr>
          <p:cNvPr id="3" name="Espaço Reservado para Conteúdo 2">
            <a:extLst>
              <a:ext uri="{FF2B5EF4-FFF2-40B4-BE49-F238E27FC236}">
                <a16:creationId xmlns:a16="http://schemas.microsoft.com/office/drawing/2014/main" id="{40A746BF-DCD6-4C3C-B408-20E178E9E74F}"/>
              </a:ext>
            </a:extLst>
          </p:cNvPr>
          <p:cNvSpPr>
            <a:spLocks noGrp="1"/>
          </p:cNvSpPr>
          <p:nvPr>
            <p:ph idx="1"/>
          </p:nvPr>
        </p:nvSpPr>
        <p:spPr>
          <a:xfrm>
            <a:off x="1141412" y="920818"/>
            <a:ext cx="9905999" cy="4665663"/>
          </a:xfrm>
        </p:spPr>
        <p:txBody>
          <a:bodyPr>
            <a:normAutofit fontScale="92500" lnSpcReduction="10000"/>
          </a:bodyPr>
          <a:lstStyle/>
          <a:p>
            <a:r>
              <a:rPr lang="pt-BR" b="1" dirty="0"/>
              <a:t>Comando de Entrada:</a:t>
            </a:r>
          </a:p>
          <a:p>
            <a:r>
              <a:rPr lang="pt-BR" dirty="0" err="1"/>
              <a:t>cin</a:t>
            </a:r>
            <a:r>
              <a:rPr lang="pt-BR" dirty="0"/>
              <a:t>:</a:t>
            </a:r>
          </a:p>
          <a:p>
            <a:pPr lvl="1"/>
            <a:r>
              <a:rPr lang="pt-BR" dirty="0"/>
              <a:t>Utilizado para receber um valor digitado pelo usuário;</a:t>
            </a:r>
          </a:p>
          <a:p>
            <a:pPr lvl="1"/>
            <a:r>
              <a:rPr lang="pt-BR" dirty="0"/>
              <a:t>SINTAXE:</a:t>
            </a:r>
          </a:p>
          <a:p>
            <a:pPr marL="457200" lvl="1" indent="0">
              <a:buNone/>
            </a:pPr>
            <a:r>
              <a:rPr lang="pt-BR" sz="2600" dirty="0"/>
              <a:t>	</a:t>
            </a:r>
            <a:r>
              <a:rPr lang="pt-BR" sz="2600" dirty="0" err="1">
                <a:solidFill>
                  <a:srgbClr val="FF0000"/>
                </a:solidFill>
              </a:rPr>
              <a:t>cin</a:t>
            </a:r>
            <a:r>
              <a:rPr lang="pt-BR" sz="2600" dirty="0">
                <a:solidFill>
                  <a:srgbClr val="FF0000"/>
                </a:solidFill>
              </a:rPr>
              <a:t> &gt;&gt;  var1 &gt;&gt;  var2 &gt;&gt; ... &gt;&gt; </a:t>
            </a:r>
            <a:r>
              <a:rPr lang="pt-BR" sz="2600" dirty="0" err="1">
                <a:solidFill>
                  <a:srgbClr val="FF0000"/>
                </a:solidFill>
              </a:rPr>
              <a:t>varN</a:t>
            </a:r>
            <a:r>
              <a:rPr lang="pt-BR" sz="2600" dirty="0">
                <a:solidFill>
                  <a:srgbClr val="FF0000"/>
                </a:solidFill>
              </a:rPr>
              <a:t> ;</a:t>
            </a:r>
          </a:p>
          <a:p>
            <a:pPr lvl="1"/>
            <a:r>
              <a:rPr lang="pt-BR" dirty="0"/>
              <a:t>Exemplo:</a:t>
            </a:r>
          </a:p>
          <a:p>
            <a:pPr marL="914400" lvl="2" indent="0">
              <a:buNone/>
            </a:pPr>
            <a:r>
              <a:rPr lang="pt-BR" sz="2600" dirty="0" err="1">
                <a:solidFill>
                  <a:srgbClr val="FF0000"/>
                </a:solidFill>
              </a:rPr>
              <a:t>int</a:t>
            </a:r>
            <a:r>
              <a:rPr lang="pt-BR" sz="2600" dirty="0">
                <a:solidFill>
                  <a:srgbClr val="FF0000"/>
                </a:solidFill>
              </a:rPr>
              <a:t> i;</a:t>
            </a:r>
          </a:p>
          <a:p>
            <a:pPr marL="914400" lvl="2" indent="0">
              <a:buNone/>
            </a:pPr>
            <a:r>
              <a:rPr lang="pt-BR" sz="2600" dirty="0" err="1">
                <a:solidFill>
                  <a:srgbClr val="FF0000"/>
                </a:solidFill>
              </a:rPr>
              <a:t>cout</a:t>
            </a:r>
            <a:r>
              <a:rPr lang="pt-BR" sz="2600" dirty="0">
                <a:solidFill>
                  <a:srgbClr val="FF0000"/>
                </a:solidFill>
              </a:rPr>
              <a:t> &lt;&lt; “Digite um número: \n”;</a:t>
            </a:r>
          </a:p>
          <a:p>
            <a:pPr marL="914400" lvl="2" indent="0">
              <a:buNone/>
            </a:pPr>
            <a:r>
              <a:rPr lang="pt-BR" sz="2600" dirty="0" err="1">
                <a:solidFill>
                  <a:srgbClr val="FF0000"/>
                </a:solidFill>
              </a:rPr>
              <a:t>cin</a:t>
            </a:r>
            <a:r>
              <a:rPr lang="pt-BR" sz="2600" dirty="0">
                <a:solidFill>
                  <a:srgbClr val="FF0000"/>
                </a:solidFill>
              </a:rPr>
              <a:t> &gt;&gt; i;  //i armazena o número inteiro digitado</a:t>
            </a:r>
          </a:p>
          <a:p>
            <a:pPr lvl="1"/>
            <a:endParaRPr lang="pt-BR" dirty="0"/>
          </a:p>
        </p:txBody>
      </p:sp>
      <p:sp>
        <p:nvSpPr>
          <p:cNvPr id="4" name="Espaço Reservado para Número de Slide 3">
            <a:extLst>
              <a:ext uri="{FF2B5EF4-FFF2-40B4-BE49-F238E27FC236}">
                <a16:creationId xmlns:a16="http://schemas.microsoft.com/office/drawing/2014/main" id="{82DE65AD-C26D-4FBB-8E91-B81030678CE1}"/>
              </a:ext>
            </a:extLst>
          </p:cNvPr>
          <p:cNvSpPr>
            <a:spLocks noGrp="1"/>
          </p:cNvSpPr>
          <p:nvPr>
            <p:ph type="sldNum" sz="quarter" idx="12"/>
          </p:nvPr>
        </p:nvSpPr>
        <p:spPr/>
        <p:txBody>
          <a:bodyPr/>
          <a:lstStyle/>
          <a:p>
            <a:fld id="{6D22F896-40B5-4ADD-8801-0D06FADFA095}" type="slidenum">
              <a:rPr lang="en-US" smtClean="0"/>
              <a:pPr/>
              <a:t>13</a:t>
            </a:fld>
            <a:endParaRPr lang="en-US" dirty="0"/>
          </a:p>
        </p:txBody>
      </p:sp>
    </p:spTree>
    <p:extLst>
      <p:ext uri="{BB962C8B-B14F-4D97-AF65-F5344CB8AC3E}">
        <p14:creationId xmlns:p14="http://schemas.microsoft.com/office/powerpoint/2010/main" val="368798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08F549-B184-4BE2-A2B6-39092B30449A}"/>
              </a:ext>
            </a:extLst>
          </p:cNvPr>
          <p:cNvSpPr>
            <a:spLocks noGrp="1"/>
          </p:cNvSpPr>
          <p:nvPr>
            <p:ph type="title"/>
          </p:nvPr>
        </p:nvSpPr>
        <p:spPr/>
        <p:txBody>
          <a:bodyPr/>
          <a:lstStyle/>
          <a:p>
            <a:r>
              <a:rPr lang="pt-BR" dirty="0"/>
              <a:t>Programação Estruturada</a:t>
            </a:r>
          </a:p>
        </p:txBody>
      </p:sp>
      <p:sp>
        <p:nvSpPr>
          <p:cNvPr id="3" name="Espaço Reservado para Conteúdo 2">
            <a:extLst>
              <a:ext uri="{FF2B5EF4-FFF2-40B4-BE49-F238E27FC236}">
                <a16:creationId xmlns:a16="http://schemas.microsoft.com/office/drawing/2014/main" id="{40A746BF-DCD6-4C3C-B408-20E178E9E74F}"/>
              </a:ext>
            </a:extLst>
          </p:cNvPr>
          <p:cNvSpPr>
            <a:spLocks noGrp="1"/>
          </p:cNvSpPr>
          <p:nvPr>
            <p:ph idx="1"/>
          </p:nvPr>
        </p:nvSpPr>
        <p:spPr>
          <a:xfrm>
            <a:off x="1141412" y="920818"/>
            <a:ext cx="9905999" cy="5678765"/>
          </a:xfrm>
        </p:spPr>
        <p:txBody>
          <a:bodyPr>
            <a:normAutofit fontScale="77500" lnSpcReduction="20000"/>
          </a:bodyPr>
          <a:lstStyle/>
          <a:p>
            <a:r>
              <a:rPr lang="pt-BR" sz="4000" b="1" dirty="0"/>
              <a:t>Linguagem C/C++:</a:t>
            </a:r>
          </a:p>
          <a:p>
            <a:pPr marL="422910" indent="-285750" algn="just">
              <a:lnSpc>
                <a:spcPct val="120000"/>
              </a:lnSpc>
              <a:spcBef>
                <a:spcPts val="600"/>
              </a:spcBef>
              <a:buClr>
                <a:schemeClr val="tx1">
                  <a:shade val="95000"/>
                </a:schemeClr>
              </a:buClr>
              <a:defRPr/>
            </a:pPr>
            <a:r>
              <a:rPr lang="pt-BR" sz="3400" dirty="0">
                <a:solidFill>
                  <a:srgbClr val="FFFF00"/>
                </a:solidFill>
                <a:latin typeface="Times New Roman" panose="02020603050405020304" pitchFamily="18" charset="0"/>
                <a:cs typeface="Times New Roman" panose="02020603050405020304" pitchFamily="18" charset="0"/>
              </a:rPr>
              <a:t>Segundo </a:t>
            </a:r>
            <a:r>
              <a:rPr lang="pt-BR" sz="3400" dirty="0" err="1">
                <a:solidFill>
                  <a:srgbClr val="FFFF00"/>
                </a:solidFill>
                <a:latin typeface="Times New Roman" panose="02020603050405020304" pitchFamily="18" charset="0"/>
                <a:cs typeface="Times New Roman" panose="02020603050405020304" pitchFamily="18" charset="0"/>
              </a:rPr>
              <a:t>Schildt</a:t>
            </a:r>
            <a:r>
              <a:rPr lang="pt-BR" sz="3400" dirty="0">
                <a:solidFill>
                  <a:srgbClr val="FFFF00"/>
                </a:solidFill>
                <a:latin typeface="Times New Roman" panose="02020603050405020304" pitchFamily="18" charset="0"/>
                <a:cs typeface="Times New Roman" panose="02020603050405020304" pitchFamily="18" charset="0"/>
              </a:rPr>
              <a:t> (1996), Dennis Ritchie inventou a linguagem C e foi o primeiro a implementá-la;</a:t>
            </a:r>
          </a:p>
          <a:p>
            <a:pPr marL="422910" indent="-285750" algn="just">
              <a:spcBef>
                <a:spcPts val="600"/>
              </a:spcBef>
              <a:buClr>
                <a:schemeClr val="tx1">
                  <a:shade val="95000"/>
                </a:schemeClr>
              </a:buClr>
              <a:defRPr/>
            </a:pPr>
            <a:r>
              <a:rPr lang="pt-BR" sz="3400" dirty="0">
                <a:solidFill>
                  <a:srgbClr val="FFFF00"/>
                </a:solidFill>
                <a:latin typeface="Times New Roman" panose="02020603050405020304" pitchFamily="18" charset="0"/>
                <a:cs typeface="Times New Roman" panose="02020603050405020304" pitchFamily="18" charset="0"/>
              </a:rPr>
              <a:t>Essa linguagem é resultante de um processo evolutivo de linguagens, cujo marco inicial foi uma linguagem chamada BCPL, desenvolvida por Martin Richards, que teve forte influência em uma linguagem denominada B, inventada por Ken Thompson. Na década de 70, B levou ao desenvolvimento de C;</a:t>
            </a:r>
          </a:p>
          <a:p>
            <a:pPr marL="422910" indent="-285750" algn="just">
              <a:spcBef>
                <a:spcPts val="600"/>
              </a:spcBef>
              <a:buClr>
                <a:schemeClr val="tx1">
                  <a:shade val="95000"/>
                </a:schemeClr>
              </a:buClr>
              <a:defRPr/>
            </a:pPr>
            <a:r>
              <a:rPr lang="pt-BR" sz="3400" dirty="0">
                <a:solidFill>
                  <a:srgbClr val="FFFF00"/>
                </a:solidFill>
                <a:latin typeface="Times New Roman" panose="02020603050405020304" pitchFamily="18" charset="0"/>
                <a:cs typeface="Times New Roman" panose="02020603050405020304" pitchFamily="18" charset="0"/>
              </a:rPr>
              <a:t>A linguagem C++ é uma extensão da linguagem C, e as instruções que fazem parte desta última representam um subconjunto da primeira. Os incrementos encontrados na linguagem C++ foram feitos para dar suporte à programação orientada a objetos;</a:t>
            </a:r>
          </a:p>
          <a:p>
            <a:pPr marL="422910" indent="-285750" algn="just">
              <a:spcBef>
                <a:spcPts val="600"/>
              </a:spcBef>
              <a:buClr>
                <a:schemeClr val="tx1">
                  <a:shade val="95000"/>
                </a:schemeClr>
              </a:buClr>
              <a:defRPr/>
            </a:pPr>
            <a:endParaRPr lang="pt-BR" sz="28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422910" indent="-285750" algn="just">
              <a:lnSpc>
                <a:spcPct val="120000"/>
              </a:lnSpc>
              <a:spcBef>
                <a:spcPts val="600"/>
              </a:spcBef>
              <a:buClr>
                <a:schemeClr val="tx1">
                  <a:shade val="95000"/>
                </a:schemeClr>
              </a:buClr>
              <a:defRPr/>
            </a:pPr>
            <a:endParaRPr lang="pt-BR"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82DE65AD-C26D-4FBB-8E91-B81030678CE1}"/>
              </a:ext>
            </a:extLst>
          </p:cNvPr>
          <p:cNvSpPr>
            <a:spLocks noGrp="1"/>
          </p:cNvSpPr>
          <p:nvPr>
            <p:ph type="sldNum" sz="quarter" idx="12"/>
          </p:nvPr>
        </p:nvSpPr>
        <p:spPr/>
        <p:txBody>
          <a:bodyPr/>
          <a:lstStyle/>
          <a:p>
            <a:fld id="{6D22F896-40B5-4ADD-8801-0D06FADFA095}" type="slidenum">
              <a:rPr lang="en-US" smtClean="0"/>
              <a:pPr/>
              <a:t>2</a:t>
            </a:fld>
            <a:endParaRPr lang="en-US" dirty="0"/>
          </a:p>
        </p:txBody>
      </p:sp>
    </p:spTree>
    <p:extLst>
      <p:ext uri="{BB962C8B-B14F-4D97-AF65-F5344CB8AC3E}">
        <p14:creationId xmlns:p14="http://schemas.microsoft.com/office/powerpoint/2010/main" val="3868226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08F549-B184-4BE2-A2B6-39092B30449A}"/>
              </a:ext>
            </a:extLst>
          </p:cNvPr>
          <p:cNvSpPr>
            <a:spLocks noGrp="1"/>
          </p:cNvSpPr>
          <p:nvPr>
            <p:ph type="title"/>
          </p:nvPr>
        </p:nvSpPr>
        <p:spPr/>
        <p:txBody>
          <a:bodyPr/>
          <a:lstStyle/>
          <a:p>
            <a:r>
              <a:rPr lang="pt-BR" dirty="0"/>
              <a:t>Programação Estruturada</a:t>
            </a:r>
          </a:p>
        </p:txBody>
      </p:sp>
      <p:sp>
        <p:nvSpPr>
          <p:cNvPr id="4" name="Espaço Reservado para Número de Slide 3">
            <a:extLst>
              <a:ext uri="{FF2B5EF4-FFF2-40B4-BE49-F238E27FC236}">
                <a16:creationId xmlns:a16="http://schemas.microsoft.com/office/drawing/2014/main" id="{82DE65AD-C26D-4FBB-8E91-B81030678CE1}"/>
              </a:ext>
            </a:extLst>
          </p:cNvPr>
          <p:cNvSpPr>
            <a:spLocks noGrp="1"/>
          </p:cNvSpPr>
          <p:nvPr>
            <p:ph type="sldNum" sz="quarter" idx="12"/>
          </p:nvPr>
        </p:nvSpPr>
        <p:spPr/>
        <p:txBody>
          <a:bodyPr/>
          <a:lstStyle/>
          <a:p>
            <a:fld id="{6D22F896-40B5-4ADD-8801-0D06FADFA095}" type="slidenum">
              <a:rPr lang="en-US" smtClean="0"/>
              <a:pPr/>
              <a:t>3</a:t>
            </a:fld>
            <a:endParaRPr lang="en-US" dirty="0"/>
          </a:p>
        </p:txBody>
      </p:sp>
      <p:pic>
        <p:nvPicPr>
          <p:cNvPr id="9" name="Imagem 8">
            <a:extLst>
              <a:ext uri="{FF2B5EF4-FFF2-40B4-BE49-F238E27FC236}">
                <a16:creationId xmlns:a16="http://schemas.microsoft.com/office/drawing/2014/main" id="{5EB40F73-13BD-4FCC-B355-54E03BCC3FB9}"/>
              </a:ext>
            </a:extLst>
          </p:cNvPr>
          <p:cNvPicPr>
            <a:picLocks noChangeAspect="1"/>
          </p:cNvPicPr>
          <p:nvPr/>
        </p:nvPicPr>
        <p:blipFill>
          <a:blip r:embed="rId2"/>
          <a:stretch>
            <a:fillRect/>
          </a:stretch>
        </p:blipFill>
        <p:spPr>
          <a:xfrm>
            <a:off x="2122071" y="608394"/>
            <a:ext cx="7538761" cy="6213548"/>
          </a:xfrm>
          <a:prstGeom prst="rect">
            <a:avLst/>
          </a:prstGeom>
        </p:spPr>
      </p:pic>
      <p:sp>
        <p:nvSpPr>
          <p:cNvPr id="10" name="CaixaDeTexto 9">
            <a:extLst>
              <a:ext uri="{FF2B5EF4-FFF2-40B4-BE49-F238E27FC236}">
                <a16:creationId xmlns:a16="http://schemas.microsoft.com/office/drawing/2014/main" id="{78FB8399-0CA8-4303-BECD-540DC22D1E06}"/>
              </a:ext>
            </a:extLst>
          </p:cNvPr>
          <p:cNvSpPr txBox="1"/>
          <p:nvPr/>
        </p:nvSpPr>
        <p:spPr>
          <a:xfrm>
            <a:off x="9800471" y="1524000"/>
            <a:ext cx="1165704" cy="369332"/>
          </a:xfrm>
          <a:prstGeom prst="rect">
            <a:avLst/>
          </a:prstGeom>
          <a:noFill/>
        </p:spPr>
        <p:txBody>
          <a:bodyPr wrap="none" rtlCol="0">
            <a:spAutoFit/>
          </a:bodyPr>
          <a:lstStyle/>
          <a:p>
            <a:r>
              <a:rPr lang="pt-BR" dirty="0">
                <a:solidFill>
                  <a:schemeClr val="bg1"/>
                </a:solidFill>
              </a:rPr>
              <a:t>Bibliotecas</a:t>
            </a:r>
          </a:p>
        </p:txBody>
      </p:sp>
      <p:cxnSp>
        <p:nvCxnSpPr>
          <p:cNvPr id="12" name="Conector de Seta Reta 11">
            <a:extLst>
              <a:ext uri="{FF2B5EF4-FFF2-40B4-BE49-F238E27FC236}">
                <a16:creationId xmlns:a16="http://schemas.microsoft.com/office/drawing/2014/main" id="{71241C12-1774-4F66-86C9-FE2F448ECC37}"/>
              </a:ext>
            </a:extLst>
          </p:cNvPr>
          <p:cNvCxnSpPr>
            <a:stCxn id="10" idx="1"/>
          </p:cNvCxnSpPr>
          <p:nvPr/>
        </p:nvCxnSpPr>
        <p:spPr>
          <a:xfrm flipH="1">
            <a:off x="4929809" y="1708666"/>
            <a:ext cx="4870662" cy="8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CaixaDeTexto 12">
            <a:extLst>
              <a:ext uri="{FF2B5EF4-FFF2-40B4-BE49-F238E27FC236}">
                <a16:creationId xmlns:a16="http://schemas.microsoft.com/office/drawing/2014/main" id="{1BB9D934-BAEB-45B0-BD07-138A54A823DF}"/>
              </a:ext>
            </a:extLst>
          </p:cNvPr>
          <p:cNvSpPr txBox="1"/>
          <p:nvPr/>
        </p:nvSpPr>
        <p:spPr>
          <a:xfrm>
            <a:off x="10126701" y="2492273"/>
            <a:ext cx="1029577" cy="369332"/>
          </a:xfrm>
          <a:prstGeom prst="rect">
            <a:avLst/>
          </a:prstGeom>
          <a:noFill/>
        </p:spPr>
        <p:txBody>
          <a:bodyPr wrap="none" rtlCol="0">
            <a:spAutoFit/>
          </a:bodyPr>
          <a:lstStyle/>
          <a:p>
            <a:r>
              <a:rPr lang="pt-BR" dirty="0">
                <a:solidFill>
                  <a:schemeClr val="bg1"/>
                </a:solidFill>
              </a:rPr>
              <a:t>Variáveis</a:t>
            </a:r>
          </a:p>
        </p:txBody>
      </p:sp>
      <p:grpSp>
        <p:nvGrpSpPr>
          <p:cNvPr id="23" name="Agrupar 22">
            <a:extLst>
              <a:ext uri="{FF2B5EF4-FFF2-40B4-BE49-F238E27FC236}">
                <a16:creationId xmlns:a16="http://schemas.microsoft.com/office/drawing/2014/main" id="{3AD95B3B-99F7-44F9-B145-72D74A1B9882}"/>
              </a:ext>
            </a:extLst>
          </p:cNvPr>
          <p:cNvGrpSpPr/>
          <p:nvPr/>
        </p:nvGrpSpPr>
        <p:grpSpPr>
          <a:xfrm>
            <a:off x="7129670" y="2676939"/>
            <a:ext cx="2997031" cy="616930"/>
            <a:chOff x="7129670" y="2676939"/>
            <a:chExt cx="2997031" cy="616930"/>
          </a:xfrm>
        </p:grpSpPr>
        <p:cxnSp>
          <p:nvCxnSpPr>
            <p:cNvPr id="16" name="Conector reto 15">
              <a:extLst>
                <a:ext uri="{FF2B5EF4-FFF2-40B4-BE49-F238E27FC236}">
                  <a16:creationId xmlns:a16="http://schemas.microsoft.com/office/drawing/2014/main" id="{D85E04B7-16EB-4EFA-9292-95E9BBF5F3CC}"/>
                </a:ext>
              </a:extLst>
            </p:cNvPr>
            <p:cNvCxnSpPr>
              <a:cxnSpLocks/>
              <a:stCxn id="13" idx="1"/>
            </p:cNvCxnSpPr>
            <p:nvPr/>
          </p:nvCxnSpPr>
          <p:spPr>
            <a:xfrm flipH="1">
              <a:off x="7129671" y="2676939"/>
              <a:ext cx="2997030" cy="1"/>
            </a:xfrm>
            <a:prstGeom prst="line">
              <a:avLst/>
            </a:prstGeom>
          </p:spPr>
          <p:style>
            <a:lnRef idx="1">
              <a:schemeClr val="dk1"/>
            </a:lnRef>
            <a:fillRef idx="0">
              <a:schemeClr val="dk1"/>
            </a:fillRef>
            <a:effectRef idx="0">
              <a:schemeClr val="dk1"/>
            </a:effectRef>
            <a:fontRef idx="minor">
              <a:schemeClr val="tx1"/>
            </a:fontRef>
          </p:style>
        </p:cxnSp>
        <p:cxnSp>
          <p:nvCxnSpPr>
            <p:cNvPr id="18" name="Conector de Seta Reta 17">
              <a:extLst>
                <a:ext uri="{FF2B5EF4-FFF2-40B4-BE49-F238E27FC236}">
                  <a16:creationId xmlns:a16="http://schemas.microsoft.com/office/drawing/2014/main" id="{71E52F8B-0AB6-4304-83A7-167FFF3ED865}"/>
                </a:ext>
              </a:extLst>
            </p:cNvPr>
            <p:cNvCxnSpPr>
              <a:cxnSpLocks/>
            </p:cNvCxnSpPr>
            <p:nvPr/>
          </p:nvCxnSpPr>
          <p:spPr>
            <a:xfrm>
              <a:off x="7129670" y="2676939"/>
              <a:ext cx="0" cy="6169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4" name="CaixaDeTexto 23">
            <a:extLst>
              <a:ext uri="{FF2B5EF4-FFF2-40B4-BE49-F238E27FC236}">
                <a16:creationId xmlns:a16="http://schemas.microsoft.com/office/drawing/2014/main" id="{A2FBBE31-2867-46F0-A2E6-7B07CF480E3E}"/>
              </a:ext>
            </a:extLst>
          </p:cNvPr>
          <p:cNvSpPr txBox="1"/>
          <p:nvPr/>
        </p:nvSpPr>
        <p:spPr>
          <a:xfrm>
            <a:off x="9800471" y="2924537"/>
            <a:ext cx="1611339" cy="369332"/>
          </a:xfrm>
          <a:prstGeom prst="rect">
            <a:avLst/>
          </a:prstGeom>
          <a:noFill/>
        </p:spPr>
        <p:txBody>
          <a:bodyPr wrap="none" rtlCol="0">
            <a:spAutoFit/>
          </a:bodyPr>
          <a:lstStyle/>
          <a:p>
            <a:r>
              <a:rPr lang="pt-BR" dirty="0">
                <a:solidFill>
                  <a:schemeClr val="bg1"/>
                </a:solidFill>
              </a:rPr>
              <a:t>Tipos de Dados</a:t>
            </a:r>
          </a:p>
        </p:txBody>
      </p:sp>
      <p:cxnSp>
        <p:nvCxnSpPr>
          <p:cNvPr id="26" name="Conector reto 25">
            <a:extLst>
              <a:ext uri="{FF2B5EF4-FFF2-40B4-BE49-F238E27FC236}">
                <a16:creationId xmlns:a16="http://schemas.microsoft.com/office/drawing/2014/main" id="{55D11CB1-1B3A-40DC-A96B-A4B2BBD4E4AD}"/>
              </a:ext>
            </a:extLst>
          </p:cNvPr>
          <p:cNvCxnSpPr>
            <a:cxnSpLocks/>
            <a:stCxn id="24" idx="1"/>
          </p:cNvCxnSpPr>
          <p:nvPr/>
        </p:nvCxnSpPr>
        <p:spPr>
          <a:xfrm flipH="1">
            <a:off x="3008243" y="3109203"/>
            <a:ext cx="6792228" cy="0"/>
          </a:xfrm>
          <a:prstGeom prst="line">
            <a:avLst/>
          </a:prstGeom>
        </p:spPr>
        <p:style>
          <a:lnRef idx="1">
            <a:schemeClr val="dk1"/>
          </a:lnRef>
          <a:fillRef idx="0">
            <a:schemeClr val="dk1"/>
          </a:fillRef>
          <a:effectRef idx="0">
            <a:schemeClr val="dk1"/>
          </a:effectRef>
          <a:fontRef idx="minor">
            <a:schemeClr val="tx1"/>
          </a:fontRef>
        </p:style>
      </p:cxnSp>
      <p:cxnSp>
        <p:nvCxnSpPr>
          <p:cNvPr id="27" name="Conector de Seta Reta 26">
            <a:extLst>
              <a:ext uri="{FF2B5EF4-FFF2-40B4-BE49-F238E27FC236}">
                <a16:creationId xmlns:a16="http://schemas.microsoft.com/office/drawing/2014/main" id="{4F172B62-88B6-4AAE-A945-81926F0F650C}"/>
              </a:ext>
            </a:extLst>
          </p:cNvPr>
          <p:cNvCxnSpPr>
            <a:cxnSpLocks/>
          </p:cNvCxnSpPr>
          <p:nvPr/>
        </p:nvCxnSpPr>
        <p:spPr>
          <a:xfrm>
            <a:off x="3008243" y="3109203"/>
            <a:ext cx="0"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CaixaDeTexto 30">
            <a:extLst>
              <a:ext uri="{FF2B5EF4-FFF2-40B4-BE49-F238E27FC236}">
                <a16:creationId xmlns:a16="http://schemas.microsoft.com/office/drawing/2014/main" id="{330D94D5-3F21-4EC3-B13F-21D682BA65F4}"/>
              </a:ext>
            </a:extLst>
          </p:cNvPr>
          <p:cNvSpPr txBox="1"/>
          <p:nvPr/>
        </p:nvSpPr>
        <p:spPr>
          <a:xfrm>
            <a:off x="9940110" y="3264735"/>
            <a:ext cx="1980029" cy="369332"/>
          </a:xfrm>
          <a:prstGeom prst="rect">
            <a:avLst/>
          </a:prstGeom>
          <a:noFill/>
        </p:spPr>
        <p:txBody>
          <a:bodyPr wrap="none" rtlCol="0">
            <a:spAutoFit/>
          </a:bodyPr>
          <a:lstStyle/>
          <a:p>
            <a:r>
              <a:rPr lang="pt-BR" dirty="0">
                <a:solidFill>
                  <a:schemeClr val="bg1"/>
                </a:solidFill>
              </a:rPr>
              <a:t>Comando de Saída</a:t>
            </a:r>
          </a:p>
        </p:txBody>
      </p:sp>
      <p:cxnSp>
        <p:nvCxnSpPr>
          <p:cNvPr id="32" name="Conector reto 31">
            <a:extLst>
              <a:ext uri="{FF2B5EF4-FFF2-40B4-BE49-F238E27FC236}">
                <a16:creationId xmlns:a16="http://schemas.microsoft.com/office/drawing/2014/main" id="{C2BE2F3B-4CB8-4DC8-A35C-52D3A638EDEC}"/>
              </a:ext>
            </a:extLst>
          </p:cNvPr>
          <p:cNvCxnSpPr>
            <a:cxnSpLocks/>
            <a:stCxn id="31" idx="1"/>
          </p:cNvCxnSpPr>
          <p:nvPr/>
        </p:nvCxnSpPr>
        <p:spPr>
          <a:xfrm flipH="1">
            <a:off x="3147882" y="3449401"/>
            <a:ext cx="6792228" cy="0"/>
          </a:xfrm>
          <a:prstGeom prst="line">
            <a:avLst/>
          </a:prstGeom>
        </p:spPr>
        <p:style>
          <a:lnRef idx="1">
            <a:schemeClr val="dk1"/>
          </a:lnRef>
          <a:fillRef idx="0">
            <a:schemeClr val="dk1"/>
          </a:fillRef>
          <a:effectRef idx="0">
            <a:schemeClr val="dk1"/>
          </a:effectRef>
          <a:fontRef idx="minor">
            <a:schemeClr val="tx1"/>
          </a:fontRef>
        </p:style>
      </p:cxnSp>
      <p:cxnSp>
        <p:nvCxnSpPr>
          <p:cNvPr id="33" name="Conector de Seta Reta 32">
            <a:extLst>
              <a:ext uri="{FF2B5EF4-FFF2-40B4-BE49-F238E27FC236}">
                <a16:creationId xmlns:a16="http://schemas.microsoft.com/office/drawing/2014/main" id="{3EFBD2EC-7EB7-42C2-A5A4-4CC7E8FF4089}"/>
              </a:ext>
            </a:extLst>
          </p:cNvPr>
          <p:cNvCxnSpPr>
            <a:cxnSpLocks/>
          </p:cNvCxnSpPr>
          <p:nvPr/>
        </p:nvCxnSpPr>
        <p:spPr>
          <a:xfrm>
            <a:off x="3147882" y="3449401"/>
            <a:ext cx="0"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CaixaDeTexto 33">
            <a:extLst>
              <a:ext uri="{FF2B5EF4-FFF2-40B4-BE49-F238E27FC236}">
                <a16:creationId xmlns:a16="http://schemas.microsoft.com/office/drawing/2014/main" id="{4D6E393D-D50D-4AA1-BC24-F57EE9BEBF9C}"/>
              </a:ext>
            </a:extLst>
          </p:cNvPr>
          <p:cNvSpPr txBox="1"/>
          <p:nvPr/>
        </p:nvSpPr>
        <p:spPr>
          <a:xfrm>
            <a:off x="9847293" y="3778457"/>
            <a:ext cx="2229456" cy="369332"/>
          </a:xfrm>
          <a:prstGeom prst="rect">
            <a:avLst/>
          </a:prstGeom>
          <a:noFill/>
        </p:spPr>
        <p:txBody>
          <a:bodyPr wrap="none" rtlCol="0">
            <a:spAutoFit/>
          </a:bodyPr>
          <a:lstStyle/>
          <a:p>
            <a:r>
              <a:rPr lang="pt-BR" dirty="0">
                <a:solidFill>
                  <a:schemeClr val="bg1"/>
                </a:solidFill>
              </a:rPr>
              <a:t>Comando de Entrada</a:t>
            </a:r>
          </a:p>
        </p:txBody>
      </p:sp>
      <p:cxnSp>
        <p:nvCxnSpPr>
          <p:cNvPr id="35" name="Conector reto 34">
            <a:extLst>
              <a:ext uri="{FF2B5EF4-FFF2-40B4-BE49-F238E27FC236}">
                <a16:creationId xmlns:a16="http://schemas.microsoft.com/office/drawing/2014/main" id="{9E18F358-6B50-461B-B2D3-953D49F19C1A}"/>
              </a:ext>
            </a:extLst>
          </p:cNvPr>
          <p:cNvCxnSpPr>
            <a:cxnSpLocks/>
            <a:stCxn id="34" idx="1"/>
          </p:cNvCxnSpPr>
          <p:nvPr/>
        </p:nvCxnSpPr>
        <p:spPr>
          <a:xfrm flipH="1">
            <a:off x="3055065" y="3963123"/>
            <a:ext cx="6792228" cy="0"/>
          </a:xfrm>
          <a:prstGeom prst="line">
            <a:avLst/>
          </a:prstGeom>
        </p:spPr>
        <p:style>
          <a:lnRef idx="1">
            <a:schemeClr val="dk1"/>
          </a:lnRef>
          <a:fillRef idx="0">
            <a:schemeClr val="dk1"/>
          </a:fillRef>
          <a:effectRef idx="0">
            <a:schemeClr val="dk1"/>
          </a:effectRef>
          <a:fontRef idx="minor">
            <a:schemeClr val="tx1"/>
          </a:fontRef>
        </p:style>
      </p:cxnSp>
      <p:cxnSp>
        <p:nvCxnSpPr>
          <p:cNvPr id="36" name="Conector de Seta Reta 35">
            <a:extLst>
              <a:ext uri="{FF2B5EF4-FFF2-40B4-BE49-F238E27FC236}">
                <a16:creationId xmlns:a16="http://schemas.microsoft.com/office/drawing/2014/main" id="{17CA1B81-5478-4C61-A9F4-24058D27BF3A}"/>
              </a:ext>
            </a:extLst>
          </p:cNvPr>
          <p:cNvCxnSpPr>
            <a:cxnSpLocks/>
          </p:cNvCxnSpPr>
          <p:nvPr/>
        </p:nvCxnSpPr>
        <p:spPr>
          <a:xfrm>
            <a:off x="3055065" y="3963123"/>
            <a:ext cx="0"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52255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24" grpId="0"/>
      <p:bldP spid="31" grpId="0"/>
      <p:bldP spid="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08F549-B184-4BE2-A2B6-39092B30449A}"/>
              </a:ext>
            </a:extLst>
          </p:cNvPr>
          <p:cNvSpPr>
            <a:spLocks noGrp="1"/>
          </p:cNvSpPr>
          <p:nvPr>
            <p:ph type="title"/>
          </p:nvPr>
        </p:nvSpPr>
        <p:spPr/>
        <p:txBody>
          <a:bodyPr/>
          <a:lstStyle/>
          <a:p>
            <a:r>
              <a:rPr lang="pt-BR" dirty="0"/>
              <a:t>Programação Estruturada</a:t>
            </a:r>
          </a:p>
        </p:txBody>
      </p:sp>
      <p:sp>
        <p:nvSpPr>
          <p:cNvPr id="3" name="Espaço Reservado para Conteúdo 2">
            <a:extLst>
              <a:ext uri="{FF2B5EF4-FFF2-40B4-BE49-F238E27FC236}">
                <a16:creationId xmlns:a16="http://schemas.microsoft.com/office/drawing/2014/main" id="{40A746BF-DCD6-4C3C-B408-20E178E9E74F}"/>
              </a:ext>
            </a:extLst>
          </p:cNvPr>
          <p:cNvSpPr>
            <a:spLocks noGrp="1"/>
          </p:cNvSpPr>
          <p:nvPr>
            <p:ph idx="1"/>
          </p:nvPr>
        </p:nvSpPr>
        <p:spPr>
          <a:xfrm>
            <a:off x="1141412" y="920818"/>
            <a:ext cx="9905999" cy="4439899"/>
          </a:xfrm>
        </p:spPr>
        <p:txBody>
          <a:bodyPr>
            <a:normAutofit fontScale="85000" lnSpcReduction="10000"/>
          </a:bodyPr>
          <a:lstStyle/>
          <a:p>
            <a:r>
              <a:rPr lang="pt-BR" b="1" dirty="0"/>
              <a:t>Bibliotecas:</a:t>
            </a:r>
          </a:p>
          <a:p>
            <a:pPr marL="422910" indent="-285750" algn="just">
              <a:lnSpc>
                <a:spcPct val="120000"/>
              </a:lnSpc>
              <a:spcBef>
                <a:spcPts val="600"/>
              </a:spcBef>
              <a:buClr>
                <a:schemeClr val="tx1">
                  <a:shade val="95000"/>
                </a:schemeClr>
              </a:buClr>
              <a:defRPr/>
            </a:pPr>
            <a:r>
              <a:rPr lang="pt-BR" sz="2600" dirty="0">
                <a:solidFill>
                  <a:srgbClr val="FFFF00"/>
                </a:solidFill>
                <a:latin typeface="Times New Roman" panose="02020603050405020304" pitchFamily="18" charset="0"/>
                <a:cs typeface="Times New Roman" panose="02020603050405020304" pitchFamily="18" charset="0"/>
              </a:rPr>
              <a:t>Bibliotecas são arquivos contendo várias funções que podem ser incorporadas aos programas escritos em C/C++. A diretiva </a:t>
            </a:r>
            <a:r>
              <a:rPr lang="pt-BR" sz="2600" b="1" dirty="0">
                <a:solidFill>
                  <a:srgbClr val="FFFF00"/>
                </a:solidFill>
                <a:latin typeface="Times New Roman" panose="02020603050405020304" pitchFamily="18" charset="0"/>
                <a:cs typeface="Times New Roman" panose="02020603050405020304" pitchFamily="18" charset="0"/>
              </a:rPr>
              <a:t>#include </a:t>
            </a:r>
            <a:r>
              <a:rPr lang="pt-BR" sz="2600" dirty="0">
                <a:solidFill>
                  <a:srgbClr val="FFFF00"/>
                </a:solidFill>
                <a:latin typeface="Times New Roman" panose="02020603050405020304" pitchFamily="18" charset="0"/>
                <a:cs typeface="Times New Roman" panose="02020603050405020304" pitchFamily="18" charset="0"/>
              </a:rPr>
              <a:t>faz o texto contido na biblioteca especificada ser inserido no programa;</a:t>
            </a:r>
          </a:p>
          <a:p>
            <a:pPr marL="422910" indent="-285750" algn="just">
              <a:lnSpc>
                <a:spcPct val="120000"/>
              </a:lnSpc>
              <a:spcBef>
                <a:spcPts val="600"/>
              </a:spcBef>
              <a:buClr>
                <a:schemeClr val="tx1">
                  <a:shade val="95000"/>
                </a:schemeClr>
              </a:buClr>
              <a:defRPr/>
            </a:pPr>
            <a:r>
              <a:rPr lang="pt-BR" sz="2600" b="1" dirty="0">
                <a:solidFill>
                  <a:srgbClr val="FFFF00"/>
                </a:solidFill>
                <a:latin typeface="Times New Roman" panose="02020603050405020304" pitchFamily="18" charset="0"/>
                <a:cs typeface="Times New Roman" panose="02020603050405020304" pitchFamily="18" charset="0"/>
              </a:rPr>
              <a:t>Diferentes</a:t>
            </a:r>
            <a:r>
              <a:rPr lang="pt-BR" sz="2600" dirty="0">
                <a:solidFill>
                  <a:srgbClr val="FFFF00"/>
                </a:solidFill>
                <a:latin typeface="Times New Roman" panose="02020603050405020304" pitchFamily="18" charset="0"/>
                <a:cs typeface="Times New Roman" panose="02020603050405020304" pitchFamily="18" charset="0"/>
              </a:rPr>
              <a:t> bibliotecas podem ser utilizadas, dependendo da necessidade do programador. </a:t>
            </a:r>
          </a:p>
          <a:p>
            <a:pPr marL="422910" indent="-285750" algn="just">
              <a:lnSpc>
                <a:spcPct val="120000"/>
              </a:lnSpc>
              <a:spcBef>
                <a:spcPts val="600"/>
              </a:spcBef>
              <a:buClr>
                <a:schemeClr val="tx1">
                  <a:shade val="95000"/>
                </a:schemeClr>
              </a:buClr>
              <a:defRPr/>
            </a:pPr>
            <a:r>
              <a:rPr lang="pt-BR" sz="2600" dirty="0">
                <a:solidFill>
                  <a:srgbClr val="FFFF00"/>
                </a:solidFill>
                <a:latin typeface="Times New Roman" panose="02020603050405020304" pitchFamily="18" charset="0"/>
                <a:cs typeface="Times New Roman" panose="02020603050405020304" pitchFamily="18" charset="0"/>
              </a:rPr>
              <a:t>A biblioteca </a:t>
            </a:r>
            <a:r>
              <a:rPr lang="pt-BR" sz="2600" b="1" dirty="0" err="1">
                <a:solidFill>
                  <a:srgbClr val="FFFF00"/>
                </a:solidFill>
                <a:latin typeface="Times New Roman" panose="02020603050405020304" pitchFamily="18" charset="0"/>
                <a:cs typeface="Times New Roman" panose="02020603050405020304" pitchFamily="18" charset="0"/>
              </a:rPr>
              <a:t>locale.h</a:t>
            </a:r>
            <a:r>
              <a:rPr lang="pt-BR" sz="2600" dirty="0">
                <a:solidFill>
                  <a:srgbClr val="FFFF00"/>
                </a:solidFill>
                <a:latin typeface="Times New Roman" panose="02020603050405020304" pitchFamily="18" charset="0"/>
                <a:cs typeface="Times New Roman" panose="02020603050405020304" pitchFamily="18" charset="0"/>
              </a:rPr>
              <a:t> permite definir a </a:t>
            </a:r>
            <a:r>
              <a:rPr lang="pt-BR" sz="2600" b="1" dirty="0">
                <a:solidFill>
                  <a:srgbClr val="FFFF00"/>
                </a:solidFill>
                <a:latin typeface="Times New Roman" panose="02020603050405020304" pitchFamily="18" charset="0"/>
                <a:cs typeface="Times New Roman" panose="02020603050405020304" pitchFamily="18" charset="0"/>
              </a:rPr>
              <a:t>língua</a:t>
            </a:r>
            <a:r>
              <a:rPr lang="pt-BR" sz="2600" dirty="0">
                <a:solidFill>
                  <a:srgbClr val="FFFF00"/>
                </a:solidFill>
                <a:latin typeface="Times New Roman" panose="02020603050405020304" pitchFamily="18" charset="0"/>
                <a:cs typeface="Times New Roman" panose="02020603050405020304" pitchFamily="18" charset="0"/>
              </a:rPr>
              <a:t> em que está sendo escrito o programa, como o português, por exemplo;</a:t>
            </a:r>
          </a:p>
          <a:p>
            <a:pPr marL="422910" indent="-285750" algn="just">
              <a:lnSpc>
                <a:spcPct val="120000"/>
              </a:lnSpc>
              <a:spcBef>
                <a:spcPts val="600"/>
              </a:spcBef>
              <a:buClr>
                <a:schemeClr val="tx1">
                  <a:shade val="95000"/>
                </a:schemeClr>
              </a:buClr>
              <a:defRPr/>
            </a:pPr>
            <a:r>
              <a:rPr lang="pt-BR" sz="2600" dirty="0">
                <a:solidFill>
                  <a:srgbClr val="FFFF00"/>
                </a:solidFill>
                <a:latin typeface="Times New Roman" panose="02020603050405020304" pitchFamily="18" charset="0"/>
                <a:cs typeface="Times New Roman" panose="02020603050405020304" pitchFamily="18" charset="0"/>
              </a:rPr>
              <a:t>Para definir a </a:t>
            </a:r>
            <a:r>
              <a:rPr lang="pt-BR" sz="2600" b="1" dirty="0">
                <a:solidFill>
                  <a:srgbClr val="FFFF00"/>
                </a:solidFill>
                <a:latin typeface="Times New Roman" panose="02020603050405020304" pitchFamily="18" charset="0"/>
                <a:cs typeface="Times New Roman" panose="02020603050405020304" pitchFamily="18" charset="0"/>
              </a:rPr>
              <a:t>língua portuguesa </a:t>
            </a:r>
            <a:r>
              <a:rPr lang="pt-BR" sz="2600" dirty="0">
                <a:solidFill>
                  <a:srgbClr val="FFFF00"/>
                </a:solidFill>
                <a:latin typeface="Times New Roman" panose="02020603050405020304" pitchFamily="18" charset="0"/>
                <a:cs typeface="Times New Roman" panose="02020603050405020304" pitchFamily="18" charset="0"/>
              </a:rPr>
              <a:t>será necessário, além do importação da biblioteca, definir por meio de um código a ser adicionado na função </a:t>
            </a:r>
            <a:r>
              <a:rPr lang="pt-BR" sz="2600" i="1" dirty="0" err="1">
                <a:solidFill>
                  <a:srgbClr val="FFFF00"/>
                </a:solidFill>
                <a:latin typeface="Times New Roman" panose="02020603050405020304" pitchFamily="18" charset="0"/>
                <a:cs typeface="Times New Roman" panose="02020603050405020304" pitchFamily="18" charset="0"/>
              </a:rPr>
              <a:t>main</a:t>
            </a:r>
            <a:r>
              <a:rPr lang="pt-BR" sz="2600" i="1" dirty="0">
                <a:solidFill>
                  <a:srgbClr val="FFFF00"/>
                </a:solidFill>
                <a:latin typeface="Times New Roman" panose="02020603050405020304" pitchFamily="18" charset="0"/>
                <a:cs typeface="Times New Roman" panose="02020603050405020304" pitchFamily="18" charset="0"/>
              </a:rPr>
              <a:t>()</a:t>
            </a:r>
            <a:r>
              <a:rPr lang="pt-BR" sz="2600" dirty="0">
                <a:solidFill>
                  <a:srgbClr val="FFFF00"/>
                </a:solidFill>
                <a:latin typeface="Times New Roman" panose="02020603050405020304" pitchFamily="18" charset="0"/>
                <a:cs typeface="Times New Roman" panose="02020603050405020304" pitchFamily="18" charset="0"/>
              </a:rPr>
              <a:t>:</a:t>
            </a:r>
          </a:p>
          <a:p>
            <a:pPr marL="422910" indent="-285750" algn="just">
              <a:lnSpc>
                <a:spcPct val="120000"/>
              </a:lnSpc>
              <a:spcBef>
                <a:spcPts val="600"/>
              </a:spcBef>
              <a:buClr>
                <a:schemeClr val="tx1">
                  <a:shade val="95000"/>
                </a:schemeClr>
              </a:buClr>
              <a:defRPr/>
            </a:pPr>
            <a:endParaRPr lang="pt-BR"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82DE65AD-C26D-4FBB-8E91-B81030678CE1}"/>
              </a:ext>
            </a:extLst>
          </p:cNvPr>
          <p:cNvSpPr>
            <a:spLocks noGrp="1"/>
          </p:cNvSpPr>
          <p:nvPr>
            <p:ph type="sldNum" sz="quarter" idx="12"/>
          </p:nvPr>
        </p:nvSpPr>
        <p:spPr/>
        <p:txBody>
          <a:bodyPr/>
          <a:lstStyle/>
          <a:p>
            <a:fld id="{6D22F896-40B5-4ADD-8801-0D06FADFA095}" type="slidenum">
              <a:rPr lang="en-US" smtClean="0"/>
              <a:pPr/>
              <a:t>4</a:t>
            </a:fld>
            <a:endParaRPr lang="en-US" dirty="0"/>
          </a:p>
        </p:txBody>
      </p:sp>
      <p:pic>
        <p:nvPicPr>
          <p:cNvPr id="6" name="Imagem 5">
            <a:extLst>
              <a:ext uri="{FF2B5EF4-FFF2-40B4-BE49-F238E27FC236}">
                <a16:creationId xmlns:a16="http://schemas.microsoft.com/office/drawing/2014/main" id="{2C0BB0B5-B274-45FA-908D-A5C12F8844E4}"/>
              </a:ext>
            </a:extLst>
          </p:cNvPr>
          <p:cNvPicPr>
            <a:picLocks noChangeAspect="1"/>
          </p:cNvPicPr>
          <p:nvPr/>
        </p:nvPicPr>
        <p:blipFill>
          <a:blip r:embed="rId2"/>
          <a:stretch>
            <a:fillRect/>
          </a:stretch>
        </p:blipFill>
        <p:spPr>
          <a:xfrm>
            <a:off x="7938360" y="0"/>
            <a:ext cx="2609850" cy="1504950"/>
          </a:xfrm>
          <a:prstGeom prst="rect">
            <a:avLst/>
          </a:prstGeom>
        </p:spPr>
      </p:pic>
      <p:pic>
        <p:nvPicPr>
          <p:cNvPr id="8" name="Imagem 7">
            <a:extLst>
              <a:ext uri="{FF2B5EF4-FFF2-40B4-BE49-F238E27FC236}">
                <a16:creationId xmlns:a16="http://schemas.microsoft.com/office/drawing/2014/main" id="{162E9C05-FA9F-43E0-B5B5-E8B352E77799}"/>
              </a:ext>
            </a:extLst>
          </p:cNvPr>
          <p:cNvPicPr>
            <a:picLocks noChangeAspect="1"/>
          </p:cNvPicPr>
          <p:nvPr/>
        </p:nvPicPr>
        <p:blipFill>
          <a:blip r:embed="rId3"/>
          <a:stretch>
            <a:fillRect/>
          </a:stretch>
        </p:blipFill>
        <p:spPr>
          <a:xfrm>
            <a:off x="109962" y="5051649"/>
            <a:ext cx="3786177" cy="1770293"/>
          </a:xfrm>
          <a:prstGeom prst="rect">
            <a:avLst/>
          </a:prstGeom>
        </p:spPr>
      </p:pic>
    </p:spTree>
    <p:extLst>
      <p:ext uri="{BB962C8B-B14F-4D97-AF65-F5344CB8AC3E}">
        <p14:creationId xmlns:p14="http://schemas.microsoft.com/office/powerpoint/2010/main" val="1633162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08F549-B184-4BE2-A2B6-39092B30449A}"/>
              </a:ext>
            </a:extLst>
          </p:cNvPr>
          <p:cNvSpPr>
            <a:spLocks noGrp="1"/>
          </p:cNvSpPr>
          <p:nvPr>
            <p:ph type="title"/>
          </p:nvPr>
        </p:nvSpPr>
        <p:spPr/>
        <p:txBody>
          <a:bodyPr/>
          <a:lstStyle/>
          <a:p>
            <a:r>
              <a:rPr lang="pt-BR" dirty="0"/>
              <a:t>Programação Estruturada</a:t>
            </a:r>
          </a:p>
        </p:txBody>
      </p:sp>
      <p:sp>
        <p:nvSpPr>
          <p:cNvPr id="3" name="Espaço Reservado para Conteúdo 2">
            <a:extLst>
              <a:ext uri="{FF2B5EF4-FFF2-40B4-BE49-F238E27FC236}">
                <a16:creationId xmlns:a16="http://schemas.microsoft.com/office/drawing/2014/main" id="{40A746BF-DCD6-4C3C-B408-20E178E9E74F}"/>
              </a:ext>
            </a:extLst>
          </p:cNvPr>
          <p:cNvSpPr>
            <a:spLocks noGrp="1"/>
          </p:cNvSpPr>
          <p:nvPr>
            <p:ph idx="1"/>
          </p:nvPr>
        </p:nvSpPr>
        <p:spPr>
          <a:xfrm>
            <a:off x="1141412" y="920818"/>
            <a:ext cx="9905999" cy="4665663"/>
          </a:xfrm>
        </p:spPr>
        <p:txBody>
          <a:bodyPr>
            <a:normAutofit/>
          </a:bodyPr>
          <a:lstStyle/>
          <a:p>
            <a:r>
              <a:rPr lang="pt-BR" b="1" dirty="0"/>
              <a:t>Case </a:t>
            </a:r>
            <a:r>
              <a:rPr lang="pt-BR" b="1" dirty="0" err="1"/>
              <a:t>Sensitive</a:t>
            </a:r>
            <a:r>
              <a:rPr lang="pt-BR" b="1" dirty="0"/>
              <a:t>:</a:t>
            </a:r>
          </a:p>
          <a:p>
            <a:pPr marL="422910" indent="-285750" algn="just">
              <a:lnSpc>
                <a:spcPct val="120000"/>
              </a:lnSpc>
              <a:spcBef>
                <a:spcPts val="600"/>
              </a:spcBef>
              <a:buClr>
                <a:schemeClr val="tx1">
                  <a:shade val="95000"/>
                </a:schemeClr>
              </a:buClr>
              <a:defRPr/>
            </a:pPr>
            <a:r>
              <a:rPr lang="pt-BR" sz="2400" dirty="0">
                <a:solidFill>
                  <a:srgbClr val="FFFF00"/>
                </a:solidFill>
                <a:latin typeface="Times New Roman" panose="02020603050405020304" pitchFamily="18" charset="0"/>
                <a:cs typeface="Times New Roman" panose="02020603050405020304" pitchFamily="18" charset="0"/>
              </a:rPr>
              <a:t>É importante salientar que a linguagem C/C++ é </a:t>
            </a:r>
            <a:r>
              <a:rPr lang="pt-BR" sz="2400" b="1" dirty="0">
                <a:solidFill>
                  <a:srgbClr val="FFFF00"/>
                </a:solidFill>
                <a:latin typeface="Times New Roman" panose="02020603050405020304" pitchFamily="18" charset="0"/>
                <a:cs typeface="Times New Roman" panose="02020603050405020304" pitchFamily="18" charset="0"/>
              </a:rPr>
              <a:t>sensível a letras maiúsculas e minúsculas (</a:t>
            </a:r>
            <a:r>
              <a:rPr lang="pt-BR" sz="2400" b="1" i="1" dirty="0">
                <a:solidFill>
                  <a:srgbClr val="FFFF00"/>
                </a:solidFill>
                <a:latin typeface="Times New Roman" panose="02020603050405020304" pitchFamily="18" charset="0"/>
                <a:cs typeface="Times New Roman" panose="02020603050405020304" pitchFamily="18" charset="0"/>
              </a:rPr>
              <a:t>case </a:t>
            </a:r>
            <a:r>
              <a:rPr lang="pt-BR" sz="2400" b="1" i="1" dirty="0" err="1">
                <a:solidFill>
                  <a:srgbClr val="FFFF00"/>
                </a:solidFill>
                <a:latin typeface="Times New Roman" panose="02020603050405020304" pitchFamily="18" charset="0"/>
                <a:cs typeface="Times New Roman" panose="02020603050405020304" pitchFamily="18" charset="0"/>
              </a:rPr>
              <a:t>senstive</a:t>
            </a:r>
            <a:r>
              <a:rPr lang="pt-BR" sz="2400" b="1" dirty="0">
                <a:solidFill>
                  <a:srgbClr val="FFFF00"/>
                </a:solidFill>
                <a:latin typeface="Times New Roman" panose="02020603050405020304" pitchFamily="18" charset="0"/>
                <a:cs typeface="Times New Roman" panose="02020603050405020304" pitchFamily="18" charset="0"/>
              </a:rPr>
              <a:t>)</a:t>
            </a:r>
            <a:r>
              <a:rPr lang="pt-BR" sz="2400" dirty="0">
                <a:solidFill>
                  <a:srgbClr val="FFFF00"/>
                </a:solidFill>
                <a:latin typeface="Times New Roman" panose="02020603050405020304" pitchFamily="18" charset="0"/>
                <a:cs typeface="Times New Roman" panose="02020603050405020304" pitchFamily="18" charset="0"/>
              </a:rPr>
              <a:t>. Sendo assim, todos os comandos devem, obrigatoriamente, ser escritos com letras minúsculas.</a:t>
            </a:r>
          </a:p>
        </p:txBody>
      </p:sp>
      <p:sp>
        <p:nvSpPr>
          <p:cNvPr id="4" name="Espaço Reservado para Número de Slide 3">
            <a:extLst>
              <a:ext uri="{FF2B5EF4-FFF2-40B4-BE49-F238E27FC236}">
                <a16:creationId xmlns:a16="http://schemas.microsoft.com/office/drawing/2014/main" id="{82DE65AD-C26D-4FBB-8E91-B81030678CE1}"/>
              </a:ext>
            </a:extLst>
          </p:cNvPr>
          <p:cNvSpPr>
            <a:spLocks noGrp="1"/>
          </p:cNvSpPr>
          <p:nvPr>
            <p:ph type="sldNum" sz="quarter" idx="12"/>
          </p:nvPr>
        </p:nvSpPr>
        <p:spPr/>
        <p:txBody>
          <a:bodyPr/>
          <a:lstStyle/>
          <a:p>
            <a:fld id="{6D22F896-40B5-4ADD-8801-0D06FADFA095}" type="slidenum">
              <a:rPr lang="en-US" smtClean="0"/>
              <a:pPr/>
              <a:t>5</a:t>
            </a:fld>
            <a:endParaRPr lang="en-US" dirty="0"/>
          </a:p>
        </p:txBody>
      </p:sp>
    </p:spTree>
    <p:extLst>
      <p:ext uri="{BB962C8B-B14F-4D97-AF65-F5344CB8AC3E}">
        <p14:creationId xmlns:p14="http://schemas.microsoft.com/office/powerpoint/2010/main" val="2742457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08F549-B184-4BE2-A2B6-39092B30449A}"/>
              </a:ext>
            </a:extLst>
          </p:cNvPr>
          <p:cNvSpPr>
            <a:spLocks noGrp="1"/>
          </p:cNvSpPr>
          <p:nvPr>
            <p:ph type="title"/>
          </p:nvPr>
        </p:nvSpPr>
        <p:spPr/>
        <p:txBody>
          <a:bodyPr/>
          <a:lstStyle/>
          <a:p>
            <a:r>
              <a:rPr lang="pt-BR" dirty="0"/>
              <a:t>Programação Estruturada</a:t>
            </a:r>
          </a:p>
        </p:txBody>
      </p:sp>
      <p:sp>
        <p:nvSpPr>
          <p:cNvPr id="3" name="Espaço Reservado para Conteúdo 2">
            <a:extLst>
              <a:ext uri="{FF2B5EF4-FFF2-40B4-BE49-F238E27FC236}">
                <a16:creationId xmlns:a16="http://schemas.microsoft.com/office/drawing/2014/main" id="{40A746BF-DCD6-4C3C-B408-20E178E9E74F}"/>
              </a:ext>
            </a:extLst>
          </p:cNvPr>
          <p:cNvSpPr>
            <a:spLocks noGrp="1"/>
          </p:cNvSpPr>
          <p:nvPr>
            <p:ph idx="1"/>
          </p:nvPr>
        </p:nvSpPr>
        <p:spPr>
          <a:xfrm>
            <a:off x="1141412" y="920818"/>
            <a:ext cx="9905999" cy="4665663"/>
          </a:xfrm>
        </p:spPr>
        <p:txBody>
          <a:bodyPr>
            <a:normAutofit lnSpcReduction="10000"/>
          </a:bodyPr>
          <a:lstStyle/>
          <a:p>
            <a:r>
              <a:rPr lang="pt-BR" b="1" dirty="0"/>
              <a:t>Variáveis:</a:t>
            </a:r>
          </a:p>
          <a:p>
            <a:pPr lvl="1"/>
            <a:r>
              <a:rPr lang="pt-BR" dirty="0"/>
              <a:t>Espaço na memória do computador que é utilizado para guardar dados.</a:t>
            </a:r>
          </a:p>
          <a:p>
            <a:pPr lvl="1"/>
            <a:r>
              <a:rPr lang="pt-BR" dirty="0"/>
              <a:t>Valores diferentes a cada instante de tempo</a:t>
            </a:r>
          </a:p>
          <a:p>
            <a:pPr lvl="1"/>
            <a:r>
              <a:rPr lang="pt-BR" dirty="0"/>
              <a:t>Identificadas por um nome:</a:t>
            </a:r>
          </a:p>
          <a:p>
            <a:pPr lvl="2"/>
            <a:r>
              <a:rPr lang="pt-BR" b="1" dirty="0">
                <a:solidFill>
                  <a:srgbClr val="C00000"/>
                </a:solidFill>
              </a:rPr>
              <a:t>Não pode ser</a:t>
            </a:r>
            <a:r>
              <a:rPr lang="pt-BR" dirty="0">
                <a:solidFill>
                  <a:srgbClr val="C00000"/>
                </a:solidFill>
              </a:rPr>
              <a:t>: </a:t>
            </a:r>
            <a:r>
              <a:rPr lang="pt-BR" dirty="0">
                <a:solidFill>
                  <a:srgbClr val="FF0000"/>
                </a:solidFill>
              </a:rPr>
              <a:t>palavras chaves do C++ (</a:t>
            </a:r>
            <a:r>
              <a:rPr lang="pt-BR" dirty="0" err="1">
                <a:solidFill>
                  <a:srgbClr val="FF0000"/>
                </a:solidFill>
              </a:rPr>
              <a:t>int</a:t>
            </a:r>
            <a:r>
              <a:rPr lang="pt-BR" dirty="0">
                <a:solidFill>
                  <a:srgbClr val="FF0000"/>
                </a:solidFill>
              </a:rPr>
              <a:t>, </a:t>
            </a:r>
            <a:r>
              <a:rPr lang="pt-BR" dirty="0" err="1">
                <a:solidFill>
                  <a:srgbClr val="FF0000"/>
                </a:solidFill>
              </a:rPr>
              <a:t>double</a:t>
            </a:r>
            <a:r>
              <a:rPr lang="pt-BR" dirty="0">
                <a:solidFill>
                  <a:srgbClr val="FF0000"/>
                </a:solidFill>
              </a:rPr>
              <a:t>, </a:t>
            </a:r>
            <a:r>
              <a:rPr lang="pt-BR" dirty="0" err="1">
                <a:solidFill>
                  <a:srgbClr val="FF0000"/>
                </a:solidFill>
              </a:rPr>
              <a:t>void</a:t>
            </a:r>
            <a:r>
              <a:rPr lang="pt-BR" dirty="0">
                <a:solidFill>
                  <a:srgbClr val="FF0000"/>
                </a:solidFill>
              </a:rPr>
              <a:t>, </a:t>
            </a:r>
            <a:r>
              <a:rPr lang="pt-BR" dirty="0" err="1">
                <a:solidFill>
                  <a:srgbClr val="FF0000"/>
                </a:solidFill>
              </a:rPr>
              <a:t>count</a:t>
            </a:r>
            <a:r>
              <a:rPr lang="pt-BR" dirty="0">
                <a:solidFill>
                  <a:srgbClr val="FF0000"/>
                </a:solidFill>
              </a:rPr>
              <a:t> ...), começar com números e conter espaço.</a:t>
            </a:r>
          </a:p>
          <a:p>
            <a:pPr lvl="2"/>
            <a:r>
              <a:rPr lang="pt-BR" dirty="0">
                <a:solidFill>
                  <a:srgbClr val="FF0000"/>
                </a:solidFill>
              </a:rPr>
              <a:t>Nomes de variáveis são case </a:t>
            </a:r>
            <a:r>
              <a:rPr lang="pt-BR" dirty="0" err="1">
                <a:solidFill>
                  <a:srgbClr val="FF0000"/>
                </a:solidFill>
              </a:rPr>
              <a:t>sensitive</a:t>
            </a:r>
            <a:r>
              <a:rPr lang="pt-BR" dirty="0">
                <a:solidFill>
                  <a:srgbClr val="FF0000"/>
                </a:solidFill>
              </a:rPr>
              <a:t>( letras maiúsculas diferentes de minúsculas.</a:t>
            </a:r>
          </a:p>
        </p:txBody>
      </p:sp>
      <p:sp>
        <p:nvSpPr>
          <p:cNvPr id="4" name="Espaço Reservado para Número de Slide 3">
            <a:extLst>
              <a:ext uri="{FF2B5EF4-FFF2-40B4-BE49-F238E27FC236}">
                <a16:creationId xmlns:a16="http://schemas.microsoft.com/office/drawing/2014/main" id="{82DE65AD-C26D-4FBB-8E91-B81030678CE1}"/>
              </a:ext>
            </a:extLst>
          </p:cNvPr>
          <p:cNvSpPr>
            <a:spLocks noGrp="1"/>
          </p:cNvSpPr>
          <p:nvPr>
            <p:ph type="sldNum" sz="quarter" idx="12"/>
          </p:nvPr>
        </p:nvSpPr>
        <p:spPr/>
        <p:txBody>
          <a:bodyPr/>
          <a:lstStyle/>
          <a:p>
            <a:fld id="{6D22F896-40B5-4ADD-8801-0D06FADFA095}" type="slidenum">
              <a:rPr lang="en-US" smtClean="0"/>
              <a:pPr/>
              <a:t>6</a:t>
            </a:fld>
            <a:endParaRPr lang="en-US" dirty="0"/>
          </a:p>
        </p:txBody>
      </p:sp>
    </p:spTree>
    <p:extLst>
      <p:ext uri="{BB962C8B-B14F-4D97-AF65-F5344CB8AC3E}">
        <p14:creationId xmlns:p14="http://schemas.microsoft.com/office/powerpoint/2010/main" val="432833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08F549-B184-4BE2-A2B6-39092B30449A}"/>
              </a:ext>
            </a:extLst>
          </p:cNvPr>
          <p:cNvSpPr>
            <a:spLocks noGrp="1"/>
          </p:cNvSpPr>
          <p:nvPr>
            <p:ph type="title"/>
          </p:nvPr>
        </p:nvSpPr>
        <p:spPr/>
        <p:txBody>
          <a:bodyPr/>
          <a:lstStyle/>
          <a:p>
            <a:r>
              <a:rPr lang="pt-BR" dirty="0"/>
              <a:t>Programação Estruturada</a:t>
            </a:r>
          </a:p>
        </p:txBody>
      </p:sp>
      <p:sp>
        <p:nvSpPr>
          <p:cNvPr id="3" name="Espaço Reservado para Conteúdo 2">
            <a:extLst>
              <a:ext uri="{FF2B5EF4-FFF2-40B4-BE49-F238E27FC236}">
                <a16:creationId xmlns:a16="http://schemas.microsoft.com/office/drawing/2014/main" id="{40A746BF-DCD6-4C3C-B408-20E178E9E74F}"/>
              </a:ext>
            </a:extLst>
          </p:cNvPr>
          <p:cNvSpPr>
            <a:spLocks noGrp="1"/>
          </p:cNvSpPr>
          <p:nvPr>
            <p:ph idx="1"/>
          </p:nvPr>
        </p:nvSpPr>
        <p:spPr>
          <a:xfrm>
            <a:off x="1141412" y="920818"/>
            <a:ext cx="9905999" cy="4665663"/>
          </a:xfrm>
        </p:spPr>
        <p:txBody>
          <a:bodyPr>
            <a:normAutofit fontScale="77500" lnSpcReduction="20000"/>
          </a:bodyPr>
          <a:lstStyle/>
          <a:p>
            <a:r>
              <a:rPr lang="pt-BR" b="1" dirty="0"/>
              <a:t>Variáveis:</a:t>
            </a:r>
          </a:p>
          <a:p>
            <a:r>
              <a:rPr lang="pt-BR" dirty="0"/>
              <a:t>Espaço na memória do computador que é utilizado para guardar dados.</a:t>
            </a:r>
          </a:p>
          <a:p>
            <a:endParaRPr lang="pt-BR" dirty="0"/>
          </a:p>
          <a:p>
            <a:r>
              <a:rPr lang="pt-BR" dirty="0"/>
              <a:t>Valores diferentes a cada instante de tempo</a:t>
            </a:r>
          </a:p>
          <a:p>
            <a:endParaRPr lang="pt-BR" dirty="0"/>
          </a:p>
          <a:p>
            <a:r>
              <a:rPr lang="pt-BR" dirty="0"/>
              <a:t>Identificadas por um nome:</a:t>
            </a:r>
          </a:p>
          <a:p>
            <a:pPr lvl="1"/>
            <a:r>
              <a:rPr lang="pt-BR" b="1" dirty="0">
                <a:solidFill>
                  <a:srgbClr val="FF0000"/>
                </a:solidFill>
              </a:rPr>
              <a:t>Não pode ser</a:t>
            </a:r>
            <a:r>
              <a:rPr lang="pt-BR" dirty="0"/>
              <a:t>: palavras chaves do C++ (</a:t>
            </a:r>
            <a:r>
              <a:rPr lang="pt-BR" dirty="0" err="1"/>
              <a:t>int</a:t>
            </a:r>
            <a:r>
              <a:rPr lang="pt-BR" dirty="0"/>
              <a:t>, </a:t>
            </a:r>
            <a:r>
              <a:rPr lang="pt-BR" dirty="0" err="1"/>
              <a:t>double</a:t>
            </a:r>
            <a:r>
              <a:rPr lang="pt-BR" dirty="0"/>
              <a:t>, </a:t>
            </a:r>
            <a:r>
              <a:rPr lang="pt-BR" dirty="0" err="1"/>
              <a:t>void</a:t>
            </a:r>
            <a:r>
              <a:rPr lang="pt-BR" dirty="0"/>
              <a:t>, </a:t>
            </a:r>
            <a:r>
              <a:rPr lang="pt-BR" dirty="0" err="1"/>
              <a:t>count</a:t>
            </a:r>
            <a:r>
              <a:rPr lang="pt-BR" dirty="0"/>
              <a:t> ...), começar com números e conter espaço.</a:t>
            </a:r>
          </a:p>
          <a:p>
            <a:pPr lvl="1"/>
            <a:r>
              <a:rPr lang="pt-BR" dirty="0"/>
              <a:t>Nomes de variáveis são case </a:t>
            </a:r>
            <a:r>
              <a:rPr lang="pt-BR" dirty="0" err="1"/>
              <a:t>sensitive</a:t>
            </a:r>
            <a:r>
              <a:rPr lang="pt-BR" dirty="0"/>
              <a:t>( letras maiúsculas diferentes de </a:t>
            </a:r>
            <a:r>
              <a:rPr lang="pt-BR" dirty="0" err="1"/>
              <a:t>minúscuas</a:t>
            </a:r>
            <a:endParaRPr lang="pt-BR" dirty="0"/>
          </a:p>
        </p:txBody>
      </p:sp>
      <p:sp>
        <p:nvSpPr>
          <p:cNvPr id="4" name="Espaço Reservado para Número de Slide 3">
            <a:extLst>
              <a:ext uri="{FF2B5EF4-FFF2-40B4-BE49-F238E27FC236}">
                <a16:creationId xmlns:a16="http://schemas.microsoft.com/office/drawing/2014/main" id="{82DE65AD-C26D-4FBB-8E91-B81030678CE1}"/>
              </a:ext>
            </a:extLst>
          </p:cNvPr>
          <p:cNvSpPr>
            <a:spLocks noGrp="1"/>
          </p:cNvSpPr>
          <p:nvPr>
            <p:ph type="sldNum" sz="quarter" idx="12"/>
          </p:nvPr>
        </p:nvSpPr>
        <p:spPr/>
        <p:txBody>
          <a:bodyPr/>
          <a:lstStyle/>
          <a:p>
            <a:fld id="{6D22F896-40B5-4ADD-8801-0D06FADFA095}" type="slidenum">
              <a:rPr lang="en-US" smtClean="0"/>
              <a:pPr/>
              <a:t>7</a:t>
            </a:fld>
            <a:endParaRPr lang="en-US" dirty="0"/>
          </a:p>
        </p:txBody>
      </p:sp>
    </p:spTree>
    <p:extLst>
      <p:ext uri="{BB962C8B-B14F-4D97-AF65-F5344CB8AC3E}">
        <p14:creationId xmlns:p14="http://schemas.microsoft.com/office/powerpoint/2010/main" val="1955153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08F549-B184-4BE2-A2B6-39092B30449A}"/>
              </a:ext>
            </a:extLst>
          </p:cNvPr>
          <p:cNvSpPr>
            <a:spLocks noGrp="1"/>
          </p:cNvSpPr>
          <p:nvPr>
            <p:ph type="title"/>
          </p:nvPr>
        </p:nvSpPr>
        <p:spPr/>
        <p:txBody>
          <a:bodyPr/>
          <a:lstStyle/>
          <a:p>
            <a:r>
              <a:rPr lang="pt-BR" dirty="0"/>
              <a:t>Programação Estruturada</a:t>
            </a:r>
          </a:p>
        </p:txBody>
      </p:sp>
      <p:sp>
        <p:nvSpPr>
          <p:cNvPr id="3" name="Espaço Reservado para Conteúdo 2">
            <a:extLst>
              <a:ext uri="{FF2B5EF4-FFF2-40B4-BE49-F238E27FC236}">
                <a16:creationId xmlns:a16="http://schemas.microsoft.com/office/drawing/2014/main" id="{40A746BF-DCD6-4C3C-B408-20E178E9E74F}"/>
              </a:ext>
            </a:extLst>
          </p:cNvPr>
          <p:cNvSpPr>
            <a:spLocks noGrp="1"/>
          </p:cNvSpPr>
          <p:nvPr>
            <p:ph idx="1"/>
          </p:nvPr>
        </p:nvSpPr>
        <p:spPr>
          <a:xfrm>
            <a:off x="1141412" y="920818"/>
            <a:ext cx="9905999" cy="4665663"/>
          </a:xfrm>
        </p:spPr>
        <p:txBody>
          <a:bodyPr>
            <a:normAutofit fontScale="92500" lnSpcReduction="10000"/>
          </a:bodyPr>
          <a:lstStyle/>
          <a:p>
            <a:r>
              <a:rPr lang="pt-BR" b="1" dirty="0"/>
              <a:t>Variáveis:</a:t>
            </a:r>
          </a:p>
          <a:p>
            <a:pPr lvl="1"/>
            <a:r>
              <a:rPr lang="pt-BR" dirty="0"/>
              <a:t>TODA variável deve ser declarada (criada)</a:t>
            </a:r>
          </a:p>
          <a:p>
            <a:pPr lvl="2"/>
            <a:r>
              <a:rPr lang="pt-BR" dirty="0">
                <a:solidFill>
                  <a:srgbClr val="FF0000"/>
                </a:solidFill>
              </a:rPr>
              <a:t>Geralmente no início do programa.</a:t>
            </a:r>
          </a:p>
          <a:p>
            <a:pPr lvl="2"/>
            <a:r>
              <a:rPr lang="pt-BR" dirty="0">
                <a:solidFill>
                  <a:srgbClr val="FF0000"/>
                </a:solidFill>
              </a:rPr>
              <a:t>Exemplo: </a:t>
            </a:r>
            <a:r>
              <a:rPr lang="pt-BR" dirty="0" err="1">
                <a:solidFill>
                  <a:srgbClr val="FF0000"/>
                </a:solidFill>
              </a:rPr>
              <a:t>int</a:t>
            </a:r>
            <a:r>
              <a:rPr lang="pt-BR" dirty="0">
                <a:solidFill>
                  <a:srgbClr val="FF0000"/>
                </a:solidFill>
              </a:rPr>
              <a:t> idade; // declarando a variável idade do tipo inteiro</a:t>
            </a:r>
          </a:p>
          <a:p>
            <a:pPr lvl="1"/>
            <a:endParaRPr lang="pt-BR" dirty="0"/>
          </a:p>
          <a:p>
            <a:r>
              <a:rPr lang="pt-BR" dirty="0"/>
              <a:t>ATRIBUIÇÃO:</a:t>
            </a:r>
          </a:p>
          <a:p>
            <a:pPr lvl="1"/>
            <a:r>
              <a:rPr lang="pt-BR" dirty="0"/>
              <a:t>Quando uma variável recebe um valor</a:t>
            </a:r>
          </a:p>
          <a:p>
            <a:pPr lvl="1"/>
            <a:r>
              <a:rPr lang="pt-BR" dirty="0"/>
              <a:t>Direta  (</a:t>
            </a:r>
            <a:r>
              <a:rPr lang="pt-BR" dirty="0" err="1"/>
              <a:t>Ex</a:t>
            </a:r>
            <a:r>
              <a:rPr lang="pt-BR" dirty="0"/>
              <a:t>: idade = 14;) ou indiretamente (através de leitura de dados)</a:t>
            </a:r>
          </a:p>
        </p:txBody>
      </p:sp>
      <p:sp>
        <p:nvSpPr>
          <p:cNvPr id="4" name="Espaço Reservado para Número de Slide 3">
            <a:extLst>
              <a:ext uri="{FF2B5EF4-FFF2-40B4-BE49-F238E27FC236}">
                <a16:creationId xmlns:a16="http://schemas.microsoft.com/office/drawing/2014/main" id="{82DE65AD-C26D-4FBB-8E91-B81030678CE1}"/>
              </a:ext>
            </a:extLst>
          </p:cNvPr>
          <p:cNvSpPr>
            <a:spLocks noGrp="1"/>
          </p:cNvSpPr>
          <p:nvPr>
            <p:ph type="sldNum" sz="quarter" idx="12"/>
          </p:nvPr>
        </p:nvSpPr>
        <p:spPr/>
        <p:txBody>
          <a:bodyPr/>
          <a:lstStyle/>
          <a:p>
            <a:fld id="{6D22F896-40B5-4ADD-8801-0D06FADFA095}" type="slidenum">
              <a:rPr lang="en-US" smtClean="0"/>
              <a:pPr/>
              <a:t>8</a:t>
            </a:fld>
            <a:endParaRPr lang="en-US" dirty="0"/>
          </a:p>
        </p:txBody>
      </p:sp>
    </p:spTree>
    <p:extLst>
      <p:ext uri="{BB962C8B-B14F-4D97-AF65-F5344CB8AC3E}">
        <p14:creationId xmlns:p14="http://schemas.microsoft.com/office/powerpoint/2010/main" val="115655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08F549-B184-4BE2-A2B6-39092B30449A}"/>
              </a:ext>
            </a:extLst>
          </p:cNvPr>
          <p:cNvSpPr>
            <a:spLocks noGrp="1"/>
          </p:cNvSpPr>
          <p:nvPr>
            <p:ph type="title"/>
          </p:nvPr>
        </p:nvSpPr>
        <p:spPr/>
        <p:txBody>
          <a:bodyPr/>
          <a:lstStyle/>
          <a:p>
            <a:r>
              <a:rPr lang="pt-BR" dirty="0"/>
              <a:t>Programação Estruturada</a:t>
            </a:r>
          </a:p>
        </p:txBody>
      </p:sp>
      <p:sp>
        <p:nvSpPr>
          <p:cNvPr id="3" name="Espaço Reservado para Conteúdo 2">
            <a:extLst>
              <a:ext uri="{FF2B5EF4-FFF2-40B4-BE49-F238E27FC236}">
                <a16:creationId xmlns:a16="http://schemas.microsoft.com/office/drawing/2014/main" id="{40A746BF-DCD6-4C3C-B408-20E178E9E74F}"/>
              </a:ext>
            </a:extLst>
          </p:cNvPr>
          <p:cNvSpPr>
            <a:spLocks noGrp="1"/>
          </p:cNvSpPr>
          <p:nvPr>
            <p:ph idx="1"/>
          </p:nvPr>
        </p:nvSpPr>
        <p:spPr>
          <a:xfrm>
            <a:off x="1141412" y="920818"/>
            <a:ext cx="9905999" cy="4665663"/>
          </a:xfrm>
        </p:spPr>
        <p:txBody>
          <a:bodyPr>
            <a:normAutofit/>
          </a:bodyPr>
          <a:lstStyle/>
          <a:p>
            <a:r>
              <a:rPr lang="pt-BR" b="1" dirty="0"/>
              <a:t>Variáveis:</a:t>
            </a:r>
          </a:p>
          <a:p>
            <a:pPr lvl="1"/>
            <a:r>
              <a:rPr lang="pt-BR" dirty="0"/>
              <a:t>Uma variável pode ser criada como uma CONSTANTE.</a:t>
            </a:r>
          </a:p>
          <a:p>
            <a:pPr lvl="1"/>
            <a:r>
              <a:rPr lang="pt-BR" dirty="0"/>
              <a:t>São valores de variáveis que não podem ser modificados</a:t>
            </a:r>
          </a:p>
          <a:p>
            <a:pPr lvl="1"/>
            <a:r>
              <a:rPr lang="pt-BR" dirty="0"/>
              <a:t>Usa-se a palavra </a:t>
            </a:r>
            <a:r>
              <a:rPr lang="pt-BR" i="1" dirty="0" err="1"/>
              <a:t>const</a:t>
            </a:r>
            <a:r>
              <a:rPr lang="pt-BR" dirty="0"/>
              <a:t> antes da declaração da variável:</a:t>
            </a:r>
          </a:p>
          <a:p>
            <a:pPr lvl="2"/>
            <a:r>
              <a:rPr lang="pt-BR" dirty="0" err="1">
                <a:solidFill>
                  <a:srgbClr val="FF0000"/>
                </a:solidFill>
              </a:rPr>
              <a:t>Ex</a:t>
            </a:r>
            <a:r>
              <a:rPr lang="pt-BR" dirty="0">
                <a:solidFill>
                  <a:srgbClr val="FF0000"/>
                </a:solidFill>
              </a:rPr>
              <a:t>: </a:t>
            </a:r>
            <a:r>
              <a:rPr lang="pt-BR" dirty="0" err="1">
                <a:solidFill>
                  <a:srgbClr val="FF0000"/>
                </a:solidFill>
              </a:rPr>
              <a:t>const</a:t>
            </a:r>
            <a:r>
              <a:rPr lang="pt-BR" dirty="0">
                <a:solidFill>
                  <a:srgbClr val="FF0000"/>
                </a:solidFill>
              </a:rPr>
              <a:t> </a:t>
            </a:r>
            <a:r>
              <a:rPr lang="pt-BR" dirty="0" err="1">
                <a:solidFill>
                  <a:srgbClr val="FF0000"/>
                </a:solidFill>
              </a:rPr>
              <a:t>int</a:t>
            </a:r>
            <a:r>
              <a:rPr lang="pt-BR" dirty="0">
                <a:solidFill>
                  <a:srgbClr val="FF0000"/>
                </a:solidFill>
              </a:rPr>
              <a:t> zero = 0;</a:t>
            </a:r>
          </a:p>
          <a:p>
            <a:pPr marL="914400" lvl="2" indent="0">
              <a:buNone/>
            </a:pPr>
            <a:r>
              <a:rPr lang="pt-BR" dirty="0">
                <a:solidFill>
                  <a:srgbClr val="FF0000"/>
                </a:solidFill>
              </a:rPr>
              <a:t>          </a:t>
            </a:r>
            <a:r>
              <a:rPr lang="pt-BR" dirty="0" err="1">
                <a:solidFill>
                  <a:srgbClr val="FF0000"/>
                </a:solidFill>
              </a:rPr>
              <a:t>const</a:t>
            </a:r>
            <a:r>
              <a:rPr lang="pt-BR" dirty="0">
                <a:solidFill>
                  <a:srgbClr val="FF0000"/>
                </a:solidFill>
              </a:rPr>
              <a:t> </a:t>
            </a:r>
            <a:r>
              <a:rPr lang="pt-BR" dirty="0" err="1">
                <a:solidFill>
                  <a:srgbClr val="FF0000"/>
                </a:solidFill>
              </a:rPr>
              <a:t>float</a:t>
            </a:r>
            <a:r>
              <a:rPr lang="pt-BR" dirty="0">
                <a:solidFill>
                  <a:srgbClr val="FF0000"/>
                </a:solidFill>
              </a:rPr>
              <a:t> pi = 3.14159;</a:t>
            </a:r>
          </a:p>
        </p:txBody>
      </p:sp>
      <p:sp>
        <p:nvSpPr>
          <p:cNvPr id="4" name="Espaço Reservado para Número de Slide 3">
            <a:extLst>
              <a:ext uri="{FF2B5EF4-FFF2-40B4-BE49-F238E27FC236}">
                <a16:creationId xmlns:a16="http://schemas.microsoft.com/office/drawing/2014/main" id="{82DE65AD-C26D-4FBB-8E91-B81030678CE1}"/>
              </a:ext>
            </a:extLst>
          </p:cNvPr>
          <p:cNvSpPr>
            <a:spLocks noGrp="1"/>
          </p:cNvSpPr>
          <p:nvPr>
            <p:ph type="sldNum" sz="quarter" idx="12"/>
          </p:nvPr>
        </p:nvSpPr>
        <p:spPr/>
        <p:txBody>
          <a:bodyPr/>
          <a:lstStyle/>
          <a:p>
            <a:fld id="{6D22F896-40B5-4ADD-8801-0D06FADFA095}" type="slidenum">
              <a:rPr lang="en-US" smtClean="0"/>
              <a:pPr/>
              <a:t>9</a:t>
            </a:fld>
            <a:endParaRPr lang="en-US" dirty="0"/>
          </a:p>
        </p:txBody>
      </p:sp>
    </p:spTree>
    <p:extLst>
      <p:ext uri="{BB962C8B-B14F-4D97-AF65-F5344CB8AC3E}">
        <p14:creationId xmlns:p14="http://schemas.microsoft.com/office/powerpoint/2010/main" val="20501337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33504</TotalTime>
  <Words>774</Words>
  <Application>Microsoft Office PowerPoint</Application>
  <PresentationFormat>Widescreen</PresentationFormat>
  <Paragraphs>114</Paragraphs>
  <Slides>13</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13</vt:i4>
      </vt:variant>
    </vt:vector>
  </HeadingPairs>
  <TitlesOfParts>
    <vt:vector size="18" baseType="lpstr">
      <vt:lpstr>Arial</vt:lpstr>
      <vt:lpstr>Calibri</vt:lpstr>
      <vt:lpstr>Times New Roman</vt:lpstr>
      <vt:lpstr>Tw Cen MT</vt:lpstr>
      <vt:lpstr>Circuito</vt:lpstr>
      <vt:lpstr>Programação Estruturada</vt:lpstr>
      <vt:lpstr>Programação Estruturada</vt:lpstr>
      <vt:lpstr>Programação Estruturada</vt:lpstr>
      <vt:lpstr>Programação Estruturada</vt:lpstr>
      <vt:lpstr>Programação Estruturada</vt:lpstr>
      <vt:lpstr>Programação Estruturada</vt:lpstr>
      <vt:lpstr>Programação Estruturada</vt:lpstr>
      <vt:lpstr>Programação Estruturada</vt:lpstr>
      <vt:lpstr>Programação Estruturada</vt:lpstr>
      <vt:lpstr>Programação Estruturada</vt:lpstr>
      <vt:lpstr>Programação Estruturada</vt:lpstr>
      <vt:lpstr>Programação Estruturada</vt:lpstr>
      <vt:lpstr>Programação Estruturada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Ivan Oliveira Lopes</dc:creator>
  <cp:lastModifiedBy>Ivan Oliveira Lopes</cp:lastModifiedBy>
  <cp:revision>93</cp:revision>
  <dcterms:created xsi:type="dcterms:W3CDTF">2021-03-15T18:57:14Z</dcterms:created>
  <dcterms:modified xsi:type="dcterms:W3CDTF">2021-05-17T23:30:46Z</dcterms:modified>
</cp:coreProperties>
</file>