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</p:sldMasterIdLst>
  <p:notesMasterIdLst>
    <p:notesMasterId r:id="rId23"/>
  </p:notesMasterIdLst>
  <p:sldIdLst>
    <p:sldId id="256" r:id="rId3"/>
    <p:sldId id="257" r:id="rId4"/>
    <p:sldId id="267" r:id="rId5"/>
    <p:sldId id="268" r:id="rId6"/>
    <p:sldId id="269" r:id="rId7"/>
    <p:sldId id="270" r:id="rId8"/>
    <p:sldId id="271" r:id="rId9"/>
    <p:sldId id="285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EFA9B9-7204-4EA6-8E9C-289EA9198E63}">
          <p14:sldIdLst>
            <p14:sldId id="256"/>
            <p14:sldId id="257"/>
            <p14:sldId id="267"/>
            <p14:sldId id="268"/>
            <p14:sldId id="269"/>
            <p14:sldId id="270"/>
            <p14:sldId id="271"/>
            <p14:sldId id="285"/>
            <p14:sldId id="272"/>
            <p14:sldId id="273"/>
            <p14:sldId id="274"/>
            <p14:sldId id="275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36" autoAdjust="0"/>
  </p:normalViewPr>
  <p:slideViewPr>
    <p:cSldViewPr snapToGrid="0">
      <p:cViewPr varScale="1">
        <p:scale>
          <a:sx n="89" d="100"/>
          <a:sy n="89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0F11A-810D-459E-AB6B-3D5469F043E0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9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0B0D17D-2647-4266-9487-0CA541A3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8B10A-B675-4087-9034-9B2183FA1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850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D3488-233A-4527-AB2B-86B08BC2E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42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DD91-C94B-4410-B8E2-C31341F4D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00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49" y="4406900"/>
            <a:ext cx="67992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5449" y="2906713"/>
            <a:ext cx="679926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CDFB7-BA1E-400C-A6DB-42D5818B1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928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1D494-68BC-407F-AF65-AB0F97113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67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4" y="274638"/>
            <a:ext cx="72294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7324" y="1535113"/>
            <a:ext cx="3457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324" y="2174875"/>
            <a:ext cx="34671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4925" y="1535113"/>
            <a:ext cx="35718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4925" y="2174875"/>
            <a:ext cx="35718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E3192-E4CE-48D6-A6F2-6D2A27238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933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8FEF-6213-4598-919E-2C5D33C16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571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07C3-E985-4DC2-8886-570CDD1DC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172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403859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75" y="144462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DE84-1273-4261-A7F9-101789AABE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793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4182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64087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4182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99E-F311-4DF1-948C-EE093CE6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114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D1F01D4-9524-4813-B564-656FF752D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smtClean="0"/>
              <a:t>CPSC 217 T03</a:t>
            </a:r>
            <a:br>
              <a:rPr lang="en-US" dirty="0" smtClean="0"/>
            </a:br>
            <a:r>
              <a:rPr lang="en-US" dirty="0" smtClean="0"/>
              <a:t>Week VI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5492" y="2768600"/>
            <a:ext cx="5695221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/>
              <a:t>Part </a:t>
            </a:r>
            <a:r>
              <a:rPr lang="en-US" b="1" dirty="0" smtClean="0"/>
              <a:t>#1: A2 Pos</a:t>
            </a:r>
            <a:r>
              <a:rPr lang="en-US" b="1" dirty="0" smtClean="0"/>
              <a:t>t-Mortem and Functions</a:t>
            </a:r>
          </a:p>
          <a:p>
            <a:pPr>
              <a:spcBef>
                <a:spcPct val="0"/>
              </a:spcBef>
            </a:pPr>
            <a:r>
              <a:rPr lang="en-US" b="1" dirty="0" smtClean="0"/>
              <a:t>Hubert </a:t>
            </a:r>
            <a:r>
              <a:rPr lang="en-US" b="1" dirty="0" smtClean="0"/>
              <a:t>(</a:t>
            </a:r>
            <a:r>
              <a:rPr lang="en-US" b="1" dirty="0" err="1" smtClean="0"/>
              <a:t>Sathaporn</a:t>
            </a:r>
            <a:r>
              <a:rPr lang="en-US" b="1" dirty="0" smtClean="0"/>
              <a:t>) Hu</a:t>
            </a:r>
            <a:endParaRPr lang="en-US" b="1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A2 Post-Mortem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CA" dirty="0" smtClean="0"/>
              <a:t>Space please:</a:t>
            </a:r>
          </a:p>
          <a:p>
            <a:pPr marL="857250" lvl="1" indent="-457200"/>
            <a:r>
              <a:rPr lang="en-CA" dirty="0" smtClean="0"/>
              <a:t>Please add some spaces between each blocks of code.</a:t>
            </a:r>
          </a:p>
          <a:p>
            <a:pPr marL="857250" lvl="1" indent="-457200"/>
            <a:r>
              <a:rPr lang="en-CA" dirty="0" smtClean="0"/>
              <a:t>Also, add space between operators:</a:t>
            </a:r>
          </a:p>
          <a:p>
            <a:pPr marL="1257300" lvl="2" indent="-457200"/>
            <a:r>
              <a:rPr lang="en-CA" dirty="0" smtClean="0"/>
              <a:t>x = x + 10 ** 9 - PI</a:t>
            </a:r>
          </a:p>
          <a:p>
            <a:pPr marL="857250" lvl="1" indent="-457200"/>
            <a:r>
              <a:rPr lang="en-CA" dirty="0" smtClean="0"/>
              <a:t>Like English, please add space between commas. No space is needed for brackets though.</a:t>
            </a:r>
          </a:p>
          <a:p>
            <a:pPr marL="1257300" lvl="2" indent="-457200"/>
            <a:r>
              <a:rPr lang="en-CA" dirty="0" err="1" smtClean="0"/>
              <a:t>do_stuffs</a:t>
            </a:r>
            <a:r>
              <a:rPr lang="en-CA" dirty="0" smtClean="0"/>
              <a:t>(100, 200, x, y)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98387672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Did you know that you already used functions?</a:t>
            </a:r>
          </a:p>
          <a:p>
            <a:r>
              <a:rPr lang="en-CA" dirty="0" smtClean="0"/>
              <a:t>Examples of functions that you have seen:</a:t>
            </a:r>
          </a:p>
          <a:p>
            <a:pPr lvl="1"/>
            <a:r>
              <a:rPr lang="en-CA" dirty="0" err="1" smtClean="0"/>
              <a:t>setText</a:t>
            </a:r>
            <a:r>
              <a:rPr lang="en-CA" dirty="0" smtClean="0"/>
              <a:t>(…)</a:t>
            </a:r>
          </a:p>
          <a:p>
            <a:pPr lvl="1"/>
            <a:r>
              <a:rPr lang="en-CA" dirty="0" smtClean="0"/>
              <a:t>cos(…)</a:t>
            </a:r>
          </a:p>
          <a:p>
            <a:pPr lvl="1"/>
            <a:r>
              <a:rPr lang="en-CA" dirty="0" smtClean="0"/>
              <a:t>abs(…)</a:t>
            </a:r>
          </a:p>
          <a:p>
            <a:pPr lvl="1"/>
            <a:r>
              <a:rPr lang="en-CA" dirty="0" smtClean="0"/>
              <a:t>print(…)</a:t>
            </a:r>
          </a:p>
          <a:p>
            <a:r>
              <a:rPr lang="en-CA" dirty="0" smtClean="0"/>
              <a:t>An act of using a function is called “calling a function.”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4516526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also get to create one!</a:t>
            </a:r>
          </a:p>
          <a:p>
            <a:r>
              <a:rPr lang="en-CA" dirty="0" smtClean="0"/>
              <a:t>But why do we need to create one?</a:t>
            </a:r>
          </a:p>
          <a:p>
            <a:pPr lvl="1"/>
            <a:r>
              <a:rPr lang="en-CA" dirty="0" smtClean="0">
                <a:cs typeface="Consolas" panose="020B0609020204030204" pitchFamily="49" charset="0"/>
              </a:rPr>
              <a:t>We want to reuse a section of the code later.</a:t>
            </a:r>
          </a:p>
          <a:p>
            <a:pPr lvl="1"/>
            <a:r>
              <a:rPr lang="en-CA" dirty="0" smtClean="0">
                <a:cs typeface="Consolas" panose="020B0609020204030204" pitchFamily="49" charset="0"/>
              </a:rPr>
              <a:t>We want to reuse a section of the code with a bit of a twist.</a:t>
            </a:r>
          </a:p>
          <a:p>
            <a:pPr lvl="1"/>
            <a:r>
              <a:rPr lang="en-CA" dirty="0" smtClean="0">
                <a:cs typeface="Consolas" panose="020B0609020204030204" pitchFamily="49" charset="0"/>
              </a:rPr>
              <a:t>We want to simplify complicated code for other programmers. For instance, </a:t>
            </a:r>
            <a:r>
              <a:rPr lang="en-CA" dirty="0" err="1" smtClean="0">
                <a:cs typeface="Consolas" panose="020B0609020204030204" pitchFamily="49" charset="0"/>
              </a:rPr>
              <a:t>SimpleGraphics</a:t>
            </a:r>
            <a:r>
              <a:rPr lang="en-CA" dirty="0" smtClean="0">
                <a:cs typeface="Consolas" panose="020B0609020204030204" pitchFamily="49" charset="0"/>
              </a:rPr>
              <a:t> is a simplification of even more difficult graphic code.</a:t>
            </a:r>
            <a:endParaRPr lang="en-CA" dirty="0"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504158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function with no argument follows this body:</a:t>
            </a:r>
          </a:p>
          <a:p>
            <a:pPr marL="457200" lvl="1" indent="0">
              <a:buNone/>
            </a:pP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function_name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Code here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More code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More code</a:t>
            </a:r>
          </a:p>
          <a:p>
            <a:pPr marL="457200" lvl="1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 smtClean="0">
                <a:cs typeface="Consolas" panose="020B0609020204030204" pitchFamily="49" charset="0"/>
              </a:rPr>
              <a:t>Note that when you name your function, you use </a:t>
            </a:r>
            <a:r>
              <a:rPr lang="en-CA" dirty="0" err="1" smtClean="0">
                <a:cs typeface="Consolas" panose="020B0609020204030204" pitchFamily="49" charset="0"/>
              </a:rPr>
              <a:t>pothole_case</a:t>
            </a:r>
            <a:r>
              <a:rPr lang="en-CA" dirty="0" smtClean="0">
                <a:cs typeface="Consolas" panose="020B0609020204030204" pitchFamily="49" charset="0"/>
              </a:rPr>
              <a:t>. </a:t>
            </a:r>
            <a:r>
              <a:rPr lang="en-CA" dirty="0" err="1" smtClean="0">
                <a:cs typeface="Consolas" panose="020B0609020204030204" pitchFamily="49" charset="0"/>
              </a:rPr>
              <a:t>SimpleGraphics</a:t>
            </a:r>
            <a:r>
              <a:rPr lang="en-CA" dirty="0" smtClean="0">
                <a:cs typeface="Consolas" panose="020B0609020204030204" pitchFamily="49" charset="0"/>
              </a:rPr>
              <a:t> is using </a:t>
            </a:r>
            <a:r>
              <a:rPr lang="en-CA" dirty="0" err="1" smtClean="0">
                <a:cs typeface="Consolas" panose="020B0609020204030204" pitchFamily="49" charset="0"/>
              </a:rPr>
              <a:t>camelCase</a:t>
            </a:r>
            <a:r>
              <a:rPr lang="en-CA" dirty="0" smtClean="0">
                <a:cs typeface="Consolas" panose="020B0609020204030204" pitchFamily="49" charset="0"/>
              </a:rPr>
              <a:t>, but don’t listen to it.</a:t>
            </a:r>
          </a:p>
          <a:p>
            <a:r>
              <a:rPr lang="en-CA" dirty="0">
                <a:solidFill>
                  <a:srgbClr val="0099FF"/>
                </a:solidFill>
              </a:rPr>
              <a:t>EXERCISE: Create a function that prints “Hello World</a:t>
            </a:r>
            <a:r>
              <a:rPr lang="en-CA" dirty="0" smtClean="0">
                <a:solidFill>
                  <a:srgbClr val="0099FF"/>
                </a:solidFill>
              </a:rPr>
              <a:t>!”</a:t>
            </a:r>
            <a:endParaRPr lang="en-CA" dirty="0" smtClean="0"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372964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chemeClr val="tx1"/>
                </a:solidFill>
              </a:rPr>
              <a:t>A function can have one to multiple arguments as well. When you create such function, you can specify the arguments needed. An example:</a:t>
            </a:r>
          </a:p>
          <a:p>
            <a:pPr marL="457200" lvl="1" indent="0">
              <a:buNone/>
            </a:pPr>
            <a:r>
              <a:rPr lang="en-CA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say_hi_to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(person_1, person_2):</a:t>
            </a:r>
            <a:endParaRPr lang="en-CA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print(“Hi,”, person_1, “and”, person_2)</a:t>
            </a:r>
          </a:p>
          <a:p>
            <a:r>
              <a:rPr lang="en-CA" dirty="0" smtClean="0">
                <a:solidFill>
                  <a:srgbClr val="0099FF"/>
                </a:solidFill>
                <a:cs typeface="Consolas" panose="020B0609020204030204" pitchFamily="49" charset="0"/>
              </a:rPr>
              <a:t>EXERCISE: Find out what this function does.</a:t>
            </a:r>
          </a:p>
          <a:p>
            <a:r>
              <a:rPr lang="en-CA" dirty="0" smtClean="0">
                <a:solidFill>
                  <a:srgbClr val="0099FF"/>
                </a:solidFill>
                <a:cs typeface="Consolas" panose="020B0609020204030204" pitchFamily="49" charset="0"/>
              </a:rPr>
              <a:t>EXERCISE: Find out what happens if not enough arguments are supplied. Find out what happens if too many arguments are supplied.</a:t>
            </a:r>
          </a:p>
          <a:p>
            <a:pPr marL="457200" lvl="1" indent="0">
              <a:buNone/>
            </a:pP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endParaRPr lang="en-CA" dirty="0" smtClean="0">
              <a:solidFill>
                <a:schemeClr val="tx1"/>
              </a:solidFill>
            </a:endParaRPr>
          </a:p>
          <a:p>
            <a:endParaRPr lang="en-CA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4738395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may notice that certain functions can accepts arbitrary amounts of arguments. The one that you often use is probably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CA" dirty="0" smtClean="0"/>
              <a:t>.</a:t>
            </a:r>
          </a:p>
          <a:p>
            <a:r>
              <a:rPr lang="en-CA" dirty="0" smtClean="0"/>
              <a:t>You can actually create such functions. However, this is too complicated for this course. Therefore, I won’t go over it.</a:t>
            </a:r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97932190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may notice that you can get something out of certain functions. For instance, when you use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cos(x)</a:t>
            </a:r>
            <a:r>
              <a:rPr lang="en-CA" dirty="0" smtClean="0">
                <a:cs typeface="Consolas" panose="020B0609020204030204" pitchFamily="49" charset="0"/>
              </a:rPr>
              <a:t>, you get a cosine value of x.</a:t>
            </a:r>
          </a:p>
          <a:p>
            <a:r>
              <a:rPr lang="en-CA" dirty="0" smtClean="0">
                <a:cs typeface="Consolas" panose="020B0609020204030204" pitchFamily="49" charset="0"/>
              </a:rPr>
              <a:t>You can create such function as well with something called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CA" dirty="0" smtClean="0">
                <a:cs typeface="Consolas" panose="020B06090202040302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find_c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(a, b):</a:t>
            </a:r>
            <a:endParaRPr lang="en-CA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return (a ** 2 + b ** 2) ** (0.5)</a:t>
            </a:r>
          </a:p>
          <a:p>
            <a:r>
              <a:rPr lang="en-CA" dirty="0" smtClean="0">
                <a:solidFill>
                  <a:srgbClr val="0099FF"/>
                </a:solidFill>
                <a:cs typeface="Consolas" panose="020B0609020204030204" pitchFamily="49" charset="0"/>
              </a:rPr>
              <a:t>EXERCISE: Find out what this function does.</a:t>
            </a:r>
            <a:endParaRPr lang="en-CA" dirty="0">
              <a:solidFill>
                <a:srgbClr val="0099FF"/>
              </a:solidFill>
              <a:cs typeface="Consolas" panose="020B0609020204030204" pitchFamily="49" charset="0"/>
            </a:endParaRPr>
          </a:p>
          <a:p>
            <a:endParaRPr lang="en-CA" dirty="0" smtClean="0">
              <a:cs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959070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add loops or if-statements, in your function as well. However, you are not allowed to:</a:t>
            </a:r>
          </a:p>
          <a:p>
            <a:pPr lvl="1"/>
            <a:r>
              <a:rPr lang="en-CA" dirty="0" smtClean="0"/>
              <a:t>Nest a function inside a function.</a:t>
            </a:r>
          </a:p>
          <a:p>
            <a:pPr lvl="1"/>
            <a:r>
              <a:rPr lang="en-CA" dirty="0" smtClean="0"/>
              <a:t>Nest a function inside a loop or if-statement.</a:t>
            </a:r>
          </a:p>
        </p:txBody>
      </p:sp>
    </p:spTree>
    <p:extLst>
      <p:ext uri="{BB962C8B-B14F-4D97-AF65-F5344CB8AC3E}">
        <p14:creationId xmlns:p14="http://schemas.microsoft.com/office/powerpoint/2010/main" val="186794560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actually call a function inside itself. This is called recursion.</a:t>
            </a:r>
          </a:p>
          <a:p>
            <a:r>
              <a:rPr lang="en-CA" dirty="0" smtClean="0"/>
              <a:t>However, since we haven’t talked about recursion yet, calling a function inside itself is strongly discouraged.</a:t>
            </a:r>
          </a:p>
          <a:p>
            <a:r>
              <a:rPr lang="en-CA" dirty="0" smtClean="0"/>
              <a:t>When poorly done, calling a function inside itself can cause infinite recursion to happen. Infinite recursion is infinite loop’s evil cousin…</a:t>
            </a:r>
          </a:p>
        </p:txBody>
      </p:sp>
    </p:spTree>
    <p:extLst>
      <p:ext uri="{BB962C8B-B14F-4D97-AF65-F5344CB8AC3E}">
        <p14:creationId xmlns:p14="http://schemas.microsoft.com/office/powerpoint/2010/main" val="1808450107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Don’t get me wrong, recursion is a good thing. It can be used to solve many problems and it’s quite fundamental to computer science.</a:t>
            </a:r>
          </a:p>
          <a:p>
            <a:r>
              <a:rPr lang="en-CA" dirty="0" smtClean="0"/>
              <a:t>Why </a:t>
            </a:r>
            <a:r>
              <a:rPr lang="en-CA" dirty="0"/>
              <a:t>am I talking about recursion before I should talk about it? I saw some students inadvertently used </a:t>
            </a:r>
            <a:r>
              <a:rPr lang="en-CA" dirty="0" smtClean="0"/>
              <a:t>recursion without knowing what it is.</a:t>
            </a:r>
            <a:endParaRPr lang="en-CA" dirty="0"/>
          </a:p>
          <a:p>
            <a:r>
              <a:rPr lang="en-CA" dirty="0" smtClean="0">
                <a:solidFill>
                  <a:srgbClr val="0099FF"/>
                </a:solidFill>
              </a:rPr>
              <a:t>EXERCISE: Explain why this function will never stop running…</a:t>
            </a:r>
          </a:p>
          <a:p>
            <a:pPr marL="457200" lvl="1" indent="0">
              <a:buNone/>
            </a:pPr>
            <a:r>
              <a:rPr lang="en-CA" dirty="0" err="1" smtClean="0">
                <a:solidFill>
                  <a:srgbClr val="00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CA" dirty="0" smtClean="0">
                <a:solidFill>
                  <a:srgbClr val="00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forever(x, y):</a:t>
            </a:r>
          </a:p>
          <a:p>
            <a:pPr marL="914400" lvl="2" indent="0">
              <a:buNone/>
            </a:pPr>
            <a:r>
              <a:rPr lang="en-CA" dirty="0" smtClean="0">
                <a:solidFill>
                  <a:srgbClr val="0099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forever(x, y)</a:t>
            </a:r>
            <a:endParaRPr lang="en-CA" dirty="0">
              <a:solidFill>
                <a:srgbClr val="0099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80524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Tips for what to do after the midterm.</a:t>
            </a:r>
          </a:p>
          <a:p>
            <a:r>
              <a:rPr lang="en-US" dirty="0" smtClean="0"/>
              <a:t>A2 Post-Mortem</a:t>
            </a:r>
          </a:p>
          <a:p>
            <a:r>
              <a:rPr lang="en-US" dirty="0" smtClean="0"/>
              <a:t>Functions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What’s Next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Next tutorial will be used for cramming Exercise #4.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9770218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After Midterm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sure that all of the marks in the midterm added up correctly.</a:t>
            </a:r>
          </a:p>
          <a:p>
            <a:pPr marL="857250" lvl="1" indent="-457200"/>
            <a:r>
              <a:rPr lang="en-US" dirty="0" smtClean="0"/>
              <a:t>Markers are humans after all. And they will make mistakes.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Make sure that you don’t forget to complete to bump up your mark.</a:t>
            </a:r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15060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A2 Post-Mortem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Despite most people getting A in the assignment, I would like to go over for A2.</a:t>
            </a:r>
          </a:p>
          <a:p>
            <a:r>
              <a:rPr lang="en-CA" dirty="0" smtClean="0"/>
              <a:t>I have found some bad programming and I would like to point out why they are bad.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7239783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A2 Post-Mortem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 smtClean="0"/>
              <a:t>Please make sure your code is functional before sending it. Some students have submitted codes that will crash when I execute it.</a:t>
            </a:r>
          </a:p>
          <a:p>
            <a:pPr marL="857250" lvl="1" indent="-457200"/>
            <a:r>
              <a:rPr lang="en-CA" dirty="0" smtClean="0"/>
              <a:t>I cannot stress the importance of this enough. The consequence for submitting a non-functioning code can be quite severe.</a:t>
            </a:r>
          </a:p>
          <a:p>
            <a:pPr marL="857250" lvl="1" indent="-457200"/>
            <a:r>
              <a:rPr lang="en-CA" dirty="0" smtClean="0"/>
              <a:t>Make sure that every change is tested.</a:t>
            </a:r>
          </a:p>
          <a:p>
            <a:pPr marL="857250" lvl="1" indent="-457200"/>
            <a:endParaRPr lang="en-CA" dirty="0" smtClean="0"/>
          </a:p>
          <a:p>
            <a:pPr marL="857250" lvl="1" indent="-45720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5669217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A2 Post-Mortem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en-CA" dirty="0" smtClean="0"/>
              <a:t>Avoid complexity addiction.</a:t>
            </a:r>
          </a:p>
          <a:p>
            <a:pPr marL="857250" lvl="1" indent="-457200"/>
            <a:r>
              <a:rPr lang="en-CA" dirty="0" smtClean="0"/>
              <a:t>Some codes that I have seen are needlessly complicated.</a:t>
            </a:r>
          </a:p>
          <a:p>
            <a:pPr marL="857250" lvl="1" indent="-457200"/>
            <a:r>
              <a:rPr lang="en-CA" dirty="0" smtClean="0"/>
              <a:t>In some case, students insisted on using for loop even though while loop would make programs much simpler.</a:t>
            </a:r>
          </a:p>
          <a:p>
            <a:pPr marL="857250" lvl="1" indent="-457200"/>
            <a:r>
              <a:rPr lang="en-CA" dirty="0" smtClean="0"/>
              <a:t>Some students use functions even if they aren’t required.</a:t>
            </a:r>
          </a:p>
          <a:p>
            <a:pPr marL="857250" lvl="1" indent="-457200"/>
            <a:r>
              <a:rPr lang="en-CA" dirty="0" smtClean="0"/>
              <a:t>Don’t forget that longer code means I can penalize you more easily. Since you are bound to make more mistakes with longer code.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65492403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A2 Post-Mortem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CA" dirty="0" smtClean="0"/>
              <a:t>Variable naming:</a:t>
            </a:r>
          </a:p>
          <a:p>
            <a:pPr marL="857250" lvl="1" indent="-457200"/>
            <a:r>
              <a:rPr lang="en-CA" dirty="0" smtClean="0"/>
              <a:t>Use </a:t>
            </a:r>
            <a:r>
              <a:rPr lang="en-CA" dirty="0" err="1" smtClean="0"/>
              <a:t>pothole_case</a:t>
            </a:r>
            <a:r>
              <a:rPr lang="en-CA" dirty="0" smtClean="0"/>
              <a:t> for your variable:</a:t>
            </a:r>
          </a:p>
          <a:p>
            <a:pPr marL="1257300" lvl="2" indent="-457200"/>
            <a:r>
              <a:rPr lang="en-CA" dirty="0" smtClean="0"/>
              <a:t>For instance, </a:t>
            </a:r>
            <a:r>
              <a:rPr lang="en-CA" dirty="0" err="1" smtClean="0"/>
              <a:t>student_number</a:t>
            </a:r>
            <a:r>
              <a:rPr lang="en-CA" dirty="0" smtClean="0"/>
              <a:t> is good while </a:t>
            </a:r>
            <a:r>
              <a:rPr lang="en-CA" dirty="0" err="1" smtClean="0"/>
              <a:t>studentNumber</a:t>
            </a:r>
            <a:r>
              <a:rPr lang="en-CA" dirty="0" smtClean="0"/>
              <a:t> is not.</a:t>
            </a:r>
          </a:p>
          <a:p>
            <a:pPr marL="1257300" lvl="2" indent="-457200"/>
            <a:r>
              <a:rPr lang="en-CA" dirty="0" err="1" smtClean="0"/>
              <a:t>SimpleGraphics.py’s</a:t>
            </a:r>
            <a:r>
              <a:rPr lang="en-CA" dirty="0" smtClean="0"/>
              <a:t> case is exception rather than the rule.</a:t>
            </a:r>
          </a:p>
          <a:p>
            <a:pPr marL="857250" lvl="1" indent="-457200"/>
            <a:r>
              <a:rPr lang="en-CA" dirty="0" smtClean="0"/>
              <a:t>Some abbreviation is OK, but not extreme abbreviation:</a:t>
            </a:r>
          </a:p>
          <a:p>
            <a:pPr marL="1257300" lvl="2" indent="-457200"/>
            <a:r>
              <a:rPr lang="en-CA" dirty="0" err="1" smtClean="0"/>
              <a:t>prev_year</a:t>
            </a:r>
            <a:r>
              <a:rPr lang="en-CA" dirty="0" smtClean="0"/>
              <a:t> is fine, but </a:t>
            </a:r>
            <a:r>
              <a:rPr lang="en-CA" dirty="0" err="1" smtClean="0"/>
              <a:t>py</a:t>
            </a:r>
            <a:r>
              <a:rPr lang="en-CA" dirty="0" smtClean="0"/>
              <a:t> is not.</a:t>
            </a:r>
          </a:p>
          <a:p>
            <a:pPr marL="1257300" lvl="2" indent="-457200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1889980329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A2 Post-Mortem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CA" dirty="0" smtClean="0"/>
              <a:t>Short variable names are also fine, sometimes:</a:t>
            </a:r>
          </a:p>
          <a:p>
            <a:pPr marL="857250" lvl="1" indent="-457200"/>
            <a:r>
              <a:rPr lang="en-CA" dirty="0" smtClean="0"/>
              <a:t>Although long variable names are encouraged, sometimes short variable names are accepted:</a:t>
            </a:r>
          </a:p>
          <a:p>
            <a:pPr marL="1257300" lvl="2" indent="-457200"/>
            <a:r>
              <a:rPr lang="en-CA" dirty="0" smtClean="0"/>
              <a:t>Short variable names are fine for something that would already have short names like coordinate, points, or variables in mathematical formulae.</a:t>
            </a:r>
          </a:p>
          <a:p>
            <a:pPr marL="1257300" lvl="2" indent="-457200"/>
            <a:r>
              <a:rPr lang="en-CA" dirty="0" smtClean="0"/>
              <a:t>Short variable names are fine for variables used for loops and for data structure index.</a:t>
            </a:r>
          </a:p>
          <a:p>
            <a:pPr marL="857250" lvl="1" indent="-457200"/>
            <a:r>
              <a:rPr lang="en-CA" dirty="0" smtClean="0"/>
              <a:t>Longer is generally better, but don’t go overboard with something like:</a:t>
            </a:r>
          </a:p>
          <a:p>
            <a:pPr marL="1257300" lvl="2" indent="-457200"/>
            <a:r>
              <a:rPr lang="en-CA" dirty="0" err="1" smtClean="0"/>
              <a:t>specific_dog_life_in_year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8650944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A2 Post-Mortem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CA" dirty="0" smtClean="0"/>
              <a:t>CONSTANT NAMING:</a:t>
            </a:r>
          </a:p>
          <a:p>
            <a:pPr marL="857250" lvl="1" indent="-457200"/>
            <a:r>
              <a:rPr lang="en-CA" dirty="0" smtClean="0"/>
              <a:t>Constant is a variable that is set once and never changed again.</a:t>
            </a:r>
          </a:p>
          <a:p>
            <a:pPr marL="857250" lvl="1" indent="-457200"/>
            <a:r>
              <a:rPr lang="en-CA" dirty="0" smtClean="0"/>
              <a:t>In many programming language, your program will fail if you attempt to reassign a constant. However, in Python, we use an honour system.</a:t>
            </a:r>
          </a:p>
          <a:p>
            <a:pPr marL="857250" lvl="1" indent="-457200"/>
            <a:r>
              <a:rPr lang="en-CA" dirty="0" smtClean="0"/>
              <a:t>In Python, a constant uses ALL_CAP_POTHOLE_CASE. So FONT_SIZE is an OK name while </a:t>
            </a:r>
            <a:r>
              <a:rPr lang="en-CA" dirty="0" err="1" smtClean="0"/>
              <a:t>font_size</a:t>
            </a:r>
            <a:r>
              <a:rPr lang="en-CA" dirty="0" smtClean="0"/>
              <a:t> is not.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046206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8A5906-F268-4F87-9765-7B21AABD0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665</TotalTime>
  <Words>922</Words>
  <Application>Microsoft Office PowerPoint</Application>
  <PresentationFormat>On-screen Show (4:3)</PresentationFormat>
  <Paragraphs>107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Consolas</vt:lpstr>
      <vt:lpstr>Tahoma</vt:lpstr>
      <vt:lpstr>Wingdings</vt:lpstr>
      <vt:lpstr>01158951</vt:lpstr>
      <vt:lpstr>CPSC 217 T03 Week VI</vt:lpstr>
      <vt:lpstr>Today’s Tutorial</vt:lpstr>
      <vt:lpstr>TIPS for After Midterm</vt:lpstr>
      <vt:lpstr>A2 Post-Mortem</vt:lpstr>
      <vt:lpstr>A2 Post-Mortem</vt:lpstr>
      <vt:lpstr>A2 Post-Mortem</vt:lpstr>
      <vt:lpstr>A2 Post-Mortem</vt:lpstr>
      <vt:lpstr>A2 Post-Mortem</vt:lpstr>
      <vt:lpstr>A2 Post-Mortem</vt:lpstr>
      <vt:lpstr>A2 Post-Mortem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What’s Next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217 T03 Sep 21, 2015</dc:title>
  <dc:creator>Hubert Hu</dc:creator>
  <cp:keywords/>
  <cp:lastModifiedBy>Hubert Hu</cp:lastModifiedBy>
  <cp:revision>89</cp:revision>
  <dcterms:created xsi:type="dcterms:W3CDTF">2015-09-17T21:31:45Z</dcterms:created>
  <dcterms:modified xsi:type="dcterms:W3CDTF">2015-10-30T04:48:48Z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