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38"/>
  </p:notesMasterIdLst>
  <p:sldIdLst>
    <p:sldId id="256" r:id="rId3"/>
    <p:sldId id="257" r:id="rId4"/>
    <p:sldId id="330" r:id="rId5"/>
    <p:sldId id="309" r:id="rId6"/>
    <p:sldId id="310" r:id="rId7"/>
    <p:sldId id="331" r:id="rId8"/>
    <p:sldId id="304" r:id="rId9"/>
    <p:sldId id="306" r:id="rId10"/>
    <p:sldId id="307" r:id="rId11"/>
    <p:sldId id="312" r:id="rId12"/>
    <p:sldId id="308" r:id="rId13"/>
    <p:sldId id="296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330"/>
            <p14:sldId id="309"/>
            <p14:sldId id="310"/>
            <p14:sldId id="331"/>
            <p14:sldId id="304"/>
            <p14:sldId id="306"/>
            <p14:sldId id="307"/>
            <p14:sldId id="312"/>
            <p14:sldId id="308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</a:t>
            </a:r>
            <a:r>
              <a:rPr lang="en-US" b="1" dirty="0" smtClean="0"/>
              <a:t>Truth Table</a:t>
            </a:r>
            <a:endParaRPr lang="en-US" b="1" dirty="0" smtClean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 smtClean="0"/>
              <a:t>xor</a:t>
            </a:r>
            <a:r>
              <a:rPr lang="en-CA" dirty="0" smtClean="0"/>
              <a:t> (exclusive-or)</a:t>
            </a:r>
          </a:p>
          <a:p>
            <a:pPr lvl="1"/>
            <a:r>
              <a:rPr lang="en-CA" dirty="0" smtClean="0"/>
              <a:t>Return T if only one of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3761948"/>
            <a:ext cx="7010400" cy="781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make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of other operations shown before.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4401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precedence is the following. (No 1 means higher precedence.)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or, </a:t>
            </a:r>
            <a:r>
              <a:rPr lang="en-US" dirty="0" err="1" smtClean="0"/>
              <a:t>xor</a:t>
            </a:r>
            <a:endParaRPr lang="en-US" dirty="0" smtClean="0"/>
          </a:p>
          <a:p>
            <a:pPr marL="514350" indent="-457200"/>
            <a:r>
              <a:rPr lang="en-US" dirty="0" smtClean="0"/>
              <a:t>You can use brackets to manipulate precedence like in algebra.</a:t>
            </a:r>
          </a:p>
          <a:p>
            <a:pPr marL="914400" lvl="1" indent="-457200"/>
            <a:r>
              <a:rPr lang="en-US" dirty="0" smtClean="0"/>
              <a:t>not (x or y) and y: “or” goes first, “not” goes second and “and” goes last.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670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Truth Table for Two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handle the truth?</a:t>
            </a:r>
          </a:p>
          <a:p>
            <a:r>
              <a:rPr lang="en-CA" dirty="0" smtClean="0"/>
              <a:t>When creating a table for two variables, you need 8 rows. </a:t>
            </a:r>
          </a:p>
          <a:p>
            <a:r>
              <a:rPr lang="en-CA" dirty="0" smtClean="0"/>
              <a:t>The number of column is based on what your operations are.</a:t>
            </a:r>
          </a:p>
          <a:p>
            <a:r>
              <a:rPr lang="en-CA" dirty="0" smtClean="0"/>
              <a:t>You need 2 columns for the variable and 1 for each operation.</a:t>
            </a:r>
          </a:p>
          <a:p>
            <a:r>
              <a:rPr lang="en-CA" dirty="0" smtClean="0"/>
              <a:t>So if you perform 5 operations, you will need 7 columns.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45421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192510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4"/>
            <a:ext cx="5190844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your columns like this!</a:t>
            </a:r>
          </a:p>
        </p:txBody>
      </p:sp>
    </p:spTree>
    <p:extLst>
      <p:ext uri="{BB962C8B-B14F-4D97-AF65-F5344CB8AC3E}">
        <p14:creationId xmlns:p14="http://schemas.microsoft.com/office/powerpoint/2010/main" val="299272244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91164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Fill the “not y” column by performing “not” for each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cell in y.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Because, y not?</a:t>
            </a:r>
          </a:p>
        </p:txBody>
      </p:sp>
    </p:spTree>
    <p:extLst>
      <p:ext uri="{BB962C8B-B14F-4D97-AF65-F5344CB8AC3E}">
        <p14:creationId xmlns:p14="http://schemas.microsoft.com/office/powerpoint/2010/main" val="110038846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79938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“x and (not y)” by performing AND operation between “x” and “not y” columns.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we are done!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If x is true and y is false, we know that “x and (not y)” is true.</a:t>
            </a:r>
          </a:p>
        </p:txBody>
      </p:sp>
    </p:spTree>
    <p:extLst>
      <p:ext uri="{BB962C8B-B14F-4D97-AF65-F5344CB8AC3E}">
        <p14:creationId xmlns:p14="http://schemas.microsoft.com/office/powerpoint/2010/main" val="365331095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Proving De Morgan’s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show that two expressions are equivalent by drawing truth tables for them.</a:t>
            </a:r>
          </a:p>
          <a:p>
            <a:r>
              <a:rPr lang="en-CA" dirty="0" smtClean="0"/>
              <a:t>If their last columns match, then we have shown that they are equal.</a:t>
            </a:r>
          </a:p>
          <a:p>
            <a:r>
              <a:rPr lang="en-CA" dirty="0" smtClean="0"/>
              <a:t>Otherwise, we have shown that they are not equal.</a:t>
            </a:r>
          </a:p>
          <a:p>
            <a:r>
              <a:rPr lang="en-CA" dirty="0" smtClean="0"/>
              <a:t>We are going to show that: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43214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25309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0325" y="3990714"/>
            <a:ext cx="5495415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Don’t forget to fill your fist columns!</a:t>
            </a:r>
          </a:p>
        </p:txBody>
      </p:sp>
    </p:spTree>
    <p:extLst>
      <p:ext uri="{BB962C8B-B14F-4D97-AF65-F5344CB8AC3E}">
        <p14:creationId xmlns:p14="http://schemas.microsoft.com/office/powerpoint/2010/main" val="266795489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0574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40"/>
            <a:ext cx="4139083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Performing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63330053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7349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102857"/>
            <a:ext cx="1824538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then…</a:t>
            </a:r>
          </a:p>
        </p:txBody>
      </p:sp>
    </p:spTree>
    <p:extLst>
      <p:ext uri="{BB962C8B-B14F-4D97-AF65-F5344CB8AC3E}">
        <p14:creationId xmlns:p14="http://schemas.microsoft.com/office/powerpoint/2010/main" val="291122434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Order of Precedence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Truth Table for Two</a:t>
            </a:r>
          </a:p>
          <a:p>
            <a:pPr lvl="1"/>
            <a:r>
              <a:rPr lang="en-US" dirty="0" smtClean="0"/>
              <a:t>Proving De Morgan’s Laws</a:t>
            </a:r>
            <a:endParaRPr lang="en-US" dirty="0" smtClean="0"/>
          </a:p>
          <a:p>
            <a:pPr lvl="1"/>
            <a:r>
              <a:rPr lang="en-US" dirty="0" smtClean="0"/>
              <a:t>Truth Table for Three</a:t>
            </a:r>
          </a:p>
          <a:p>
            <a:pPr lvl="1"/>
            <a:r>
              <a:rPr lang="en-US" dirty="0" smtClean="0"/>
              <a:t>Proving De Morgan’s Laws II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3776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filled out multiple columns at once, because it’d be quicker.</a:t>
            </a:r>
          </a:p>
        </p:txBody>
      </p:sp>
    </p:spTree>
    <p:extLst>
      <p:ext uri="{BB962C8B-B14F-4D97-AF65-F5344CB8AC3E}">
        <p14:creationId xmlns:p14="http://schemas.microsoft.com/office/powerpoint/2010/main" val="314965604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43361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Now, for the moment of truth.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shown that “not (x and y) = not x or not y”!</a:t>
            </a:r>
          </a:p>
        </p:txBody>
      </p:sp>
    </p:spTree>
    <p:extLst>
      <p:ext uri="{BB962C8B-B14F-4D97-AF65-F5344CB8AC3E}">
        <p14:creationId xmlns:p14="http://schemas.microsoft.com/office/powerpoint/2010/main" val="4924383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03711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3"/>
            <a:ext cx="4452886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quickly.</a:t>
            </a:r>
          </a:p>
        </p:txBody>
      </p:sp>
    </p:spTree>
    <p:extLst>
      <p:ext uri="{BB962C8B-B14F-4D97-AF65-F5344CB8AC3E}">
        <p14:creationId xmlns:p14="http://schemas.microsoft.com/office/powerpoint/2010/main" val="273502502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03381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5656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92551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97059"/>
                <a:gridCol w="1328468"/>
                <a:gridCol w="1680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39"/>
            <a:ext cx="5425909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quickly, again.</a:t>
            </a:r>
          </a:p>
        </p:txBody>
      </p:sp>
    </p:spTree>
    <p:extLst>
      <p:ext uri="{BB962C8B-B14F-4D97-AF65-F5344CB8AC3E}">
        <p14:creationId xmlns:p14="http://schemas.microsoft.com/office/powerpoint/2010/main" val="951423024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935247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093542"/>
                <a:gridCol w="1302589"/>
                <a:gridCol w="1810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10080" y="4042471"/>
            <a:ext cx="7152919" cy="11264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moment of truth. Can you handle the truth?</a:t>
            </a: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just proven De Morgan’s Law!</a:t>
            </a:r>
          </a:p>
        </p:txBody>
      </p:sp>
    </p:spTree>
    <p:extLst>
      <p:ext uri="{BB962C8B-B14F-4D97-AF65-F5344CB8AC3E}">
        <p14:creationId xmlns:p14="http://schemas.microsoft.com/office/powerpoint/2010/main" val="415865924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for Three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many row do you need for three variables?</a:t>
            </a:r>
          </a:p>
          <a:p>
            <a:pPr lvl="1"/>
            <a:r>
              <a:rPr lang="en-CA" dirty="0" smtClean="0"/>
              <a:t>8 rows!</a:t>
            </a:r>
          </a:p>
          <a:p>
            <a:r>
              <a:rPr lang="en-CA" dirty="0" smtClean="0"/>
              <a:t>Apart from an inflated amount of row and more tedious work to be done, three variables don’t make the truth table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6823316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</a:t>
            </a:r>
            <a:r>
              <a:rPr lang="en-CA" dirty="0" smtClean="0"/>
              <a:t>Law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give you an example of how to use 3 variables truth table. Let’s try to prove De Morgan’s Law again.</a:t>
            </a:r>
          </a:p>
          <a:p>
            <a:r>
              <a:rPr lang="en-CA" dirty="0" smtClean="0"/>
              <a:t>We are going to prove that:</a:t>
            </a:r>
          </a:p>
          <a:p>
            <a:pPr lvl="1"/>
            <a:r>
              <a:rPr lang="en-CA" dirty="0" smtClean="0"/>
              <a:t> not (x or y or z) = not x or not y or not z</a:t>
            </a:r>
          </a:p>
          <a:p>
            <a:r>
              <a:rPr lang="en-CA" dirty="0" smtClean="0"/>
              <a:t>I’m not going to show you the other part of the law. You are free to try that out though on your 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56757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85914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554991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out the variable columns.</a:t>
            </a:r>
          </a:p>
        </p:txBody>
      </p:sp>
    </p:spTree>
    <p:extLst>
      <p:ext uri="{BB962C8B-B14F-4D97-AF65-F5344CB8AC3E}">
        <p14:creationId xmlns:p14="http://schemas.microsoft.com/office/powerpoint/2010/main" val="2906933011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5160663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459754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the tedious work begins!</a:t>
            </a:r>
          </a:p>
        </p:txBody>
      </p:sp>
    </p:spTree>
    <p:extLst>
      <p:ext uri="{BB962C8B-B14F-4D97-AF65-F5344CB8AC3E}">
        <p14:creationId xmlns:p14="http://schemas.microsoft.com/office/powerpoint/2010/main" val="66786764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Democracy is a wonderful thing. Tired of your current government? Vote it out. Love your government? </a:t>
            </a:r>
            <a:r>
              <a:rPr lang="en-US" dirty="0" smtClean="0"/>
              <a:t>Vote to keep it!</a:t>
            </a:r>
          </a:p>
          <a:p>
            <a:r>
              <a:rPr lang="en-US" dirty="0" smtClean="0"/>
              <a:t>With democracy, you can vote wonderful people into the office!</a:t>
            </a:r>
          </a:p>
          <a:p>
            <a:pPr lvl="1"/>
            <a:r>
              <a:rPr lang="en-US" dirty="0" smtClean="0"/>
              <a:t>For example, you can vote the sister of a writer/designer for Plants vs Zombies into power. </a:t>
            </a:r>
          </a:p>
          <a:p>
            <a:r>
              <a:rPr lang="en-US" dirty="0" smtClean="0"/>
              <a:t>Don’t forget to vote on Oct 19</a:t>
            </a:r>
            <a:r>
              <a:rPr lang="en-US" baseline="30000" dirty="0" smtClean="0"/>
              <a:t>th</a:t>
            </a:r>
            <a:r>
              <a:rPr lang="en-US" dirty="0" smtClean="0"/>
              <a:t>! (I also heard that you can probably vote beforehand, but I’m not too sure…)</a:t>
            </a:r>
          </a:p>
        </p:txBody>
      </p:sp>
    </p:spTree>
    <p:extLst>
      <p:ext uri="{BB962C8B-B14F-4D97-AF65-F5344CB8AC3E}">
        <p14:creationId xmlns:p14="http://schemas.microsoft.com/office/powerpoint/2010/main" val="883240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4207865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253550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can do this!</a:t>
            </a:r>
          </a:p>
        </p:txBody>
      </p:sp>
    </p:spTree>
    <p:extLst>
      <p:ext uri="{BB962C8B-B14F-4D97-AF65-F5344CB8AC3E}">
        <p14:creationId xmlns:p14="http://schemas.microsoft.com/office/powerpoint/2010/main" val="3790738786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481660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156087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did it!</a:t>
            </a:r>
          </a:p>
        </p:txBody>
      </p:sp>
    </p:spTree>
    <p:extLst>
      <p:ext uri="{BB962C8B-B14F-4D97-AF65-F5344CB8AC3E}">
        <p14:creationId xmlns:p14="http://schemas.microsoft.com/office/powerpoint/2010/main" val="4141625434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7405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don’t like this table at all. We can quickly fill out some columns though.</a:t>
            </a:r>
          </a:p>
        </p:txBody>
      </p:sp>
    </p:spTree>
    <p:extLst>
      <p:ext uri="{BB962C8B-B14F-4D97-AF65-F5344CB8AC3E}">
        <p14:creationId xmlns:p14="http://schemas.microsoft.com/office/powerpoint/2010/main" val="120036537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604786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3877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another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062463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9532768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Finally! And we also prove that:</a:t>
            </a: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(x or y or z) = not x and not y and not z!</a:t>
            </a:r>
          </a:p>
        </p:txBody>
      </p:sp>
    </p:spTree>
    <p:extLst>
      <p:ext uri="{BB962C8B-B14F-4D97-AF65-F5344CB8AC3E}">
        <p14:creationId xmlns:p14="http://schemas.microsoft.com/office/powerpoint/2010/main" val="2601402918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 this mean that De Morgan’s Law can be extended to an arbitrary number of variables?</a:t>
            </a:r>
          </a:p>
          <a:p>
            <a:pPr lvl="1"/>
            <a:r>
              <a:rPr lang="en-CA" dirty="0" smtClean="0"/>
              <a:t>Yes. However, the truth table is not the way to prove this. We need more complex techniques.</a:t>
            </a:r>
          </a:p>
          <a:p>
            <a:pPr lvl="1"/>
            <a:r>
              <a:rPr lang="en-CA" dirty="0" smtClean="0"/>
              <a:t>You don’t need to worry about De Morgan’s Law too much. I just use it because it’s fun.</a:t>
            </a:r>
          </a:p>
          <a:p>
            <a:r>
              <a:rPr lang="en-CA" dirty="0" smtClean="0"/>
              <a:t>You should thank me for not making any Rachel </a:t>
            </a:r>
            <a:r>
              <a:rPr lang="en-CA" dirty="0" err="1" smtClean="0"/>
              <a:t>Notley</a:t>
            </a:r>
            <a:r>
              <a:rPr lang="en-CA" dirty="0" smtClean="0"/>
              <a:t> pun at any time during the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838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/>
              <a:t>Why am I asking you to vote despite being just an international student?</a:t>
            </a:r>
          </a:p>
          <a:p>
            <a:pPr lvl="1"/>
            <a:r>
              <a:rPr lang="en-US" i="0" dirty="0" smtClean="0"/>
              <a:t>I lost my right to vote when a general took over the power in my country last year.</a:t>
            </a:r>
          </a:p>
          <a:p>
            <a:pPr lvl="1"/>
            <a:r>
              <a:rPr lang="en-US" i="0" dirty="0" smtClean="0"/>
              <a:t>Therefore, I learned that voting is not a fundamental right – it can be taken away.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962537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numbers of row in the truth table is based on a number of variables: it is 2 to the power of the variable. For instance, if you have 3 variables, you table will have 8 rows.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word “or” has a different meaning computer science than in real life:</a:t>
            </a:r>
          </a:p>
          <a:p>
            <a:pPr marL="857250" lvl="1" indent="-457200"/>
            <a:r>
              <a:rPr lang="en-CA" dirty="0" smtClean="0"/>
              <a:t>In real life: if I say, “coffee or tea”, then it means that you can only pick either coffee or tea.</a:t>
            </a:r>
          </a:p>
          <a:p>
            <a:pPr marL="857250" lvl="1" indent="-457200"/>
            <a:r>
              <a:rPr lang="en-CA" dirty="0" smtClean="0"/>
              <a:t>In computer science: “coffee or tea” means either one of them or both.</a:t>
            </a:r>
          </a:p>
          <a:p>
            <a:pPr marL="857250" lvl="1" indent="-457200"/>
            <a:r>
              <a:rPr lang="en-CA" dirty="0" smtClean="0"/>
              <a:t>If you want only to pick one of everything in computer science, you use “exclusive or” instead.</a:t>
            </a:r>
          </a:p>
        </p:txBody>
      </p:sp>
    </p:spTree>
    <p:extLst>
      <p:ext uri="{BB962C8B-B14F-4D97-AF65-F5344CB8AC3E}">
        <p14:creationId xmlns:p14="http://schemas.microsoft.com/office/powerpoint/2010/main" val="281197137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CA" dirty="0" smtClean="0"/>
              <a:t>Beware of </a:t>
            </a:r>
            <a:r>
              <a:rPr lang="en-CA" dirty="0" err="1" smtClean="0"/>
              <a:t>DeMoragn’s</a:t>
            </a:r>
            <a:r>
              <a:rPr lang="en-CA" dirty="0" smtClean="0"/>
              <a:t> law: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Smartly fill your variable columns. I will show you how during the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4409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Return T if at least one of the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571042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212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Return T if both variables are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05593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9100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Flip your variable’s value.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679471"/>
              </p:ext>
            </p:extLst>
          </p:nvPr>
        </p:nvGraphicFramePr>
        <p:xfrm>
          <a:off x="5334000" y="1395413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218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656</TotalTime>
  <Words>2078</Words>
  <Application>Microsoft Office PowerPoint</Application>
  <PresentationFormat>On-screen Show (4:3)</PresentationFormat>
  <Paragraphs>788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Tahoma</vt:lpstr>
      <vt:lpstr>Wingdings</vt:lpstr>
      <vt:lpstr>01158951</vt:lpstr>
      <vt:lpstr>CPSC 217 T03 Week IV</vt:lpstr>
      <vt:lpstr>Today’s Tutorial</vt:lpstr>
      <vt:lpstr>Voting</vt:lpstr>
      <vt:lpstr>Voting</vt:lpstr>
      <vt:lpstr>TIPS</vt:lpstr>
      <vt:lpstr>TIPS</vt:lpstr>
      <vt:lpstr>Operations</vt:lpstr>
      <vt:lpstr>Operations</vt:lpstr>
      <vt:lpstr>Operations</vt:lpstr>
      <vt:lpstr>Operations</vt:lpstr>
      <vt:lpstr>Order of precedence</vt:lpstr>
      <vt:lpstr>Truth Table for Two</vt:lpstr>
      <vt:lpstr>Truth Table for Two</vt:lpstr>
      <vt:lpstr>Truth Table for Two</vt:lpstr>
      <vt:lpstr>Truth Table for Two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Table for Three</vt:lpstr>
      <vt:lpstr>Proving De Morgan’s Law II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86</cp:revision>
  <dcterms:created xsi:type="dcterms:W3CDTF">2015-09-17T21:31:45Z</dcterms:created>
  <dcterms:modified xsi:type="dcterms:W3CDTF">2015-10-09T06:30:24Z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