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15"/>
  </p:notesMasterIdLst>
  <p:sldIdLst>
    <p:sldId id="256" r:id="rId3"/>
    <p:sldId id="257" r:id="rId4"/>
    <p:sldId id="267" r:id="rId5"/>
    <p:sldId id="260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89" d="100"/>
          <a:sy n="89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</a:t>
            </a:r>
            <a:r>
              <a:rPr lang="en-US" dirty="0"/>
              <a:t>V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#1: Iteration</a:t>
            </a:r>
          </a:p>
          <a:p>
            <a:pPr>
              <a:spcBef>
                <a:spcPct val="0"/>
              </a:spcBef>
            </a:pPr>
            <a:r>
              <a:rPr lang="en-US" b="1" dirty="0" smtClean="0"/>
              <a:t>Hubert 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you know that you can put a loop in another</a:t>
            </a:r>
            <a:r>
              <a:rPr lang="en-US" dirty="0" smtClean="0"/>
              <a:t>? It doesn’t matter if you use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 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/>
              <a:t>. You can nest them in any combination you want.</a:t>
            </a:r>
          </a:p>
          <a:p>
            <a:r>
              <a:rPr lang="en-US" dirty="0" smtClean="0"/>
              <a:t>You can nest loop in more than 2 levels.</a:t>
            </a:r>
            <a:endParaRPr lang="en-US" dirty="0" smtClean="0"/>
          </a:p>
          <a:p>
            <a:r>
              <a:rPr lang="en-US" dirty="0" smtClean="0"/>
              <a:t>Normally, you use nested loops in order to do something multidimensional…</a:t>
            </a:r>
          </a:p>
          <a:p>
            <a:pPr lvl="1"/>
            <a:r>
              <a:rPr lang="en-US" dirty="0" smtClean="0"/>
              <a:t>Like filling a multidimensional array.</a:t>
            </a:r>
          </a:p>
          <a:p>
            <a:pPr lvl="1"/>
            <a:r>
              <a:rPr lang="en-US" dirty="0" smtClean="0"/>
              <a:t>Like manipulating a table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098533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1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x &lt;= 12: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y &lt;= 12: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print (x, “*”, y, “:”, x * y)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y += 1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+= 1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53376606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99FF"/>
                </a:solidFill>
              </a:rPr>
              <a:t>EXERCISE</a:t>
            </a:r>
            <a:r>
              <a:rPr lang="en-US" dirty="0" smtClean="0">
                <a:solidFill>
                  <a:srgbClr val="0099FF"/>
                </a:solidFill>
              </a:rPr>
              <a:t>: Try out the exercises on loop given on course website.</a:t>
            </a:r>
            <a:endParaRPr lang="en-US" dirty="0">
              <a:solidFill>
                <a:srgbClr val="0099FF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983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Returning A1</a:t>
            </a:r>
          </a:p>
          <a:p>
            <a:r>
              <a:rPr lang="en-US" dirty="0" smtClean="0"/>
              <a:t>TIPS</a:t>
            </a:r>
          </a:p>
          <a:p>
            <a:r>
              <a:rPr lang="en-US" dirty="0" smtClean="0"/>
              <a:t>Iteration</a:t>
            </a:r>
          </a:p>
          <a:p>
            <a:pPr lvl="1"/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Nested loop</a:t>
            </a:r>
          </a:p>
          <a:p>
            <a:pPr lvl="1"/>
            <a:r>
              <a:rPr lang="en-US" dirty="0" smtClean="0"/>
              <a:t>For loop</a:t>
            </a:r>
          </a:p>
          <a:p>
            <a:pPr lvl="1"/>
            <a:endParaRPr lang="en-US" dirty="0"/>
          </a:p>
          <a:p>
            <a:r>
              <a:rPr lang="en-US" dirty="0" smtClean="0"/>
              <a:t>REMINDER: Today is the election day!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2 students who got the bonus mark. They will receive +3 on top of what they already have.</a:t>
            </a:r>
          </a:p>
          <a:p>
            <a:r>
              <a:rPr lang="en-US" dirty="0" smtClean="0"/>
              <a:t>I won’t identify the winners here. Please check your assignment.</a:t>
            </a:r>
          </a:p>
          <a:p>
            <a:pPr lvl="1"/>
            <a:r>
              <a:rPr lang="en-US" dirty="0" smtClean="0"/>
              <a:t>If you win, you will have “Bonus!” on the assignment.</a:t>
            </a:r>
          </a:p>
          <a:p>
            <a:pPr lvl="1"/>
            <a:r>
              <a:rPr lang="en-US" dirty="0" smtClean="0"/>
              <a:t>If I think your work is good, it will have “Bonus candidate” on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5060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may and should negotiate with me if you think I have made a mistake.</a:t>
            </a:r>
            <a:r>
              <a:rPr lang="en-US" dirty="0"/>
              <a:t> </a:t>
            </a:r>
            <a:r>
              <a:rPr lang="en-US" dirty="0" smtClean="0"/>
              <a:t>However, since we use grade letter for marking, I will not change your mark unless your grade letter will change.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Although I encourage you to talk to me about your mark, in my own experience, your mark won’t likely change.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Midterm is coming. Be prepared!</a:t>
            </a:r>
          </a:p>
        </p:txBody>
      </p:sp>
    </p:spTree>
    <p:extLst>
      <p:ext uri="{BB962C8B-B14F-4D97-AF65-F5344CB8AC3E}">
        <p14:creationId xmlns:p14="http://schemas.microsoft.com/office/powerpoint/2010/main" val="11488126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want your program to repeat a section of the code, you will need to use iteration.</a:t>
            </a:r>
          </a:p>
          <a:p>
            <a:r>
              <a:rPr lang="en-US" dirty="0" smtClean="0"/>
              <a:t>In Python, you can only use 2 kinds of iterations: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458012174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condition: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body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dirty="0" smtClean="0">
                <a:cs typeface="Consolas" panose="020B0609020204030204" pitchFamily="49" charset="0"/>
              </a:rPr>
              <a:t> will be repeated over and over again until condition becomes false.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US" dirty="0" smtClean="0">
                <a:cs typeface="Consolas" panose="020B0609020204030204" pitchFamily="49" charset="0"/>
              </a:rPr>
              <a:t> is a Boolean expression.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 smtClean="0">
                <a:cs typeface="Consolas" panose="020B0609020204030204" pitchFamily="49" charset="0"/>
              </a:rPr>
              <a:t>TIP: Be wary of the spacing!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1120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this program do?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100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x &gt; 0: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print(x, “ bottles. One fell.”)</a:t>
            </a:r>
          </a:p>
        </p:txBody>
      </p:sp>
    </p:spTree>
    <p:extLst>
      <p:ext uri="{BB962C8B-B14F-4D97-AF65-F5344CB8AC3E}">
        <p14:creationId xmlns:p14="http://schemas.microsoft.com/office/powerpoint/2010/main" val="51732513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99FF"/>
                </a:solidFill>
              </a:rPr>
              <a:t>EXERCISE: Create a program that keeps asking users for a string. The program will only stop when the user enters the correct string. You can make the correct string whatever you want.</a:t>
            </a:r>
          </a:p>
          <a:p>
            <a:pPr lvl="1"/>
            <a:r>
              <a:rPr lang="en-US" dirty="0" smtClean="0">
                <a:solidFill>
                  <a:srgbClr val="0099FF"/>
                </a:solidFill>
              </a:rPr>
              <a:t>For example:</a:t>
            </a:r>
          </a:p>
          <a:p>
            <a:pPr lvl="2"/>
            <a:r>
              <a:rPr lang="en-US" dirty="0" smtClean="0">
                <a:solidFill>
                  <a:srgbClr val="0099FF"/>
                </a:solidFill>
              </a:rPr>
              <a:t>Please guess: apple</a:t>
            </a:r>
          </a:p>
          <a:p>
            <a:pPr lvl="2"/>
            <a:r>
              <a:rPr lang="en-US" dirty="0" smtClean="0">
                <a:solidFill>
                  <a:srgbClr val="0099FF"/>
                </a:solidFill>
              </a:rPr>
              <a:t>Wrong!</a:t>
            </a:r>
          </a:p>
          <a:p>
            <a:pPr lvl="2"/>
            <a:r>
              <a:rPr lang="en-US" dirty="0" smtClean="0">
                <a:solidFill>
                  <a:srgbClr val="0099FF"/>
                </a:solidFill>
              </a:rPr>
              <a:t>Please guess: orange</a:t>
            </a:r>
          </a:p>
          <a:p>
            <a:pPr lvl="2"/>
            <a:r>
              <a:rPr lang="en-US" dirty="0" smtClean="0">
                <a:solidFill>
                  <a:srgbClr val="0099FF"/>
                </a:solidFill>
              </a:rPr>
              <a:t>Wrong!</a:t>
            </a:r>
          </a:p>
          <a:p>
            <a:pPr lvl="2"/>
            <a:r>
              <a:rPr lang="en-US" dirty="0" smtClean="0">
                <a:solidFill>
                  <a:srgbClr val="0099FF"/>
                </a:solidFill>
              </a:rPr>
              <a:t>Please guess: jackrabbit</a:t>
            </a:r>
          </a:p>
          <a:p>
            <a:pPr lvl="2"/>
            <a:r>
              <a:rPr lang="en-US" dirty="0" smtClean="0">
                <a:solidFill>
                  <a:srgbClr val="0099FF"/>
                </a:solidFill>
              </a:rPr>
              <a:t>RIGHT! The program ends!</a:t>
            </a:r>
            <a:endParaRPr lang="en-US" dirty="0">
              <a:solidFill>
                <a:srgbClr val="00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67683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/>
              <a:t> are logically equivalent. However, for does have a nicer syntax for some occasions.</a:t>
            </a:r>
          </a:p>
          <a:p>
            <a:r>
              <a:rPr lang="en-US" dirty="0" smtClean="0"/>
              <a:t>Unlike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/>
              <a:t>, you don’t need to declare the variable used for iteration before hand.</a:t>
            </a:r>
          </a:p>
          <a:p>
            <a:r>
              <a:rPr lang="en-US" dirty="0" smtClean="0"/>
              <a:t>What does this program do?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x in range(1, 25):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print(x, “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people now in the room.”)</a:t>
            </a:r>
            <a:endParaRPr lang="en-US" dirty="0" smtClean="0"/>
          </a:p>
          <a:p>
            <a:r>
              <a:rPr lang="en-US" dirty="0" smtClean="0">
                <a:solidFill>
                  <a:srgbClr val="0099FF"/>
                </a:solidFill>
                <a:cs typeface="Consolas" panose="020B0609020204030204" pitchFamily="49" charset="0"/>
              </a:rPr>
              <a:t>EXERCISE: Convert the program to use </a:t>
            </a:r>
            <a:r>
              <a:rPr lang="en-US" dirty="0" smtClean="0">
                <a:solidFill>
                  <a:srgbClr val="00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 smtClean="0">
                <a:solidFill>
                  <a:srgbClr val="0099FF"/>
                </a:solidFill>
                <a:cs typeface="Consolas" panose="020B0609020204030204" pitchFamily="49" charset="0"/>
              </a:rPr>
              <a:t>.</a:t>
            </a:r>
            <a:endParaRPr lang="en-US" dirty="0" smtClean="0">
              <a:solidFill>
                <a:srgbClr val="00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4853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481</TotalTime>
  <Words>505</Words>
  <Application>Microsoft Office PowerPoint</Application>
  <PresentationFormat>On-screen Show (4:3)</PresentationFormat>
  <Paragraphs>77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Tahoma</vt:lpstr>
      <vt:lpstr>Wingdings</vt:lpstr>
      <vt:lpstr>01158951</vt:lpstr>
      <vt:lpstr>CPSC 217 T03 Week V</vt:lpstr>
      <vt:lpstr>Today’s Tutorial</vt:lpstr>
      <vt:lpstr>Returning A1</vt:lpstr>
      <vt:lpstr>TIPS</vt:lpstr>
      <vt:lpstr>Iteration</vt:lpstr>
      <vt:lpstr>While loop</vt:lpstr>
      <vt:lpstr>While loop</vt:lpstr>
      <vt:lpstr>While loop</vt:lpstr>
      <vt:lpstr>For loop</vt:lpstr>
      <vt:lpstr>Nested loop</vt:lpstr>
      <vt:lpstr>Nested loop</vt:lpstr>
      <vt:lpstr>Nested loop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63</cp:revision>
  <dcterms:created xsi:type="dcterms:W3CDTF">2015-09-17T21:31:45Z</dcterms:created>
  <dcterms:modified xsi:type="dcterms:W3CDTF">2015-10-18T23:12:29Z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