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23"/>
  </p:notesMasterIdLst>
  <p:sldIdLst>
    <p:sldId id="256" r:id="rId3"/>
    <p:sldId id="257" r:id="rId4"/>
    <p:sldId id="296" r:id="rId5"/>
    <p:sldId id="297" r:id="rId6"/>
    <p:sldId id="268" r:id="rId7"/>
    <p:sldId id="280" r:id="rId8"/>
    <p:sldId id="281" r:id="rId9"/>
    <p:sldId id="282" r:id="rId10"/>
    <p:sldId id="283" r:id="rId11"/>
    <p:sldId id="284" r:id="rId12"/>
    <p:sldId id="285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EFA9B9-7204-4EA6-8E9C-289EA9198E63}">
          <p14:sldIdLst>
            <p14:sldId id="256"/>
            <p14:sldId id="257"/>
            <p14:sldId id="296"/>
            <p14:sldId id="297"/>
            <p14:sldId id="268"/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6666"/>
    <a:srgbClr val="00FF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XII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#1: Dictionary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SOLUTION #1: USA will be replaced! It turns out that we can only have one value per key!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SOLUTION #2: </a:t>
            </a:r>
          </a:p>
          <a:p>
            <a:pPr marL="457200" lvl="1" indent="0">
              <a:buNone/>
            </a:pPr>
            <a:r>
              <a:rPr lang="en-CA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country_code</a:t>
            </a:r>
            <a:r>
              <a:rPr lang="en-CA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[217] = “Bob’s Lands”</a:t>
            </a:r>
            <a:endParaRPr lang="en-CA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84877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 2: Name Approval List</a:t>
            </a:r>
          </a:p>
          <a:p>
            <a:pPr marL="457200" lvl="1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# Basically, blacklist of horrible names and a </a:t>
            </a:r>
          </a:p>
          <a:p>
            <a:pPr marL="457200" lvl="1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# whitelist of decent names. </a:t>
            </a:r>
          </a:p>
          <a:p>
            <a:pPr marL="457200" lvl="1" indent="0">
              <a:buNone/>
            </a:pPr>
            <a:r>
              <a:rPr lang="en-CA" sz="1800" dirty="0" err="1" smtClean="0">
                <a:latin typeface="Consolas" panose="020B0609020204030204" pitchFamily="49" charset="0"/>
              </a:rPr>
              <a:t>names_approved</a:t>
            </a:r>
            <a:r>
              <a:rPr lang="en-CA" sz="1800" dirty="0" smtClean="0">
                <a:latin typeface="Consolas" panose="020B0609020204030204" pitchFamily="49" charset="0"/>
              </a:rPr>
              <a:t> = {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</a:t>
            </a:r>
            <a:r>
              <a:rPr lang="en-CA" sz="1800" dirty="0" err="1" smtClean="0">
                <a:latin typeface="Consolas" panose="020B0609020204030204" pitchFamily="49" charset="0"/>
              </a:rPr>
              <a:t>alex</a:t>
            </a:r>
            <a:r>
              <a:rPr lang="en-CA" sz="1800" dirty="0" smtClean="0">
                <a:latin typeface="Consolas" panose="020B0609020204030204" pitchFamily="49" charset="0"/>
              </a:rPr>
              <a:t>’: True,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</a:t>
            </a:r>
            <a:r>
              <a:rPr lang="en-CA" sz="1800" dirty="0" err="1" smtClean="0">
                <a:latin typeface="Consolas" panose="020B0609020204030204" pitchFamily="49" charset="0"/>
              </a:rPr>
              <a:t>alexosaurus</a:t>
            </a:r>
            <a:r>
              <a:rPr lang="en-CA" sz="1800" dirty="0" smtClean="0">
                <a:latin typeface="Consolas" panose="020B0609020204030204" pitchFamily="49" charset="0"/>
              </a:rPr>
              <a:t> rex’: False,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</a:t>
            </a:r>
            <a:r>
              <a:rPr lang="en-CA" sz="1800" dirty="0" err="1" smtClean="0">
                <a:latin typeface="Consolas" panose="020B0609020204030204" pitchFamily="49" charset="0"/>
              </a:rPr>
              <a:t>antman</a:t>
            </a:r>
            <a:r>
              <a:rPr lang="en-CA" sz="1800" dirty="0" smtClean="0">
                <a:latin typeface="Consolas" panose="020B0609020204030204" pitchFamily="49" charset="0"/>
              </a:rPr>
              <a:t>’: False,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‘bob’: True,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</a:t>
            </a:r>
            <a:r>
              <a:rPr lang="en-CA" sz="1800" dirty="0" err="1" smtClean="0">
                <a:latin typeface="Consolas" panose="020B0609020204030204" pitchFamily="49" charset="0"/>
              </a:rPr>
              <a:t>beatrice</a:t>
            </a:r>
            <a:r>
              <a:rPr lang="en-CA" sz="1800" dirty="0" smtClean="0">
                <a:latin typeface="Consolas" panose="020B0609020204030204" pitchFamily="49" charset="0"/>
              </a:rPr>
              <a:t>’: True,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‘bleach’: False,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</a:t>
            </a:r>
            <a:r>
              <a:rPr lang="en-CA" sz="1800" dirty="0" err="1" smtClean="0">
                <a:latin typeface="Consolas" panose="020B0609020204030204" pitchFamily="49" charset="0"/>
              </a:rPr>
              <a:t>catherine</a:t>
            </a:r>
            <a:r>
              <a:rPr lang="en-CA" sz="1800" dirty="0" smtClean="0">
                <a:latin typeface="Consolas" panose="020B0609020204030204" pitchFamily="49" charset="0"/>
              </a:rPr>
              <a:t>‘: True,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‘cam’: True,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‘cat litter box’: False</a:t>
            </a:r>
          </a:p>
          <a:p>
            <a:pPr marL="4572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}</a:t>
            </a:r>
            <a:endParaRPr lang="en-CA" sz="1800" dirty="0" smtClean="0">
              <a:latin typeface="Consolas" panose="020B0609020204030204" pitchFamily="49" charset="0"/>
            </a:endParaRP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831913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EXERCISE #3: A previously unseen horrible is to be added into the list. The name is “</a:t>
            </a:r>
            <a:r>
              <a:rPr lang="en-CA" dirty="0" err="1" smtClean="0">
                <a:solidFill>
                  <a:srgbClr val="0070C0"/>
                </a:solidFill>
              </a:rPr>
              <a:t>hoola</a:t>
            </a:r>
            <a:r>
              <a:rPr lang="en-CA" dirty="0" smtClean="0">
                <a:solidFill>
                  <a:srgbClr val="0070C0"/>
                </a:solidFill>
              </a:rPr>
              <a:t>-hoop.” This name is not to be approved.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#4: For some reason, the name “cam” should be removed from the list.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#5: Print all of the names in the list. The order doesn’t matter.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28525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6666"/>
                </a:solidFill>
              </a:rPr>
              <a:t>SOLUTION #3: </a:t>
            </a:r>
          </a:p>
          <a:p>
            <a:pPr marL="457200" lvl="1" indent="0">
              <a:buNone/>
            </a:pPr>
            <a:r>
              <a:rPr lang="en-CA" sz="24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names_approved</a:t>
            </a:r>
            <a:r>
              <a:rPr lang="en-CA" sz="24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</a:t>
            </a:r>
            <a:r>
              <a:rPr lang="en-CA" sz="24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hoola</a:t>
            </a:r>
            <a:r>
              <a:rPr lang="en-CA" sz="24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-hoop’] = False</a:t>
            </a:r>
          </a:p>
          <a:p>
            <a:r>
              <a:rPr lang="en-CA" dirty="0" smtClean="0">
                <a:solidFill>
                  <a:srgbClr val="006666"/>
                </a:solidFill>
              </a:rPr>
              <a:t>SOLUTION #4: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del </a:t>
            </a:r>
            <a:r>
              <a:rPr lang="en-CA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names_approved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cam’]</a:t>
            </a:r>
          </a:p>
          <a:p>
            <a:r>
              <a:rPr lang="en-CA" dirty="0" smtClean="0">
                <a:solidFill>
                  <a:srgbClr val="006666"/>
                </a:solidFill>
              </a:rPr>
              <a:t>SOLUTION #5: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for k in </a:t>
            </a:r>
            <a:r>
              <a:rPr lang="en-CA" sz="20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names_approved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print(</a:t>
            </a:r>
            <a:r>
              <a:rPr lang="en-CA" smtClean="0">
                <a:solidFill>
                  <a:srgbClr val="006666"/>
                </a:solidFill>
                <a:latin typeface="Consolas" panose="020B0609020204030204" pitchFamily="49" charset="0"/>
              </a:rPr>
              <a:t>names_approved[k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])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5119545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example with list inside a dictionary:</a:t>
            </a:r>
          </a:p>
          <a:p>
            <a:pPr marL="457200" lvl="1" indent="0">
              <a:buNone/>
            </a:pPr>
            <a:r>
              <a:rPr lang="en-CA" sz="1400" dirty="0" err="1" smtClean="0">
                <a:latin typeface="Consolas" panose="020B0609020204030204" pitchFamily="49" charset="0"/>
              </a:rPr>
              <a:t>axes_of_characters</a:t>
            </a:r>
            <a:r>
              <a:rPr lang="en-CA" sz="1400" dirty="0" smtClean="0">
                <a:latin typeface="Consolas" panose="020B0609020204030204" pitchFamily="49" charset="0"/>
              </a:rPr>
              <a:t> = {</a:t>
            </a:r>
          </a:p>
          <a:p>
            <a:pPr marL="914400" lvl="2" indent="0">
              <a:buNone/>
            </a:pPr>
            <a:r>
              <a:rPr lang="en-CA" sz="1400" dirty="0" smtClean="0">
                <a:latin typeface="Consolas" panose="020B0609020204030204" pitchFamily="49" charset="0"/>
              </a:rPr>
              <a:t>‘evil’: [‘Dr. Hu’, ‘Bieber’, ‘Dr. Phil’, ‘Darth Vader’],</a:t>
            </a:r>
          </a:p>
          <a:p>
            <a:pPr marL="914400" lvl="2" indent="0">
              <a:buNone/>
            </a:pPr>
            <a:r>
              <a:rPr lang="en-CA" sz="1400" dirty="0" smtClean="0">
                <a:latin typeface="Consolas" panose="020B0609020204030204" pitchFamily="49" charset="0"/>
              </a:rPr>
              <a:t>‘good’: [‘Superman’, ‘Captain Canuck’, ‘Ant Man’],</a:t>
            </a:r>
          </a:p>
          <a:p>
            <a:pPr marL="914400" lvl="2" indent="0">
              <a:buNone/>
            </a:pPr>
            <a:r>
              <a:rPr lang="en-CA" sz="1400" dirty="0" smtClean="0">
                <a:latin typeface="Consolas" panose="020B0609020204030204" pitchFamily="49" charset="0"/>
              </a:rPr>
              <a:t>‘tragic-evil’: [‘Sandman’, ‘Barney’, ‘Medusa’]</a:t>
            </a:r>
            <a:endParaRPr lang="en-CA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400" dirty="0" smtClean="0">
                <a:latin typeface="Consolas" panose="020B0609020204030204" pitchFamily="49" charset="0"/>
              </a:rPr>
              <a:t>}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95203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EXERCISE #6: How to find out the number of ‘tragic-evil’ characters?</a:t>
            </a:r>
          </a:p>
          <a:p>
            <a:r>
              <a:rPr lang="en-CA" dirty="0">
                <a:solidFill>
                  <a:srgbClr val="0070C0"/>
                </a:solidFill>
              </a:rPr>
              <a:t>EXERCISE </a:t>
            </a:r>
            <a:r>
              <a:rPr lang="en-CA" dirty="0" smtClean="0">
                <a:solidFill>
                  <a:srgbClr val="0070C0"/>
                </a:solidFill>
              </a:rPr>
              <a:t>#7: </a:t>
            </a:r>
            <a:r>
              <a:rPr lang="en-CA" dirty="0">
                <a:solidFill>
                  <a:srgbClr val="0070C0"/>
                </a:solidFill>
              </a:rPr>
              <a:t>Daredevil has </a:t>
            </a:r>
            <a:r>
              <a:rPr lang="en-CA" dirty="0" smtClean="0">
                <a:solidFill>
                  <a:srgbClr val="0070C0"/>
                </a:solidFill>
              </a:rPr>
              <a:t>come out of retirement and wants to join the Good Guys. How to do that?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#8: Add a new axis – neutral.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#9: Add ‘</a:t>
            </a:r>
            <a:r>
              <a:rPr lang="en-CA" dirty="0" err="1" smtClean="0">
                <a:solidFill>
                  <a:srgbClr val="0070C0"/>
                </a:solidFill>
              </a:rPr>
              <a:t>Teletubbies</a:t>
            </a:r>
            <a:r>
              <a:rPr lang="en-CA" dirty="0" smtClean="0">
                <a:solidFill>
                  <a:srgbClr val="0070C0"/>
                </a:solidFill>
              </a:rPr>
              <a:t>’ and ‘Ronald McDonald’ into neutral axis.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#10: Do EXERCISE #8, #9 in one line of code.</a:t>
            </a:r>
          </a:p>
        </p:txBody>
      </p:sp>
    </p:spTree>
    <p:extLst>
      <p:ext uri="{BB962C8B-B14F-4D97-AF65-F5344CB8AC3E}">
        <p14:creationId xmlns:p14="http://schemas.microsoft.com/office/powerpoint/2010/main" val="380362683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0070C0"/>
                </a:solidFill>
              </a:rPr>
              <a:t>EXERCISE </a:t>
            </a:r>
            <a:r>
              <a:rPr lang="en-CA" dirty="0" smtClean="0">
                <a:solidFill>
                  <a:srgbClr val="0070C0"/>
                </a:solidFill>
              </a:rPr>
              <a:t>#11: </a:t>
            </a:r>
            <a:r>
              <a:rPr lang="en-CA" dirty="0">
                <a:solidFill>
                  <a:srgbClr val="0070C0"/>
                </a:solidFill>
              </a:rPr>
              <a:t>Dr. Hu turned out to be working for the Good Guys all along. He was just feigning evil to </a:t>
            </a:r>
            <a:r>
              <a:rPr lang="en-CA" dirty="0" smtClean="0">
                <a:solidFill>
                  <a:srgbClr val="0070C0"/>
                </a:solidFill>
              </a:rPr>
              <a:t>infiltrate </a:t>
            </a:r>
            <a:r>
              <a:rPr lang="en-CA" dirty="0">
                <a:solidFill>
                  <a:srgbClr val="0070C0"/>
                </a:solidFill>
              </a:rPr>
              <a:t>Bieber’s entourage. How can we move him into ‘good</a:t>
            </a:r>
            <a:r>
              <a:rPr lang="en-CA" dirty="0" smtClean="0">
                <a:solidFill>
                  <a:srgbClr val="0070C0"/>
                </a:solidFill>
              </a:rPr>
              <a:t>’?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#12: Write a fanfic idea generator. When the program is run, it prints “&lt;Good guy&gt; fights &lt;Bad guy&gt; while &lt;Neutral guy&gt; goes to Hawaii.”</a:t>
            </a:r>
            <a:endParaRPr lang="en-C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92648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6666"/>
                </a:solidFill>
              </a:rPr>
              <a:t>SOLUTION #6:</a:t>
            </a:r>
          </a:p>
          <a:p>
            <a:pPr marL="457200" lvl="1" indent="0">
              <a:buNone/>
            </a:pPr>
            <a:r>
              <a:rPr lang="en-CA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len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[‘tragic-evil’])</a:t>
            </a:r>
          </a:p>
          <a:p>
            <a:r>
              <a:rPr lang="en-CA" dirty="0" smtClean="0">
                <a:solidFill>
                  <a:srgbClr val="006666"/>
                </a:solidFill>
              </a:rPr>
              <a:t>SOLUTION #7:</a:t>
            </a:r>
          </a:p>
          <a:p>
            <a:pPr marL="457200" lvl="1" indent="0">
              <a:buNone/>
            </a:pP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[‘good’].append(‘Daredevil’)</a:t>
            </a:r>
          </a:p>
          <a:p>
            <a:r>
              <a:rPr lang="en-CA" dirty="0" smtClean="0">
                <a:solidFill>
                  <a:srgbClr val="006666"/>
                </a:solidFill>
              </a:rPr>
              <a:t>SOLUTION #8:</a:t>
            </a:r>
          </a:p>
          <a:p>
            <a:pPr marL="457200" lvl="1" indent="0">
              <a:buNone/>
            </a:pPr>
            <a:r>
              <a:rPr lang="en-CA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[‘neutral’].append([])</a:t>
            </a:r>
          </a:p>
          <a:p>
            <a:r>
              <a:rPr lang="en-CA" dirty="0" smtClean="0">
                <a:solidFill>
                  <a:srgbClr val="006666"/>
                </a:solidFill>
              </a:rPr>
              <a:t>SOLUTION #9:</a:t>
            </a:r>
          </a:p>
          <a:p>
            <a:pPr marL="457200" lvl="1" indent="0">
              <a:buNone/>
            </a:pPr>
            <a:r>
              <a:rPr lang="en-CA" sz="16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6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[‘neutral’].append(‘</a:t>
            </a:r>
            <a:r>
              <a:rPr lang="en-CA" sz="16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Teletubbies</a:t>
            </a:r>
            <a:r>
              <a:rPr lang="en-CA" sz="16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’)</a:t>
            </a:r>
          </a:p>
          <a:p>
            <a:pPr marL="457200" lvl="1" indent="0">
              <a:buNone/>
            </a:pPr>
            <a:r>
              <a:rPr lang="en-CA" sz="16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6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[‘neutral’].append(‘Ronald McDonald’)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3140082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6666"/>
                </a:solidFill>
              </a:rPr>
              <a:t>SOLUTION #10:</a:t>
            </a:r>
          </a:p>
          <a:p>
            <a:pPr marL="457200" lvl="1" indent="0">
              <a:buNone/>
            </a:pPr>
            <a:r>
              <a:rPr lang="en-CA" sz="20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2000" dirty="0">
                <a:solidFill>
                  <a:srgbClr val="006666"/>
                </a:solidFill>
                <a:latin typeface="Consolas" panose="020B0609020204030204" pitchFamily="49" charset="0"/>
              </a:rPr>
              <a:t>[‘neutral</a:t>
            </a:r>
            <a:r>
              <a:rPr lang="en-CA" sz="20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’].extend(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rgbClr val="006666"/>
                </a:solidFill>
                <a:latin typeface="Consolas" panose="020B0609020204030204" pitchFamily="49" charset="0"/>
              </a:rPr>
              <a:t>	</a:t>
            </a:r>
            <a:r>
              <a:rPr lang="en-CA" sz="20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</a:t>
            </a:r>
            <a:r>
              <a:rPr lang="en-CA" sz="20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Teletubbies</a:t>
            </a:r>
            <a:r>
              <a:rPr lang="en-CA" sz="20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’, ‘Ronald McDonald’])</a:t>
            </a:r>
          </a:p>
          <a:p>
            <a:r>
              <a:rPr lang="en-CA" dirty="0">
                <a:solidFill>
                  <a:srgbClr val="006666"/>
                </a:solidFill>
              </a:rPr>
              <a:t>SOLUTION #</a:t>
            </a:r>
            <a:r>
              <a:rPr lang="en-CA" dirty="0" smtClean="0">
                <a:solidFill>
                  <a:srgbClr val="006666"/>
                </a:solidFill>
              </a:rPr>
              <a:t>11:</a:t>
            </a:r>
            <a:endParaRPr lang="en-CA" dirty="0">
              <a:solidFill>
                <a:srgbClr val="006666"/>
              </a:solidFill>
            </a:endParaRPr>
          </a:p>
          <a:p>
            <a:pPr marL="457200" lvl="1" indent="0">
              <a:buNone/>
            </a:pPr>
            <a:r>
              <a:rPr lang="en-CA" sz="20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20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[‘evil’].remove(0)</a:t>
            </a:r>
          </a:p>
          <a:p>
            <a:pPr marL="457200" lvl="1" indent="0">
              <a:buNone/>
            </a:pPr>
            <a:r>
              <a:rPr lang="en-CA" sz="20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20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[‘good’].append(‘Dr. Hu’)</a:t>
            </a:r>
            <a:endParaRPr lang="en-CA" sz="2000" dirty="0">
              <a:solidFill>
                <a:srgbClr val="006666"/>
              </a:solidFill>
              <a:latin typeface="Consolas" panose="020B0609020204030204" pitchFamily="49" charset="0"/>
            </a:endParaRP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8793305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6666"/>
                </a:solidFill>
              </a:rPr>
              <a:t>SOLUTION #12:</a:t>
            </a:r>
          </a:p>
          <a:p>
            <a:pPr marL="457200" lvl="1" indent="0">
              <a:buNone/>
            </a:pP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randrange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len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[‘good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’]))</a:t>
            </a:r>
          </a:p>
          <a:p>
            <a:pPr marL="457200" lvl="1" indent="0">
              <a:buNone/>
            </a:pP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good_guy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[‘good’][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randrange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len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[‘bad’]))</a:t>
            </a:r>
          </a:p>
          <a:p>
            <a:pPr marL="457200" lvl="1" indent="0">
              <a:buNone/>
            </a:pP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bad_guy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= 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[‘bad’][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randrange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len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[‘neutral’]))</a:t>
            </a:r>
          </a:p>
          <a:p>
            <a:pPr marL="457200" lvl="1" indent="0">
              <a:buNone/>
            </a:pP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neutral_guy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= 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[‘neutral’][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endParaRPr lang="en-CA" sz="1800" dirty="0">
              <a:solidFill>
                <a:srgbClr val="006666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print(“{} fights {} 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while 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{} 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goes 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to Hawaii.”</a:t>
            </a:r>
          </a:p>
          <a:p>
            <a:pPr marL="457200" lvl="1" indent="0">
              <a:buNone/>
            </a:pP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	.format(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good_guy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, 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bad_guy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, 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neutral_guy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) </a:t>
            </a:r>
            <a:endParaRPr lang="en-CA" sz="1800" dirty="0">
              <a:solidFill>
                <a:srgbClr val="006666"/>
              </a:solidFill>
              <a:latin typeface="Consolas" panose="020B0609020204030204" pitchFamily="49" charset="0"/>
            </a:endParaRP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7410848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Returning A3</a:t>
            </a:r>
          </a:p>
          <a:p>
            <a:r>
              <a:rPr lang="en-US" dirty="0" smtClean="0"/>
              <a:t>TIPS</a:t>
            </a:r>
          </a:p>
          <a:p>
            <a:r>
              <a:rPr lang="en-US" dirty="0" smtClean="0"/>
              <a:t>Dictionary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 doesn’t really matter what the keys and the values are as long as they are </a:t>
            </a:r>
            <a:r>
              <a:rPr lang="en-CA" dirty="0" err="1" smtClean="0"/>
              <a:t>hashable</a:t>
            </a:r>
            <a:r>
              <a:rPr lang="en-CA" dirty="0" smtClean="0"/>
              <a:t>. But just because you can doesn’t mean you should: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dict_of_stuffs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= {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-100: {‘Bill Gates’: ‘Bill Nye’, </a:t>
            </a:r>
          </a:p>
          <a:p>
            <a:pPr marL="914400" lvl="2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</a:rPr>
              <a:t>34: [‘HI!, ‘HI!’]},</a:t>
            </a:r>
            <a:endParaRPr lang="en-CA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“dinosaur!”: </a:t>
            </a:r>
          </a:p>
          <a:p>
            <a:pPr marL="914400" lvl="2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</a:rPr>
              <a:t>[[1, 2, 3, {‘orange’: ‘juice’}], 	  “pink”]</a:t>
            </a:r>
            <a:endParaRPr lang="en-CA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}</a:t>
            </a:r>
          </a:p>
          <a:p>
            <a:pPr marL="400050"/>
            <a:r>
              <a:rPr lang="en-CA" dirty="0" smtClean="0"/>
              <a:t>If you want to learn </a:t>
            </a:r>
            <a:r>
              <a:rPr lang="en-CA" dirty="0" err="1" smtClean="0"/>
              <a:t>Javascript</a:t>
            </a:r>
            <a:r>
              <a:rPr lang="en-CA" dirty="0" smtClean="0"/>
              <a:t> or JSON, you might to get used to something like this though.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871091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Nested ifs can be turned into a single if with “and”:</a:t>
            </a:r>
          </a:p>
          <a:p>
            <a:pPr marL="40005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if a == b:</a:t>
            </a:r>
          </a:p>
          <a:p>
            <a:pPr marL="8001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If a == c:</a:t>
            </a:r>
          </a:p>
          <a:p>
            <a:pPr marL="800100" lvl="2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</a:rPr>
              <a:t>print(a)</a:t>
            </a:r>
          </a:p>
          <a:p>
            <a:pPr marL="800100" lvl="2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CA" dirty="0" smtClean="0"/>
              <a:t>is equivalent to</a:t>
            </a:r>
          </a:p>
          <a:p>
            <a:pPr marL="800100" lvl="2" indent="0">
              <a:buNone/>
            </a:pPr>
            <a:endParaRPr lang="en-CA" dirty="0" smtClean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if a == b and a == c:</a:t>
            </a:r>
          </a:p>
          <a:p>
            <a:pPr marL="40005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</a:rPr>
              <a:t>print(a)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70904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CA" dirty="0" smtClean="0"/>
              <a:t>You can also simplify some Boolean functions:</a:t>
            </a:r>
          </a:p>
          <a:p>
            <a:pPr marL="40005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def</a:t>
            </a:r>
            <a:r>
              <a:rPr lang="en-CA" dirty="0" smtClean="0">
                <a:latin typeface="Consolas" panose="020B0609020204030204" pitchFamily="49" charset="0"/>
              </a:rPr>
              <a:t> f(x, </a:t>
            </a:r>
            <a:r>
              <a:rPr lang="en-CA" dirty="0">
                <a:latin typeface="Consolas" panose="020B0609020204030204" pitchFamily="49" charset="0"/>
              </a:rPr>
              <a:t>y</a:t>
            </a:r>
            <a:r>
              <a:rPr lang="en-CA" dirty="0" smtClean="0">
                <a:latin typeface="Consolas" panose="020B0609020204030204" pitchFamily="49" charset="0"/>
              </a:rPr>
              <a:t>):</a:t>
            </a:r>
            <a:endParaRPr lang="en-CA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if </a:t>
            </a:r>
            <a:r>
              <a:rPr lang="en-CA" dirty="0">
                <a:latin typeface="Consolas" panose="020B0609020204030204" pitchFamily="49" charset="0"/>
              </a:rPr>
              <a:t>x</a:t>
            </a:r>
            <a:r>
              <a:rPr lang="en-CA" dirty="0" smtClean="0">
                <a:latin typeface="Consolas" panose="020B0609020204030204" pitchFamily="49" charset="0"/>
              </a:rPr>
              <a:t> == y:</a:t>
            </a:r>
            <a:endParaRPr lang="en-CA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</a:rPr>
              <a:t>return True</a:t>
            </a:r>
          </a:p>
          <a:p>
            <a:pPr marL="8001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else:</a:t>
            </a:r>
          </a:p>
          <a:p>
            <a:pPr marL="800100" lvl="2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</a:rPr>
              <a:t>return False</a:t>
            </a:r>
            <a:endParaRPr lang="en-CA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CA" dirty="0"/>
              <a:t>is equivalent to</a:t>
            </a:r>
          </a:p>
          <a:p>
            <a:pPr marL="800100" lvl="2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CA" dirty="0" err="1">
                <a:latin typeface="Consolas" panose="020B0609020204030204" pitchFamily="49" charset="0"/>
              </a:rPr>
              <a:t>def</a:t>
            </a:r>
            <a:r>
              <a:rPr lang="en-CA" dirty="0">
                <a:latin typeface="Consolas" panose="020B0609020204030204" pitchFamily="49" charset="0"/>
              </a:rPr>
              <a:t> f(x, y):</a:t>
            </a:r>
          </a:p>
          <a:p>
            <a:pPr marL="40005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</a:rPr>
              <a:t>return x == y</a:t>
            </a:r>
            <a:endParaRPr lang="en-CA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949269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dictionary is another way of storing data.</a:t>
            </a:r>
          </a:p>
          <a:p>
            <a:r>
              <a:rPr lang="en-CA" dirty="0" smtClean="0"/>
              <a:t>Someone can access its elements by using a key.</a:t>
            </a:r>
          </a:p>
          <a:p>
            <a:r>
              <a:rPr lang="en-CA" dirty="0" smtClean="0"/>
              <a:t>Unlike list’s index, the dictionary key can be anything “</a:t>
            </a:r>
            <a:r>
              <a:rPr lang="en-CA" dirty="0" err="1" smtClean="0"/>
              <a:t>hashable</a:t>
            </a:r>
            <a:r>
              <a:rPr lang="en-CA" dirty="0" smtClean="0"/>
              <a:t>” and not just an integer:</a:t>
            </a:r>
          </a:p>
          <a:p>
            <a:pPr lvl="1"/>
            <a:r>
              <a:rPr lang="en-CA" dirty="0" smtClean="0"/>
              <a:t>For instance you can have a string key, an integer key, or a float key.</a:t>
            </a:r>
          </a:p>
          <a:p>
            <a:r>
              <a:rPr lang="en-CA" dirty="0" smtClean="0"/>
              <a:t>But it does not keep its values sorted, so when you iterate through it, expect the order to be random.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23978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dictionary can be created through this code: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 = {}</a:t>
            </a:r>
          </a:p>
          <a:p>
            <a:r>
              <a:rPr lang="en-CA" dirty="0" smtClean="0"/>
              <a:t>You can access or set an element in the dictionary by using []: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[‘A’] = “Ant is an evil creature.”</a:t>
            </a:r>
          </a:p>
          <a:p>
            <a:pPr marL="45720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print(</a:t>
            </a: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[‘A’])</a:t>
            </a:r>
          </a:p>
          <a:p>
            <a:r>
              <a:rPr lang="en-CA" dirty="0" smtClean="0"/>
              <a:t>Assigning a non-existent element will create it.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</a:rPr>
              <a:t>= {}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[‘Calgary’] = ‘SAIT, </a:t>
            </a:r>
            <a:r>
              <a:rPr lang="en-CA" dirty="0" err="1" smtClean="0">
                <a:latin typeface="Consolas" panose="020B0609020204030204" pitchFamily="49" charset="0"/>
              </a:rPr>
              <a:t>UofC</a:t>
            </a:r>
            <a:r>
              <a:rPr lang="en-CA" dirty="0" smtClean="0">
                <a:latin typeface="Consolas" panose="020B0609020204030204" pitchFamily="49" charset="0"/>
              </a:rPr>
              <a:t>’</a:t>
            </a:r>
          </a:p>
          <a:p>
            <a:pPr marL="45720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print(</a:t>
            </a: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[‘Calgary’])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10207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also prepopulate a dictionary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 = {1: ‘apple’, 2: ‘orange’} </a:t>
            </a:r>
          </a:p>
          <a:p>
            <a:r>
              <a:rPr lang="en-CA" dirty="0" smtClean="0"/>
              <a:t>To delete an element, use del:</a:t>
            </a:r>
          </a:p>
          <a:p>
            <a:pPr marL="45720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del </a:t>
            </a: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[‘Calgary’]</a:t>
            </a:r>
          </a:p>
        </p:txBody>
      </p:sp>
    </p:spTree>
    <p:extLst>
      <p:ext uri="{BB962C8B-B14F-4D97-AF65-F5344CB8AC3E}">
        <p14:creationId xmlns:p14="http://schemas.microsoft.com/office/powerpoint/2010/main" val="162584215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 1: Country and Telephone Code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country_code</a:t>
            </a:r>
            <a:r>
              <a:rPr lang="en-CA" dirty="0" smtClean="0">
                <a:latin typeface="Consolas" panose="020B0609020204030204" pitchFamily="49" charset="0"/>
              </a:rPr>
              <a:t> = {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1: ‘USA’,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20: ‘Egypt’,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357: ‘</a:t>
            </a:r>
            <a:r>
              <a:rPr lang="en-CA" dirty="0" err="1" smtClean="0">
                <a:latin typeface="Consolas" panose="020B0609020204030204" pitchFamily="49" charset="0"/>
              </a:rPr>
              <a:t>Cypurs</a:t>
            </a:r>
            <a:r>
              <a:rPr lang="en-CA" dirty="0" smtClean="0">
                <a:latin typeface="Consolas" panose="020B0609020204030204" pitchFamily="49" charset="0"/>
              </a:rPr>
              <a:t>’,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66: ‘Thailand’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}</a:t>
            </a:r>
            <a:endParaRPr lang="en-CA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8440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EXERCISE #1: Canada has the same number code with USA, so we might want to add that. So if </a:t>
            </a:r>
            <a:r>
              <a:rPr lang="en-CA" dirty="0" err="1" smtClean="0">
                <a:solidFill>
                  <a:srgbClr val="0070C0"/>
                </a:solidFill>
              </a:rPr>
              <a:t>country_code</a:t>
            </a:r>
            <a:r>
              <a:rPr lang="en-CA" dirty="0" smtClean="0">
                <a:solidFill>
                  <a:srgbClr val="0070C0"/>
                </a:solidFill>
              </a:rPr>
              <a:t>[1] = ‘Canada’ is entered, what happens?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#2: A new nation is born. Its number code is 217. Its name is ‘Bob’s Lands’. How to add it into the list?</a:t>
            </a:r>
          </a:p>
        </p:txBody>
      </p:sp>
    </p:spTree>
    <p:extLst>
      <p:ext uri="{BB962C8B-B14F-4D97-AF65-F5344CB8AC3E}">
        <p14:creationId xmlns:p14="http://schemas.microsoft.com/office/powerpoint/2010/main" val="230717220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1456</TotalTime>
  <Words>932</Words>
  <Application>Microsoft Office PowerPoint</Application>
  <PresentationFormat>On-screen Show (4:3)</PresentationFormat>
  <Paragraphs>148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Tahoma</vt:lpstr>
      <vt:lpstr>Wingdings</vt:lpstr>
      <vt:lpstr>01158951</vt:lpstr>
      <vt:lpstr>CPSC 217 T03 Week XII</vt:lpstr>
      <vt:lpstr>Today’s Tutorial</vt:lpstr>
      <vt:lpstr>TIPS</vt:lpstr>
      <vt:lpstr>TIPS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129</cp:revision>
  <dcterms:created xsi:type="dcterms:W3CDTF">2015-09-17T21:31:45Z</dcterms:created>
  <dcterms:modified xsi:type="dcterms:W3CDTF">2015-11-29T21:58:00Z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