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FA9B9-7204-4EA6-8E9C-289EA9198E6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66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XIII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</a:t>
            </a:r>
            <a:r>
              <a:rPr lang="en-US" b="1" dirty="0" smtClean="0"/>
              <a:t>Exception Handling</a:t>
            </a:r>
            <a:endParaRPr lang="en-US" b="1" dirty="0" smtClean="0"/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Exception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Sometimes, you know that your program will crash. However, instead of having a crash happening, you want something else to happen instead. Example of an exception handling: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x = input(“Enter a number”)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try: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print(x ** 5)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except: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print(“That’s not a number!”)</a:t>
            </a:r>
          </a:p>
          <a:p>
            <a:r>
              <a:rPr lang="en-CA" dirty="0" smtClean="0"/>
              <a:t>If you don’t have an exception handling, the program will crash.</a:t>
            </a:r>
          </a:p>
          <a:p>
            <a:pPr lvl="2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9214831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also target specific exceptions as well:</a:t>
            </a:r>
          </a:p>
          <a:p>
            <a:pPr marL="400050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import </a:t>
            </a:r>
            <a:r>
              <a:rPr lang="en-CA" sz="2000" dirty="0" smtClean="0">
                <a:latin typeface="Consolas" panose="020B0609020204030204" pitchFamily="49" charset="0"/>
              </a:rPr>
              <a:t>sys</a:t>
            </a:r>
            <a:endParaRPr lang="en-CA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CA" sz="2000" dirty="0" smtClean="0">
                <a:latin typeface="Consolas" panose="020B06090202040302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CA" sz="1400" dirty="0" err="1" smtClean="0">
                <a:latin typeface="Consolas" panose="020B0609020204030204" pitchFamily="49" charset="0"/>
              </a:rPr>
              <a:t>inf</a:t>
            </a:r>
            <a:r>
              <a:rPr lang="en-CA" sz="1400" dirty="0" smtClean="0">
                <a:latin typeface="Consolas" panose="020B0609020204030204" pitchFamily="49" charset="0"/>
              </a:rPr>
              <a:t> </a:t>
            </a:r>
            <a:r>
              <a:rPr lang="en-CA" sz="1400" dirty="0">
                <a:latin typeface="Consolas" panose="020B0609020204030204" pitchFamily="49" charset="0"/>
              </a:rPr>
              <a:t>= open(</a:t>
            </a:r>
            <a:r>
              <a:rPr lang="en-CA" sz="1400" dirty="0" err="1">
                <a:latin typeface="Consolas" panose="020B0609020204030204" pitchFamily="49" charset="0"/>
              </a:rPr>
              <a:t>sys.argv</a:t>
            </a:r>
            <a:r>
              <a:rPr lang="en-CA" sz="1400" dirty="0">
                <a:latin typeface="Consolas" panose="020B0609020204030204" pitchFamily="49" charset="0"/>
              </a:rPr>
              <a:t>[1], "r</a:t>
            </a:r>
            <a:r>
              <a:rPr lang="en-CA" sz="1400" dirty="0" smtClean="0">
                <a:latin typeface="Consolas" panose="020B0609020204030204" pitchFamily="49" charset="0"/>
              </a:rPr>
              <a:t>")</a:t>
            </a:r>
            <a:endParaRPr lang="en-CA" sz="1400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line </a:t>
            </a:r>
            <a:r>
              <a:rPr lang="en-CA" sz="1400" dirty="0">
                <a:latin typeface="Consolas" panose="020B0609020204030204" pitchFamily="49" charset="0"/>
              </a:rPr>
              <a:t>= </a:t>
            </a:r>
            <a:r>
              <a:rPr lang="en-CA" sz="1400" dirty="0" err="1">
                <a:latin typeface="Consolas" panose="020B0609020204030204" pitchFamily="49" charset="0"/>
              </a:rPr>
              <a:t>inf.readline</a:t>
            </a:r>
            <a:r>
              <a:rPr lang="en-CA" sz="1400" dirty="0">
                <a:latin typeface="Consolas" panose="020B0609020204030204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while </a:t>
            </a:r>
            <a:r>
              <a:rPr lang="en-CA" sz="1400" dirty="0">
                <a:latin typeface="Consolas" panose="020B0609020204030204" pitchFamily="49" charset="0"/>
              </a:rPr>
              <a:t>line != "":</a:t>
            </a:r>
          </a:p>
          <a:p>
            <a:pPr marL="1257300" lvl="3" indent="0">
              <a:buNone/>
            </a:pPr>
            <a:r>
              <a:rPr lang="en-CA" sz="1200" dirty="0" smtClean="0">
                <a:latin typeface="Consolas" panose="020B0609020204030204" pitchFamily="49" charset="0"/>
              </a:rPr>
              <a:t>line </a:t>
            </a:r>
            <a:r>
              <a:rPr lang="en-CA" sz="1200" dirty="0">
                <a:latin typeface="Consolas" panose="020B0609020204030204" pitchFamily="49" charset="0"/>
              </a:rPr>
              <a:t>= </a:t>
            </a:r>
            <a:r>
              <a:rPr lang="en-CA" sz="1200" dirty="0" err="1">
                <a:latin typeface="Consolas" panose="020B0609020204030204" pitchFamily="49" charset="0"/>
              </a:rPr>
              <a:t>line.rstrip</a:t>
            </a:r>
            <a:r>
              <a:rPr lang="en-CA" sz="1200" dirty="0">
                <a:latin typeface="Consolas" panose="020B0609020204030204" pitchFamily="49" charset="0"/>
              </a:rPr>
              <a:t>()</a:t>
            </a:r>
          </a:p>
          <a:p>
            <a:pPr marL="1257300" lvl="3" indent="0">
              <a:buNone/>
            </a:pPr>
            <a:r>
              <a:rPr lang="en-CA" sz="1200" dirty="0" smtClean="0">
                <a:latin typeface="Consolas" panose="020B0609020204030204" pitchFamily="49" charset="0"/>
              </a:rPr>
              <a:t>print(line</a:t>
            </a:r>
            <a:r>
              <a:rPr lang="en-CA" sz="1200" dirty="0">
                <a:latin typeface="Consolas" panose="020B0609020204030204" pitchFamily="49" charset="0"/>
              </a:rPr>
              <a:t>)</a:t>
            </a:r>
          </a:p>
          <a:p>
            <a:pPr marL="1257300" lvl="3" indent="0">
              <a:buNone/>
            </a:pPr>
            <a:r>
              <a:rPr lang="en-CA" sz="1200" dirty="0" smtClean="0">
                <a:latin typeface="Consolas" panose="020B0609020204030204" pitchFamily="49" charset="0"/>
              </a:rPr>
              <a:t>line </a:t>
            </a:r>
            <a:r>
              <a:rPr lang="en-CA" sz="1200" dirty="0">
                <a:latin typeface="Consolas" panose="020B0609020204030204" pitchFamily="49" charset="0"/>
              </a:rPr>
              <a:t>= </a:t>
            </a:r>
            <a:r>
              <a:rPr lang="en-CA" sz="1200" dirty="0" err="1">
                <a:latin typeface="Consolas" panose="020B0609020204030204" pitchFamily="49" charset="0"/>
              </a:rPr>
              <a:t>inf.readline</a:t>
            </a:r>
            <a:r>
              <a:rPr lang="en-CA" sz="1200" dirty="0" smtClean="0">
                <a:latin typeface="Consolas" panose="020B0609020204030204" pitchFamily="49" charset="0"/>
              </a:rPr>
              <a:t>()</a:t>
            </a:r>
            <a:endParaRPr lang="en-CA" sz="1200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sz="1400" dirty="0" err="1" smtClean="0">
                <a:latin typeface="Consolas" panose="020B0609020204030204" pitchFamily="49" charset="0"/>
              </a:rPr>
              <a:t>inf.close</a:t>
            </a:r>
            <a:r>
              <a:rPr lang="en-CA" sz="1400" dirty="0" smtClean="0">
                <a:latin typeface="Consolas" panose="020B0609020204030204" pitchFamily="49" charset="0"/>
              </a:rPr>
              <a:t>()</a:t>
            </a:r>
            <a:endParaRPr lang="en-CA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except </a:t>
            </a:r>
            <a:r>
              <a:rPr lang="en-CA" sz="2000" dirty="0" err="1">
                <a:latin typeface="Consolas" panose="020B0609020204030204" pitchFamily="49" charset="0"/>
              </a:rPr>
              <a:t>IOError</a:t>
            </a:r>
            <a:r>
              <a:rPr lang="en-CA" sz="2000" dirty="0">
                <a:latin typeface="Consolas" panose="020B06090202040302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print</a:t>
            </a:r>
            <a:r>
              <a:rPr lang="en-CA" sz="1400" dirty="0">
                <a:latin typeface="Consolas" panose="020B0609020204030204" pitchFamily="49" charset="0"/>
              </a:rPr>
              <a:t>("Failed to open", </a:t>
            </a:r>
            <a:r>
              <a:rPr lang="en-CA" sz="1400" dirty="0" err="1">
                <a:latin typeface="Consolas" panose="020B0609020204030204" pitchFamily="49" charset="0"/>
              </a:rPr>
              <a:t>sys.argv</a:t>
            </a:r>
            <a:r>
              <a:rPr lang="en-CA" sz="1400" dirty="0">
                <a:latin typeface="Consolas" panose="020B0609020204030204" pitchFamily="49" charset="0"/>
              </a:rPr>
              <a:t>[1], "for reading</a:t>
            </a:r>
            <a:r>
              <a:rPr lang="en-CA" sz="1400" dirty="0" smtClean="0">
                <a:latin typeface="Consolas" panose="020B0609020204030204" pitchFamily="49" charset="0"/>
              </a:rPr>
              <a:t>.")</a:t>
            </a:r>
            <a:endParaRPr lang="en-CA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except </a:t>
            </a:r>
            <a:r>
              <a:rPr lang="en-CA" sz="2000" dirty="0" err="1">
                <a:latin typeface="Consolas" panose="020B0609020204030204" pitchFamily="49" charset="0"/>
              </a:rPr>
              <a:t>IndexError</a:t>
            </a:r>
            <a:r>
              <a:rPr lang="en-CA" sz="2000" dirty="0">
                <a:latin typeface="Consolas" panose="020B06090202040302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print</a:t>
            </a:r>
            <a:r>
              <a:rPr lang="en-CA" sz="1400" dirty="0">
                <a:latin typeface="Consolas" panose="020B0609020204030204" pitchFamily="49" charset="0"/>
              </a:rPr>
              <a:t>("You must provide the name of a file as a command line argument.")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043221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Exception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see that in the previous example (created by Ben Stephenson by the way), is handling two exceptions:</a:t>
            </a:r>
          </a:p>
          <a:p>
            <a:pPr lvl="1"/>
            <a:r>
              <a:rPr lang="en-CA" dirty="0" err="1" smtClean="0"/>
              <a:t>IOError</a:t>
            </a:r>
            <a:r>
              <a:rPr lang="en-CA" dirty="0" smtClean="0"/>
              <a:t>: Error that has something to do with the file system.</a:t>
            </a:r>
          </a:p>
          <a:p>
            <a:pPr lvl="1"/>
            <a:r>
              <a:rPr lang="en-CA" dirty="0" err="1" smtClean="0"/>
              <a:t>IndexError</a:t>
            </a:r>
            <a:r>
              <a:rPr lang="en-CA" dirty="0" smtClean="0"/>
              <a:t>: Error that has something to do with using inappropriate index for a list.</a:t>
            </a:r>
          </a:p>
          <a:p>
            <a:r>
              <a:rPr lang="en-CA" dirty="0" smtClean="0"/>
              <a:t>There are also more errors that you can detect </a:t>
            </a:r>
            <a:r>
              <a:rPr lang="en-CA" smtClean="0"/>
              <a:t>as well.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15457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1485</TotalTime>
  <Words>232</Words>
  <Application>Microsoft Office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Tahoma</vt:lpstr>
      <vt:lpstr>Wingdings</vt:lpstr>
      <vt:lpstr>01158951</vt:lpstr>
      <vt:lpstr>CPSC 217 T03 Week XIII</vt:lpstr>
      <vt:lpstr>Today’s Tutorial</vt:lpstr>
      <vt:lpstr>Exception Handling</vt:lpstr>
      <vt:lpstr>Exception Handling</vt:lpstr>
      <vt:lpstr>Exception Handling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133</cp:revision>
  <dcterms:created xsi:type="dcterms:W3CDTF">2015-09-17T21:31:45Z</dcterms:created>
  <dcterms:modified xsi:type="dcterms:W3CDTF">2015-11-29T22:27:02Z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