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18"/>
  </p:notesMasterIdLst>
  <p:sldIdLst>
    <p:sldId id="256" r:id="rId3"/>
    <p:sldId id="257" r:id="rId4"/>
    <p:sldId id="293" r:id="rId5"/>
    <p:sldId id="277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92" r:id="rId16"/>
    <p:sldId id="286" r:id="rId17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7CCC2E-0DE1-4B8F-99E1-18E08C1169BB}">
          <p14:sldIdLst>
            <p14:sldId id="256"/>
            <p14:sldId id="257"/>
            <p14:sldId id="293"/>
            <p14:sldId id="277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2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6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</a:t>
            </a:r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</a:t>
            </a:r>
            <a:r>
              <a:rPr lang="en-US" b="1" dirty="0" smtClean="0"/>
              <a:t>Base Conversion</a:t>
            </a:r>
            <a:endParaRPr lang="en-US" b="1" dirty="0" smtClean="0"/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 when we convert a decimal </a:t>
            </a:r>
            <a:r>
              <a:rPr lang="en-CA" i="1" dirty="0" smtClean="0"/>
              <a:t>x</a:t>
            </a:r>
            <a:r>
              <a:rPr lang="en-CA" dirty="0" smtClean="0"/>
              <a:t> into base </a:t>
            </a:r>
            <a:r>
              <a:rPr lang="en-CA" i="1" dirty="0" smtClean="0"/>
              <a:t>B</a:t>
            </a:r>
            <a:r>
              <a:rPr lang="en-CA" dirty="0" smtClean="0"/>
              <a:t>, we try to </a:t>
            </a:r>
            <a:r>
              <a:rPr lang="en-CA" i="1" dirty="0" smtClean="0"/>
              <a:t>n</a:t>
            </a:r>
            <a:r>
              <a:rPr lang="en-CA" dirty="0" smtClean="0"/>
              <a:t> such that:</a:t>
            </a:r>
          </a:p>
          <a:p>
            <a:pPr lvl="1"/>
            <a:r>
              <a:rPr lang="en-CA" dirty="0" smtClean="0"/>
              <a:t>B</a:t>
            </a:r>
            <a:r>
              <a:rPr lang="en-CA" baseline="30000" dirty="0" smtClean="0"/>
              <a:t>n-1</a:t>
            </a:r>
            <a:r>
              <a:rPr lang="en-CA" dirty="0" smtClean="0"/>
              <a:t> </a:t>
            </a:r>
            <a:r>
              <a:rPr lang="en-CA" dirty="0"/>
              <a:t>≤</a:t>
            </a:r>
            <a:r>
              <a:rPr lang="en-CA" dirty="0" smtClean="0"/>
              <a:t> x ≤ </a:t>
            </a:r>
            <a:r>
              <a:rPr lang="en-CA" dirty="0" err="1" smtClean="0"/>
              <a:t>B</a:t>
            </a:r>
            <a:r>
              <a:rPr lang="en-CA" baseline="30000" dirty="0" err="1" smtClean="0"/>
              <a:t>n</a:t>
            </a:r>
            <a:endParaRPr lang="en-CA" dirty="0" smtClean="0"/>
          </a:p>
          <a:p>
            <a:r>
              <a:rPr lang="en-CA" dirty="0" smtClean="0"/>
              <a:t>In layman’s term, just pick a number </a:t>
            </a:r>
            <a:r>
              <a:rPr lang="en-CA" i="1" dirty="0" smtClean="0"/>
              <a:t>n</a:t>
            </a:r>
            <a:r>
              <a:rPr lang="en-CA" dirty="0" smtClean="0"/>
              <a:t> such that </a:t>
            </a:r>
            <a:r>
              <a:rPr lang="en-CA" i="1" dirty="0" err="1" smtClean="0"/>
              <a:t>B</a:t>
            </a:r>
            <a:r>
              <a:rPr lang="en-CA" i="1" baseline="30000" dirty="0" err="1" smtClean="0"/>
              <a:t>n</a:t>
            </a:r>
            <a:r>
              <a:rPr lang="en-CA" dirty="0" smtClean="0"/>
              <a:t> is not that much larger than </a:t>
            </a:r>
            <a:r>
              <a:rPr lang="en-CA" i="1" dirty="0" smtClean="0"/>
              <a:t>x</a:t>
            </a:r>
            <a:r>
              <a:rPr lang="en-CA" dirty="0" smtClean="0"/>
              <a:t>.</a:t>
            </a:r>
          </a:p>
          <a:p>
            <a:r>
              <a:rPr lang="en-CA" dirty="0" smtClean="0"/>
              <a:t>So if we have a decimal number of 65 and we want to convert it into a Base 4 number, we choose </a:t>
            </a:r>
            <a:r>
              <a:rPr lang="en-CA" i="1" dirty="0" smtClean="0"/>
              <a:t>n</a:t>
            </a:r>
            <a:r>
              <a:rPr lang="en-CA" dirty="0" smtClean="0"/>
              <a:t> to be 3.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983667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Then, we divide x with </a:t>
            </a:r>
            <a:r>
              <a:rPr lang="en-CA" dirty="0" err="1" smtClean="0"/>
              <a:t>B</a:t>
            </a:r>
            <a:r>
              <a:rPr lang="en-CA" baseline="30000" dirty="0" err="1" smtClean="0"/>
              <a:t>n</a:t>
            </a:r>
            <a:r>
              <a:rPr lang="en-CA" dirty="0"/>
              <a:t> </a:t>
            </a:r>
            <a:r>
              <a:rPr lang="en-CA" dirty="0" smtClean="0"/>
              <a:t>and we note both the result and the remainder.</a:t>
            </a:r>
          </a:p>
          <a:p>
            <a:pPr lvl="1"/>
            <a:r>
              <a:rPr lang="en-CA" dirty="0" smtClean="0"/>
              <a:t>65 / 4</a:t>
            </a:r>
            <a:r>
              <a:rPr lang="en-CA" baseline="30000" dirty="0" smtClean="0"/>
              <a:t>3</a:t>
            </a:r>
            <a:r>
              <a:rPr lang="en-CA" dirty="0" smtClean="0"/>
              <a:t> = 1 with remainder = 1</a:t>
            </a:r>
          </a:p>
          <a:p>
            <a:r>
              <a:rPr lang="en-CA" dirty="0" smtClean="0"/>
              <a:t>From this, we know that the leftmost digit is 1. We move on to the next digit.</a:t>
            </a:r>
          </a:p>
          <a:p>
            <a:pPr lvl="1"/>
            <a:r>
              <a:rPr lang="en-CA" dirty="0" smtClean="0"/>
              <a:t>We have 1.</a:t>
            </a:r>
          </a:p>
          <a:p>
            <a:r>
              <a:rPr lang="en-CA" dirty="0" smtClean="0"/>
              <a:t>Set x to be the remainder and set </a:t>
            </a:r>
            <a:r>
              <a:rPr lang="en-CA" i="1" dirty="0" smtClean="0"/>
              <a:t>n = n -1</a:t>
            </a:r>
            <a:r>
              <a:rPr lang="en-CA" dirty="0" smtClean="0"/>
              <a:t>. And we keep repeat these steps until </a:t>
            </a:r>
            <a:r>
              <a:rPr lang="en-CA" i="1" dirty="0" smtClean="0"/>
              <a:t>n = 0</a:t>
            </a:r>
            <a:r>
              <a:rPr lang="en-CA" dirty="0" smtClean="0"/>
              <a:t>.</a:t>
            </a:r>
          </a:p>
          <a:p>
            <a:r>
              <a:rPr lang="en-CA" dirty="0" smtClean="0"/>
              <a:t>At the same time, we also record the digits.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020403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 smtClean="0"/>
              <a:t>So the remainder was 1.</a:t>
            </a:r>
          </a:p>
          <a:p>
            <a:pPr lvl="1"/>
            <a:r>
              <a:rPr lang="en-CA" dirty="0" smtClean="0"/>
              <a:t>Then, we set x = 1 and n = 2.</a:t>
            </a:r>
          </a:p>
          <a:p>
            <a:pPr lvl="1"/>
            <a:r>
              <a:rPr lang="en-CA" dirty="0" smtClean="0"/>
              <a:t>1 / 4</a:t>
            </a:r>
            <a:r>
              <a:rPr lang="en-CA" baseline="30000" dirty="0" smtClean="0"/>
              <a:t>2</a:t>
            </a:r>
            <a:r>
              <a:rPr lang="en-CA" dirty="0" smtClean="0"/>
              <a:t> = 0 with remainder = 1.</a:t>
            </a:r>
          </a:p>
          <a:p>
            <a:pPr lvl="1"/>
            <a:r>
              <a:rPr lang="en-CA" dirty="0" smtClean="0"/>
              <a:t>So our number becomes 10.</a:t>
            </a:r>
          </a:p>
          <a:p>
            <a:pPr lvl="1"/>
            <a:r>
              <a:rPr lang="en-CA" dirty="0"/>
              <a:t>Then, we set x = 1 and n = </a:t>
            </a:r>
            <a:r>
              <a:rPr lang="en-CA" dirty="0" smtClean="0"/>
              <a:t>1.</a:t>
            </a:r>
          </a:p>
          <a:p>
            <a:pPr lvl="1"/>
            <a:r>
              <a:rPr lang="en-CA" dirty="0" smtClean="0"/>
              <a:t>1 / 4</a:t>
            </a:r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CA" dirty="0"/>
              <a:t>= 0 </a:t>
            </a:r>
            <a:r>
              <a:rPr lang="en-CA" dirty="0" smtClean="0"/>
              <a:t>with remainder = 1.</a:t>
            </a:r>
          </a:p>
          <a:p>
            <a:pPr lvl="1"/>
            <a:r>
              <a:rPr lang="en-CA" dirty="0" smtClean="0"/>
              <a:t>So the number becomes 100.</a:t>
            </a:r>
          </a:p>
          <a:p>
            <a:pPr lvl="1"/>
            <a:r>
              <a:rPr lang="en-CA" dirty="0"/>
              <a:t>Then, we set x = 1 and n = </a:t>
            </a:r>
            <a:r>
              <a:rPr lang="en-CA" dirty="0" smtClean="0"/>
              <a:t>0.</a:t>
            </a:r>
            <a:endParaRPr lang="en-CA" dirty="0"/>
          </a:p>
          <a:p>
            <a:pPr lvl="1"/>
            <a:r>
              <a:rPr lang="en-CA" dirty="0"/>
              <a:t>1 / 4</a:t>
            </a:r>
            <a:r>
              <a:rPr lang="en-CA" baseline="30000" dirty="0"/>
              <a:t>1</a:t>
            </a:r>
            <a:r>
              <a:rPr lang="en-CA" dirty="0"/>
              <a:t> = </a:t>
            </a:r>
            <a:r>
              <a:rPr lang="en-CA" dirty="0" smtClean="0"/>
              <a:t>1 </a:t>
            </a:r>
            <a:r>
              <a:rPr lang="en-CA" dirty="0"/>
              <a:t>with remainder = </a:t>
            </a:r>
            <a:r>
              <a:rPr lang="en-CA" dirty="0" smtClean="0"/>
              <a:t>0.</a:t>
            </a:r>
          </a:p>
          <a:p>
            <a:pPr lvl="1"/>
            <a:r>
              <a:rPr lang="en-CA" dirty="0" smtClean="0"/>
              <a:t>So the number is 1001 and that’s our answer!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104511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are converting into a number based higher than 10, then you can get a number higher than 10 during division as the answer.</a:t>
            </a:r>
          </a:p>
          <a:p>
            <a:r>
              <a:rPr lang="en-CA" dirty="0" smtClean="0"/>
              <a:t>Replace that number with A, B, C, D, …</a:t>
            </a:r>
          </a:p>
          <a:p>
            <a:endParaRPr lang="en-CA" dirty="0"/>
          </a:p>
          <a:p>
            <a:r>
              <a:rPr lang="en-CA" dirty="0" smtClean="0">
                <a:solidFill>
                  <a:srgbClr val="0070C0"/>
                </a:solidFill>
              </a:rPr>
              <a:t>EXERCISE #3: Convert 256 into a binary number.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#4: Convert 256 into a Base 17 number.</a:t>
            </a:r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1094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Convert a Non-Decimal to a Non-Decimal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EXERCISE #5: How can we convert a non-decimal into another non-decimal?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#6: Convert a hexadecimal number FAD into a binary number.</a:t>
            </a:r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5064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Exercise #1: 22</a:t>
            </a:r>
          </a:p>
          <a:p>
            <a:r>
              <a:rPr lang="en-CA" dirty="0" smtClean="0"/>
              <a:t>Exercise #2: 48879</a:t>
            </a:r>
          </a:p>
          <a:p>
            <a:r>
              <a:rPr lang="en-CA" dirty="0" smtClean="0"/>
              <a:t>Exercise #3</a:t>
            </a:r>
            <a:r>
              <a:rPr lang="en-CA" dirty="0"/>
              <a:t>: </a:t>
            </a:r>
            <a:r>
              <a:rPr lang="en-CA" dirty="0" smtClean="0"/>
              <a:t>100000000</a:t>
            </a:r>
          </a:p>
          <a:p>
            <a:r>
              <a:rPr lang="en-CA" dirty="0" smtClean="0"/>
              <a:t>Exercise #4: F1</a:t>
            </a:r>
          </a:p>
          <a:p>
            <a:r>
              <a:rPr lang="en-CA" dirty="0" smtClean="0"/>
              <a:t>Exercise #5: We convert a number into a decimal first and then the decimal into our target base.</a:t>
            </a:r>
          </a:p>
          <a:p>
            <a:r>
              <a:rPr lang="en-CA" dirty="0" smtClean="0"/>
              <a:t>Exercise #6</a:t>
            </a:r>
            <a:r>
              <a:rPr lang="en-CA" dirty="0"/>
              <a:t>: 111110101101</a:t>
            </a:r>
          </a:p>
        </p:txBody>
      </p:sp>
    </p:spTree>
    <p:extLst>
      <p:ext uri="{BB962C8B-B14F-4D97-AF65-F5344CB8AC3E}">
        <p14:creationId xmlns:p14="http://schemas.microsoft.com/office/powerpoint/2010/main" val="90449635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Tips</a:t>
            </a:r>
          </a:p>
          <a:p>
            <a:r>
              <a:rPr lang="en-US" dirty="0" smtClean="0"/>
              <a:t>Anatomy of a Number</a:t>
            </a:r>
          </a:p>
          <a:p>
            <a:r>
              <a:rPr lang="en-US" dirty="0" smtClean="0"/>
              <a:t>General Idea for Conversion</a:t>
            </a:r>
            <a:endParaRPr lang="en-US" dirty="0" smtClean="0"/>
          </a:p>
          <a:p>
            <a:r>
              <a:rPr lang="en-US" dirty="0" smtClean="0"/>
              <a:t>Base Conversion</a:t>
            </a:r>
          </a:p>
          <a:p>
            <a:pPr lvl="1"/>
            <a:r>
              <a:rPr lang="en-US" dirty="0" smtClean="0"/>
              <a:t>Converting into a Decimal</a:t>
            </a:r>
          </a:p>
          <a:p>
            <a:pPr lvl="1"/>
            <a:r>
              <a:rPr lang="en-US" dirty="0" smtClean="0"/>
              <a:t>Converting from a Decimal</a:t>
            </a:r>
          </a:p>
          <a:p>
            <a:pPr lvl="1"/>
            <a:r>
              <a:rPr lang="en-US" dirty="0" smtClean="0"/>
              <a:t>Converting a Non-Decimal into a Non-Decimal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won’t be doing any slide on Wednesday. Your prof wants you to cram on A1.</a:t>
            </a:r>
          </a:p>
          <a:p>
            <a:r>
              <a:rPr lang="en-US" dirty="0" smtClean="0"/>
              <a:t>However, I’ll be available </a:t>
            </a:r>
            <a:r>
              <a:rPr lang="en-US" smtClean="0"/>
              <a:t>for help.</a:t>
            </a:r>
          </a:p>
          <a:p>
            <a:r>
              <a:rPr lang="en-US" dirty="0" smtClean="0"/>
              <a:t>And don’t come to school on next Monday!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45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Wildcard (*) can be helpful when you are using Terminal.</a:t>
            </a:r>
          </a:p>
          <a:p>
            <a:pPr marL="857250" lvl="1" indent="-457200"/>
            <a:r>
              <a:rPr lang="en-US" i="0" dirty="0" smtClean="0"/>
              <a:t>Delete all files: </a:t>
            </a:r>
            <a:r>
              <a:rPr lang="en-US" i="0" dirty="0" err="1" smtClean="0"/>
              <a:t>rm</a:t>
            </a:r>
            <a:r>
              <a:rPr lang="en-US" i="0" dirty="0" smtClean="0"/>
              <a:t> *</a:t>
            </a:r>
          </a:p>
          <a:p>
            <a:pPr marL="857250" lvl="1" indent="-457200"/>
            <a:r>
              <a:rPr lang="en-US" i="0" dirty="0" smtClean="0"/>
              <a:t>Delete all PNG file: </a:t>
            </a:r>
            <a:r>
              <a:rPr lang="en-US" i="0" dirty="0" err="1" smtClean="0"/>
              <a:t>rm</a:t>
            </a:r>
            <a:r>
              <a:rPr lang="en-US" i="0" dirty="0" smtClean="0"/>
              <a:t> *.</a:t>
            </a:r>
            <a:r>
              <a:rPr lang="en-US" i="0" dirty="0" err="1" smtClean="0"/>
              <a:t>png</a:t>
            </a:r>
            <a:endParaRPr lang="en-US" i="0" dirty="0" smtClean="0"/>
          </a:p>
          <a:p>
            <a:pPr marL="857250" lvl="1" indent="-457200"/>
            <a:r>
              <a:rPr lang="en-US" i="0" dirty="0" smtClean="0"/>
              <a:t>Delete all PNG file starts with pic: </a:t>
            </a:r>
            <a:r>
              <a:rPr lang="en-US" i="0" dirty="0" err="1" smtClean="0"/>
              <a:t>rm</a:t>
            </a:r>
            <a:r>
              <a:rPr lang="en-US" i="0" dirty="0" smtClean="0"/>
              <a:t> pic*.png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careful of the space in your Python program. A poorly aligned code won’t compile.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Want to know more what a Python function does? Use help(</a:t>
            </a:r>
            <a:r>
              <a:rPr lang="en-US" dirty="0" err="1" smtClean="0"/>
              <a:t>func_name</a:t>
            </a:r>
            <a:r>
              <a:rPr lang="en-US" dirty="0" smtClean="0"/>
              <a:t>) in the interactive shell.</a:t>
            </a:r>
          </a:p>
          <a:p>
            <a:pPr marL="457200" indent="-457200">
              <a:buFont typeface="+mj-lt"/>
              <a:buAutoNum type="arabicPeriod"/>
            </a:pP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935256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into a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3146939"/>
            <a:ext cx="7010400" cy="89702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“I know that</a:t>
            </a:r>
            <a:r>
              <a:rPr lang="en-US" i="1" dirty="0" smtClean="0"/>
              <a:t> </a:t>
            </a:r>
            <a:r>
              <a:rPr lang="en-US" i="1" dirty="0"/>
              <a:t>m</a:t>
            </a:r>
            <a:r>
              <a:rPr lang="en-US" i="1" dirty="0" smtClean="0"/>
              <a:t>ath is difficult,” Jim Prentice, a former Alberta premier</a:t>
            </a:r>
          </a:p>
        </p:txBody>
      </p:sp>
    </p:spTree>
    <p:extLst>
      <p:ext uri="{BB962C8B-B14F-4D97-AF65-F5344CB8AC3E}">
        <p14:creationId xmlns:p14="http://schemas.microsoft.com/office/powerpoint/2010/main" val="34534760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into 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number of any base can be decomposed into this formula:</a:t>
            </a:r>
          </a:p>
          <a:p>
            <a:pPr lvl="1"/>
            <a:r>
              <a:rPr lang="en-CA" dirty="0" smtClean="0"/>
              <a:t>x = d</a:t>
            </a:r>
            <a:r>
              <a:rPr lang="en-CA" baseline="-25000" dirty="0" smtClean="0"/>
              <a:t>0</a:t>
            </a:r>
            <a:r>
              <a:rPr lang="en-CA" dirty="0" smtClean="0"/>
              <a:t>B</a:t>
            </a:r>
            <a:r>
              <a:rPr lang="en-CA" baseline="30000" dirty="0" smtClean="0"/>
              <a:t>0</a:t>
            </a:r>
            <a:r>
              <a:rPr lang="en-CA" dirty="0" smtClean="0"/>
              <a:t> + d</a:t>
            </a:r>
            <a:r>
              <a:rPr lang="en-CA" baseline="-25000" dirty="0" smtClean="0"/>
              <a:t>1</a:t>
            </a:r>
            <a:r>
              <a:rPr lang="en-CA" dirty="0" smtClean="0"/>
              <a:t>B</a:t>
            </a:r>
            <a:r>
              <a:rPr lang="en-CA" baseline="30000" dirty="0" smtClean="0"/>
              <a:t>1</a:t>
            </a:r>
            <a:r>
              <a:rPr lang="en-CA" dirty="0" smtClean="0"/>
              <a:t> + d</a:t>
            </a:r>
            <a:r>
              <a:rPr lang="en-CA" baseline="-25000" dirty="0" smtClean="0"/>
              <a:t>2</a:t>
            </a:r>
            <a:r>
              <a:rPr lang="en-CA" dirty="0" smtClean="0"/>
              <a:t>B</a:t>
            </a:r>
            <a:r>
              <a:rPr lang="en-CA" baseline="30000" dirty="0" smtClean="0"/>
              <a:t>2</a:t>
            </a:r>
            <a:r>
              <a:rPr lang="en-CA" dirty="0" smtClean="0"/>
              <a:t> + … + d</a:t>
            </a:r>
            <a:r>
              <a:rPr lang="en-CA" baseline="-25000" dirty="0" smtClean="0"/>
              <a:t>n</a:t>
            </a:r>
            <a:r>
              <a:rPr lang="en-CA" dirty="0" smtClean="0"/>
              <a:t>B</a:t>
            </a:r>
            <a:r>
              <a:rPr lang="en-CA" baseline="30000" dirty="0" smtClean="0"/>
              <a:t>n</a:t>
            </a:r>
            <a:endParaRPr lang="en-CA" dirty="0"/>
          </a:p>
          <a:p>
            <a:pPr lvl="1"/>
            <a:endParaRPr lang="en-CA" baseline="30000" dirty="0" smtClean="0"/>
          </a:p>
          <a:p>
            <a:pPr marL="400050"/>
            <a:r>
              <a:rPr lang="en-CA" dirty="0" smtClean="0"/>
              <a:t>If we have a decimal number 512, we can decompose it into:</a:t>
            </a:r>
          </a:p>
          <a:p>
            <a:pPr marL="800100" lvl="1"/>
            <a:r>
              <a:rPr lang="en-CA" dirty="0" smtClean="0"/>
              <a:t>2(10</a:t>
            </a:r>
            <a:r>
              <a:rPr lang="en-CA" baseline="30000" dirty="0" smtClean="0"/>
              <a:t>0</a:t>
            </a:r>
            <a:r>
              <a:rPr lang="en-CA" dirty="0" smtClean="0"/>
              <a:t>) + 1(10</a:t>
            </a:r>
            <a:r>
              <a:rPr lang="en-CA" baseline="30000" dirty="0" smtClean="0"/>
              <a:t>1</a:t>
            </a:r>
            <a:r>
              <a:rPr lang="en-CA" dirty="0" smtClean="0"/>
              <a:t>) + 5(10</a:t>
            </a:r>
            <a:r>
              <a:rPr lang="en-CA" baseline="30000" dirty="0" smtClean="0"/>
              <a:t>2</a:t>
            </a:r>
            <a:r>
              <a:rPr lang="en-CA" dirty="0" smtClean="0"/>
              <a:t>)</a:t>
            </a:r>
            <a:endParaRPr lang="en-CA" dirty="0"/>
          </a:p>
          <a:p>
            <a:pPr marL="400050"/>
            <a:r>
              <a:rPr lang="en-CA" dirty="0" smtClean="0"/>
              <a:t>This will be important for conversion.</a:t>
            </a:r>
          </a:p>
        </p:txBody>
      </p:sp>
    </p:spTree>
    <p:extLst>
      <p:ext uri="{BB962C8B-B14F-4D97-AF65-F5344CB8AC3E}">
        <p14:creationId xmlns:p14="http://schemas.microsoft.com/office/powerpoint/2010/main" val="379734397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into 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we want to convert a non-decimal number into decimal, we decompose it.</a:t>
            </a:r>
          </a:p>
          <a:p>
            <a:r>
              <a:rPr lang="en-CA" dirty="0" smtClean="0"/>
              <a:t>For example, we have a base 3 number: 210.</a:t>
            </a:r>
          </a:p>
          <a:p>
            <a:pPr lvl="1"/>
            <a:r>
              <a:rPr lang="en-CA" dirty="0" smtClean="0"/>
              <a:t>We first turn it into: 0(3</a:t>
            </a:r>
            <a:r>
              <a:rPr lang="en-CA" baseline="30000" dirty="0"/>
              <a:t>0</a:t>
            </a:r>
            <a:r>
              <a:rPr lang="en-CA" dirty="0" smtClean="0"/>
              <a:t>) + 1(3</a:t>
            </a:r>
            <a:r>
              <a:rPr lang="en-CA" baseline="30000" dirty="0"/>
              <a:t>1</a:t>
            </a:r>
            <a:r>
              <a:rPr lang="en-CA" dirty="0" smtClean="0"/>
              <a:t>) + 2(3</a:t>
            </a:r>
            <a:r>
              <a:rPr lang="en-CA" baseline="30000" dirty="0" smtClean="0"/>
              <a:t>2</a:t>
            </a:r>
            <a:r>
              <a:rPr lang="en-CA" dirty="0" smtClean="0"/>
              <a:t>)</a:t>
            </a:r>
            <a:endParaRPr lang="en-CA" dirty="0"/>
          </a:p>
          <a:p>
            <a:pPr lvl="1"/>
            <a:r>
              <a:rPr lang="en-CA" dirty="0" smtClean="0"/>
              <a:t>And we get: 21</a:t>
            </a:r>
            <a:endParaRPr lang="en-CA" dirty="0"/>
          </a:p>
          <a:p>
            <a:r>
              <a:rPr lang="en-CA" dirty="0" smtClean="0"/>
              <a:t>That’s it.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#1: Try converting a base 5 number 42 into a decimal number.</a:t>
            </a:r>
          </a:p>
        </p:txBody>
      </p:sp>
    </p:spTree>
    <p:extLst>
      <p:ext uri="{BB962C8B-B14F-4D97-AF65-F5344CB8AC3E}">
        <p14:creationId xmlns:p14="http://schemas.microsoft.com/office/powerpoint/2010/main" val="230342269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into 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Sometimes, we may have a base that is above decimal such as hexadecimal.</a:t>
            </a:r>
          </a:p>
          <a:p>
            <a:r>
              <a:rPr lang="en-CA" dirty="0" smtClean="0"/>
              <a:t>In such case, there would be more than 10 symbols that can occupy a digit!</a:t>
            </a:r>
          </a:p>
          <a:p>
            <a:pPr lvl="1"/>
            <a:r>
              <a:rPr lang="en-CA" dirty="0" smtClean="0"/>
              <a:t>For instance, 15 would occupy a single digit in hexadecimal.</a:t>
            </a:r>
          </a:p>
          <a:p>
            <a:r>
              <a:rPr lang="en-CA" dirty="0" smtClean="0"/>
              <a:t>We start to use A, B, C, D and so on to represent any digit that is above 9.</a:t>
            </a:r>
          </a:p>
          <a:p>
            <a:pPr lvl="1"/>
            <a:r>
              <a:rPr lang="en-CA" dirty="0" smtClean="0"/>
              <a:t>So 15 becomes F.</a:t>
            </a:r>
          </a:p>
          <a:p>
            <a:r>
              <a:rPr lang="en-CA" dirty="0">
                <a:solidFill>
                  <a:srgbClr val="0070C0"/>
                </a:solidFill>
              </a:rPr>
              <a:t>EXERCISE #2: Convert BEEF, a hexadecimal number into a decimal one.</a:t>
            </a:r>
          </a:p>
          <a:p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15517186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 smtClean="0"/>
              <a:t>from </a:t>
            </a:r>
            <a:r>
              <a:rPr lang="en-US" dirty="0"/>
              <a:t>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Converting from a decimal number is trickier than converting to a decimal.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However, we can still exploit the fact that a number can be decomposed into the form:</a:t>
            </a:r>
          </a:p>
          <a:p>
            <a:pPr lvl="1"/>
            <a:r>
              <a:rPr lang="en-CA" dirty="0"/>
              <a:t>x = d</a:t>
            </a:r>
            <a:r>
              <a:rPr lang="en-CA" baseline="-25000" dirty="0"/>
              <a:t>0</a:t>
            </a:r>
            <a:r>
              <a:rPr lang="en-CA" dirty="0"/>
              <a:t>B</a:t>
            </a:r>
            <a:r>
              <a:rPr lang="en-CA" baseline="30000" dirty="0"/>
              <a:t>0</a:t>
            </a:r>
            <a:r>
              <a:rPr lang="en-CA" dirty="0"/>
              <a:t> + d</a:t>
            </a:r>
            <a:r>
              <a:rPr lang="en-CA" baseline="-25000" dirty="0"/>
              <a:t>1</a:t>
            </a:r>
            <a:r>
              <a:rPr lang="en-CA" dirty="0"/>
              <a:t>B</a:t>
            </a:r>
            <a:r>
              <a:rPr lang="en-CA" baseline="30000" dirty="0"/>
              <a:t>1</a:t>
            </a:r>
            <a:r>
              <a:rPr lang="en-CA" dirty="0"/>
              <a:t> + d</a:t>
            </a:r>
            <a:r>
              <a:rPr lang="en-CA" baseline="-25000" dirty="0"/>
              <a:t>2</a:t>
            </a:r>
            <a:r>
              <a:rPr lang="en-CA" dirty="0"/>
              <a:t>B</a:t>
            </a:r>
            <a:r>
              <a:rPr lang="en-CA" baseline="30000" dirty="0"/>
              <a:t>2</a:t>
            </a:r>
            <a:r>
              <a:rPr lang="en-CA" dirty="0"/>
              <a:t> + … + </a:t>
            </a:r>
            <a:r>
              <a:rPr lang="en-CA" dirty="0" smtClean="0"/>
              <a:t>d</a:t>
            </a:r>
            <a:r>
              <a:rPr lang="en-CA" baseline="-25000" dirty="0" smtClean="0"/>
              <a:t>n</a:t>
            </a:r>
            <a:r>
              <a:rPr lang="en-CA" dirty="0" smtClean="0"/>
              <a:t>B</a:t>
            </a:r>
            <a:r>
              <a:rPr lang="en-CA" baseline="30000" dirty="0" smtClean="0"/>
              <a:t>n</a:t>
            </a:r>
            <a:endParaRPr lang="en-CA" dirty="0" smtClean="0">
              <a:solidFill>
                <a:schemeClr val="tx1"/>
              </a:solidFill>
            </a:endParaRPr>
          </a:p>
          <a:p>
            <a:pPr lvl="1"/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7002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557</TotalTime>
  <Words>848</Words>
  <Application>Microsoft Office PowerPoint</Application>
  <PresentationFormat>On-screen Show (4:3)</PresentationFormat>
  <Paragraphs>93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Tahoma</vt:lpstr>
      <vt:lpstr>Wingdings</vt:lpstr>
      <vt:lpstr>01158951</vt:lpstr>
      <vt:lpstr>CPSC 217 T03 Week III</vt:lpstr>
      <vt:lpstr>Today’s Tutorial</vt:lpstr>
      <vt:lpstr>News</vt:lpstr>
      <vt:lpstr>TIPS!</vt:lpstr>
      <vt:lpstr>Converting into a Decimal</vt:lpstr>
      <vt:lpstr>Converting into a Decimal</vt:lpstr>
      <vt:lpstr>Converting into a Decimal</vt:lpstr>
      <vt:lpstr>Converting into a Decimal</vt:lpstr>
      <vt:lpstr>Converting from a Decimal</vt:lpstr>
      <vt:lpstr>Converting from a Decimal</vt:lpstr>
      <vt:lpstr>Converting from a Decimal</vt:lpstr>
      <vt:lpstr>Converting from a Decimal</vt:lpstr>
      <vt:lpstr>Converting from a Decimal</vt:lpstr>
      <vt:lpstr>Convert a Non-Decimal to a Non-Decimal</vt:lpstr>
      <vt:lpstr>Solutions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71</cp:revision>
  <dcterms:created xsi:type="dcterms:W3CDTF">2015-09-17T21:31:45Z</dcterms:created>
  <dcterms:modified xsi:type="dcterms:W3CDTF">2015-10-02T05:03:46Z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