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2"/>
  </p:sldMasterIdLst>
  <p:notesMasterIdLst>
    <p:notesMasterId r:id="rId39"/>
  </p:notesMasterIdLst>
  <p:sldIdLst>
    <p:sldId id="256" r:id="rId3"/>
    <p:sldId id="257" r:id="rId4"/>
    <p:sldId id="332" r:id="rId5"/>
    <p:sldId id="330" r:id="rId6"/>
    <p:sldId id="309" r:id="rId7"/>
    <p:sldId id="310" r:id="rId8"/>
    <p:sldId id="331" r:id="rId9"/>
    <p:sldId id="304" r:id="rId10"/>
    <p:sldId id="306" r:id="rId11"/>
    <p:sldId id="307" r:id="rId12"/>
    <p:sldId id="312" r:id="rId13"/>
    <p:sldId id="308" r:id="rId14"/>
    <p:sldId id="296" r:id="rId15"/>
    <p:sldId id="297" r:id="rId16"/>
    <p:sldId id="298" r:id="rId17"/>
    <p:sldId id="299" r:id="rId18"/>
    <p:sldId id="301" r:id="rId19"/>
    <p:sldId id="300" r:id="rId20"/>
    <p:sldId id="302" r:id="rId21"/>
    <p:sldId id="30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7CCC2E-0DE1-4B8F-99E1-18E08C1169BB}">
          <p14:sldIdLst>
            <p14:sldId id="256"/>
            <p14:sldId id="257"/>
            <p14:sldId id="332"/>
            <p14:sldId id="330"/>
            <p14:sldId id="309"/>
            <p14:sldId id="310"/>
            <p14:sldId id="331"/>
            <p14:sldId id="304"/>
            <p14:sldId id="306"/>
            <p14:sldId id="307"/>
            <p14:sldId id="312"/>
            <p14:sldId id="308"/>
            <p14:sldId id="296"/>
            <p14:sldId id="297"/>
            <p14:sldId id="298"/>
            <p14:sldId id="299"/>
            <p14:sldId id="301"/>
            <p14:sldId id="300"/>
            <p14:sldId id="302"/>
            <p14:sldId id="30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00FFCC"/>
    <a:srgbClr val="00CC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36" autoAdjust="0"/>
  </p:normalViewPr>
  <p:slideViewPr>
    <p:cSldViewPr snapToGrid="0">
      <p:cViewPr varScale="1">
        <p:scale>
          <a:sx n="89" d="100"/>
          <a:sy n="89" d="100"/>
        </p:scale>
        <p:origin x="126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541191D7-EAA8-4D00-8B90-2FC6F2F344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2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50F11A-810D-459E-AB6B-3D5469F043E0}" type="slidenum">
              <a:rPr lang="en-US"/>
              <a:pPr/>
              <a:t>1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99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317C3-CFB6-4C4C-AAA2-62CF3E19D61A}" type="slidenum">
              <a:rPr lang="en-US"/>
              <a:pPr/>
              <a:t>2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93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317C3-CFB6-4C4C-AAA2-62CF3E19D61A}" type="slidenum">
              <a:rPr lang="en-US"/>
              <a:pPr/>
              <a:t>4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27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191D7-EAA8-4D00-8B90-2FC6F2F34491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08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317C3-CFB6-4C4C-AAA2-62CF3E19D61A}" type="slidenum">
              <a:rPr lang="en-US"/>
              <a:pPr/>
              <a:t>12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1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229600" cy="1143000"/>
          </a:xfrm>
        </p:spPr>
        <p:txBody>
          <a:bodyPr/>
          <a:lstStyle>
            <a:lvl1pPr algn="r"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11575" y="2819400"/>
            <a:ext cx="5051425" cy="12954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00800"/>
            <a:ext cx="19050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05200" y="6400800"/>
            <a:ext cx="28956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34200" y="6400800"/>
            <a:ext cx="19050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80B0D17D-2647-4266-9487-0CA541A3F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8B10A-B675-4087-9034-9B2183FA19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28508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0400" y="304800"/>
            <a:ext cx="1752600" cy="5662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304800"/>
            <a:ext cx="5105400" cy="5662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D3488-233A-4527-AB2B-86B08BC2E4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54234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F9DD91-C94B-4410-B8E2-C31341F4D5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1002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449" y="4406900"/>
            <a:ext cx="679926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5449" y="2906713"/>
            <a:ext cx="679926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CDFB7-BA1E-400C-A6DB-42D5818B1D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0928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71D494-68BC-407F-AF65-AB0F97113B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46766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4" y="274638"/>
            <a:ext cx="72294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7324" y="1535113"/>
            <a:ext cx="3457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324" y="2174875"/>
            <a:ext cx="34671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4925" y="1535113"/>
            <a:ext cx="35718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4925" y="2174875"/>
            <a:ext cx="35718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E3192-E4CE-48D6-A6F2-6D2A272381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5933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38FEF-6213-4598-919E-2C5D33C169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7571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107C3-E985-4DC2-8886-570CDD1DCD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71720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273050"/>
            <a:ext cx="403859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75" y="144462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7DE84-1273-4261-A7F9-101789AABE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97934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418262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640873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41826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E99E-F311-4DF1-948C-EE093CE6CF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2114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304800"/>
            <a:ext cx="7010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1395413"/>
            <a:ext cx="7010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050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16413" y="6400800"/>
            <a:ext cx="2084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D1F01D4-9524-4813-B564-656FF752D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200" i="1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4388" y="1339850"/>
            <a:ext cx="7429500" cy="1143000"/>
          </a:xfrm>
        </p:spPr>
        <p:txBody>
          <a:bodyPr/>
          <a:lstStyle/>
          <a:p>
            <a:r>
              <a:rPr lang="en-US" dirty="0" smtClean="0"/>
              <a:t>CPSC 217 T03</a:t>
            </a:r>
            <a:br>
              <a:rPr lang="en-US" dirty="0" smtClean="0"/>
            </a:br>
            <a:r>
              <a:rPr lang="en-US" dirty="0" smtClean="0"/>
              <a:t>Week IV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5492" y="2768600"/>
            <a:ext cx="5695221" cy="11096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b="1" dirty="0" smtClean="0"/>
              <a:t>Part #1: Truth Table</a:t>
            </a:r>
          </a:p>
          <a:p>
            <a:pPr>
              <a:spcBef>
                <a:spcPct val="0"/>
              </a:spcBef>
            </a:pPr>
            <a:r>
              <a:rPr lang="en-US" b="1" dirty="0" smtClean="0"/>
              <a:t>Hubert (</a:t>
            </a:r>
            <a:r>
              <a:rPr lang="en-US" b="1" dirty="0" err="1" smtClean="0"/>
              <a:t>Sathaporn</a:t>
            </a:r>
            <a:r>
              <a:rPr lang="en-US" b="1" dirty="0" smtClean="0"/>
              <a:t>) Hu</a:t>
            </a:r>
            <a:endParaRPr lang="en-US" b="1" i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Operations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not</a:t>
            </a:r>
          </a:p>
          <a:p>
            <a:pPr lvl="1"/>
            <a:r>
              <a:rPr lang="en-CA" dirty="0" smtClean="0"/>
              <a:t>Flip your variable’s value.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31679471"/>
              </p:ext>
            </p:extLst>
          </p:nvPr>
        </p:nvGraphicFramePr>
        <p:xfrm>
          <a:off x="5334000" y="1395413"/>
          <a:ext cx="228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321816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Operations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err="1" smtClean="0"/>
              <a:t>xor</a:t>
            </a:r>
            <a:r>
              <a:rPr lang="en-CA" dirty="0" smtClean="0"/>
              <a:t> (exclusive-or)</a:t>
            </a:r>
          </a:p>
          <a:p>
            <a:pPr lvl="1"/>
            <a:r>
              <a:rPr lang="en-CA" dirty="0" smtClean="0"/>
              <a:t>Return T if only one of variables is true.</a:t>
            </a:r>
          </a:p>
          <a:p>
            <a:pPr lvl="1"/>
            <a:r>
              <a:rPr lang="en-CA" dirty="0" smtClean="0"/>
              <a:t>Otherwise false.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5334000" y="1395413"/>
          <a:ext cx="3429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</a:t>
                      </a:r>
                      <a:r>
                        <a:rPr lang="en-CA" dirty="0" err="1" smtClean="0">
                          <a:solidFill>
                            <a:schemeClr val="tx1"/>
                          </a:solidFill>
                        </a:rPr>
                        <a:t>xor</a:t>
                      </a:r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752600" y="3761948"/>
            <a:ext cx="7010400" cy="7817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make </a:t>
            </a:r>
            <a:r>
              <a:rPr lang="en-US" sz="2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xor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out of other operations shown before.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4044010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precedence</a:t>
            </a:r>
            <a:endParaRPr lang="en-US" dirty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order of the precedence is the following. (No 1 means higher precedence.)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not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or, </a:t>
            </a:r>
            <a:r>
              <a:rPr lang="en-US" dirty="0" err="1" smtClean="0"/>
              <a:t>xor</a:t>
            </a:r>
            <a:endParaRPr lang="en-US" dirty="0" smtClean="0"/>
          </a:p>
          <a:p>
            <a:pPr marL="514350" indent="-457200"/>
            <a:r>
              <a:rPr lang="en-US" dirty="0" smtClean="0"/>
              <a:t>You can use brackets to manipulate precedence like in algebra.</a:t>
            </a:r>
          </a:p>
          <a:p>
            <a:pPr marL="914400" lvl="1" indent="-457200"/>
            <a:r>
              <a:rPr lang="en-US" dirty="0" smtClean="0"/>
              <a:t>not (x or y) and y: “or” goes first, “not” goes second and “and” goes last.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56707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Truth Table for Two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Can you handle the truth?</a:t>
            </a:r>
          </a:p>
          <a:p>
            <a:r>
              <a:rPr lang="en-CA" dirty="0" smtClean="0"/>
              <a:t>When creating a table for two variables, you need 8 rows. </a:t>
            </a:r>
          </a:p>
          <a:p>
            <a:r>
              <a:rPr lang="en-CA" dirty="0" smtClean="0"/>
              <a:t>The number of column is based on what your operations are.</a:t>
            </a:r>
          </a:p>
          <a:p>
            <a:r>
              <a:rPr lang="en-CA" dirty="0" smtClean="0"/>
              <a:t>You need 2 columns for the variable and 1 for each operation.</a:t>
            </a:r>
          </a:p>
          <a:p>
            <a:r>
              <a:rPr lang="en-CA" dirty="0" smtClean="0"/>
              <a:t>So if you perform 5 operations, you will need 7 columns.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7454210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Truth Table for Two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x and (not y)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4192510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and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</a:rPr>
                        <a:t> (not y)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52600" y="3990714"/>
            <a:ext cx="5190844" cy="38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Smartly fill your columns like this!</a:t>
            </a:r>
          </a:p>
        </p:txBody>
      </p:sp>
    </p:spTree>
    <p:extLst>
      <p:ext uri="{BB962C8B-B14F-4D97-AF65-F5344CB8AC3E}">
        <p14:creationId xmlns:p14="http://schemas.microsoft.com/office/powerpoint/2010/main" val="2992722448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Truth Table for Two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x and (not y)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83911641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and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</a:rPr>
                        <a:t> (not y)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52600" y="4016594"/>
            <a:ext cx="7010400" cy="6832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Fill the “not y” column by performing “not” for each</a:t>
            </a:r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cell in y.</a:t>
            </a:r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Because, y not?</a:t>
            </a:r>
          </a:p>
        </p:txBody>
      </p:sp>
    </p:spTree>
    <p:extLst>
      <p:ext uri="{BB962C8B-B14F-4D97-AF65-F5344CB8AC3E}">
        <p14:creationId xmlns:p14="http://schemas.microsoft.com/office/powerpoint/2010/main" val="1100388465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Truth Table for Two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x and (not y)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15799385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and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</a:rPr>
                        <a:t> (not y)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52600" y="4016594"/>
            <a:ext cx="7010400" cy="24560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Perform “x and (not y)” by performing AND operation between “x” and “not y” columns.</a:t>
            </a:r>
          </a:p>
          <a:p>
            <a:endParaRPr lang="en-US" sz="2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And we are done!</a:t>
            </a:r>
          </a:p>
          <a:p>
            <a:endParaRPr lang="en-US" sz="2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If x is true and y is false, we know that “x and (not y)” is true.</a:t>
            </a:r>
          </a:p>
        </p:txBody>
      </p:sp>
    </p:spTree>
    <p:extLst>
      <p:ext uri="{BB962C8B-B14F-4D97-AF65-F5344CB8AC3E}">
        <p14:creationId xmlns:p14="http://schemas.microsoft.com/office/powerpoint/2010/main" val="3653310958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Proving De Morgan’s Law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can show that two expressions are equivalent by drawing truth tables for them.</a:t>
            </a:r>
          </a:p>
          <a:p>
            <a:r>
              <a:rPr lang="en-CA" dirty="0" smtClean="0"/>
              <a:t>If their last columns match, then we have shown that they are equal.</a:t>
            </a:r>
          </a:p>
          <a:p>
            <a:r>
              <a:rPr lang="en-CA" dirty="0" smtClean="0"/>
              <a:t>Otherwise, we have shown that they are not equal.</a:t>
            </a:r>
          </a:p>
          <a:p>
            <a:r>
              <a:rPr lang="en-CA" dirty="0" smtClean="0"/>
              <a:t>We are going to show that:</a:t>
            </a:r>
          </a:p>
          <a:p>
            <a:pPr lvl="1"/>
            <a:r>
              <a:rPr lang="en-CA" dirty="0" smtClean="0"/>
              <a:t>not (x and y) = (not x) or (not y)</a:t>
            </a:r>
          </a:p>
          <a:p>
            <a:pPr lvl="1"/>
            <a:r>
              <a:rPr lang="en-CA" dirty="0" smtClean="0"/>
              <a:t>not (x or y) = (not x) and (not y)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5432146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(x and y)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4253092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and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(x and y)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600325" y="3990714"/>
            <a:ext cx="5495415" cy="38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Don’t forget to fill your fist columns!</a:t>
            </a:r>
          </a:p>
        </p:txBody>
      </p:sp>
    </p:spTree>
    <p:extLst>
      <p:ext uri="{BB962C8B-B14F-4D97-AF65-F5344CB8AC3E}">
        <p14:creationId xmlns:p14="http://schemas.microsoft.com/office/powerpoint/2010/main" val="2667954896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(x and y)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0705748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and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(x and y)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52600" y="3999340"/>
            <a:ext cx="4139083" cy="38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Performing AND operation.</a:t>
            </a:r>
          </a:p>
        </p:txBody>
      </p:sp>
    </p:spTree>
    <p:extLst>
      <p:ext uri="{BB962C8B-B14F-4D97-AF65-F5344CB8AC3E}">
        <p14:creationId xmlns:p14="http://schemas.microsoft.com/office/powerpoint/2010/main" val="3633300530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Tutorial</a:t>
            </a:r>
            <a:endParaRPr lang="en-US" dirty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News</a:t>
            </a:r>
          </a:p>
          <a:p>
            <a:r>
              <a:rPr lang="en-US" dirty="0" smtClean="0"/>
              <a:t>Voting</a:t>
            </a:r>
          </a:p>
          <a:p>
            <a:r>
              <a:rPr lang="en-US" dirty="0" smtClean="0"/>
              <a:t>Tips</a:t>
            </a:r>
          </a:p>
          <a:p>
            <a:r>
              <a:rPr lang="en-US" dirty="0" smtClean="0"/>
              <a:t>Operations</a:t>
            </a:r>
          </a:p>
          <a:p>
            <a:r>
              <a:rPr lang="en-US" dirty="0" smtClean="0"/>
              <a:t>Order of Precedence</a:t>
            </a:r>
          </a:p>
          <a:p>
            <a:r>
              <a:rPr lang="en-US" dirty="0" smtClean="0"/>
              <a:t>Truth Table</a:t>
            </a:r>
          </a:p>
          <a:p>
            <a:pPr lvl="1"/>
            <a:r>
              <a:rPr lang="en-US" dirty="0" smtClean="0"/>
              <a:t>Truth Table for Two</a:t>
            </a:r>
          </a:p>
          <a:p>
            <a:pPr lvl="1"/>
            <a:r>
              <a:rPr lang="en-US" dirty="0" smtClean="0"/>
              <a:t>Proving De Morgan’s Laws</a:t>
            </a:r>
          </a:p>
          <a:p>
            <a:pPr lvl="1"/>
            <a:r>
              <a:rPr lang="en-US" dirty="0" smtClean="0"/>
              <a:t>Truth Table for Three</a:t>
            </a:r>
          </a:p>
          <a:p>
            <a:pPr lvl="1"/>
            <a:r>
              <a:rPr lang="en-US" dirty="0" smtClean="0"/>
              <a:t>Proving De Morgan’s Laws II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(x and y)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07349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and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(x and y)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52600" y="4102857"/>
            <a:ext cx="1824538" cy="38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And then…</a:t>
            </a:r>
          </a:p>
        </p:txBody>
      </p:sp>
    </p:spTree>
    <p:extLst>
      <p:ext uri="{BB962C8B-B14F-4D97-AF65-F5344CB8AC3E}">
        <p14:creationId xmlns:p14="http://schemas.microsoft.com/office/powerpoint/2010/main" val="2911224343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x and not y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4937762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0"/>
                <a:gridCol w="1402080"/>
                <a:gridCol w="1171180"/>
                <a:gridCol w="1345720"/>
                <a:gridCol w="16893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 or 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52600" y="4025220"/>
            <a:ext cx="6938161" cy="6832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 filled out multiple columns at once, because it’d be quicker.</a:t>
            </a:r>
          </a:p>
        </p:txBody>
      </p:sp>
    </p:spTree>
    <p:extLst>
      <p:ext uri="{BB962C8B-B14F-4D97-AF65-F5344CB8AC3E}">
        <p14:creationId xmlns:p14="http://schemas.microsoft.com/office/powerpoint/2010/main" val="3149656041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not x and not 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77433611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0"/>
                <a:gridCol w="1402080"/>
                <a:gridCol w="1171180"/>
                <a:gridCol w="1345720"/>
                <a:gridCol w="16893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 or 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52600" y="4025220"/>
            <a:ext cx="6938161" cy="14219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Now, for the moment of truth.</a:t>
            </a:r>
          </a:p>
          <a:p>
            <a:endParaRPr lang="en-US" sz="2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We have shown that “not (x and y) = not x or not y”!</a:t>
            </a:r>
          </a:p>
        </p:txBody>
      </p:sp>
    </p:spTree>
    <p:extLst>
      <p:ext uri="{BB962C8B-B14F-4D97-AF65-F5344CB8AC3E}">
        <p14:creationId xmlns:p14="http://schemas.microsoft.com/office/powerpoint/2010/main" val="49243838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(x or y)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73037115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or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(x or y)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52600" y="3990713"/>
            <a:ext cx="4452886" cy="38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Let’s fill out the table quickly.</a:t>
            </a:r>
          </a:p>
        </p:txBody>
      </p:sp>
    </p:spTree>
    <p:extLst>
      <p:ext uri="{BB962C8B-B14F-4D97-AF65-F5344CB8AC3E}">
        <p14:creationId xmlns:p14="http://schemas.microsoft.com/office/powerpoint/2010/main" val="2735025022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(x or y)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44033818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or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(x or y)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445656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x and not y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61925512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0"/>
                <a:gridCol w="1402080"/>
                <a:gridCol w="1197059"/>
                <a:gridCol w="1328468"/>
                <a:gridCol w="16807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 or 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52600" y="3999339"/>
            <a:ext cx="5425909" cy="38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Let’s fill out the table quickly, again.</a:t>
            </a:r>
          </a:p>
        </p:txBody>
      </p:sp>
    </p:spTree>
    <p:extLst>
      <p:ext uri="{BB962C8B-B14F-4D97-AF65-F5344CB8AC3E}">
        <p14:creationId xmlns:p14="http://schemas.microsoft.com/office/powerpoint/2010/main" val="951423024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x and not y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3935247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0"/>
                <a:gridCol w="1402080"/>
                <a:gridCol w="1093542"/>
                <a:gridCol w="1302589"/>
                <a:gridCol w="18101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 and 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610080" y="4042471"/>
            <a:ext cx="7152919" cy="112646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The moment of truth. Can you handle the truth?</a:t>
            </a:r>
          </a:p>
          <a:p>
            <a:pPr algn="ctr"/>
            <a:endParaRPr lang="en-US" sz="2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We have just proven De Morgan’s Law!</a:t>
            </a:r>
          </a:p>
        </p:txBody>
      </p:sp>
    </p:spTree>
    <p:extLst>
      <p:ext uri="{BB962C8B-B14F-4D97-AF65-F5344CB8AC3E}">
        <p14:creationId xmlns:p14="http://schemas.microsoft.com/office/powerpoint/2010/main" val="4158659249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Table for Three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How many row do you need for three variables?</a:t>
            </a:r>
          </a:p>
          <a:p>
            <a:pPr lvl="1"/>
            <a:r>
              <a:rPr lang="en-CA" dirty="0" smtClean="0"/>
              <a:t>8 rows!</a:t>
            </a:r>
          </a:p>
          <a:p>
            <a:r>
              <a:rPr lang="en-CA" dirty="0" smtClean="0"/>
              <a:t>Apart from an inflated amount of row and more tedious work to be done, three variables don’t make the truth table more difficult.</a:t>
            </a:r>
          </a:p>
        </p:txBody>
      </p:sp>
    </p:spTree>
    <p:extLst>
      <p:ext uri="{BB962C8B-B14F-4D97-AF65-F5344CB8AC3E}">
        <p14:creationId xmlns:p14="http://schemas.microsoft.com/office/powerpoint/2010/main" val="1768233168"/>
      </p:ext>
    </p:extLst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</a:t>
            </a:r>
            <a:r>
              <a:rPr lang="en-CA" dirty="0" smtClean="0"/>
              <a:t>Law II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 give you an example of how to use 3 variables truth table. Let’s try to prove De Morgan’s Law again.</a:t>
            </a:r>
          </a:p>
          <a:p>
            <a:r>
              <a:rPr lang="en-CA" dirty="0" smtClean="0"/>
              <a:t>We are going to prove that:</a:t>
            </a:r>
          </a:p>
          <a:p>
            <a:pPr lvl="1"/>
            <a:r>
              <a:rPr lang="en-CA" dirty="0" smtClean="0"/>
              <a:t> not (x or y or z) = not x or not y or not z</a:t>
            </a:r>
          </a:p>
          <a:p>
            <a:r>
              <a:rPr lang="en-CA" dirty="0" smtClean="0"/>
              <a:t>I’m not going to show you the other part of the law. You are free to try that out though on your own.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9956757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(x or y or z)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04585914"/>
              </p:ext>
            </p:extLst>
          </p:nvPr>
        </p:nvGraphicFramePr>
        <p:xfrm>
          <a:off x="1752600" y="1792288"/>
          <a:ext cx="7010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158"/>
                <a:gridCol w="603850"/>
                <a:gridCol w="508958"/>
                <a:gridCol w="1725283"/>
                <a:gridCol w="1656272"/>
                <a:gridCol w="19308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</a:rPr>
                        <a:t> or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or y or 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(x or y or z)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52600" y="5534840"/>
            <a:ext cx="5549917" cy="38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Smartly fill out the variable columns.</a:t>
            </a:r>
          </a:p>
        </p:txBody>
      </p:sp>
    </p:spTree>
    <p:extLst>
      <p:ext uri="{BB962C8B-B14F-4D97-AF65-F5344CB8AC3E}">
        <p14:creationId xmlns:p14="http://schemas.microsoft.com/office/powerpoint/2010/main" val="2906933011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There’s a small mistake on last week’s material. It has been corrected.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1616220"/>
      </p:ext>
    </p:extLst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(x or y or z)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65160663"/>
              </p:ext>
            </p:extLst>
          </p:nvPr>
        </p:nvGraphicFramePr>
        <p:xfrm>
          <a:off x="1752600" y="1792288"/>
          <a:ext cx="7010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158"/>
                <a:gridCol w="603850"/>
                <a:gridCol w="508958"/>
                <a:gridCol w="1725283"/>
                <a:gridCol w="1656272"/>
                <a:gridCol w="19308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</a:rPr>
                        <a:t> or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or y or 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(x or y or z)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52600" y="5534840"/>
            <a:ext cx="4597541" cy="38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Let’s the tedious work begins!</a:t>
            </a:r>
          </a:p>
        </p:txBody>
      </p:sp>
    </p:spTree>
    <p:extLst>
      <p:ext uri="{BB962C8B-B14F-4D97-AF65-F5344CB8AC3E}">
        <p14:creationId xmlns:p14="http://schemas.microsoft.com/office/powerpoint/2010/main" val="667867648"/>
      </p:ext>
    </p:extLst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(x or y or z)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74207865"/>
              </p:ext>
            </p:extLst>
          </p:nvPr>
        </p:nvGraphicFramePr>
        <p:xfrm>
          <a:off x="1752600" y="1792288"/>
          <a:ext cx="7010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158"/>
                <a:gridCol w="603850"/>
                <a:gridCol w="508958"/>
                <a:gridCol w="1725283"/>
                <a:gridCol w="1656272"/>
                <a:gridCol w="19308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</a:rPr>
                        <a:t> or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or y or 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(x or y or z)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52600" y="5534840"/>
            <a:ext cx="2535502" cy="38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We can do this!</a:t>
            </a:r>
          </a:p>
        </p:txBody>
      </p:sp>
    </p:spTree>
    <p:extLst>
      <p:ext uri="{BB962C8B-B14F-4D97-AF65-F5344CB8AC3E}">
        <p14:creationId xmlns:p14="http://schemas.microsoft.com/office/powerpoint/2010/main" val="3790738786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(x or y or z)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22481660"/>
              </p:ext>
            </p:extLst>
          </p:nvPr>
        </p:nvGraphicFramePr>
        <p:xfrm>
          <a:off x="1752600" y="1792288"/>
          <a:ext cx="7010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158"/>
                <a:gridCol w="603850"/>
                <a:gridCol w="508958"/>
                <a:gridCol w="1725283"/>
                <a:gridCol w="1656272"/>
                <a:gridCol w="19308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</a:rPr>
                        <a:t> or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or y or 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(x or y or z)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52600" y="5534840"/>
            <a:ext cx="1560877" cy="38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We did it!</a:t>
            </a:r>
          </a:p>
        </p:txBody>
      </p:sp>
    </p:spTree>
    <p:extLst>
      <p:ext uri="{BB962C8B-B14F-4D97-AF65-F5344CB8AC3E}">
        <p14:creationId xmlns:p14="http://schemas.microsoft.com/office/powerpoint/2010/main" val="4141625434"/>
      </p:ext>
    </p:extLst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x and not y and not z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2667405"/>
              </p:ext>
            </p:extLst>
          </p:nvPr>
        </p:nvGraphicFramePr>
        <p:xfrm>
          <a:off x="1752600" y="1792288"/>
          <a:ext cx="7010400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11"/>
                <a:gridCol w="389364"/>
                <a:gridCol w="328178"/>
                <a:gridCol w="1112467"/>
                <a:gridCol w="1067969"/>
                <a:gridCol w="1245037"/>
                <a:gridCol w="1245037"/>
                <a:gridCol w="12450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 and 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 and not y and not 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52600" y="6035172"/>
            <a:ext cx="7010400" cy="6832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 don’t like this table at all. We can quickly fill out some columns though.</a:t>
            </a:r>
          </a:p>
        </p:txBody>
      </p:sp>
    </p:spTree>
    <p:extLst>
      <p:ext uri="{BB962C8B-B14F-4D97-AF65-F5344CB8AC3E}">
        <p14:creationId xmlns:p14="http://schemas.microsoft.com/office/powerpoint/2010/main" val="1200365370"/>
      </p:ext>
    </p:extLst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x and not y and not z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97604786"/>
              </p:ext>
            </p:extLst>
          </p:nvPr>
        </p:nvGraphicFramePr>
        <p:xfrm>
          <a:off x="1752600" y="1792288"/>
          <a:ext cx="7010400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11"/>
                <a:gridCol w="389364"/>
                <a:gridCol w="328178"/>
                <a:gridCol w="1112467"/>
                <a:gridCol w="1067969"/>
                <a:gridCol w="1245037"/>
                <a:gridCol w="1245037"/>
                <a:gridCol w="12450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 and 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 and not y and not 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52600" y="6035172"/>
            <a:ext cx="7010400" cy="3877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Perform another operation.</a:t>
            </a:r>
          </a:p>
        </p:txBody>
      </p:sp>
    </p:spTree>
    <p:extLst>
      <p:ext uri="{BB962C8B-B14F-4D97-AF65-F5344CB8AC3E}">
        <p14:creationId xmlns:p14="http://schemas.microsoft.com/office/powerpoint/2010/main" val="306246370"/>
      </p:ext>
    </p:extLst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x and not y and not z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79532768"/>
              </p:ext>
            </p:extLst>
          </p:nvPr>
        </p:nvGraphicFramePr>
        <p:xfrm>
          <a:off x="1752600" y="1792288"/>
          <a:ext cx="7010400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11"/>
                <a:gridCol w="389364"/>
                <a:gridCol w="328178"/>
                <a:gridCol w="1112467"/>
                <a:gridCol w="1067969"/>
                <a:gridCol w="1245037"/>
                <a:gridCol w="1245037"/>
                <a:gridCol w="12450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 and 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 and not y and not 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52600" y="6035172"/>
            <a:ext cx="7010400" cy="7571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Finally! And we also prove that:</a:t>
            </a:r>
          </a:p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not (x or y or z) = not x and not y and not z!</a:t>
            </a:r>
          </a:p>
        </p:txBody>
      </p:sp>
    </p:spTree>
    <p:extLst>
      <p:ext uri="{BB962C8B-B14F-4D97-AF65-F5344CB8AC3E}">
        <p14:creationId xmlns:p14="http://schemas.microsoft.com/office/powerpoint/2010/main" val="2601402918"/>
      </p:ext>
    </p:extLst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Does this mean that De Morgan’s Law can be extended to an arbitrary number of variables?</a:t>
            </a:r>
          </a:p>
          <a:p>
            <a:pPr lvl="1"/>
            <a:r>
              <a:rPr lang="en-CA" dirty="0" smtClean="0"/>
              <a:t>Yes. However, the truth table is not the way to prove this. We need more complex techniques.</a:t>
            </a:r>
          </a:p>
          <a:p>
            <a:pPr lvl="1"/>
            <a:r>
              <a:rPr lang="en-CA" dirty="0" smtClean="0"/>
              <a:t>You don’t need to worry about De Morgan’s Law too much. I just use it because it’s </a:t>
            </a:r>
            <a:r>
              <a:rPr lang="en-CA" smtClean="0"/>
              <a:t>fun</a:t>
            </a:r>
            <a:r>
              <a:rPr lang="en-CA" smtClean="0"/>
              <a:t>.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32583862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</a:t>
            </a:r>
            <a:endParaRPr lang="en-US" dirty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Democracy is a wonderful thing. Tired of your current government? Vote it out. Love your government? Vote to keep it!</a:t>
            </a:r>
          </a:p>
          <a:p>
            <a:r>
              <a:rPr lang="en-US" dirty="0" smtClean="0"/>
              <a:t>With democracy, you can vote wonderful people into the office!</a:t>
            </a:r>
          </a:p>
          <a:p>
            <a:pPr lvl="1"/>
            <a:r>
              <a:rPr lang="en-US" dirty="0" smtClean="0"/>
              <a:t>For example, you can vote the sister of a writer/designer for Plants vs Zombies into power. </a:t>
            </a:r>
          </a:p>
          <a:p>
            <a:r>
              <a:rPr lang="en-US" dirty="0" smtClean="0"/>
              <a:t>Don’t forget to vote on Oct 19</a:t>
            </a:r>
            <a:r>
              <a:rPr lang="en-US" baseline="30000" dirty="0" smtClean="0"/>
              <a:t>th</a:t>
            </a:r>
            <a:r>
              <a:rPr lang="en-US" dirty="0" smtClean="0"/>
              <a:t>! (I also heard that you can probably vote beforehand, but I’m not too sure…)</a:t>
            </a:r>
          </a:p>
        </p:txBody>
      </p:sp>
    </p:spTree>
    <p:extLst>
      <p:ext uri="{BB962C8B-B14F-4D97-AF65-F5344CB8AC3E}">
        <p14:creationId xmlns:p14="http://schemas.microsoft.com/office/powerpoint/2010/main" val="8832404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 smtClean="0"/>
              <a:t>Why am I asking you to vote despite being just an international student?</a:t>
            </a:r>
          </a:p>
          <a:p>
            <a:pPr lvl="1"/>
            <a:r>
              <a:rPr lang="en-US" i="0" dirty="0" smtClean="0"/>
              <a:t>I lost my right to vote when a general took over the power in my country last year.</a:t>
            </a:r>
          </a:p>
          <a:p>
            <a:pPr lvl="1"/>
            <a:r>
              <a:rPr lang="en-US" i="0" dirty="0" smtClean="0"/>
              <a:t>Therefore, I learned that voting is not a fundamental right – it can be taken away.</a:t>
            </a:r>
          </a:p>
        </p:txBody>
      </p:sp>
    </p:spTree>
    <p:extLst>
      <p:ext uri="{BB962C8B-B14F-4D97-AF65-F5344CB8AC3E}">
        <p14:creationId xmlns:p14="http://schemas.microsoft.com/office/powerpoint/2010/main" val="396253710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 smtClean="0"/>
              <a:t>The numbers of row in the truth table is based on a number of variables: it is 2 to the power of the variable. For instance, if you have 3 variables, you table will have 8 rows.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The word “or” has a different meaning computer science than in real life:</a:t>
            </a:r>
          </a:p>
          <a:p>
            <a:pPr marL="857250" lvl="1" indent="-457200"/>
            <a:r>
              <a:rPr lang="en-CA" dirty="0" smtClean="0"/>
              <a:t>In real life: if I say, “coffee or tea”, then it means that you can only pick either coffee or tea.</a:t>
            </a:r>
          </a:p>
          <a:p>
            <a:pPr marL="857250" lvl="1" indent="-457200"/>
            <a:r>
              <a:rPr lang="en-CA" dirty="0" smtClean="0"/>
              <a:t>In computer science: “coffee or tea” means either one of them or both.</a:t>
            </a:r>
          </a:p>
          <a:p>
            <a:pPr marL="857250" lvl="1" indent="-457200"/>
            <a:r>
              <a:rPr lang="en-CA" dirty="0" smtClean="0"/>
              <a:t>If you want only to pick one of everything in computer science, you use “exclusive or” instead.</a:t>
            </a:r>
          </a:p>
        </p:txBody>
      </p:sp>
    </p:spTree>
    <p:extLst>
      <p:ext uri="{BB962C8B-B14F-4D97-AF65-F5344CB8AC3E}">
        <p14:creationId xmlns:p14="http://schemas.microsoft.com/office/powerpoint/2010/main" val="2811971372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buFont typeface="+mj-lt"/>
              <a:buAutoNum type="arabicPeriod" startAt="3"/>
            </a:pPr>
            <a:r>
              <a:rPr lang="en-CA" dirty="0" smtClean="0"/>
              <a:t>Beware of De Morgan’s law:</a:t>
            </a:r>
          </a:p>
          <a:p>
            <a:pPr lvl="1"/>
            <a:r>
              <a:rPr lang="en-CA" dirty="0" smtClean="0"/>
              <a:t>not (x and y) = (not x) or (not y)</a:t>
            </a:r>
          </a:p>
          <a:p>
            <a:pPr lvl="1"/>
            <a:r>
              <a:rPr lang="en-CA" dirty="0" smtClean="0"/>
              <a:t>not (x or y) = (not x) and (not y)</a:t>
            </a:r>
            <a:endParaRPr lang="en-CA" dirty="0"/>
          </a:p>
          <a:p>
            <a:pPr lvl="1"/>
            <a:endParaRPr lang="en-CA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CA" dirty="0" smtClean="0"/>
              <a:t>A2 is hard:</a:t>
            </a:r>
          </a:p>
          <a:p>
            <a:pPr marL="857250" lvl="1" indent="-457200"/>
            <a:r>
              <a:rPr lang="en-CA" dirty="0" smtClean="0"/>
              <a:t>You will need to transform each point on the screen:</a:t>
            </a:r>
          </a:p>
          <a:p>
            <a:pPr marL="1257300" lvl="2" indent="-457200"/>
            <a:r>
              <a:rPr lang="en-CA" dirty="0" smtClean="0"/>
              <a:t>Translated x = 30x + 400</a:t>
            </a:r>
          </a:p>
          <a:p>
            <a:pPr marL="1257300" lvl="2" indent="-457200"/>
            <a:r>
              <a:rPr lang="en-CA" dirty="0" smtClean="0"/>
              <a:t>Translated y </a:t>
            </a:r>
            <a:r>
              <a:rPr lang="en-CA" smtClean="0"/>
              <a:t>= 30y </a:t>
            </a:r>
            <a:r>
              <a:rPr lang="en-CA" dirty="0" smtClean="0"/>
              <a:t>+ 300</a:t>
            </a:r>
          </a:p>
          <a:p>
            <a:pPr marL="857250" lvl="1" indent="-457200"/>
            <a:r>
              <a:rPr lang="en-CA" dirty="0" smtClean="0"/>
              <a:t>Before drawing the function curve, just plot the points.</a:t>
            </a:r>
          </a:p>
          <a:p>
            <a:pPr marL="857250" lvl="1" indent="-457200"/>
            <a:r>
              <a:rPr lang="en-CA" dirty="0" smtClean="0"/>
              <a:t>I’m not allowed to help much on Bonus.</a:t>
            </a:r>
          </a:p>
        </p:txBody>
      </p:sp>
    </p:spTree>
    <p:extLst>
      <p:ext uri="{BB962C8B-B14F-4D97-AF65-F5344CB8AC3E}">
        <p14:creationId xmlns:p14="http://schemas.microsoft.com/office/powerpoint/2010/main" val="1904440989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Operations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or</a:t>
            </a:r>
          </a:p>
          <a:p>
            <a:pPr lvl="1"/>
            <a:r>
              <a:rPr lang="en-CA" dirty="0" smtClean="0"/>
              <a:t>Return T if at least one of the variables is true.</a:t>
            </a:r>
          </a:p>
          <a:p>
            <a:pPr lvl="1"/>
            <a:r>
              <a:rPr lang="en-CA" dirty="0" smtClean="0"/>
              <a:t>Otherwise false.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75571042"/>
              </p:ext>
            </p:extLst>
          </p:nvPr>
        </p:nvGraphicFramePr>
        <p:xfrm>
          <a:off x="5334000" y="1395413"/>
          <a:ext cx="3429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or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221263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Operations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and</a:t>
            </a:r>
          </a:p>
          <a:p>
            <a:pPr lvl="1"/>
            <a:r>
              <a:rPr lang="en-CA" dirty="0" smtClean="0"/>
              <a:t>Return T if both variables are true.</a:t>
            </a:r>
          </a:p>
          <a:p>
            <a:pPr lvl="1"/>
            <a:r>
              <a:rPr lang="en-CA" dirty="0" smtClean="0"/>
              <a:t>Otherwise false.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1505593"/>
              </p:ext>
            </p:extLst>
          </p:nvPr>
        </p:nvGraphicFramePr>
        <p:xfrm>
          <a:off x="5334000" y="1395413"/>
          <a:ext cx="3429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and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89100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01158951">
  <a:themeElements>
    <a:clrScheme name="1844_Classroom Expectations_Copyedit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844_Classroom Expectations_Copyedited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844_Classroom Expectations_Copyedit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68A5906-F268-4F87-9765-7B21AABD07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664</TotalTime>
  <Words>2109</Words>
  <Application>Microsoft Office PowerPoint</Application>
  <PresentationFormat>On-screen Show (4:3)</PresentationFormat>
  <Paragraphs>796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Tahoma</vt:lpstr>
      <vt:lpstr>Wingdings</vt:lpstr>
      <vt:lpstr>01158951</vt:lpstr>
      <vt:lpstr>CPSC 217 T03 Week IV</vt:lpstr>
      <vt:lpstr>Today’s Tutorial</vt:lpstr>
      <vt:lpstr>News</vt:lpstr>
      <vt:lpstr>Voting</vt:lpstr>
      <vt:lpstr>Voting</vt:lpstr>
      <vt:lpstr>TIPS</vt:lpstr>
      <vt:lpstr>TIPS</vt:lpstr>
      <vt:lpstr>Operations</vt:lpstr>
      <vt:lpstr>Operations</vt:lpstr>
      <vt:lpstr>Operations</vt:lpstr>
      <vt:lpstr>Operations</vt:lpstr>
      <vt:lpstr>Order of precedence</vt:lpstr>
      <vt:lpstr>Truth Table for Two</vt:lpstr>
      <vt:lpstr>Truth Table for Two</vt:lpstr>
      <vt:lpstr>Truth Table for Two</vt:lpstr>
      <vt:lpstr>Truth Table for Two</vt:lpstr>
      <vt:lpstr>Proving De Morgan’s Law</vt:lpstr>
      <vt:lpstr>Proving De Morgan’s Law</vt:lpstr>
      <vt:lpstr>Proving De Morgan’s Law</vt:lpstr>
      <vt:lpstr>Proving De Morgan’s Law</vt:lpstr>
      <vt:lpstr>Proving De Morgan’s Law</vt:lpstr>
      <vt:lpstr>Proving De Morgan’s Law</vt:lpstr>
      <vt:lpstr>Proving De Morgan’s Law</vt:lpstr>
      <vt:lpstr>Proving De Morgan’s Law</vt:lpstr>
      <vt:lpstr>Proving De Morgan’s Law</vt:lpstr>
      <vt:lpstr>Proving De Morgan’s Law</vt:lpstr>
      <vt:lpstr>Table for Three</vt:lpstr>
      <vt:lpstr>Proving De Morgan’s Law II</vt:lpstr>
      <vt:lpstr>Proving De Morgan’s Law</vt:lpstr>
      <vt:lpstr>Proving De Morgan’s Law</vt:lpstr>
      <vt:lpstr>Proving De Morgan’s Law</vt:lpstr>
      <vt:lpstr>Proving De Morgan’s Law</vt:lpstr>
      <vt:lpstr>Proving De Morgan’s Law</vt:lpstr>
      <vt:lpstr>Proving De Morgan’s Law</vt:lpstr>
      <vt:lpstr>Proving De Morgan’s Law</vt:lpstr>
      <vt:lpstr>Proving De Morgan’s Law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217 T03 Sep 21, 2015</dc:title>
  <dc:creator>Hubert Hu</dc:creator>
  <cp:keywords/>
  <cp:lastModifiedBy>Hubert Hu</cp:lastModifiedBy>
  <cp:revision>90</cp:revision>
  <dcterms:created xsi:type="dcterms:W3CDTF">2015-09-17T21:31:45Z</dcterms:created>
  <dcterms:modified xsi:type="dcterms:W3CDTF">2015-10-14T14:15:45Z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</Properties>
</file>