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39"/>
  </p:notesMasterIdLst>
  <p:sldIdLst>
    <p:sldId id="256" r:id="rId3"/>
    <p:sldId id="257" r:id="rId4"/>
    <p:sldId id="332" r:id="rId5"/>
    <p:sldId id="330" r:id="rId6"/>
    <p:sldId id="309" r:id="rId7"/>
    <p:sldId id="310" r:id="rId8"/>
    <p:sldId id="331" r:id="rId9"/>
    <p:sldId id="304" r:id="rId10"/>
    <p:sldId id="306" r:id="rId11"/>
    <p:sldId id="307" r:id="rId12"/>
    <p:sldId id="312" r:id="rId13"/>
    <p:sldId id="308" r:id="rId14"/>
    <p:sldId id="296" r:id="rId15"/>
    <p:sldId id="297" r:id="rId16"/>
    <p:sldId id="298" r:id="rId17"/>
    <p:sldId id="299" r:id="rId18"/>
    <p:sldId id="301" r:id="rId19"/>
    <p:sldId id="300" r:id="rId20"/>
    <p:sldId id="302" r:id="rId21"/>
    <p:sldId id="30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7CCC2E-0DE1-4B8F-99E1-18E08C1169BB}">
          <p14:sldIdLst>
            <p14:sldId id="256"/>
            <p14:sldId id="257"/>
            <p14:sldId id="332"/>
            <p14:sldId id="330"/>
            <p14:sldId id="309"/>
            <p14:sldId id="310"/>
            <p14:sldId id="331"/>
            <p14:sldId id="304"/>
            <p14:sldId id="306"/>
            <p14:sldId id="307"/>
            <p14:sldId id="312"/>
            <p14:sldId id="308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IV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Truth Table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not</a:t>
            </a:r>
          </a:p>
          <a:p>
            <a:pPr lvl="1"/>
            <a:r>
              <a:rPr lang="en-CA" dirty="0" smtClean="0"/>
              <a:t>Flip your variable’s value.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1679471"/>
              </p:ext>
            </p:extLst>
          </p:nvPr>
        </p:nvGraphicFramePr>
        <p:xfrm>
          <a:off x="5334000" y="1395413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32181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err="1" smtClean="0"/>
              <a:t>xor</a:t>
            </a:r>
            <a:r>
              <a:rPr lang="en-CA" dirty="0" smtClean="0"/>
              <a:t> (exclusive-or)</a:t>
            </a:r>
          </a:p>
          <a:p>
            <a:pPr lvl="1"/>
            <a:r>
              <a:rPr lang="en-CA" dirty="0" smtClean="0"/>
              <a:t>Return T if only one of variables is true.</a:t>
            </a:r>
          </a:p>
          <a:p>
            <a:pPr lvl="1"/>
            <a:r>
              <a:rPr lang="en-CA" dirty="0" smtClean="0"/>
              <a:t>Otherwise false.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en-CA" dirty="0" err="1" smtClean="0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52600" y="3761948"/>
            <a:ext cx="7010400" cy="7817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make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out of other operations shown before.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044010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precedence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order of the precedence is the following. (No 1 means higher precedence.)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or, </a:t>
            </a:r>
            <a:r>
              <a:rPr lang="en-US" dirty="0" err="1" smtClean="0"/>
              <a:t>xor</a:t>
            </a:r>
            <a:endParaRPr lang="en-US" dirty="0" smtClean="0"/>
          </a:p>
          <a:p>
            <a:pPr marL="514350" indent="-457200"/>
            <a:r>
              <a:rPr lang="en-US" dirty="0" smtClean="0"/>
              <a:t>You can use brackets to manipulate precedence like in algebra.</a:t>
            </a:r>
          </a:p>
          <a:p>
            <a:pPr marL="914400" lvl="1" indent="-457200"/>
            <a:r>
              <a:rPr lang="en-US" dirty="0" smtClean="0"/>
              <a:t>not (x or y) and y: “or” goes first, “not” goes second and “and” goes last.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670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Truth Table for Two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you handle the truth?</a:t>
            </a:r>
          </a:p>
          <a:p>
            <a:r>
              <a:rPr lang="en-CA" dirty="0" smtClean="0"/>
              <a:t>When creating a table for two variables, you need 8 rows. </a:t>
            </a:r>
          </a:p>
          <a:p>
            <a:r>
              <a:rPr lang="en-CA" dirty="0" smtClean="0"/>
              <a:t>The number of column is based on what your operations are.</a:t>
            </a:r>
          </a:p>
          <a:p>
            <a:r>
              <a:rPr lang="en-CA" dirty="0" smtClean="0"/>
              <a:t>You need 2 columns for the variable and 1 for each operation.</a:t>
            </a:r>
          </a:p>
          <a:p>
            <a:r>
              <a:rPr lang="en-CA" dirty="0" smtClean="0"/>
              <a:t>So if you perform 5 operations, you will need 7 columns.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7454210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192510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0714"/>
            <a:ext cx="5190844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Smartly fill your columns like this!</a:t>
            </a:r>
          </a:p>
        </p:txBody>
      </p:sp>
    </p:spTree>
    <p:extLst>
      <p:ext uri="{BB962C8B-B14F-4D97-AF65-F5344CB8AC3E}">
        <p14:creationId xmlns:p14="http://schemas.microsoft.com/office/powerpoint/2010/main" val="2992722448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3911641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16594"/>
            <a:ext cx="7010400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Fill the “not y” column by performing “not” for each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cell in y.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Because, y not?</a:t>
            </a:r>
          </a:p>
        </p:txBody>
      </p:sp>
    </p:spTree>
    <p:extLst>
      <p:ext uri="{BB962C8B-B14F-4D97-AF65-F5344CB8AC3E}">
        <p14:creationId xmlns:p14="http://schemas.microsoft.com/office/powerpoint/2010/main" val="1100388465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5799385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16594"/>
            <a:ext cx="7010400" cy="24560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 “x and (not y)” by performing AND operation between “x” and “not y” columns.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And we are done!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If x is true and y is false, we know that “x and (not y)” is true.</a:t>
            </a:r>
          </a:p>
        </p:txBody>
      </p:sp>
    </p:spTree>
    <p:extLst>
      <p:ext uri="{BB962C8B-B14F-4D97-AF65-F5344CB8AC3E}">
        <p14:creationId xmlns:p14="http://schemas.microsoft.com/office/powerpoint/2010/main" val="365331095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Proving De Morgan’s Law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can show that two expressions are equivalent by drawing truth tables for them.</a:t>
            </a:r>
          </a:p>
          <a:p>
            <a:r>
              <a:rPr lang="en-CA" dirty="0" smtClean="0"/>
              <a:t>If their last columns match, then we have shown that they are equal.</a:t>
            </a:r>
          </a:p>
          <a:p>
            <a:r>
              <a:rPr lang="en-CA" dirty="0" smtClean="0"/>
              <a:t>Otherwise, we have shown that they are not equal.</a:t>
            </a:r>
          </a:p>
          <a:p>
            <a:r>
              <a:rPr lang="en-CA" dirty="0" smtClean="0"/>
              <a:t>We are going to show that:</a:t>
            </a:r>
          </a:p>
          <a:p>
            <a:pPr lvl="1"/>
            <a:r>
              <a:rPr lang="en-CA" dirty="0" smtClean="0"/>
              <a:t>not (x and y) = (not x) or (not y)</a:t>
            </a:r>
          </a:p>
          <a:p>
            <a:pPr lvl="1"/>
            <a:r>
              <a:rPr lang="en-CA" dirty="0" smtClean="0"/>
              <a:t>not (x or y) = (not x) and (not 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5432146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425309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00325" y="3990714"/>
            <a:ext cx="5495415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Don’t forget to fill your fist columns!</a:t>
            </a:r>
          </a:p>
        </p:txBody>
      </p:sp>
    </p:spTree>
    <p:extLst>
      <p:ext uri="{BB962C8B-B14F-4D97-AF65-F5344CB8AC3E}">
        <p14:creationId xmlns:p14="http://schemas.microsoft.com/office/powerpoint/2010/main" val="2667954896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705748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9340"/>
            <a:ext cx="4139083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Performing AND operation.</a:t>
            </a:r>
          </a:p>
        </p:txBody>
      </p:sp>
    </p:spTree>
    <p:extLst>
      <p:ext uri="{BB962C8B-B14F-4D97-AF65-F5344CB8AC3E}">
        <p14:creationId xmlns:p14="http://schemas.microsoft.com/office/powerpoint/2010/main" val="363330053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News</a:t>
            </a:r>
          </a:p>
          <a:p>
            <a:r>
              <a:rPr lang="en-US" dirty="0" smtClean="0"/>
              <a:t>Voting</a:t>
            </a:r>
            <a:endParaRPr lang="en-US" dirty="0" smtClean="0"/>
          </a:p>
          <a:p>
            <a:r>
              <a:rPr lang="en-US" dirty="0" smtClean="0"/>
              <a:t>Tips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Order of Precedence</a:t>
            </a:r>
          </a:p>
          <a:p>
            <a:r>
              <a:rPr lang="en-US" dirty="0" smtClean="0"/>
              <a:t>Truth Table</a:t>
            </a:r>
          </a:p>
          <a:p>
            <a:pPr lvl="1"/>
            <a:r>
              <a:rPr lang="en-US" dirty="0" smtClean="0"/>
              <a:t>Truth Table for Two</a:t>
            </a:r>
          </a:p>
          <a:p>
            <a:pPr lvl="1"/>
            <a:r>
              <a:rPr lang="en-US" dirty="0" smtClean="0"/>
              <a:t>Proving De Morgan’s Laws</a:t>
            </a:r>
          </a:p>
          <a:p>
            <a:pPr lvl="1"/>
            <a:r>
              <a:rPr lang="en-US" dirty="0" smtClean="0"/>
              <a:t>Truth Table for Three</a:t>
            </a:r>
          </a:p>
          <a:p>
            <a:pPr lvl="1"/>
            <a:r>
              <a:rPr lang="en-US" dirty="0" smtClean="0"/>
              <a:t>Proving De Morgan’s Laws II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7349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102857"/>
            <a:ext cx="1824538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And then…</a:t>
            </a:r>
          </a:p>
        </p:txBody>
      </p:sp>
    </p:spTree>
    <p:extLst>
      <p:ext uri="{BB962C8B-B14F-4D97-AF65-F5344CB8AC3E}">
        <p14:creationId xmlns:p14="http://schemas.microsoft.com/office/powerpoint/2010/main" val="2911224343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93776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71180"/>
                <a:gridCol w="1345720"/>
                <a:gridCol w="1689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25220"/>
            <a:ext cx="6938161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 filled out multiple columns at once, because it’d be quicker.</a:t>
            </a:r>
          </a:p>
        </p:txBody>
      </p:sp>
    </p:spTree>
    <p:extLst>
      <p:ext uri="{BB962C8B-B14F-4D97-AF65-F5344CB8AC3E}">
        <p14:creationId xmlns:p14="http://schemas.microsoft.com/office/powerpoint/2010/main" val="3149656041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not x and not 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7433611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71180"/>
                <a:gridCol w="1345720"/>
                <a:gridCol w="1689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25220"/>
            <a:ext cx="6938161" cy="14219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Now, for the moment of truth.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have shown that “not (x and y) = not x or not y”!</a:t>
            </a:r>
          </a:p>
        </p:txBody>
      </p:sp>
    </p:spTree>
    <p:extLst>
      <p:ext uri="{BB962C8B-B14F-4D97-AF65-F5344CB8AC3E}">
        <p14:creationId xmlns:p14="http://schemas.microsoft.com/office/powerpoint/2010/main" val="4924383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3037115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0713"/>
            <a:ext cx="4452886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fill out the table quickly.</a:t>
            </a:r>
          </a:p>
        </p:txBody>
      </p:sp>
    </p:spTree>
    <p:extLst>
      <p:ext uri="{BB962C8B-B14F-4D97-AF65-F5344CB8AC3E}">
        <p14:creationId xmlns:p14="http://schemas.microsoft.com/office/powerpoint/2010/main" val="2735025022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4033818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45656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192551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97059"/>
                <a:gridCol w="1328468"/>
                <a:gridCol w="1680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9339"/>
            <a:ext cx="5425909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fill out the table quickly, again.</a:t>
            </a:r>
          </a:p>
        </p:txBody>
      </p:sp>
    </p:spTree>
    <p:extLst>
      <p:ext uri="{BB962C8B-B14F-4D97-AF65-F5344CB8AC3E}">
        <p14:creationId xmlns:p14="http://schemas.microsoft.com/office/powerpoint/2010/main" val="951423024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3935247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093542"/>
                <a:gridCol w="1302589"/>
                <a:gridCol w="1810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10080" y="4042471"/>
            <a:ext cx="7152919" cy="11264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The moment of truth. Can you handle the truth?</a:t>
            </a:r>
          </a:p>
          <a:p>
            <a:pPr algn="ctr"/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have just proven De Morgan’s Law!</a:t>
            </a:r>
          </a:p>
        </p:txBody>
      </p:sp>
    </p:spTree>
    <p:extLst>
      <p:ext uri="{BB962C8B-B14F-4D97-AF65-F5344CB8AC3E}">
        <p14:creationId xmlns:p14="http://schemas.microsoft.com/office/powerpoint/2010/main" val="4158659249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for Three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many row do you need for three variables?</a:t>
            </a:r>
          </a:p>
          <a:p>
            <a:pPr lvl="1"/>
            <a:r>
              <a:rPr lang="en-CA" dirty="0" smtClean="0"/>
              <a:t>8 rows!</a:t>
            </a:r>
          </a:p>
          <a:p>
            <a:r>
              <a:rPr lang="en-CA" dirty="0" smtClean="0"/>
              <a:t>Apart from an inflated amount of row and more tedious work to be done, three variables don’t make the truth table more difficult.</a:t>
            </a:r>
          </a:p>
        </p:txBody>
      </p:sp>
    </p:spTree>
    <p:extLst>
      <p:ext uri="{BB962C8B-B14F-4D97-AF65-F5344CB8AC3E}">
        <p14:creationId xmlns:p14="http://schemas.microsoft.com/office/powerpoint/2010/main" val="1768233168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</a:t>
            </a:r>
            <a:r>
              <a:rPr lang="en-CA" dirty="0" smtClean="0"/>
              <a:t>Law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give you an example of how to use 3 variables truth table. Let’s try to prove De Morgan’s Law again.</a:t>
            </a:r>
          </a:p>
          <a:p>
            <a:r>
              <a:rPr lang="en-CA" dirty="0" smtClean="0"/>
              <a:t>We are going to prove that:</a:t>
            </a:r>
          </a:p>
          <a:p>
            <a:pPr lvl="1"/>
            <a:r>
              <a:rPr lang="en-CA" dirty="0" smtClean="0"/>
              <a:t> not (x or y or z) = not x or not y or not z</a:t>
            </a:r>
          </a:p>
          <a:p>
            <a:r>
              <a:rPr lang="en-CA" dirty="0" smtClean="0"/>
              <a:t>I’m not going to show you the other part of the law. You are free to try that out though on your own.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956757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4585914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5549917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Smartly fill out the variable columns.</a:t>
            </a:r>
          </a:p>
        </p:txBody>
      </p:sp>
    </p:spTree>
    <p:extLst>
      <p:ext uri="{BB962C8B-B14F-4D97-AF65-F5344CB8AC3E}">
        <p14:creationId xmlns:p14="http://schemas.microsoft.com/office/powerpoint/2010/main" val="290693301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There’s a small mistake on last week’s material. It has been corrected.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616220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5160663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4597541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the tedious work begins!</a:t>
            </a:r>
          </a:p>
        </p:txBody>
      </p:sp>
    </p:spTree>
    <p:extLst>
      <p:ext uri="{BB962C8B-B14F-4D97-AF65-F5344CB8AC3E}">
        <p14:creationId xmlns:p14="http://schemas.microsoft.com/office/powerpoint/2010/main" val="667867648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4207865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2535502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can do this!</a:t>
            </a:r>
          </a:p>
        </p:txBody>
      </p:sp>
    </p:spTree>
    <p:extLst>
      <p:ext uri="{BB962C8B-B14F-4D97-AF65-F5344CB8AC3E}">
        <p14:creationId xmlns:p14="http://schemas.microsoft.com/office/powerpoint/2010/main" val="3790738786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2481660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1560877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did it!</a:t>
            </a:r>
          </a:p>
        </p:txBody>
      </p:sp>
    </p:spTree>
    <p:extLst>
      <p:ext uri="{BB962C8B-B14F-4D97-AF65-F5344CB8AC3E}">
        <p14:creationId xmlns:p14="http://schemas.microsoft.com/office/powerpoint/2010/main" val="414162543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667405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 don’t like this table at all. We can quickly fill out some columns though.</a:t>
            </a:r>
          </a:p>
        </p:txBody>
      </p:sp>
    </p:spTree>
    <p:extLst>
      <p:ext uri="{BB962C8B-B14F-4D97-AF65-F5344CB8AC3E}">
        <p14:creationId xmlns:p14="http://schemas.microsoft.com/office/powerpoint/2010/main" val="1200365370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7604786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3877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 another operation.</a:t>
            </a:r>
          </a:p>
        </p:txBody>
      </p:sp>
    </p:spTree>
    <p:extLst>
      <p:ext uri="{BB962C8B-B14F-4D97-AF65-F5344CB8AC3E}">
        <p14:creationId xmlns:p14="http://schemas.microsoft.com/office/powerpoint/2010/main" val="306246370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9532768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7571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Finally! And we also prove that:</a:t>
            </a: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not (x or y or z) = not x and not y and not z!</a:t>
            </a:r>
          </a:p>
        </p:txBody>
      </p:sp>
    </p:spTree>
    <p:extLst>
      <p:ext uri="{BB962C8B-B14F-4D97-AF65-F5344CB8AC3E}">
        <p14:creationId xmlns:p14="http://schemas.microsoft.com/office/powerpoint/2010/main" val="2601402918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Does this mean that De Morgan’s Law can be extended to an arbitrary number of variables?</a:t>
            </a:r>
          </a:p>
          <a:p>
            <a:pPr lvl="1"/>
            <a:r>
              <a:rPr lang="en-CA" dirty="0" smtClean="0"/>
              <a:t>Yes. However, the truth table is not the way to prove this. We need more complex techniques.</a:t>
            </a:r>
          </a:p>
          <a:p>
            <a:pPr lvl="1"/>
            <a:r>
              <a:rPr lang="en-CA" dirty="0" smtClean="0"/>
              <a:t>You don’t need to worry about De Morgan’s Law too much. I just use it because it’s fun.</a:t>
            </a:r>
          </a:p>
          <a:p>
            <a:r>
              <a:rPr lang="en-CA" dirty="0" smtClean="0"/>
              <a:t>You should thank me for not making any Rachel </a:t>
            </a:r>
            <a:r>
              <a:rPr lang="en-CA" dirty="0" err="1" smtClean="0"/>
              <a:t>Notley</a:t>
            </a:r>
            <a:r>
              <a:rPr lang="en-CA" dirty="0" smtClean="0"/>
              <a:t> pun at any time during the tutorial.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58386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Democracy is a wonderful thing. Tired of your current government? Vote it out. Love your government? Vote to keep it!</a:t>
            </a:r>
          </a:p>
          <a:p>
            <a:r>
              <a:rPr lang="en-US" dirty="0" smtClean="0"/>
              <a:t>With democracy, you can vote wonderful people into the office!</a:t>
            </a:r>
          </a:p>
          <a:p>
            <a:pPr lvl="1"/>
            <a:r>
              <a:rPr lang="en-US" dirty="0" smtClean="0"/>
              <a:t>For example, you can vote the sister of a writer/designer for Plants vs Zombies into power. </a:t>
            </a:r>
          </a:p>
          <a:p>
            <a:r>
              <a:rPr lang="en-US" dirty="0" smtClean="0"/>
              <a:t>Don’t forget to vote on Oct 19</a:t>
            </a:r>
            <a:r>
              <a:rPr lang="en-US" baseline="30000" dirty="0" smtClean="0"/>
              <a:t>th</a:t>
            </a:r>
            <a:r>
              <a:rPr lang="en-US" dirty="0" smtClean="0"/>
              <a:t>! (I also heard that you can probably vote beforehand, but I’m not too sure…)</a:t>
            </a:r>
          </a:p>
        </p:txBody>
      </p:sp>
    </p:spTree>
    <p:extLst>
      <p:ext uri="{BB962C8B-B14F-4D97-AF65-F5344CB8AC3E}">
        <p14:creationId xmlns:p14="http://schemas.microsoft.com/office/powerpoint/2010/main" val="8832404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smtClean="0"/>
              <a:t>Why am I asking you to vote despite being just an international student?</a:t>
            </a:r>
          </a:p>
          <a:p>
            <a:pPr lvl="1"/>
            <a:r>
              <a:rPr lang="en-US" i="0" dirty="0" smtClean="0"/>
              <a:t>I lost my right to vote when a general took over the power in my country last year.</a:t>
            </a:r>
          </a:p>
          <a:p>
            <a:pPr lvl="1"/>
            <a:r>
              <a:rPr lang="en-US" i="0" dirty="0" smtClean="0"/>
              <a:t>Therefore, I learned that voting is not a fundamental right – it can be taken away.</a:t>
            </a:r>
          </a:p>
        </p:txBody>
      </p:sp>
    </p:spTree>
    <p:extLst>
      <p:ext uri="{BB962C8B-B14F-4D97-AF65-F5344CB8AC3E}">
        <p14:creationId xmlns:p14="http://schemas.microsoft.com/office/powerpoint/2010/main" val="3962537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The numbers of row in the truth table is based on a number of variables: it is 2 to the power of the variable. For instance, if you have 3 variables, you table will have 8 rows.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The word “or” has a different meaning computer science than in real life:</a:t>
            </a:r>
          </a:p>
          <a:p>
            <a:pPr marL="857250" lvl="1" indent="-457200"/>
            <a:r>
              <a:rPr lang="en-CA" dirty="0" smtClean="0"/>
              <a:t>In real life: if I say, “coffee or tea”, then it means that you can only pick either coffee or tea.</a:t>
            </a:r>
          </a:p>
          <a:p>
            <a:pPr marL="857250" lvl="1" indent="-457200"/>
            <a:r>
              <a:rPr lang="en-CA" dirty="0" smtClean="0"/>
              <a:t>In computer science: “coffee or tea” means either one of them or both.</a:t>
            </a:r>
          </a:p>
          <a:p>
            <a:pPr marL="857250" lvl="1" indent="-457200"/>
            <a:r>
              <a:rPr lang="en-CA" dirty="0" smtClean="0"/>
              <a:t>If you want only to pick one of everything in computer science, you use “exclusive or” instead.</a:t>
            </a:r>
          </a:p>
        </p:txBody>
      </p:sp>
    </p:spTree>
    <p:extLst>
      <p:ext uri="{BB962C8B-B14F-4D97-AF65-F5344CB8AC3E}">
        <p14:creationId xmlns:p14="http://schemas.microsoft.com/office/powerpoint/2010/main" val="281197137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 startAt="3"/>
            </a:pPr>
            <a:r>
              <a:rPr lang="en-CA" dirty="0" smtClean="0"/>
              <a:t>Beware of De Morgan’s law:</a:t>
            </a:r>
          </a:p>
          <a:p>
            <a:pPr lvl="1"/>
            <a:r>
              <a:rPr lang="en-CA" dirty="0" smtClean="0"/>
              <a:t>not (x and y) = (not x) or (not y)</a:t>
            </a:r>
          </a:p>
          <a:p>
            <a:pPr lvl="1"/>
            <a:r>
              <a:rPr lang="en-CA" dirty="0" smtClean="0"/>
              <a:t>not (x or y) = (not x) and (not y</a:t>
            </a:r>
            <a:r>
              <a:rPr lang="en-CA" dirty="0" smtClean="0"/>
              <a:t>)</a:t>
            </a:r>
            <a:endParaRPr lang="en-CA" dirty="0"/>
          </a:p>
          <a:p>
            <a:pPr lvl="1"/>
            <a:endParaRPr lang="en-CA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CA" dirty="0" smtClean="0"/>
              <a:t>A2 is hard:</a:t>
            </a:r>
          </a:p>
          <a:p>
            <a:pPr marL="857250" lvl="1" indent="-457200"/>
            <a:r>
              <a:rPr lang="en-CA" dirty="0" smtClean="0"/>
              <a:t>You will need to transform each point on the screen:</a:t>
            </a:r>
          </a:p>
          <a:p>
            <a:pPr marL="1257300" lvl="2" indent="-457200"/>
            <a:r>
              <a:rPr lang="en-CA" dirty="0" smtClean="0"/>
              <a:t>Translated x = 30x + 400</a:t>
            </a:r>
          </a:p>
          <a:p>
            <a:pPr marL="1257300" lvl="2" indent="-457200"/>
            <a:r>
              <a:rPr lang="en-CA" dirty="0" smtClean="0"/>
              <a:t>Translated y </a:t>
            </a:r>
            <a:r>
              <a:rPr lang="en-CA" smtClean="0"/>
              <a:t>= 30y </a:t>
            </a:r>
            <a:r>
              <a:rPr lang="en-CA" dirty="0" smtClean="0"/>
              <a:t>+ 300</a:t>
            </a:r>
          </a:p>
          <a:p>
            <a:pPr marL="857250" lvl="1" indent="-457200"/>
            <a:r>
              <a:rPr lang="en-CA" dirty="0" smtClean="0"/>
              <a:t>Before drawing the function curve, just plot the points.</a:t>
            </a:r>
          </a:p>
          <a:p>
            <a:pPr marL="857250" lvl="1" indent="-457200"/>
            <a:r>
              <a:rPr lang="en-CA" dirty="0" smtClean="0"/>
              <a:t>I’m not allowed to help much on Bonus.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90444098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or</a:t>
            </a:r>
          </a:p>
          <a:p>
            <a:pPr lvl="1"/>
            <a:r>
              <a:rPr lang="en-CA" dirty="0" smtClean="0"/>
              <a:t>Return T if at least one of the variables is true.</a:t>
            </a:r>
          </a:p>
          <a:p>
            <a:pPr lvl="1"/>
            <a:r>
              <a:rPr lang="en-CA" dirty="0" smtClean="0"/>
              <a:t>Otherwise false.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5571042"/>
              </p:ext>
            </p:extLst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2126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and</a:t>
            </a:r>
          </a:p>
          <a:p>
            <a:pPr lvl="1"/>
            <a:r>
              <a:rPr lang="en-CA" dirty="0" smtClean="0"/>
              <a:t>Return T if both variables are true.</a:t>
            </a:r>
          </a:p>
          <a:p>
            <a:pPr lvl="1"/>
            <a:r>
              <a:rPr lang="en-CA" dirty="0" smtClean="0"/>
              <a:t>Otherwise false.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505593"/>
              </p:ext>
            </p:extLst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89100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663</TotalTime>
  <Words>2127</Words>
  <Application>Microsoft Office PowerPoint</Application>
  <PresentationFormat>On-screen Show (4:3)</PresentationFormat>
  <Paragraphs>797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Tahoma</vt:lpstr>
      <vt:lpstr>Wingdings</vt:lpstr>
      <vt:lpstr>01158951</vt:lpstr>
      <vt:lpstr>CPSC 217 T03 Week IV</vt:lpstr>
      <vt:lpstr>Today’s Tutorial</vt:lpstr>
      <vt:lpstr>News</vt:lpstr>
      <vt:lpstr>Voting</vt:lpstr>
      <vt:lpstr>Voting</vt:lpstr>
      <vt:lpstr>TIPS</vt:lpstr>
      <vt:lpstr>TIPS</vt:lpstr>
      <vt:lpstr>Operations</vt:lpstr>
      <vt:lpstr>Operations</vt:lpstr>
      <vt:lpstr>Operations</vt:lpstr>
      <vt:lpstr>Operations</vt:lpstr>
      <vt:lpstr>Order of precedence</vt:lpstr>
      <vt:lpstr>Truth Table for Two</vt:lpstr>
      <vt:lpstr>Truth Table for Two</vt:lpstr>
      <vt:lpstr>Truth Table for Two</vt:lpstr>
      <vt:lpstr>Truth Table for Two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Table for Three</vt:lpstr>
      <vt:lpstr>Proving De Morgan’s Law II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89</cp:revision>
  <dcterms:created xsi:type="dcterms:W3CDTF">2015-09-17T21:31:45Z</dcterms:created>
  <dcterms:modified xsi:type="dcterms:W3CDTF">2015-10-09T18:14:24Z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