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2"/>
  </p:sldMasterIdLst>
  <p:notesMasterIdLst>
    <p:notesMasterId r:id="rId18"/>
  </p:notesMasterIdLst>
  <p:sldIdLst>
    <p:sldId id="256" r:id="rId3"/>
    <p:sldId id="262" r:id="rId4"/>
    <p:sldId id="257" r:id="rId5"/>
    <p:sldId id="266" r:id="rId6"/>
    <p:sldId id="274" r:id="rId7"/>
    <p:sldId id="259" r:id="rId8"/>
    <p:sldId id="258" r:id="rId9"/>
    <p:sldId id="261" r:id="rId10"/>
    <p:sldId id="268" r:id="rId11"/>
    <p:sldId id="269" r:id="rId12"/>
    <p:sldId id="272" r:id="rId13"/>
    <p:sldId id="270" r:id="rId14"/>
    <p:sldId id="271" r:id="rId15"/>
    <p:sldId id="273" r:id="rId16"/>
    <p:sldId id="276" r:id="rId17"/>
  </p:sldIdLst>
  <p:sldSz cx="9144000" cy="6858000" type="screen4x3"/>
  <p:notesSz cx="6858000" cy="9144000"/>
  <p:defaultTextStyle>
    <a:defPPr>
      <a:defRPr lang="en-US"/>
    </a:defPPr>
    <a:lvl1pPr algn="l" rtl="0" fontAlgn="base">
      <a:lnSpc>
        <a:spcPct val="80000"/>
      </a:lnSpc>
      <a:spcBef>
        <a:spcPct val="20000"/>
      </a:spcBef>
      <a:spcAft>
        <a:spcPct val="0"/>
      </a:spcAft>
      <a:defRPr kern="1200">
        <a:solidFill>
          <a:schemeClr val="tx1"/>
        </a:solidFill>
        <a:latin typeface="Arial" charset="0"/>
        <a:ea typeface="+mn-ea"/>
        <a:cs typeface="+mn-cs"/>
      </a:defRPr>
    </a:lvl1pPr>
    <a:lvl2pPr marL="457200" algn="l" rtl="0" fontAlgn="base">
      <a:lnSpc>
        <a:spcPct val="80000"/>
      </a:lnSpc>
      <a:spcBef>
        <a:spcPct val="20000"/>
      </a:spcBef>
      <a:spcAft>
        <a:spcPct val="0"/>
      </a:spcAft>
      <a:defRPr kern="1200">
        <a:solidFill>
          <a:schemeClr val="tx1"/>
        </a:solidFill>
        <a:latin typeface="Arial" charset="0"/>
        <a:ea typeface="+mn-ea"/>
        <a:cs typeface="+mn-cs"/>
      </a:defRPr>
    </a:lvl2pPr>
    <a:lvl3pPr marL="914400" algn="l" rtl="0" fontAlgn="base">
      <a:lnSpc>
        <a:spcPct val="80000"/>
      </a:lnSpc>
      <a:spcBef>
        <a:spcPct val="20000"/>
      </a:spcBef>
      <a:spcAft>
        <a:spcPct val="0"/>
      </a:spcAft>
      <a:defRPr kern="1200">
        <a:solidFill>
          <a:schemeClr val="tx1"/>
        </a:solidFill>
        <a:latin typeface="Arial" charset="0"/>
        <a:ea typeface="+mn-ea"/>
        <a:cs typeface="+mn-cs"/>
      </a:defRPr>
    </a:lvl3pPr>
    <a:lvl4pPr marL="1371600" algn="l" rtl="0" fontAlgn="base">
      <a:lnSpc>
        <a:spcPct val="80000"/>
      </a:lnSpc>
      <a:spcBef>
        <a:spcPct val="20000"/>
      </a:spcBef>
      <a:spcAft>
        <a:spcPct val="0"/>
      </a:spcAft>
      <a:defRPr kern="1200">
        <a:solidFill>
          <a:schemeClr val="tx1"/>
        </a:solidFill>
        <a:latin typeface="Arial" charset="0"/>
        <a:ea typeface="+mn-ea"/>
        <a:cs typeface="+mn-cs"/>
      </a:defRPr>
    </a:lvl4pPr>
    <a:lvl5pPr marL="1828800" algn="l" rtl="0" fontAlgn="base">
      <a:lnSpc>
        <a:spcPct val="80000"/>
      </a:lnSpc>
      <a:spcBef>
        <a:spcPct val="2000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a:srgbClr val="00FFCC"/>
    <a:srgbClr val="00CC99"/>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836" autoAdjust="0"/>
  </p:normalViewPr>
  <p:slideViewPr>
    <p:cSldViewPr snapToGrid="0">
      <p:cViewPr varScale="1">
        <p:scale>
          <a:sx n="116" d="100"/>
          <a:sy n="116" d="100"/>
        </p:scale>
        <p:origin x="144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Bef>
                <a:spcPct val="0"/>
              </a:spcBef>
              <a:defRPr sz="1200"/>
            </a:lvl1pPr>
          </a:lstStyle>
          <a:p>
            <a:endParaRPr lang="en-US"/>
          </a:p>
        </p:txBody>
      </p:sp>
      <p:sp>
        <p:nvSpPr>
          <p:cNvPr id="614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vl1pPr>
          </a:lstStyle>
          <a:p>
            <a:endParaRPr lang="en-US"/>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spcBef>
                <a:spcPct val="0"/>
              </a:spcBef>
              <a:defRPr sz="1200"/>
            </a:lvl1pPr>
          </a:lstStyle>
          <a:p>
            <a:endParaRPr lang="en-US"/>
          </a:p>
        </p:txBody>
      </p:sp>
      <p:sp>
        <p:nvSpPr>
          <p:cNvPr id="614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vl1pPr>
          </a:lstStyle>
          <a:p>
            <a:fld id="{541191D7-EAA8-4D00-8B90-2FC6F2F34491}" type="slidenum">
              <a:rPr lang="en-US"/>
              <a:pPr/>
              <a:t>‹#›</a:t>
            </a:fld>
            <a:endParaRPr lang="en-US"/>
          </a:p>
        </p:txBody>
      </p:sp>
    </p:spTree>
    <p:extLst>
      <p:ext uri="{BB962C8B-B14F-4D97-AF65-F5344CB8AC3E}">
        <p14:creationId xmlns:p14="http://schemas.microsoft.com/office/powerpoint/2010/main" val="35474725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50F11A-810D-459E-AB6B-3D5469F043E0}" type="slidenum">
              <a:rPr lang="en-US"/>
              <a:pPr/>
              <a:t>1</a:t>
            </a:fld>
            <a:endParaRPr 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pPr>
              <a:buFontTx/>
              <a:buChar char="•"/>
            </a:pPr>
            <a:endParaRPr lang="en-US"/>
          </a:p>
        </p:txBody>
      </p:sp>
    </p:spTree>
    <p:extLst>
      <p:ext uri="{BB962C8B-B14F-4D97-AF65-F5344CB8AC3E}">
        <p14:creationId xmlns:p14="http://schemas.microsoft.com/office/powerpoint/2010/main" val="893099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4E6FDD-33F0-4D7A-8BA8-457B277DCF4B}" type="slidenum">
              <a:rPr lang="en-US"/>
              <a:pPr/>
              <a:t>2</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pPr>
              <a:buFontTx/>
              <a:buChar char="•"/>
            </a:pPr>
            <a:endParaRPr lang="en-US"/>
          </a:p>
        </p:txBody>
      </p:sp>
    </p:spTree>
    <p:extLst>
      <p:ext uri="{BB962C8B-B14F-4D97-AF65-F5344CB8AC3E}">
        <p14:creationId xmlns:p14="http://schemas.microsoft.com/office/powerpoint/2010/main" val="1120520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2317C3-CFB6-4C4C-AAA2-62CF3E19D61A}" type="slidenum">
              <a:rPr lang="en-US"/>
              <a:pPr/>
              <a:t>3</a:t>
            </a:fld>
            <a:endParaRPr lang="en-US"/>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pPr>
              <a:buFontTx/>
              <a:buChar char="•"/>
            </a:pPr>
            <a:endParaRPr lang="en-US"/>
          </a:p>
        </p:txBody>
      </p:sp>
    </p:spTree>
    <p:extLst>
      <p:ext uri="{BB962C8B-B14F-4D97-AF65-F5344CB8AC3E}">
        <p14:creationId xmlns:p14="http://schemas.microsoft.com/office/powerpoint/2010/main" val="3335693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19074D-E8FC-444D-B78B-59016E275218}" type="slidenum">
              <a:rPr lang="en-US"/>
              <a:pPr/>
              <a:t>6</a:t>
            </a:fld>
            <a:endParaRPr 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pPr>
              <a:buFontTx/>
              <a:buChar char="•"/>
            </a:pPr>
            <a:endParaRPr lang="en-US"/>
          </a:p>
        </p:txBody>
      </p:sp>
    </p:spTree>
    <p:extLst>
      <p:ext uri="{BB962C8B-B14F-4D97-AF65-F5344CB8AC3E}">
        <p14:creationId xmlns:p14="http://schemas.microsoft.com/office/powerpoint/2010/main" val="170892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E9A5F8-BD6F-459E-AC87-87D850E74C35}" type="slidenum">
              <a:rPr lang="en-US"/>
              <a:pPr/>
              <a:t>7</a:t>
            </a:fld>
            <a:endParaRPr 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pPr>
              <a:buFontTx/>
              <a:buChar char="•"/>
            </a:pPr>
            <a:endParaRPr lang="en-US"/>
          </a:p>
        </p:txBody>
      </p:sp>
    </p:spTree>
    <p:extLst>
      <p:ext uri="{BB962C8B-B14F-4D97-AF65-F5344CB8AC3E}">
        <p14:creationId xmlns:p14="http://schemas.microsoft.com/office/powerpoint/2010/main" val="4062151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0B29D4-ACEC-42B5-B48B-E0618C0C7367}" type="slidenum">
              <a:rPr lang="en-US"/>
              <a:pPr/>
              <a:t>8</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pPr>
              <a:buFontTx/>
              <a:buChar char="•"/>
            </a:pPr>
            <a:endParaRPr lang="en-US"/>
          </a:p>
        </p:txBody>
      </p:sp>
    </p:spTree>
    <p:extLst>
      <p:ext uri="{BB962C8B-B14F-4D97-AF65-F5344CB8AC3E}">
        <p14:creationId xmlns:p14="http://schemas.microsoft.com/office/powerpoint/2010/main" val="3712492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0B29D4-ACEC-42B5-B48B-E0618C0C7367}" type="slidenum">
              <a:rPr lang="en-US"/>
              <a:pPr/>
              <a:t>9</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pPr>
              <a:buFontTx/>
              <a:buChar char="•"/>
            </a:pPr>
            <a:endParaRPr lang="en-US"/>
          </a:p>
        </p:txBody>
      </p:sp>
    </p:spTree>
    <p:extLst>
      <p:ext uri="{BB962C8B-B14F-4D97-AF65-F5344CB8AC3E}">
        <p14:creationId xmlns:p14="http://schemas.microsoft.com/office/powerpoint/2010/main" val="38712051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0B29D4-ACEC-42B5-B48B-E0618C0C7367}" type="slidenum">
              <a:rPr lang="en-US"/>
              <a:pPr/>
              <a:t>10</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pPr>
              <a:buFontTx/>
              <a:buChar char="•"/>
            </a:pPr>
            <a:endParaRPr lang="en-US"/>
          </a:p>
        </p:txBody>
      </p:sp>
    </p:spTree>
    <p:extLst>
      <p:ext uri="{BB962C8B-B14F-4D97-AF65-F5344CB8AC3E}">
        <p14:creationId xmlns:p14="http://schemas.microsoft.com/office/powerpoint/2010/main" val="1056093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0B29D4-ACEC-42B5-B48B-E0618C0C7367}" type="slidenum">
              <a:rPr lang="en-US"/>
              <a:pPr/>
              <a:t>11</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pPr>
              <a:buFontTx/>
              <a:buChar char="•"/>
            </a:pPr>
            <a:endParaRPr lang="en-US"/>
          </a:p>
        </p:txBody>
      </p:sp>
    </p:spTree>
    <p:extLst>
      <p:ext uri="{BB962C8B-B14F-4D97-AF65-F5344CB8AC3E}">
        <p14:creationId xmlns:p14="http://schemas.microsoft.com/office/powerpoint/2010/main" val="20184120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ctrTitle"/>
          </p:nvPr>
        </p:nvSpPr>
        <p:spPr>
          <a:xfrm>
            <a:off x="533400" y="1295400"/>
            <a:ext cx="8229600" cy="1143000"/>
          </a:xfrm>
        </p:spPr>
        <p:txBody>
          <a:bodyPr/>
          <a:lstStyle>
            <a:lvl1pPr algn="r">
              <a:defRPr sz="3600"/>
            </a:lvl1pPr>
          </a:lstStyle>
          <a:p>
            <a:pPr lvl="0"/>
            <a:r>
              <a:rPr lang="en-US" noProof="0" smtClean="0"/>
              <a:t>Click to edit Master title style</a:t>
            </a:r>
            <a:endParaRPr lang="en-US" noProof="0" dirty="0" smtClean="0"/>
          </a:p>
        </p:txBody>
      </p:sp>
      <p:sp>
        <p:nvSpPr>
          <p:cNvPr id="53251" name="Rectangle 3"/>
          <p:cNvSpPr>
            <a:spLocks noGrp="1" noChangeArrowheads="1"/>
          </p:cNvSpPr>
          <p:nvPr>
            <p:ph type="subTitle" idx="1"/>
          </p:nvPr>
        </p:nvSpPr>
        <p:spPr>
          <a:xfrm>
            <a:off x="3711575" y="2819400"/>
            <a:ext cx="5051425" cy="1295400"/>
          </a:xfrm>
        </p:spPr>
        <p:txBody>
          <a:bodyPr/>
          <a:lstStyle>
            <a:lvl1pPr marL="0" indent="0" algn="r">
              <a:buFontTx/>
              <a:buNone/>
              <a:defRPr/>
            </a:lvl1pPr>
          </a:lstStyle>
          <a:p>
            <a:pPr lvl="0"/>
            <a:r>
              <a:rPr lang="en-US" noProof="0" smtClean="0"/>
              <a:t>Click to edit Master subtitle style</a:t>
            </a:r>
            <a:endParaRPr lang="en-US" noProof="0" smtClean="0"/>
          </a:p>
        </p:txBody>
      </p:sp>
      <p:sp>
        <p:nvSpPr>
          <p:cNvPr id="53252" name="Rectangle 4"/>
          <p:cNvSpPr>
            <a:spLocks noGrp="1" noChangeArrowheads="1"/>
          </p:cNvSpPr>
          <p:nvPr>
            <p:ph type="dt" sz="half" idx="2"/>
          </p:nvPr>
        </p:nvSpPr>
        <p:spPr>
          <a:xfrm>
            <a:off x="304800" y="6400800"/>
            <a:ext cx="1905000" cy="457200"/>
          </a:xfrm>
        </p:spPr>
        <p:txBody>
          <a:bodyPr/>
          <a:lstStyle>
            <a:lvl1pPr>
              <a:defRPr>
                <a:latin typeface="+mn-lt"/>
              </a:defRPr>
            </a:lvl1pPr>
          </a:lstStyle>
          <a:p>
            <a:endParaRPr lang="en-US" dirty="0"/>
          </a:p>
        </p:txBody>
      </p:sp>
      <p:sp>
        <p:nvSpPr>
          <p:cNvPr id="53253" name="Rectangle 5"/>
          <p:cNvSpPr>
            <a:spLocks noGrp="1" noChangeArrowheads="1"/>
          </p:cNvSpPr>
          <p:nvPr>
            <p:ph type="ftr" sz="quarter" idx="3"/>
          </p:nvPr>
        </p:nvSpPr>
        <p:spPr>
          <a:xfrm>
            <a:off x="3505200" y="6400800"/>
            <a:ext cx="2895600" cy="457200"/>
          </a:xfrm>
        </p:spPr>
        <p:txBody>
          <a:bodyPr/>
          <a:lstStyle>
            <a:lvl1pPr>
              <a:defRPr>
                <a:latin typeface="+mn-lt"/>
              </a:defRPr>
            </a:lvl1pPr>
          </a:lstStyle>
          <a:p>
            <a:endParaRPr lang="en-US" dirty="0"/>
          </a:p>
        </p:txBody>
      </p:sp>
      <p:sp>
        <p:nvSpPr>
          <p:cNvPr id="53254" name="Rectangle 6"/>
          <p:cNvSpPr>
            <a:spLocks noGrp="1" noChangeArrowheads="1"/>
          </p:cNvSpPr>
          <p:nvPr>
            <p:ph type="sldNum" sz="quarter" idx="4"/>
          </p:nvPr>
        </p:nvSpPr>
        <p:spPr>
          <a:xfrm>
            <a:off x="6934200" y="6400800"/>
            <a:ext cx="1905000" cy="457200"/>
          </a:xfrm>
        </p:spPr>
        <p:txBody>
          <a:bodyPr/>
          <a:lstStyle>
            <a:lvl1pPr>
              <a:defRPr>
                <a:latin typeface="+mn-lt"/>
              </a:defRPr>
            </a:lvl1pPr>
          </a:lstStyle>
          <a:p>
            <a:fld id="{80B0D17D-2647-4266-9487-0CA541A3FAFE}" type="slidenum">
              <a:rPr lang="en-US" smtClean="0"/>
              <a:pPr/>
              <a:t>‹#›</a:t>
            </a:fld>
            <a:endParaRPr lang="en-US"/>
          </a:p>
        </p:txBody>
      </p:sp>
    </p:spTree>
  </p:cSld>
  <p:clrMapOvr>
    <a:masterClrMapping/>
  </p:clrMapOvr>
  <p:transition>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7A8B10A-B675-4087-9034-9B2183FA19D1}" type="slidenum">
              <a:rPr lang="en-US"/>
              <a:pPr/>
              <a:t>‹#›</a:t>
            </a:fld>
            <a:endParaRPr lang="en-US"/>
          </a:p>
        </p:txBody>
      </p:sp>
    </p:spTree>
    <p:extLst>
      <p:ext uri="{BB962C8B-B14F-4D97-AF65-F5344CB8AC3E}">
        <p14:creationId xmlns:p14="http://schemas.microsoft.com/office/powerpoint/2010/main" val="2128428508"/>
      </p:ext>
    </p:extLst>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0400" y="304800"/>
            <a:ext cx="1752600" cy="56626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52600" y="304800"/>
            <a:ext cx="5105400" cy="56626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4BD3488-233A-4527-AB2B-86B08BC2E42E}" type="slidenum">
              <a:rPr lang="en-US"/>
              <a:pPr/>
              <a:t>‹#›</a:t>
            </a:fld>
            <a:endParaRPr lang="en-US"/>
          </a:p>
        </p:txBody>
      </p:sp>
    </p:spTree>
    <p:extLst>
      <p:ext uri="{BB962C8B-B14F-4D97-AF65-F5344CB8AC3E}">
        <p14:creationId xmlns:p14="http://schemas.microsoft.com/office/powerpoint/2010/main" val="2642854234"/>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3F9DD91-C94B-4410-B8E2-C31341F4D57B}" type="slidenum">
              <a:rPr lang="en-US"/>
              <a:pPr/>
              <a:t>‹#›</a:t>
            </a:fld>
            <a:endParaRPr lang="en-US"/>
          </a:p>
        </p:txBody>
      </p:sp>
    </p:spTree>
    <p:extLst>
      <p:ext uri="{BB962C8B-B14F-4D97-AF65-F5344CB8AC3E}">
        <p14:creationId xmlns:p14="http://schemas.microsoft.com/office/powerpoint/2010/main" val="258871002"/>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95449" y="4406900"/>
            <a:ext cx="6799263"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695449" y="2906713"/>
            <a:ext cx="6799263"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99CDFB7-BA1E-400C-A6DB-42D5818B1DD6}" type="slidenum">
              <a:rPr lang="en-US"/>
              <a:pPr/>
              <a:t>‹#›</a:t>
            </a:fld>
            <a:endParaRPr lang="en-US"/>
          </a:p>
        </p:txBody>
      </p:sp>
    </p:spTree>
    <p:extLst>
      <p:ext uri="{BB962C8B-B14F-4D97-AF65-F5344CB8AC3E}">
        <p14:creationId xmlns:p14="http://schemas.microsoft.com/office/powerpoint/2010/main" val="2920009286"/>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752600" y="1395413"/>
            <a:ext cx="3429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34000" y="1395413"/>
            <a:ext cx="3429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971D494-68BC-407F-AF65-AB0F97113BB5}" type="slidenum">
              <a:rPr lang="en-US"/>
              <a:pPr/>
              <a:t>‹#›</a:t>
            </a:fld>
            <a:endParaRPr lang="en-US"/>
          </a:p>
        </p:txBody>
      </p:sp>
    </p:spTree>
    <p:extLst>
      <p:ext uri="{BB962C8B-B14F-4D97-AF65-F5344CB8AC3E}">
        <p14:creationId xmlns:p14="http://schemas.microsoft.com/office/powerpoint/2010/main" val="3166946766"/>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57324" y="274638"/>
            <a:ext cx="7229475"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57324" y="1535113"/>
            <a:ext cx="345757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57324" y="2174875"/>
            <a:ext cx="346710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4925" y="1535113"/>
            <a:ext cx="35718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4925" y="2174875"/>
            <a:ext cx="35718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A3E3192-E4CE-48D6-A6F2-6D2A272381B1}" type="slidenum">
              <a:rPr lang="en-US"/>
              <a:pPr/>
              <a:t>‹#›</a:t>
            </a:fld>
            <a:endParaRPr lang="en-US"/>
          </a:p>
        </p:txBody>
      </p:sp>
    </p:spTree>
    <p:extLst>
      <p:ext uri="{BB962C8B-B14F-4D97-AF65-F5344CB8AC3E}">
        <p14:creationId xmlns:p14="http://schemas.microsoft.com/office/powerpoint/2010/main" val="1409559336"/>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CD38FEF-6213-4598-919E-2C5D33C16990}" type="slidenum">
              <a:rPr lang="en-US"/>
              <a:pPr/>
              <a:t>‹#›</a:t>
            </a:fld>
            <a:endParaRPr lang="en-US"/>
          </a:p>
        </p:txBody>
      </p:sp>
    </p:spTree>
    <p:extLst>
      <p:ext uri="{BB962C8B-B14F-4D97-AF65-F5344CB8AC3E}">
        <p14:creationId xmlns:p14="http://schemas.microsoft.com/office/powerpoint/2010/main" val="517975712"/>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3A107C3-E985-4DC2-8886-570CDD1DCD6B}" type="slidenum">
              <a:rPr lang="en-US"/>
              <a:pPr/>
              <a:t>‹#›</a:t>
            </a:fld>
            <a:endParaRPr lang="en-US"/>
          </a:p>
        </p:txBody>
      </p:sp>
    </p:spTree>
    <p:extLst>
      <p:ext uri="{BB962C8B-B14F-4D97-AF65-F5344CB8AC3E}">
        <p14:creationId xmlns:p14="http://schemas.microsoft.com/office/powerpoint/2010/main" val="3913871720"/>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6375"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648200" y="273050"/>
            <a:ext cx="403859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76375" y="1444625"/>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487DE84-1273-4261-A7F9-101789AABE14}" type="slidenum">
              <a:rPr lang="en-US"/>
              <a:pPr/>
              <a:t>‹#›</a:t>
            </a:fld>
            <a:endParaRPr lang="en-US"/>
          </a:p>
        </p:txBody>
      </p:sp>
    </p:spTree>
    <p:extLst>
      <p:ext uri="{BB962C8B-B14F-4D97-AF65-F5344CB8AC3E}">
        <p14:creationId xmlns:p14="http://schemas.microsoft.com/office/powerpoint/2010/main" val="3611297934"/>
      </p:ext>
    </p:extLst>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418262"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7" y="612775"/>
            <a:ext cx="6408737"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6418262"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F84E99E-F311-4DF1-948C-EE093CE6CFF9}" type="slidenum">
              <a:rPr lang="en-US"/>
              <a:pPr/>
              <a:t>‹#›</a:t>
            </a:fld>
            <a:endParaRPr lang="en-US"/>
          </a:p>
        </p:txBody>
      </p:sp>
    </p:spTree>
    <p:extLst>
      <p:ext uri="{BB962C8B-B14F-4D97-AF65-F5344CB8AC3E}">
        <p14:creationId xmlns:p14="http://schemas.microsoft.com/office/powerpoint/2010/main" val="2947621146"/>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bwMode="auto">
          <a:xfrm>
            <a:off x="1752600" y="304800"/>
            <a:ext cx="7010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52227" name="Rectangle 3"/>
          <p:cNvSpPr>
            <a:spLocks noGrp="1" noChangeArrowheads="1"/>
          </p:cNvSpPr>
          <p:nvPr>
            <p:ph type="body" idx="1"/>
          </p:nvPr>
        </p:nvSpPr>
        <p:spPr bwMode="auto">
          <a:xfrm>
            <a:off x="1752600" y="1395413"/>
            <a:ext cx="7010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 Second level</a:t>
            </a:r>
          </a:p>
        </p:txBody>
      </p:sp>
      <p:sp>
        <p:nvSpPr>
          <p:cNvPr id="52228" name="Rectangle 4"/>
          <p:cNvSpPr>
            <a:spLocks noGrp="1" noChangeArrowheads="1"/>
          </p:cNvSpPr>
          <p:nvPr>
            <p:ph type="dt" sz="half" idx="2"/>
          </p:nvPr>
        </p:nvSpPr>
        <p:spPr bwMode="auto">
          <a:xfrm>
            <a:off x="1905000" y="64008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Bef>
                <a:spcPct val="0"/>
              </a:spcBef>
              <a:defRPr sz="1400">
                <a:solidFill>
                  <a:schemeClr val="tx2"/>
                </a:solidFill>
                <a:latin typeface="+mn-lt"/>
              </a:defRPr>
            </a:lvl1pPr>
          </a:lstStyle>
          <a:p>
            <a:endParaRPr lang="en-US" dirty="0"/>
          </a:p>
        </p:txBody>
      </p:sp>
      <p:sp>
        <p:nvSpPr>
          <p:cNvPr id="52229" name="Rectangle 5"/>
          <p:cNvSpPr>
            <a:spLocks noGrp="1" noChangeArrowheads="1"/>
          </p:cNvSpPr>
          <p:nvPr>
            <p:ph type="ftr" sz="quarter" idx="3"/>
          </p:nvPr>
        </p:nvSpPr>
        <p:spPr bwMode="auto">
          <a:xfrm>
            <a:off x="4316413" y="6400800"/>
            <a:ext cx="2084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lnSpc>
                <a:spcPct val="100000"/>
              </a:lnSpc>
              <a:spcBef>
                <a:spcPct val="0"/>
              </a:spcBef>
              <a:defRPr sz="1400">
                <a:solidFill>
                  <a:schemeClr val="tx2"/>
                </a:solidFill>
                <a:latin typeface="+mn-lt"/>
              </a:defRPr>
            </a:lvl1pPr>
          </a:lstStyle>
          <a:p>
            <a:endParaRPr lang="en-US" dirty="0"/>
          </a:p>
        </p:txBody>
      </p:sp>
      <p:sp>
        <p:nvSpPr>
          <p:cNvPr id="52230" name="Rectangle 6"/>
          <p:cNvSpPr>
            <a:spLocks noGrp="1" noChangeArrowheads="1"/>
          </p:cNvSpPr>
          <p:nvPr>
            <p:ph type="sldNum" sz="quarter" idx="4"/>
          </p:nvPr>
        </p:nvSpPr>
        <p:spPr bwMode="auto">
          <a:xfrm>
            <a:off x="7391400" y="64008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solidFill>
                  <a:schemeClr val="tx2"/>
                </a:solidFill>
                <a:latin typeface="+mn-lt"/>
              </a:defRPr>
            </a:lvl1pPr>
          </a:lstStyle>
          <a:p>
            <a:fld id="{DD1F01D4-9524-4813-B564-656FF752DF8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ransition>
    <p:fade thruBlk="1"/>
  </p:transition>
  <p:timing>
    <p:tnLst>
      <p:par>
        <p:cTn id="1" dur="indefinite" restart="never" nodeType="tmRoot"/>
      </p:par>
    </p:tnLst>
  </p:timing>
  <p:txStyles>
    <p:titleStyle>
      <a:lvl1pPr algn="l" rtl="0" eaLnBrk="1" fontAlgn="base" hangingPunct="1">
        <a:spcBef>
          <a:spcPct val="0"/>
        </a:spcBef>
        <a:spcAft>
          <a:spcPct val="0"/>
        </a:spcAft>
        <a:defRPr sz="3200" b="1">
          <a:solidFill>
            <a:schemeClr val="accent1">
              <a:lumMod val="50000"/>
            </a:schemeClr>
          </a:solidFill>
          <a:latin typeface="+mj-lt"/>
          <a:ea typeface="+mj-ea"/>
          <a:cs typeface="+mj-cs"/>
        </a:defRPr>
      </a:lvl1pPr>
      <a:lvl2pPr algn="l" rtl="0" eaLnBrk="1" fontAlgn="base" hangingPunct="1">
        <a:spcBef>
          <a:spcPct val="0"/>
        </a:spcBef>
        <a:spcAft>
          <a:spcPct val="0"/>
        </a:spcAft>
        <a:defRPr sz="3200" b="1">
          <a:solidFill>
            <a:srgbClr val="006666"/>
          </a:solidFill>
          <a:latin typeface="Tahoma" pitchFamily="34" charset="0"/>
        </a:defRPr>
      </a:lvl2pPr>
      <a:lvl3pPr algn="l" rtl="0" eaLnBrk="1" fontAlgn="base" hangingPunct="1">
        <a:spcBef>
          <a:spcPct val="0"/>
        </a:spcBef>
        <a:spcAft>
          <a:spcPct val="0"/>
        </a:spcAft>
        <a:defRPr sz="3200" b="1">
          <a:solidFill>
            <a:srgbClr val="006666"/>
          </a:solidFill>
          <a:latin typeface="Tahoma" pitchFamily="34" charset="0"/>
        </a:defRPr>
      </a:lvl3pPr>
      <a:lvl4pPr algn="l" rtl="0" eaLnBrk="1" fontAlgn="base" hangingPunct="1">
        <a:spcBef>
          <a:spcPct val="0"/>
        </a:spcBef>
        <a:spcAft>
          <a:spcPct val="0"/>
        </a:spcAft>
        <a:defRPr sz="3200" b="1">
          <a:solidFill>
            <a:srgbClr val="006666"/>
          </a:solidFill>
          <a:latin typeface="Tahoma" pitchFamily="34" charset="0"/>
        </a:defRPr>
      </a:lvl4pPr>
      <a:lvl5pPr algn="l" rtl="0" eaLnBrk="1" fontAlgn="base" hangingPunct="1">
        <a:spcBef>
          <a:spcPct val="0"/>
        </a:spcBef>
        <a:spcAft>
          <a:spcPct val="0"/>
        </a:spcAft>
        <a:defRPr sz="3200" b="1">
          <a:solidFill>
            <a:srgbClr val="006666"/>
          </a:solidFill>
          <a:latin typeface="Tahoma" pitchFamily="34" charset="0"/>
        </a:defRPr>
      </a:lvl5pPr>
      <a:lvl6pPr marL="457200" algn="l" rtl="0" eaLnBrk="1" fontAlgn="base" hangingPunct="1">
        <a:spcBef>
          <a:spcPct val="0"/>
        </a:spcBef>
        <a:spcAft>
          <a:spcPct val="0"/>
        </a:spcAft>
        <a:defRPr sz="3200" b="1">
          <a:solidFill>
            <a:srgbClr val="006666"/>
          </a:solidFill>
          <a:latin typeface="Tahoma" pitchFamily="34" charset="0"/>
        </a:defRPr>
      </a:lvl6pPr>
      <a:lvl7pPr marL="914400" algn="l" rtl="0" eaLnBrk="1" fontAlgn="base" hangingPunct="1">
        <a:spcBef>
          <a:spcPct val="0"/>
        </a:spcBef>
        <a:spcAft>
          <a:spcPct val="0"/>
        </a:spcAft>
        <a:defRPr sz="3200" b="1">
          <a:solidFill>
            <a:srgbClr val="006666"/>
          </a:solidFill>
          <a:latin typeface="Tahoma" pitchFamily="34" charset="0"/>
        </a:defRPr>
      </a:lvl7pPr>
      <a:lvl8pPr marL="1371600" algn="l" rtl="0" eaLnBrk="1" fontAlgn="base" hangingPunct="1">
        <a:spcBef>
          <a:spcPct val="0"/>
        </a:spcBef>
        <a:spcAft>
          <a:spcPct val="0"/>
        </a:spcAft>
        <a:defRPr sz="3200" b="1">
          <a:solidFill>
            <a:srgbClr val="006666"/>
          </a:solidFill>
          <a:latin typeface="Tahoma" pitchFamily="34" charset="0"/>
        </a:defRPr>
      </a:lvl8pPr>
      <a:lvl9pPr marL="1828800" algn="l" rtl="0" eaLnBrk="1" fontAlgn="base" hangingPunct="1">
        <a:spcBef>
          <a:spcPct val="0"/>
        </a:spcBef>
        <a:spcAft>
          <a:spcPct val="0"/>
        </a:spcAft>
        <a:defRPr sz="3200" b="1">
          <a:solidFill>
            <a:srgbClr val="006666"/>
          </a:solidFill>
          <a:latin typeface="Tahoma" pitchFamily="34" charset="0"/>
        </a:defRPr>
      </a:lvl9pPr>
    </p:titleStyle>
    <p:bodyStyle>
      <a:lvl1pPr marL="342900" indent="-342900" algn="l" rtl="0" eaLnBrk="1" fontAlgn="base" hangingPunct="1">
        <a:spcBef>
          <a:spcPct val="50000"/>
        </a:spcBef>
        <a:spcAft>
          <a:spcPct val="0"/>
        </a:spcAft>
        <a:buChar char="•"/>
        <a:defRPr sz="2400">
          <a:solidFill>
            <a:schemeClr val="tx2"/>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200" i="1">
          <a:solidFill>
            <a:schemeClr val="tx2"/>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200">
          <a:solidFill>
            <a:schemeClr val="tx1"/>
          </a:solidFill>
          <a:latin typeface="+mn-lt"/>
        </a:defRPr>
      </a:lvl5pPr>
      <a:lvl6pPr marL="2514600" indent="-228600" algn="l" rtl="0" eaLnBrk="1" fontAlgn="base" hangingPunct="1">
        <a:spcBef>
          <a:spcPct val="20000"/>
        </a:spcBef>
        <a:spcAft>
          <a:spcPct val="0"/>
        </a:spcAft>
        <a:buChar char="»"/>
        <a:defRPr sz="1200">
          <a:solidFill>
            <a:schemeClr val="tx1"/>
          </a:solidFill>
          <a:latin typeface="+mn-lt"/>
        </a:defRPr>
      </a:lvl6pPr>
      <a:lvl7pPr marL="2971800" indent="-228600" algn="l" rtl="0" eaLnBrk="1" fontAlgn="base" hangingPunct="1">
        <a:spcBef>
          <a:spcPct val="20000"/>
        </a:spcBef>
        <a:spcAft>
          <a:spcPct val="0"/>
        </a:spcAft>
        <a:buChar char="»"/>
        <a:defRPr sz="1200">
          <a:solidFill>
            <a:schemeClr val="tx1"/>
          </a:solidFill>
          <a:latin typeface="+mn-lt"/>
        </a:defRPr>
      </a:lvl7pPr>
      <a:lvl8pPr marL="3429000" indent="-228600" algn="l" rtl="0" eaLnBrk="1" fontAlgn="base" hangingPunct="1">
        <a:spcBef>
          <a:spcPct val="20000"/>
        </a:spcBef>
        <a:spcAft>
          <a:spcPct val="0"/>
        </a:spcAft>
        <a:buChar char="»"/>
        <a:defRPr sz="1200">
          <a:solidFill>
            <a:schemeClr val="tx1"/>
          </a:solidFill>
          <a:latin typeface="+mn-lt"/>
        </a:defRPr>
      </a:lvl8pPr>
      <a:lvl9pPr marL="3886200" indent="-228600" algn="l" rtl="0" eaLnBrk="1" fontAlgn="base" hangingPunct="1">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sathaporn.hu@ucalgary.c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husathap.github.io/"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814388" y="1339850"/>
            <a:ext cx="7429500" cy="1143000"/>
          </a:xfrm>
        </p:spPr>
        <p:txBody>
          <a:bodyPr/>
          <a:lstStyle/>
          <a:p>
            <a:r>
              <a:rPr lang="en-US" dirty="0" smtClean="0"/>
              <a:t>CPSC 217 T03</a:t>
            </a:r>
            <a:br>
              <a:rPr lang="en-US" dirty="0" smtClean="0"/>
            </a:br>
            <a:r>
              <a:rPr lang="en-US" dirty="0" smtClean="0"/>
              <a:t>Week I</a:t>
            </a:r>
            <a:endParaRPr lang="en-US" dirty="0"/>
          </a:p>
        </p:txBody>
      </p:sp>
      <p:sp>
        <p:nvSpPr>
          <p:cNvPr id="2051" name="Rectangle 3"/>
          <p:cNvSpPr>
            <a:spLocks noGrp="1" noChangeArrowheads="1"/>
          </p:cNvSpPr>
          <p:nvPr>
            <p:ph type="subTitle" idx="1"/>
          </p:nvPr>
        </p:nvSpPr>
        <p:spPr>
          <a:xfrm>
            <a:off x="2545492" y="2768600"/>
            <a:ext cx="5695221" cy="1109663"/>
          </a:xfrm>
        </p:spPr>
        <p:txBody>
          <a:bodyPr/>
          <a:lstStyle/>
          <a:p>
            <a:pPr>
              <a:spcBef>
                <a:spcPct val="0"/>
              </a:spcBef>
            </a:pPr>
            <a:r>
              <a:rPr lang="en-US" b="1" dirty="0" smtClean="0"/>
              <a:t>Part #1: Unix and HELLO WORLD</a:t>
            </a:r>
            <a:endParaRPr lang="en-US" b="1" dirty="0"/>
          </a:p>
          <a:p>
            <a:pPr>
              <a:spcBef>
                <a:spcPct val="0"/>
              </a:spcBef>
            </a:pPr>
            <a:r>
              <a:rPr lang="en-US" b="1" dirty="0" smtClean="0"/>
              <a:t>Hubert (</a:t>
            </a:r>
            <a:r>
              <a:rPr lang="en-US" b="1" dirty="0" err="1" smtClean="0"/>
              <a:t>Sathaporn</a:t>
            </a:r>
            <a:r>
              <a:rPr lang="en-US" b="1" dirty="0" smtClean="0"/>
              <a:t>) Hu</a:t>
            </a:r>
            <a:endParaRPr lang="en-US" b="1" i="1" dirty="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Rectangle 7"/>
          <p:cNvSpPr>
            <a:spLocks noGrp="1" noChangeArrowheads="1"/>
          </p:cNvSpPr>
          <p:nvPr>
            <p:ph type="title"/>
          </p:nvPr>
        </p:nvSpPr>
        <p:spPr/>
        <p:txBody>
          <a:bodyPr/>
          <a:lstStyle/>
          <a:p>
            <a:r>
              <a:rPr lang="en-US" dirty="0" smtClean="0"/>
              <a:t>Terminal 101: cd</a:t>
            </a:r>
            <a:endParaRPr lang="en-US" dirty="0"/>
          </a:p>
        </p:txBody>
      </p:sp>
      <p:sp>
        <p:nvSpPr>
          <p:cNvPr id="7176" name="Rectangle 8"/>
          <p:cNvSpPr>
            <a:spLocks noGrp="1" noChangeArrowheads="1"/>
          </p:cNvSpPr>
          <p:nvPr>
            <p:ph type="body" idx="1"/>
          </p:nvPr>
        </p:nvSpPr>
        <p:spPr>
          <a:xfrm>
            <a:off x="1752600" y="1395413"/>
            <a:ext cx="6858000" cy="4572000"/>
          </a:xfrm>
        </p:spPr>
        <p:txBody>
          <a:bodyPr/>
          <a:lstStyle/>
          <a:p>
            <a:pPr>
              <a:lnSpc>
                <a:spcPct val="90000"/>
              </a:lnSpc>
            </a:pPr>
            <a:r>
              <a:rPr lang="en-US" dirty="0" smtClean="0"/>
              <a:t>Well, you can see the folders, but what about accessing it?</a:t>
            </a:r>
          </a:p>
          <a:p>
            <a:pPr>
              <a:lnSpc>
                <a:spcPct val="90000"/>
              </a:lnSpc>
            </a:pPr>
            <a:r>
              <a:rPr lang="en-US" dirty="0" smtClean="0">
                <a:solidFill>
                  <a:schemeClr val="tx1"/>
                </a:solidFill>
                <a:cs typeface="Consolas" panose="020B0609020204030204" pitchFamily="49" charset="0"/>
              </a:rPr>
              <a:t>Use cd!</a:t>
            </a:r>
          </a:p>
          <a:p>
            <a:pPr>
              <a:lnSpc>
                <a:spcPct val="90000"/>
              </a:lnSpc>
            </a:pPr>
            <a:r>
              <a:rPr lang="en-US" dirty="0" smtClean="0">
                <a:solidFill>
                  <a:srgbClr val="0099FF"/>
                </a:solidFill>
                <a:cs typeface="Consolas" panose="020B0609020204030204" pitchFamily="49" charset="0"/>
              </a:rPr>
              <a:t>EXERCISE: Use cd into a folder listed by dir.</a:t>
            </a:r>
          </a:p>
          <a:p>
            <a:pPr>
              <a:lnSpc>
                <a:spcPct val="90000"/>
              </a:lnSpc>
            </a:pPr>
            <a:r>
              <a:rPr lang="en-US" dirty="0" smtClean="0">
                <a:solidFill>
                  <a:schemeClr val="tx1"/>
                </a:solidFill>
                <a:cs typeface="Consolas" panose="020B0609020204030204" pitchFamily="49" charset="0"/>
              </a:rPr>
              <a:t>If you need to backtrack, then type “cd ..”</a:t>
            </a:r>
          </a:p>
          <a:p>
            <a:pPr>
              <a:lnSpc>
                <a:spcPct val="90000"/>
              </a:lnSpc>
            </a:pPr>
            <a:r>
              <a:rPr lang="en-US" dirty="0" smtClean="0">
                <a:solidFill>
                  <a:srgbClr val="0099FF"/>
                </a:solidFill>
                <a:cs typeface="Consolas" panose="020B0609020204030204" pitchFamily="49" charset="0"/>
              </a:rPr>
              <a:t>EXERCISE: Backtrack by typing “cd ..”</a:t>
            </a:r>
          </a:p>
          <a:p>
            <a:pPr>
              <a:lnSpc>
                <a:spcPct val="90000"/>
              </a:lnSpc>
            </a:pPr>
            <a:endParaRPr lang="en-US" dirty="0">
              <a:solidFill>
                <a:srgbClr val="0099FF"/>
              </a:solidFill>
              <a:cs typeface="Consolas" panose="020B0609020204030204" pitchFamily="49" charset="0"/>
            </a:endParaRPr>
          </a:p>
          <a:p>
            <a:pPr>
              <a:lnSpc>
                <a:spcPct val="90000"/>
              </a:lnSpc>
            </a:pPr>
            <a:r>
              <a:rPr lang="en-US" dirty="0" smtClean="0">
                <a:solidFill>
                  <a:srgbClr val="FFC000"/>
                </a:solidFill>
                <a:cs typeface="Consolas" panose="020B0609020204030204" pitchFamily="49" charset="0"/>
              </a:rPr>
              <a:t>TIPS: You can also cd directly into a folder by execute cd with the folder’s path.</a:t>
            </a:r>
            <a:endParaRPr lang="en-US" dirty="0">
              <a:solidFill>
                <a:srgbClr val="FFC000"/>
              </a:solidFill>
              <a:cs typeface="Consolas" panose="020B0609020204030204" pitchFamily="49" charset="0"/>
            </a:endParaRPr>
          </a:p>
        </p:txBody>
      </p:sp>
    </p:spTree>
    <p:extLst>
      <p:ext uri="{BB962C8B-B14F-4D97-AF65-F5344CB8AC3E}">
        <p14:creationId xmlns:p14="http://schemas.microsoft.com/office/powerpoint/2010/main" val="2394114231"/>
      </p:ext>
    </p:extLst>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Rectangle 7"/>
          <p:cNvSpPr>
            <a:spLocks noGrp="1" noChangeArrowheads="1"/>
          </p:cNvSpPr>
          <p:nvPr>
            <p:ph type="title"/>
          </p:nvPr>
        </p:nvSpPr>
        <p:spPr/>
        <p:txBody>
          <a:bodyPr/>
          <a:lstStyle/>
          <a:p>
            <a:r>
              <a:rPr lang="en-US" dirty="0" smtClean="0"/>
              <a:t>Terminal 101: </a:t>
            </a:r>
            <a:r>
              <a:rPr lang="en-US" dirty="0" err="1" smtClean="0"/>
              <a:t>mkdir</a:t>
            </a:r>
            <a:r>
              <a:rPr lang="en-US" dirty="0" smtClean="0"/>
              <a:t>/</a:t>
            </a:r>
            <a:r>
              <a:rPr lang="en-US" dirty="0" err="1" smtClean="0"/>
              <a:t>rmdir</a:t>
            </a:r>
            <a:endParaRPr lang="en-US" dirty="0"/>
          </a:p>
        </p:txBody>
      </p:sp>
      <p:sp>
        <p:nvSpPr>
          <p:cNvPr id="7176" name="Rectangle 8"/>
          <p:cNvSpPr>
            <a:spLocks noGrp="1" noChangeArrowheads="1"/>
          </p:cNvSpPr>
          <p:nvPr>
            <p:ph type="body" idx="1"/>
          </p:nvPr>
        </p:nvSpPr>
        <p:spPr>
          <a:xfrm>
            <a:off x="1752600" y="1395413"/>
            <a:ext cx="6858000" cy="4572000"/>
          </a:xfrm>
        </p:spPr>
        <p:txBody>
          <a:bodyPr/>
          <a:lstStyle/>
          <a:p>
            <a:pPr>
              <a:lnSpc>
                <a:spcPct val="90000"/>
              </a:lnSpc>
            </a:pPr>
            <a:r>
              <a:rPr lang="en-US" dirty="0" smtClean="0"/>
              <a:t>You can also make a folder as well.</a:t>
            </a:r>
          </a:p>
          <a:p>
            <a:pPr>
              <a:lnSpc>
                <a:spcPct val="90000"/>
              </a:lnSpc>
            </a:pPr>
            <a:r>
              <a:rPr lang="en-US" dirty="0" smtClean="0">
                <a:solidFill>
                  <a:schemeClr val="tx1"/>
                </a:solidFill>
                <a:cs typeface="Consolas" panose="020B0609020204030204" pitchFamily="49" charset="0"/>
              </a:rPr>
              <a:t>Use “</a:t>
            </a:r>
            <a:r>
              <a:rPr lang="en-US" dirty="0" err="1" smtClean="0">
                <a:solidFill>
                  <a:schemeClr val="tx1"/>
                </a:solidFill>
                <a:cs typeface="Consolas" panose="020B0609020204030204" pitchFamily="49" charset="0"/>
              </a:rPr>
              <a:t>mkdir</a:t>
            </a:r>
            <a:r>
              <a:rPr lang="en-US" dirty="0" smtClean="0">
                <a:solidFill>
                  <a:schemeClr val="tx1"/>
                </a:solidFill>
                <a:cs typeface="Consolas" panose="020B0609020204030204" pitchFamily="49" charset="0"/>
              </a:rPr>
              <a:t>” to create a new one.</a:t>
            </a:r>
          </a:p>
          <a:p>
            <a:pPr>
              <a:lnSpc>
                <a:spcPct val="90000"/>
              </a:lnSpc>
            </a:pPr>
            <a:r>
              <a:rPr lang="en-US" dirty="0" smtClean="0">
                <a:solidFill>
                  <a:schemeClr val="tx1"/>
                </a:solidFill>
                <a:cs typeface="Consolas" panose="020B0609020204030204" pitchFamily="49" charset="0"/>
              </a:rPr>
              <a:t>Use “</a:t>
            </a:r>
            <a:r>
              <a:rPr lang="en-US" dirty="0" err="1" smtClean="0">
                <a:solidFill>
                  <a:schemeClr val="tx1"/>
                </a:solidFill>
                <a:cs typeface="Consolas" panose="020B0609020204030204" pitchFamily="49" charset="0"/>
              </a:rPr>
              <a:t>rmdir</a:t>
            </a:r>
            <a:r>
              <a:rPr lang="en-US" dirty="0" smtClean="0">
                <a:solidFill>
                  <a:schemeClr val="tx1"/>
                </a:solidFill>
                <a:cs typeface="Consolas" panose="020B0609020204030204" pitchFamily="49" charset="0"/>
              </a:rPr>
              <a:t>” to delete it!</a:t>
            </a:r>
          </a:p>
          <a:p>
            <a:pPr>
              <a:lnSpc>
                <a:spcPct val="90000"/>
              </a:lnSpc>
            </a:pPr>
            <a:r>
              <a:rPr lang="en-US" dirty="0" smtClean="0">
                <a:solidFill>
                  <a:srgbClr val="0099FF"/>
                </a:solidFill>
                <a:cs typeface="Consolas" panose="020B0609020204030204" pitchFamily="49" charset="0"/>
              </a:rPr>
              <a:t>EXERCISE: Make a new folder with </a:t>
            </a:r>
            <a:r>
              <a:rPr lang="en-US" dirty="0" err="1" smtClean="0">
                <a:solidFill>
                  <a:srgbClr val="0099FF"/>
                </a:solidFill>
                <a:cs typeface="Consolas" panose="020B0609020204030204" pitchFamily="49" charset="0"/>
              </a:rPr>
              <a:t>mkdir</a:t>
            </a:r>
            <a:r>
              <a:rPr lang="en-US" dirty="0">
                <a:solidFill>
                  <a:srgbClr val="0099FF"/>
                </a:solidFill>
                <a:cs typeface="Consolas" panose="020B0609020204030204" pitchFamily="49" charset="0"/>
              </a:rPr>
              <a:t> </a:t>
            </a:r>
            <a:r>
              <a:rPr lang="en-US" dirty="0" smtClean="0">
                <a:solidFill>
                  <a:srgbClr val="0099FF"/>
                </a:solidFill>
                <a:cs typeface="Consolas" panose="020B0609020204030204" pitchFamily="49" charset="0"/>
              </a:rPr>
              <a:t>and delete it with </a:t>
            </a:r>
            <a:r>
              <a:rPr lang="en-US" dirty="0" err="1" smtClean="0">
                <a:solidFill>
                  <a:srgbClr val="0099FF"/>
                </a:solidFill>
                <a:cs typeface="Consolas" panose="020B0609020204030204" pitchFamily="49" charset="0"/>
              </a:rPr>
              <a:t>rmdir</a:t>
            </a:r>
            <a:r>
              <a:rPr lang="en-US" dirty="0" smtClean="0">
                <a:solidFill>
                  <a:srgbClr val="0099FF"/>
                </a:solidFill>
                <a:cs typeface="Consolas" panose="020B0609020204030204" pitchFamily="49" charset="0"/>
              </a:rPr>
              <a:t>.</a:t>
            </a:r>
            <a:endParaRPr lang="en-US" dirty="0" smtClean="0">
              <a:solidFill>
                <a:srgbClr val="0099FF"/>
              </a:solidFill>
              <a:cs typeface="Consolas" panose="020B0609020204030204" pitchFamily="49" charset="0"/>
            </a:endParaRPr>
          </a:p>
          <a:p>
            <a:pPr>
              <a:lnSpc>
                <a:spcPct val="90000"/>
              </a:lnSpc>
            </a:pPr>
            <a:endParaRPr lang="en-US" dirty="0">
              <a:solidFill>
                <a:srgbClr val="0099FF"/>
              </a:solidFill>
              <a:cs typeface="Consolas" panose="020B0609020204030204" pitchFamily="49" charset="0"/>
            </a:endParaRPr>
          </a:p>
          <a:p>
            <a:pPr>
              <a:lnSpc>
                <a:spcPct val="90000"/>
              </a:lnSpc>
            </a:pPr>
            <a:r>
              <a:rPr lang="en-US" dirty="0" smtClean="0">
                <a:solidFill>
                  <a:srgbClr val="FFC000"/>
                </a:solidFill>
                <a:cs typeface="Consolas" panose="020B0609020204030204" pitchFamily="49" charset="0"/>
              </a:rPr>
              <a:t>DANGER: Deleting a folder through terminal doesn’t move it to a Trashcan. Rather, the whole folder is gone FOREVER!</a:t>
            </a:r>
          </a:p>
          <a:p>
            <a:pPr>
              <a:lnSpc>
                <a:spcPct val="90000"/>
              </a:lnSpc>
            </a:pPr>
            <a:r>
              <a:rPr lang="en-US" dirty="0" smtClean="0">
                <a:solidFill>
                  <a:srgbClr val="FFC000"/>
                </a:solidFill>
                <a:cs typeface="Consolas" panose="020B0609020204030204" pitchFamily="49" charset="0"/>
              </a:rPr>
              <a:t>TIPS: </a:t>
            </a:r>
            <a:r>
              <a:rPr lang="en-US" dirty="0" err="1" smtClean="0">
                <a:solidFill>
                  <a:srgbClr val="FFC000"/>
                </a:solidFill>
                <a:cs typeface="Consolas" panose="020B0609020204030204" pitchFamily="49" charset="0"/>
              </a:rPr>
              <a:t>rmdir</a:t>
            </a:r>
            <a:r>
              <a:rPr lang="en-US" dirty="0" smtClean="0">
                <a:solidFill>
                  <a:srgbClr val="FFC000"/>
                </a:solidFill>
                <a:cs typeface="Consolas" panose="020B0609020204030204" pitchFamily="49" charset="0"/>
              </a:rPr>
              <a:t> will only delete empty folder. You must empty the folder’s content first.</a:t>
            </a:r>
          </a:p>
        </p:txBody>
      </p:sp>
    </p:spTree>
    <p:extLst>
      <p:ext uri="{BB962C8B-B14F-4D97-AF65-F5344CB8AC3E}">
        <p14:creationId xmlns:p14="http://schemas.microsoft.com/office/powerpoint/2010/main" val="256268051"/>
      </p:ext>
    </p:extLst>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Terminal 101: </a:t>
            </a:r>
            <a:r>
              <a:rPr lang="en-US" dirty="0" err="1" smtClean="0"/>
              <a:t>rm</a:t>
            </a:r>
            <a:endParaRPr lang="en-US" dirty="0"/>
          </a:p>
        </p:txBody>
      </p:sp>
      <p:sp>
        <p:nvSpPr>
          <p:cNvPr id="3" name="Content Placeholder 2"/>
          <p:cNvSpPr>
            <a:spLocks noGrp="1"/>
          </p:cNvSpPr>
          <p:nvPr>
            <p:ph idx="1"/>
          </p:nvPr>
        </p:nvSpPr>
        <p:spPr/>
        <p:txBody>
          <a:bodyPr/>
          <a:lstStyle/>
          <a:p>
            <a:r>
              <a:rPr lang="en-US" dirty="0" smtClean="0"/>
              <a:t>If you want to delete a file, use </a:t>
            </a:r>
            <a:r>
              <a:rPr lang="en-US" dirty="0" err="1" smtClean="0"/>
              <a:t>rm</a:t>
            </a:r>
            <a:r>
              <a:rPr lang="en-US" dirty="0" smtClean="0"/>
              <a:t> to eliminate it.</a:t>
            </a:r>
          </a:p>
          <a:p>
            <a:r>
              <a:rPr lang="en-US" dirty="0" smtClean="0">
                <a:solidFill>
                  <a:srgbClr val="0099FF"/>
                </a:solidFill>
              </a:rPr>
              <a:t>EXERCISE: Type “touch garbage.txt” to create an empty file and then delete it.</a:t>
            </a:r>
          </a:p>
          <a:p>
            <a:endParaRPr lang="en-US" dirty="0"/>
          </a:p>
          <a:p>
            <a:r>
              <a:rPr lang="en-US" dirty="0" smtClean="0">
                <a:solidFill>
                  <a:srgbClr val="FF0000"/>
                </a:solidFill>
              </a:rPr>
              <a:t>DANGER: </a:t>
            </a:r>
            <a:r>
              <a:rPr lang="en-US" dirty="0" err="1" smtClean="0">
                <a:solidFill>
                  <a:srgbClr val="FF0000"/>
                </a:solidFill>
              </a:rPr>
              <a:t>rm</a:t>
            </a:r>
            <a:r>
              <a:rPr lang="en-US" dirty="0" smtClean="0">
                <a:solidFill>
                  <a:srgbClr val="FF0000"/>
                </a:solidFill>
              </a:rPr>
              <a:t> doesn’t move the file into the Trashcan! So if the file is deleted through </a:t>
            </a:r>
            <a:r>
              <a:rPr lang="en-US" dirty="0" err="1" smtClean="0">
                <a:solidFill>
                  <a:srgbClr val="FF0000"/>
                </a:solidFill>
              </a:rPr>
              <a:t>rm</a:t>
            </a:r>
            <a:r>
              <a:rPr lang="en-US" dirty="0" smtClean="0">
                <a:solidFill>
                  <a:srgbClr val="FF0000"/>
                </a:solidFill>
              </a:rPr>
              <a:t>, it’s pretty much gone!</a:t>
            </a:r>
          </a:p>
          <a:p>
            <a:r>
              <a:rPr lang="en-US" dirty="0" smtClean="0">
                <a:solidFill>
                  <a:srgbClr val="FFC000"/>
                </a:solidFill>
              </a:rPr>
              <a:t>TIPS: </a:t>
            </a:r>
            <a:r>
              <a:rPr lang="en-US" dirty="0" err="1" smtClean="0">
                <a:solidFill>
                  <a:srgbClr val="FFC000"/>
                </a:solidFill>
              </a:rPr>
              <a:t>rm</a:t>
            </a:r>
            <a:r>
              <a:rPr lang="en-US" dirty="0" smtClean="0">
                <a:solidFill>
                  <a:srgbClr val="FFC000"/>
                </a:solidFill>
              </a:rPr>
              <a:t> may ask you whether you’re really sure or not. Type Y to proceed, N to cancel!</a:t>
            </a:r>
            <a:endParaRPr lang="en-US" dirty="0">
              <a:solidFill>
                <a:srgbClr val="FFC000"/>
              </a:solidFill>
            </a:endParaRPr>
          </a:p>
        </p:txBody>
      </p:sp>
    </p:spTree>
    <p:extLst>
      <p:ext uri="{BB962C8B-B14F-4D97-AF65-F5344CB8AC3E}">
        <p14:creationId xmlns:p14="http://schemas.microsoft.com/office/powerpoint/2010/main" val="2856656819"/>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Terminal 101: </a:t>
            </a:r>
            <a:r>
              <a:rPr lang="en-US" dirty="0" smtClean="0"/>
              <a:t>Executing a program</a:t>
            </a:r>
            <a:endParaRPr lang="en-US" dirty="0"/>
          </a:p>
        </p:txBody>
      </p:sp>
      <p:sp>
        <p:nvSpPr>
          <p:cNvPr id="3" name="Content Placeholder 2"/>
          <p:cNvSpPr>
            <a:spLocks noGrp="1"/>
          </p:cNvSpPr>
          <p:nvPr>
            <p:ph idx="1"/>
          </p:nvPr>
        </p:nvSpPr>
        <p:spPr/>
        <p:txBody>
          <a:bodyPr/>
          <a:lstStyle/>
          <a:p>
            <a:r>
              <a:rPr lang="en-US" dirty="0" smtClean="0"/>
              <a:t>If you want to execute a file, simply type its path into the Terminal.</a:t>
            </a:r>
          </a:p>
          <a:p>
            <a:r>
              <a:rPr lang="en-US" dirty="0" smtClean="0">
                <a:solidFill>
                  <a:srgbClr val="FFC000"/>
                </a:solidFill>
              </a:rPr>
              <a:t>TIPS: Sometimes, the file can be locked! I won’t go into the detail on how to unlock it.</a:t>
            </a:r>
          </a:p>
          <a:p>
            <a:r>
              <a:rPr lang="en-US" dirty="0" smtClean="0">
                <a:solidFill>
                  <a:schemeClr val="tx1"/>
                </a:solidFill>
              </a:rPr>
              <a:t>Certain programs can be opened just by typing its name, so you don’t need to know its path.</a:t>
            </a:r>
          </a:p>
          <a:p>
            <a:pPr lvl="1"/>
            <a:r>
              <a:rPr lang="en-US" dirty="0" smtClean="0">
                <a:solidFill>
                  <a:schemeClr val="tx1"/>
                </a:solidFill>
              </a:rPr>
              <a:t>Examples are: </a:t>
            </a:r>
            <a:r>
              <a:rPr lang="en-US" dirty="0" err="1" smtClean="0">
                <a:solidFill>
                  <a:schemeClr val="tx1"/>
                </a:solidFill>
              </a:rPr>
              <a:t>dir</a:t>
            </a:r>
            <a:r>
              <a:rPr lang="en-US" dirty="0" smtClean="0">
                <a:solidFill>
                  <a:schemeClr val="tx1"/>
                </a:solidFill>
              </a:rPr>
              <a:t>, ls, cd, </a:t>
            </a:r>
            <a:r>
              <a:rPr lang="en-US" dirty="0" err="1" smtClean="0">
                <a:solidFill>
                  <a:schemeClr val="tx1"/>
                </a:solidFill>
              </a:rPr>
              <a:t>mkdir</a:t>
            </a:r>
            <a:r>
              <a:rPr lang="en-US" dirty="0" smtClean="0">
                <a:solidFill>
                  <a:schemeClr val="tx1"/>
                </a:solidFill>
              </a:rPr>
              <a:t>, </a:t>
            </a:r>
            <a:r>
              <a:rPr lang="en-US" dirty="0" err="1" smtClean="0">
                <a:solidFill>
                  <a:schemeClr val="tx1"/>
                </a:solidFill>
              </a:rPr>
              <a:t>rmdir</a:t>
            </a:r>
            <a:r>
              <a:rPr lang="en-US" dirty="0" smtClean="0">
                <a:solidFill>
                  <a:schemeClr val="tx1"/>
                </a:solidFill>
              </a:rPr>
              <a:t>, </a:t>
            </a:r>
            <a:r>
              <a:rPr lang="en-US" dirty="0" err="1" smtClean="0">
                <a:solidFill>
                  <a:schemeClr val="tx1"/>
                </a:solidFill>
              </a:rPr>
              <a:t>rm</a:t>
            </a:r>
            <a:r>
              <a:rPr lang="en-US" dirty="0" smtClean="0">
                <a:solidFill>
                  <a:schemeClr val="tx1"/>
                </a:solidFill>
              </a:rPr>
              <a:t>, python, …</a:t>
            </a:r>
          </a:p>
          <a:p>
            <a:r>
              <a:rPr lang="en-US" dirty="0" smtClean="0">
                <a:solidFill>
                  <a:schemeClr val="tx1"/>
                </a:solidFill>
              </a:rPr>
              <a:t>If you don’t know how to use a program, then open it with --help.</a:t>
            </a:r>
          </a:p>
          <a:p>
            <a:r>
              <a:rPr lang="en-US" dirty="0" smtClean="0">
                <a:solidFill>
                  <a:srgbClr val="0099FF"/>
                </a:solidFill>
              </a:rPr>
              <a:t>EXERCISE: Try getting help for ls.</a:t>
            </a:r>
          </a:p>
        </p:txBody>
      </p:sp>
    </p:spTree>
    <p:extLst>
      <p:ext uri="{BB962C8B-B14F-4D97-AF65-F5344CB8AC3E}">
        <p14:creationId xmlns:p14="http://schemas.microsoft.com/office/powerpoint/2010/main" val="996653132"/>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your password!</a:t>
            </a:r>
            <a:endParaRPr lang="en-US" dirty="0"/>
          </a:p>
        </p:txBody>
      </p:sp>
      <p:sp>
        <p:nvSpPr>
          <p:cNvPr id="3" name="Content Placeholder 2"/>
          <p:cNvSpPr>
            <a:spLocks noGrp="1"/>
          </p:cNvSpPr>
          <p:nvPr>
            <p:ph idx="1"/>
          </p:nvPr>
        </p:nvSpPr>
        <p:spPr/>
        <p:txBody>
          <a:bodyPr/>
          <a:lstStyle/>
          <a:p>
            <a:r>
              <a:rPr lang="en-US" dirty="0" smtClean="0"/>
              <a:t>Some of you may not have changed your password for your </a:t>
            </a:r>
            <a:r>
              <a:rPr lang="en-US" dirty="0" err="1" smtClean="0"/>
              <a:t>UCalgary</a:t>
            </a:r>
            <a:r>
              <a:rPr lang="en-US" dirty="0" smtClean="0"/>
              <a:t> IT account.</a:t>
            </a:r>
            <a:endParaRPr lang="en-US" dirty="0">
              <a:solidFill>
                <a:srgbClr val="0099FF"/>
              </a:solidFill>
            </a:endParaRPr>
          </a:p>
          <a:p>
            <a:r>
              <a:rPr lang="en-US" dirty="0" smtClean="0">
                <a:solidFill>
                  <a:schemeClr val="tx1"/>
                </a:solidFill>
              </a:rPr>
              <a:t>So after class, please use this terminal program </a:t>
            </a:r>
            <a:r>
              <a:rPr lang="en-US" dirty="0" err="1" smtClean="0">
                <a:solidFill>
                  <a:schemeClr val="tx1"/>
                </a:solidFill>
              </a:rPr>
              <a:t>passwd</a:t>
            </a:r>
            <a:r>
              <a:rPr lang="en-US" dirty="0" smtClean="0">
                <a:solidFill>
                  <a:schemeClr val="tx1"/>
                </a:solidFill>
              </a:rPr>
              <a:t> on a computer in the lab to change it!</a:t>
            </a:r>
          </a:p>
          <a:p>
            <a:r>
              <a:rPr lang="en-US" dirty="0" smtClean="0">
                <a:solidFill>
                  <a:schemeClr val="tx1"/>
                </a:solidFill>
              </a:rPr>
              <a:t>Of course, if you don’t know how to use </a:t>
            </a:r>
            <a:r>
              <a:rPr lang="en-US" dirty="0" err="1" smtClean="0">
                <a:solidFill>
                  <a:schemeClr val="tx1"/>
                </a:solidFill>
              </a:rPr>
              <a:t>passwd</a:t>
            </a:r>
            <a:r>
              <a:rPr lang="en-US" dirty="0" smtClean="0">
                <a:solidFill>
                  <a:schemeClr val="tx1"/>
                </a:solidFill>
              </a:rPr>
              <a:t>, use </a:t>
            </a:r>
            <a:r>
              <a:rPr lang="en-US" dirty="0" err="1" smtClean="0">
                <a:solidFill>
                  <a:schemeClr val="tx1"/>
                </a:solidFill>
              </a:rPr>
              <a:t>passwd</a:t>
            </a:r>
            <a:r>
              <a:rPr lang="en-US" dirty="0" smtClean="0">
                <a:solidFill>
                  <a:schemeClr val="tx1"/>
                </a:solidFill>
              </a:rPr>
              <a:t> --help or Google!</a:t>
            </a:r>
          </a:p>
          <a:p>
            <a:r>
              <a:rPr lang="en-US" dirty="0" smtClean="0">
                <a:solidFill>
                  <a:schemeClr val="tx1"/>
                </a:solidFill>
              </a:rPr>
              <a:t>Seriously, you must be good at Googling stuffs if you want to survive computer science!</a:t>
            </a:r>
          </a:p>
        </p:txBody>
      </p:sp>
    </p:spTree>
    <p:extLst>
      <p:ext uri="{BB962C8B-B14F-4D97-AF65-F5344CB8AC3E}">
        <p14:creationId xmlns:p14="http://schemas.microsoft.com/office/powerpoint/2010/main" val="159267544"/>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 World!</a:t>
            </a:r>
            <a:endParaRPr lang="en-US" dirty="0"/>
          </a:p>
        </p:txBody>
      </p:sp>
      <p:sp>
        <p:nvSpPr>
          <p:cNvPr id="3" name="Content Placeholder 2"/>
          <p:cNvSpPr>
            <a:spLocks noGrp="1"/>
          </p:cNvSpPr>
          <p:nvPr>
            <p:ph idx="1"/>
          </p:nvPr>
        </p:nvSpPr>
        <p:spPr/>
        <p:txBody>
          <a:bodyPr/>
          <a:lstStyle/>
          <a:p>
            <a:r>
              <a:rPr lang="en-US" dirty="0" smtClean="0">
                <a:solidFill>
                  <a:srgbClr val="0099FF"/>
                </a:solidFill>
              </a:rPr>
              <a:t>EXERCISE: Make a Python program that prints Hello World! on to the screen in a text editor of your choice.</a:t>
            </a:r>
          </a:p>
          <a:p>
            <a:r>
              <a:rPr lang="en-US" dirty="0" smtClean="0">
                <a:solidFill>
                  <a:srgbClr val="00B050"/>
                </a:solidFill>
              </a:rPr>
              <a:t>HINT: You only need one line!</a:t>
            </a:r>
          </a:p>
          <a:p>
            <a:r>
              <a:rPr lang="en-US" dirty="0" smtClean="0">
                <a:cs typeface="Consolas" panose="020B0609020204030204" pitchFamily="49" charset="0"/>
              </a:rPr>
              <a:t>To execute this code, you must go use Terminal to run a program named python using the path of the program as a parameter.</a:t>
            </a:r>
          </a:p>
          <a:p>
            <a:r>
              <a:rPr lang="en-US" dirty="0">
                <a:solidFill>
                  <a:srgbClr val="0099FF"/>
                </a:solidFill>
              </a:rPr>
              <a:t>EXTENDED EXERCISE: Complete Exercise #1 given by your instructor</a:t>
            </a:r>
            <a:r>
              <a:rPr lang="en-US" dirty="0" smtClean="0">
                <a:solidFill>
                  <a:srgbClr val="0099FF"/>
                </a:solidFill>
              </a:rPr>
              <a:t>.</a:t>
            </a:r>
            <a:endParaRPr lang="en-US" dirty="0">
              <a:solidFill>
                <a:srgbClr val="0099FF"/>
              </a:solidFill>
            </a:endParaRPr>
          </a:p>
        </p:txBody>
      </p:sp>
    </p:spTree>
    <p:extLst>
      <p:ext uri="{BB962C8B-B14F-4D97-AF65-F5344CB8AC3E}">
        <p14:creationId xmlns:p14="http://schemas.microsoft.com/office/powerpoint/2010/main" val="1039702099"/>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9"/>
          <p:cNvSpPr>
            <a:spLocks noGrp="1" noChangeArrowheads="1"/>
          </p:cNvSpPr>
          <p:nvPr>
            <p:ph type="title"/>
          </p:nvPr>
        </p:nvSpPr>
        <p:spPr/>
        <p:txBody>
          <a:bodyPr/>
          <a:lstStyle/>
          <a:p>
            <a:r>
              <a:rPr lang="en-US" dirty="0" smtClean="0"/>
              <a:t>About Me</a:t>
            </a:r>
            <a:endParaRPr lang="en-US" dirty="0"/>
          </a:p>
        </p:txBody>
      </p:sp>
      <p:sp>
        <p:nvSpPr>
          <p:cNvPr id="8202" name="Rectangle 10"/>
          <p:cNvSpPr>
            <a:spLocks noGrp="1" noChangeArrowheads="1"/>
          </p:cNvSpPr>
          <p:nvPr>
            <p:ph type="body" idx="1"/>
          </p:nvPr>
        </p:nvSpPr>
        <p:spPr>
          <a:noFill/>
        </p:spPr>
        <p:txBody>
          <a:bodyPr/>
          <a:lstStyle/>
          <a:p>
            <a:r>
              <a:rPr lang="en-US" dirty="0" smtClean="0"/>
              <a:t>My name is Hubert (</a:t>
            </a:r>
            <a:r>
              <a:rPr lang="en-US" dirty="0" err="1" smtClean="0"/>
              <a:t>Sathaporn</a:t>
            </a:r>
            <a:r>
              <a:rPr lang="en-US" dirty="0" smtClean="0"/>
              <a:t>) Hu.</a:t>
            </a:r>
          </a:p>
          <a:p>
            <a:pPr lvl="1"/>
            <a:r>
              <a:rPr lang="en-US" dirty="0" smtClean="0"/>
              <a:t>You should only call me </a:t>
            </a:r>
            <a:r>
              <a:rPr lang="en-US" dirty="0" err="1" smtClean="0"/>
              <a:t>Sathaporn</a:t>
            </a:r>
            <a:r>
              <a:rPr lang="en-US" dirty="0" smtClean="0"/>
              <a:t> if you know Thai… Otherwise, call me Hubert.</a:t>
            </a:r>
          </a:p>
          <a:p>
            <a:r>
              <a:rPr lang="en-US" dirty="0" smtClean="0"/>
              <a:t>My email address is: </a:t>
            </a:r>
            <a:r>
              <a:rPr lang="en-US" dirty="0" smtClean="0">
                <a:hlinkClick r:id="rId3"/>
              </a:rPr>
              <a:t>sathaporn.hu@ucalgary.ca</a:t>
            </a:r>
            <a:endParaRPr lang="en-US" dirty="0" smtClean="0"/>
          </a:p>
          <a:p>
            <a:pPr lvl="1"/>
            <a:r>
              <a:rPr lang="en-US" dirty="0" smtClean="0"/>
              <a:t>Please put CPSC217 in email’s subject</a:t>
            </a:r>
          </a:p>
          <a:p>
            <a:r>
              <a:rPr lang="en-US" dirty="0" smtClean="0"/>
              <a:t>I also have website: </a:t>
            </a:r>
            <a:r>
              <a:rPr lang="en-US" dirty="0" smtClean="0">
                <a:hlinkClick r:id="rId4"/>
              </a:rPr>
              <a:t>http://husathap.github.io</a:t>
            </a:r>
            <a:r>
              <a:rPr lang="en-US" dirty="0" smtClean="0"/>
              <a:t>.</a:t>
            </a:r>
          </a:p>
          <a:p>
            <a:pPr lvl="1"/>
            <a:r>
              <a:rPr lang="en-US" dirty="0" smtClean="0"/>
              <a:t>The course material is also available here!</a:t>
            </a:r>
            <a:endParaRPr lang="en-US" dirty="0"/>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 name="Rectangle 10"/>
          <p:cNvSpPr>
            <a:spLocks noGrp="1" noChangeArrowheads="1"/>
          </p:cNvSpPr>
          <p:nvPr>
            <p:ph type="title"/>
          </p:nvPr>
        </p:nvSpPr>
        <p:spPr/>
        <p:txBody>
          <a:bodyPr/>
          <a:lstStyle/>
          <a:p>
            <a:r>
              <a:rPr lang="en-US" dirty="0" smtClean="0"/>
              <a:t>Today’s Tutorial</a:t>
            </a:r>
            <a:endParaRPr lang="en-US" dirty="0"/>
          </a:p>
        </p:txBody>
      </p:sp>
      <p:sp>
        <p:nvSpPr>
          <p:cNvPr id="3083" name="Rectangle 11"/>
          <p:cNvSpPr>
            <a:spLocks noGrp="1" noChangeArrowheads="1"/>
          </p:cNvSpPr>
          <p:nvPr>
            <p:ph type="body" idx="1"/>
          </p:nvPr>
        </p:nvSpPr>
        <p:spPr/>
        <p:txBody>
          <a:bodyPr/>
          <a:lstStyle/>
          <a:p>
            <a:r>
              <a:rPr lang="en-US" dirty="0" smtClean="0"/>
              <a:t>Tips!</a:t>
            </a:r>
          </a:p>
          <a:p>
            <a:r>
              <a:rPr lang="en-US" dirty="0"/>
              <a:t>Installing </a:t>
            </a:r>
            <a:r>
              <a:rPr lang="en-US" dirty="0" smtClean="0"/>
              <a:t>Python</a:t>
            </a:r>
            <a:endParaRPr lang="en-US" dirty="0" smtClean="0"/>
          </a:p>
          <a:p>
            <a:r>
              <a:rPr lang="en-US" dirty="0" smtClean="0"/>
              <a:t>Terminal 101</a:t>
            </a:r>
          </a:p>
          <a:p>
            <a:r>
              <a:rPr lang="en-US" dirty="0" smtClean="0"/>
              <a:t>Changing Password</a:t>
            </a:r>
          </a:p>
          <a:p>
            <a:r>
              <a:rPr lang="en-US" dirty="0" smtClean="0"/>
              <a:t>Hello World!</a:t>
            </a:r>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a:t>
            </a:r>
            <a:endParaRPr lang="en-US" dirty="0"/>
          </a:p>
        </p:txBody>
      </p:sp>
      <p:sp>
        <p:nvSpPr>
          <p:cNvPr id="3" name="Content Placeholder 2"/>
          <p:cNvSpPr>
            <a:spLocks noGrp="1"/>
          </p:cNvSpPr>
          <p:nvPr>
            <p:ph idx="1"/>
          </p:nvPr>
        </p:nvSpPr>
        <p:spPr/>
        <p:txBody>
          <a:bodyPr/>
          <a:lstStyle/>
          <a:p>
            <a:pPr marL="0" indent="0">
              <a:buNone/>
            </a:pPr>
            <a:r>
              <a:rPr lang="en-US" dirty="0" smtClean="0"/>
              <a:t>To help you survive university, I have some tips for you!</a:t>
            </a:r>
          </a:p>
          <a:p>
            <a:pPr marL="457200" indent="-457200">
              <a:buFont typeface="+mj-lt"/>
              <a:buAutoNum type="arabicPeriod"/>
            </a:pPr>
            <a:r>
              <a:rPr lang="en-US" dirty="0" smtClean="0"/>
              <a:t>Your TA is also a student. So he probably doesn’t know everything.</a:t>
            </a:r>
          </a:p>
          <a:p>
            <a:pPr marL="457200" indent="-457200">
              <a:buFont typeface="+mj-lt"/>
              <a:buAutoNum type="arabicPeriod"/>
            </a:pPr>
            <a:r>
              <a:rPr lang="en-US" dirty="0" smtClean="0"/>
              <a:t>Your TA is also busy, so he might be not able to help you with everything. (This also means don’t leave your questions until the day before the assignment is due!)</a:t>
            </a:r>
          </a:p>
          <a:p>
            <a:pPr marL="457200" indent="-457200">
              <a:buFont typeface="+mj-lt"/>
              <a:buAutoNum type="arabicPeriod"/>
            </a:pPr>
            <a:r>
              <a:rPr lang="en-US" dirty="0" smtClean="0"/>
              <a:t>University is FAST &amp; FURIOUS! So get familiar with your class content now! You are also expected to know the materials more thoroughly!</a:t>
            </a:r>
          </a:p>
        </p:txBody>
      </p:sp>
    </p:spTree>
    <p:extLst>
      <p:ext uri="{BB962C8B-B14F-4D97-AF65-F5344CB8AC3E}">
        <p14:creationId xmlns:p14="http://schemas.microsoft.com/office/powerpoint/2010/main" val="959341124"/>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Python</a:t>
            </a:r>
            <a:endParaRPr lang="en-US" dirty="0"/>
          </a:p>
        </p:txBody>
      </p:sp>
      <p:sp>
        <p:nvSpPr>
          <p:cNvPr id="3" name="Content Placeholder 2"/>
          <p:cNvSpPr>
            <a:spLocks noGrp="1"/>
          </p:cNvSpPr>
          <p:nvPr>
            <p:ph idx="1"/>
          </p:nvPr>
        </p:nvSpPr>
        <p:spPr/>
        <p:txBody>
          <a:bodyPr/>
          <a:lstStyle/>
          <a:p>
            <a:r>
              <a:rPr lang="en-US" dirty="0" smtClean="0"/>
              <a:t>Please install Python 3 (AND NOT VERSION 2+) on the machine.</a:t>
            </a:r>
          </a:p>
          <a:p>
            <a:r>
              <a:rPr lang="en-US" dirty="0" smtClean="0">
                <a:solidFill>
                  <a:schemeClr val="tx1"/>
                </a:solidFill>
              </a:rPr>
              <a:t>If you are using the lab’s computer, Python 3 is already installed.</a:t>
            </a:r>
          </a:p>
          <a:p>
            <a:r>
              <a:rPr lang="en-US" dirty="0" smtClean="0">
                <a:solidFill>
                  <a:schemeClr val="tx1"/>
                </a:solidFill>
              </a:rPr>
              <a:t>Each platform handles the installation differently, so I suggest that you look into Python’s website for it.</a:t>
            </a:r>
          </a:p>
        </p:txBody>
      </p:sp>
    </p:spTree>
    <p:extLst>
      <p:ext uri="{BB962C8B-B14F-4D97-AF65-F5344CB8AC3E}">
        <p14:creationId xmlns:p14="http://schemas.microsoft.com/office/powerpoint/2010/main" val="2309313072"/>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5"/>
          <p:cNvSpPr>
            <a:spLocks noGrp="1" noChangeArrowheads="1"/>
          </p:cNvSpPr>
          <p:nvPr>
            <p:ph type="title"/>
          </p:nvPr>
        </p:nvSpPr>
        <p:spPr/>
        <p:txBody>
          <a:bodyPr/>
          <a:lstStyle/>
          <a:p>
            <a:r>
              <a:rPr lang="en-US" dirty="0" smtClean="0"/>
              <a:t>Terminal 101</a:t>
            </a:r>
            <a:endParaRPr lang="en-US" dirty="0"/>
          </a:p>
        </p:txBody>
      </p:sp>
      <p:sp>
        <p:nvSpPr>
          <p:cNvPr id="5126" name="Rectangle 6"/>
          <p:cNvSpPr>
            <a:spLocks noGrp="1" noChangeArrowheads="1"/>
          </p:cNvSpPr>
          <p:nvPr>
            <p:ph type="body" idx="1"/>
          </p:nvPr>
        </p:nvSpPr>
        <p:spPr>
          <a:xfrm>
            <a:off x="1752600" y="1395413"/>
            <a:ext cx="6735763" cy="4572000"/>
          </a:xfrm>
        </p:spPr>
        <p:txBody>
          <a:bodyPr/>
          <a:lstStyle/>
          <a:p>
            <a:r>
              <a:rPr lang="en-US" dirty="0" smtClean="0"/>
              <a:t>From what I heard from your instructor, most of you haven’t attended the block week class that will teach you how to use Unix…</a:t>
            </a:r>
          </a:p>
          <a:p>
            <a:r>
              <a:rPr lang="en-US" dirty="0" smtClean="0"/>
              <a:t>Which is a shame…</a:t>
            </a:r>
          </a:p>
          <a:p>
            <a:r>
              <a:rPr lang="en-US" dirty="0" smtClean="0"/>
              <a:t>However, the instructor has asked me to teach the basic of shell scripting.</a:t>
            </a:r>
          </a:p>
          <a:p>
            <a:endParaRPr lang="en-US" dirty="0"/>
          </a:p>
          <a:p>
            <a:r>
              <a:rPr lang="en-US" dirty="0" smtClean="0">
                <a:solidFill>
                  <a:srgbClr val="FF0000"/>
                </a:solidFill>
              </a:rPr>
              <a:t>Terminal 101 won’t show up in your exam, so don’t worry about it too much. This tutorial covers this topic very shallowly though, so it helps if you do more self-studying on it.</a:t>
            </a:r>
            <a:endParaRPr lang="en-US" dirty="0">
              <a:solidFill>
                <a:srgbClr val="FF0000"/>
              </a:solidFill>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Rectangle 8"/>
          <p:cNvSpPr>
            <a:spLocks noGrp="1" noChangeArrowheads="1"/>
          </p:cNvSpPr>
          <p:nvPr>
            <p:ph type="title"/>
          </p:nvPr>
        </p:nvSpPr>
        <p:spPr/>
        <p:txBody>
          <a:bodyPr/>
          <a:lstStyle/>
          <a:p>
            <a:r>
              <a:rPr lang="en-US" dirty="0" smtClean="0"/>
              <a:t>Terminal 101</a:t>
            </a:r>
            <a:endParaRPr lang="en-US" dirty="0"/>
          </a:p>
        </p:txBody>
      </p:sp>
      <p:sp>
        <p:nvSpPr>
          <p:cNvPr id="4105" name="Rectangle 9"/>
          <p:cNvSpPr>
            <a:spLocks noGrp="1" noChangeArrowheads="1"/>
          </p:cNvSpPr>
          <p:nvPr>
            <p:ph type="body" idx="1"/>
          </p:nvPr>
        </p:nvSpPr>
        <p:spPr/>
        <p:txBody>
          <a:bodyPr/>
          <a:lstStyle/>
          <a:p>
            <a:r>
              <a:rPr lang="en-US" dirty="0" smtClean="0"/>
              <a:t>To get started, open your terminal.</a:t>
            </a:r>
          </a:p>
          <a:p>
            <a:pPr lvl="1"/>
            <a:r>
              <a:rPr lang="en-US" dirty="0" smtClean="0"/>
              <a:t>If you’re using Windows, you can open </a:t>
            </a:r>
            <a:r>
              <a:rPr lang="en-US" dirty="0" err="1" smtClean="0"/>
              <a:t>Powershell</a:t>
            </a:r>
            <a:r>
              <a:rPr lang="en-US" dirty="0" smtClean="0"/>
              <a:t>.</a:t>
            </a:r>
          </a:p>
          <a:p>
            <a:r>
              <a:rPr lang="en-US" dirty="0" smtClean="0"/>
              <a:t>Then you will greeted with an unfriendly screen with something like this:</a:t>
            </a:r>
            <a:endParaRPr lang="en-US" dirty="0"/>
          </a:p>
          <a:p>
            <a:pPr marL="0" indent="0">
              <a:buNone/>
            </a:pPr>
            <a:r>
              <a:rPr lang="en-US" dirty="0" smtClean="0">
                <a:latin typeface="Consolas" panose="020B0609020204030204" pitchFamily="49" charset="0"/>
                <a:cs typeface="Consolas" panose="020B0609020204030204" pitchFamily="49" charset="0"/>
              </a:rPr>
              <a:t>	...stuffs...&gt;</a:t>
            </a:r>
            <a:endParaRPr lang="en-US" dirty="0">
              <a:latin typeface="Consolas" panose="020B0609020204030204" pitchFamily="49" charset="0"/>
              <a:cs typeface="Consolas" panose="020B0609020204030204" pitchFamily="49" charset="0"/>
            </a:endParaRPr>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Rectangle 7"/>
          <p:cNvSpPr>
            <a:spLocks noGrp="1" noChangeArrowheads="1"/>
          </p:cNvSpPr>
          <p:nvPr>
            <p:ph type="title"/>
          </p:nvPr>
        </p:nvSpPr>
        <p:spPr/>
        <p:txBody>
          <a:bodyPr/>
          <a:lstStyle/>
          <a:p>
            <a:r>
              <a:rPr lang="en-US" dirty="0" smtClean="0"/>
              <a:t>Terminal 101: </a:t>
            </a:r>
            <a:r>
              <a:rPr lang="en-US" dirty="0" err="1" smtClean="0"/>
              <a:t>pwd</a:t>
            </a:r>
            <a:endParaRPr lang="en-US" dirty="0"/>
          </a:p>
        </p:txBody>
      </p:sp>
      <p:sp>
        <p:nvSpPr>
          <p:cNvPr id="7176" name="Rectangle 8"/>
          <p:cNvSpPr>
            <a:spLocks noGrp="1" noChangeArrowheads="1"/>
          </p:cNvSpPr>
          <p:nvPr>
            <p:ph type="body" idx="1"/>
          </p:nvPr>
        </p:nvSpPr>
        <p:spPr>
          <a:xfrm>
            <a:off x="1752600" y="1395413"/>
            <a:ext cx="6858000" cy="4572000"/>
          </a:xfrm>
        </p:spPr>
        <p:txBody>
          <a:bodyPr/>
          <a:lstStyle/>
          <a:p>
            <a:pPr>
              <a:lnSpc>
                <a:spcPct val="90000"/>
              </a:lnSpc>
            </a:pPr>
            <a:r>
              <a:rPr lang="en-US" dirty="0" smtClean="0"/>
              <a:t>In your terminal, you will be positioned inside a folder … normally in your root or your user folder. The current directory is indicated in </a:t>
            </a:r>
            <a:r>
              <a:rPr lang="en-US" dirty="0" smtClean="0">
                <a:latin typeface="Consolas" panose="020B0609020204030204" pitchFamily="49" charset="0"/>
                <a:cs typeface="Consolas" panose="020B0609020204030204" pitchFamily="49" charset="0"/>
              </a:rPr>
              <a:t>…stuffs… </a:t>
            </a:r>
          </a:p>
          <a:p>
            <a:pPr marL="457200" lvl="1" indent="0">
              <a:lnSpc>
                <a:spcPct val="90000"/>
              </a:lnSpc>
              <a:buNone/>
            </a:pPr>
            <a:r>
              <a:rPr lang="en-US" dirty="0" smtClean="0">
                <a:solidFill>
                  <a:srgbClr val="FF0000"/>
                </a:solidFill>
                <a:latin typeface="Consolas" panose="020B0609020204030204" pitchFamily="49" charset="0"/>
                <a:cs typeface="Consolas" panose="020B0609020204030204" pitchFamily="49" charset="0"/>
              </a:rPr>
              <a:t>...</a:t>
            </a:r>
            <a:r>
              <a:rPr lang="en-US" i="0" dirty="0" smtClean="0">
                <a:solidFill>
                  <a:srgbClr val="FF0000"/>
                </a:solidFill>
                <a:latin typeface="Consolas" panose="020B0609020204030204" pitchFamily="49" charset="0"/>
                <a:cs typeface="Consolas" panose="020B0609020204030204" pitchFamily="49" charset="0"/>
              </a:rPr>
              <a:t>stuffs...</a:t>
            </a:r>
            <a:r>
              <a:rPr lang="en-US" i="0" dirty="0" smtClean="0">
                <a:latin typeface="Consolas" panose="020B0609020204030204" pitchFamily="49" charset="0"/>
                <a:cs typeface="Consolas" panose="020B0609020204030204" pitchFamily="49" charset="0"/>
              </a:rPr>
              <a:t>&gt;</a:t>
            </a:r>
          </a:p>
          <a:p>
            <a:pPr marL="400050">
              <a:lnSpc>
                <a:spcPct val="90000"/>
              </a:lnSpc>
            </a:pPr>
            <a:r>
              <a:rPr lang="en-US" dirty="0" smtClean="0"/>
              <a:t>There is also a handy program called “</a:t>
            </a:r>
            <a:r>
              <a:rPr lang="en-US" dirty="0" err="1" smtClean="0"/>
              <a:t>pwd</a:t>
            </a:r>
            <a:r>
              <a:rPr lang="en-US" dirty="0" smtClean="0"/>
              <a:t>” that displays your current directory.</a:t>
            </a:r>
          </a:p>
          <a:p>
            <a:pPr marL="400050">
              <a:lnSpc>
                <a:spcPct val="90000"/>
              </a:lnSpc>
            </a:pPr>
            <a:r>
              <a:rPr lang="en-US" dirty="0" smtClean="0">
                <a:solidFill>
                  <a:srgbClr val="00B0F0"/>
                </a:solidFill>
                <a:cs typeface="Consolas" panose="020B0609020204030204" pitchFamily="49" charset="0"/>
              </a:rPr>
              <a:t>EXERCISE: type </a:t>
            </a:r>
            <a:r>
              <a:rPr lang="en-US" dirty="0" err="1" smtClean="0">
                <a:solidFill>
                  <a:srgbClr val="00B0F0"/>
                </a:solidFill>
                <a:cs typeface="Consolas" panose="020B0609020204030204" pitchFamily="49" charset="0"/>
              </a:rPr>
              <a:t>pwd</a:t>
            </a:r>
            <a:r>
              <a:rPr lang="en-US" dirty="0" smtClean="0">
                <a:solidFill>
                  <a:srgbClr val="00B0F0"/>
                </a:solidFill>
                <a:cs typeface="Consolas" panose="020B0609020204030204" pitchFamily="49" charset="0"/>
              </a:rPr>
              <a:t> to see what happens.</a:t>
            </a:r>
            <a:endParaRPr lang="en-US" dirty="0">
              <a:solidFill>
                <a:srgbClr val="00B0F0"/>
              </a:solidFill>
              <a:cs typeface="Consolas" panose="020B0609020204030204" pitchFamily="49" charset="0"/>
            </a:endParaRPr>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5" name="Rectangle 7"/>
          <p:cNvSpPr>
            <a:spLocks noGrp="1" noChangeArrowheads="1"/>
          </p:cNvSpPr>
          <p:nvPr>
            <p:ph type="title"/>
          </p:nvPr>
        </p:nvSpPr>
        <p:spPr/>
        <p:txBody>
          <a:bodyPr/>
          <a:lstStyle/>
          <a:p>
            <a:r>
              <a:rPr lang="en-US" dirty="0" smtClean="0"/>
              <a:t>Terminal 101: </a:t>
            </a:r>
            <a:r>
              <a:rPr lang="en-US" dirty="0" err="1" smtClean="0"/>
              <a:t>dir</a:t>
            </a:r>
            <a:r>
              <a:rPr lang="en-US" dirty="0" smtClean="0"/>
              <a:t>/ls</a:t>
            </a:r>
            <a:endParaRPr lang="en-US" dirty="0"/>
          </a:p>
        </p:txBody>
      </p:sp>
      <p:sp>
        <p:nvSpPr>
          <p:cNvPr id="7176" name="Rectangle 8"/>
          <p:cNvSpPr>
            <a:spLocks noGrp="1" noChangeArrowheads="1"/>
          </p:cNvSpPr>
          <p:nvPr>
            <p:ph type="body" idx="1"/>
          </p:nvPr>
        </p:nvSpPr>
        <p:spPr>
          <a:xfrm>
            <a:off x="1752600" y="1395413"/>
            <a:ext cx="6858000" cy="4572000"/>
          </a:xfrm>
        </p:spPr>
        <p:txBody>
          <a:bodyPr/>
          <a:lstStyle/>
          <a:p>
            <a:pPr>
              <a:lnSpc>
                <a:spcPct val="90000"/>
              </a:lnSpc>
            </a:pPr>
            <a:r>
              <a:rPr lang="en-US" dirty="0" smtClean="0"/>
              <a:t>If you want to know the directories, use “</a:t>
            </a:r>
            <a:r>
              <a:rPr lang="en-US" dirty="0" err="1" smtClean="0"/>
              <a:t>dir</a:t>
            </a:r>
            <a:r>
              <a:rPr lang="en-US" dirty="0" smtClean="0"/>
              <a:t>”</a:t>
            </a:r>
          </a:p>
          <a:p>
            <a:pPr>
              <a:lnSpc>
                <a:spcPct val="90000"/>
              </a:lnSpc>
            </a:pPr>
            <a:r>
              <a:rPr lang="en-US" dirty="0" smtClean="0"/>
              <a:t>“ls” will list all files in the directory.</a:t>
            </a:r>
          </a:p>
          <a:p>
            <a:pPr marL="400050">
              <a:lnSpc>
                <a:spcPct val="90000"/>
              </a:lnSpc>
            </a:pPr>
            <a:r>
              <a:rPr lang="en-US" dirty="0" smtClean="0">
                <a:solidFill>
                  <a:srgbClr val="00B0F0"/>
                </a:solidFill>
                <a:cs typeface="Consolas" panose="020B0609020204030204" pitchFamily="49" charset="0"/>
              </a:rPr>
              <a:t>EXERCISE: type </a:t>
            </a:r>
            <a:r>
              <a:rPr lang="en-US" dirty="0" err="1" smtClean="0">
                <a:solidFill>
                  <a:srgbClr val="00B0F0"/>
                </a:solidFill>
                <a:cs typeface="Consolas" panose="020B0609020204030204" pitchFamily="49" charset="0"/>
              </a:rPr>
              <a:t>dir</a:t>
            </a:r>
            <a:r>
              <a:rPr lang="en-US" dirty="0" smtClean="0">
                <a:solidFill>
                  <a:srgbClr val="00B0F0"/>
                </a:solidFill>
                <a:cs typeface="Consolas" panose="020B0609020204030204" pitchFamily="49" charset="0"/>
              </a:rPr>
              <a:t> then ls to see what happens.</a:t>
            </a:r>
          </a:p>
          <a:p>
            <a:pPr marL="400050">
              <a:lnSpc>
                <a:spcPct val="90000"/>
              </a:lnSpc>
            </a:pPr>
            <a:r>
              <a:rPr lang="en-US" dirty="0" smtClean="0">
                <a:solidFill>
                  <a:schemeClr val="tx1"/>
                </a:solidFill>
                <a:cs typeface="Consolas" panose="020B0609020204030204" pitchFamily="49" charset="0"/>
              </a:rPr>
              <a:t>These programs also take an argument as well. So if you have a folder named “Folder” using “</a:t>
            </a:r>
            <a:r>
              <a:rPr lang="en-US" dirty="0" err="1" smtClean="0">
                <a:solidFill>
                  <a:schemeClr val="tx1"/>
                </a:solidFill>
                <a:cs typeface="Consolas" panose="020B0609020204030204" pitchFamily="49" charset="0"/>
              </a:rPr>
              <a:t>dir</a:t>
            </a:r>
            <a:r>
              <a:rPr lang="en-US" dirty="0" smtClean="0">
                <a:solidFill>
                  <a:schemeClr val="tx1"/>
                </a:solidFill>
                <a:cs typeface="Consolas" panose="020B0609020204030204" pitchFamily="49" charset="0"/>
              </a:rPr>
              <a:t> Folder” will shows directories inside “Folder.”</a:t>
            </a:r>
          </a:p>
          <a:p>
            <a:pPr marL="400050">
              <a:lnSpc>
                <a:spcPct val="90000"/>
              </a:lnSpc>
            </a:pPr>
            <a:r>
              <a:rPr lang="en-US" dirty="0" smtClean="0">
                <a:solidFill>
                  <a:srgbClr val="00B0F0"/>
                </a:solidFill>
                <a:cs typeface="Consolas" panose="020B0609020204030204" pitchFamily="49" charset="0"/>
              </a:rPr>
              <a:t>EXERCISE: execute </a:t>
            </a:r>
            <a:r>
              <a:rPr lang="en-US" dirty="0" err="1" smtClean="0">
                <a:solidFill>
                  <a:srgbClr val="00B0F0"/>
                </a:solidFill>
                <a:cs typeface="Consolas" panose="020B0609020204030204" pitchFamily="49" charset="0"/>
              </a:rPr>
              <a:t>dir</a:t>
            </a:r>
            <a:r>
              <a:rPr lang="en-US" dirty="0" smtClean="0">
                <a:solidFill>
                  <a:srgbClr val="00B0F0"/>
                </a:solidFill>
                <a:cs typeface="Consolas" panose="020B0609020204030204" pitchFamily="49" charset="0"/>
              </a:rPr>
              <a:t> with a valid folder and then ls with a valid folder.</a:t>
            </a:r>
            <a:endParaRPr lang="en-US" dirty="0">
              <a:solidFill>
                <a:srgbClr val="00B0F0"/>
              </a:solidFill>
              <a:cs typeface="Consolas" panose="020B0609020204030204" pitchFamily="49" charset="0"/>
            </a:endParaRPr>
          </a:p>
        </p:txBody>
      </p:sp>
    </p:spTree>
    <p:extLst>
      <p:ext uri="{BB962C8B-B14F-4D97-AF65-F5344CB8AC3E}">
        <p14:creationId xmlns:p14="http://schemas.microsoft.com/office/powerpoint/2010/main" val="931417396"/>
      </p:ext>
    </p:extLst>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01158951">
  <a:themeElements>
    <a:clrScheme name="1844_Classroom Expectations_Copyedite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844_Classroom Expectations_Copyedited">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a:noFill/>
        </a:ln>
        <a:effectLst/>
        <a:extLst>
          <a:ext uri="{91240B29-F687-4F45-9708-019B960494DF}">
            <a14:hiddenLine xmlns:a14="http://schemas.microsoft.com/office/drawing/2010/main" w="285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80000"/>
          </a:lnSpc>
          <a:spcBef>
            <a:spcPct val="2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C0C0C0"/>
        </a:solidFill>
        <a:ln>
          <a:noFill/>
        </a:ln>
        <a:effectLst/>
        <a:extLst>
          <a:ext uri="{91240B29-F687-4F45-9708-019B960494DF}">
            <a14:hiddenLine xmlns:a14="http://schemas.microsoft.com/office/drawing/2010/main" w="285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80000"/>
          </a:lnSpc>
          <a:spcBef>
            <a:spcPct val="2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844_Classroom Expectations_Copyedite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844_Classroom Expectations_Copyedite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844_Classroom Expectations_Copyedited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844_Classroom Expectations_Copyedited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844_Classroom Expectations_Copyedited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844_Classroom Expectations_Copyedited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844_Classroom Expectations_Copyedited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844_Classroom Expectations_Copyedited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844_Classroom Expectations_Copyedited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844_Classroom Expectations_Copyedited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844_Classroom Expectations_Copyedited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844_Classroom Expectations_Copyedited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844_Classroom Expectations_Copyedited 1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68A5906-F268-4F87-9765-7B21AABD07A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TM04033917[[fn=Berlin]]</Template>
  <TotalTime>71</TotalTime>
  <Words>989</Words>
  <Application>Microsoft Office PowerPoint</Application>
  <PresentationFormat>On-screen Show (4:3)</PresentationFormat>
  <Paragraphs>95</Paragraphs>
  <Slides>15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Consolas</vt:lpstr>
      <vt:lpstr>Tahoma</vt:lpstr>
      <vt:lpstr>Wingdings</vt:lpstr>
      <vt:lpstr>01158951</vt:lpstr>
      <vt:lpstr>CPSC 217 T03 Week I</vt:lpstr>
      <vt:lpstr>About Me</vt:lpstr>
      <vt:lpstr>Today’s Tutorial</vt:lpstr>
      <vt:lpstr>Tips!</vt:lpstr>
      <vt:lpstr>Installing Python</vt:lpstr>
      <vt:lpstr>Terminal 101</vt:lpstr>
      <vt:lpstr>Terminal 101</vt:lpstr>
      <vt:lpstr>Terminal 101: pwd</vt:lpstr>
      <vt:lpstr>Terminal 101: dir/ls</vt:lpstr>
      <vt:lpstr>Terminal 101: cd</vt:lpstr>
      <vt:lpstr>Terminal 101: mkdir/rmdir</vt:lpstr>
      <vt:lpstr>Terminal 101: rm</vt:lpstr>
      <vt:lpstr>Terminal 101: Executing a program</vt:lpstr>
      <vt:lpstr>Changing your password!</vt:lpstr>
      <vt:lpstr>Hello World!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CPSC 217 T03 Sep 21, 2015</dc:title>
  <dc:creator>Hubert Hu</dc:creator>
  <cp:keywords/>
  <cp:lastModifiedBy>Hubert Hu</cp:lastModifiedBy>
  <cp:revision>8</cp:revision>
  <dcterms:created xsi:type="dcterms:W3CDTF">2015-09-17T21:31:45Z</dcterms:created>
  <dcterms:modified xsi:type="dcterms:W3CDTF">2015-09-17T22:42:48Z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TC011589511033</vt:lpwstr>
  </property>
</Properties>
</file>