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2"/>
  </p:sldMasterIdLst>
  <p:notesMasterIdLst>
    <p:notesMasterId r:id="rId12"/>
  </p:notesMasterIdLst>
  <p:sldIdLst>
    <p:sldId id="256" r:id="rId3"/>
    <p:sldId id="262" r:id="rId4"/>
    <p:sldId id="257" r:id="rId5"/>
    <p:sldId id="277" r:id="rId6"/>
    <p:sldId id="281" r:id="rId7"/>
    <p:sldId id="282" r:id="rId8"/>
    <p:sldId id="276" r:id="rId9"/>
    <p:sldId id="279" r:id="rId10"/>
    <p:sldId id="280" r:id="rId11"/>
  </p:sldIdLst>
  <p:sldSz cx="9144000" cy="6858000" type="screen4x3"/>
  <p:notesSz cx="6858000" cy="9144000"/>
  <p:defaultTextStyle>
    <a:defPPr>
      <a:defRPr lang="en-US"/>
    </a:defPPr>
    <a:lvl1pPr algn="l" rtl="0" fontAlgn="base">
      <a:lnSpc>
        <a:spcPct val="80000"/>
      </a:lnSpc>
      <a:spcBef>
        <a:spcPct val="2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lnSpc>
        <a:spcPct val="80000"/>
      </a:lnSpc>
      <a:spcBef>
        <a:spcPct val="2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lnSpc>
        <a:spcPct val="80000"/>
      </a:lnSpc>
      <a:spcBef>
        <a:spcPct val="2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lnSpc>
        <a:spcPct val="80000"/>
      </a:lnSpc>
      <a:spcBef>
        <a:spcPct val="2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lnSpc>
        <a:spcPct val="80000"/>
      </a:lnSpc>
      <a:spcBef>
        <a:spcPct val="2000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FF"/>
    <a:srgbClr val="00FFCC"/>
    <a:srgbClr val="00CC99"/>
    <a:srgbClr val="00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836" autoAdjust="0"/>
  </p:normalViewPr>
  <p:slideViewPr>
    <p:cSldViewPr snapToGrid="0">
      <p:cViewPr varScale="1">
        <p:scale>
          <a:sx n="116" d="100"/>
          <a:sy n="116" d="100"/>
        </p:scale>
        <p:origin x="1446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1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/>
            </a:lvl1pPr>
          </a:lstStyle>
          <a:p>
            <a:endParaRPr lang="en-US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/>
            </a:lvl1pPr>
          </a:lstStyle>
          <a:p>
            <a:endParaRPr lang="en-US"/>
          </a:p>
        </p:txBody>
      </p:sp>
      <p:sp>
        <p:nvSpPr>
          <p:cNvPr id="614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200"/>
            </a:lvl1pPr>
          </a:lstStyle>
          <a:p>
            <a:endParaRPr lang="en-US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/>
            </a:lvl1pPr>
          </a:lstStyle>
          <a:p>
            <a:fld id="{541191D7-EAA8-4D00-8B90-2FC6F2F3449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47252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150F11A-810D-459E-AB6B-3D5469F043E0}" type="slidenum">
              <a:rPr lang="en-US"/>
              <a:pPr/>
              <a:t>1</a:t>
            </a:fld>
            <a:endParaRPr lang="en-US"/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0991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04E6FDD-33F0-4D7A-8BA8-457B277DCF4B}" type="slidenum">
              <a:rPr lang="en-US"/>
              <a:pPr/>
              <a:t>2</a:t>
            </a:fld>
            <a:endParaRPr lang="en-US"/>
          </a:p>
        </p:txBody>
      </p:sp>
      <p:sp>
        <p:nvSpPr>
          <p:cNvPr id="645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5201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92317C3-CFB6-4C4C-AAA2-62CF3E19D61A}" type="slidenum">
              <a:rPr lang="en-US"/>
              <a:pPr/>
              <a:t>3</a:t>
            </a:fld>
            <a:endParaRPr lang="en-US"/>
          </a:p>
        </p:txBody>
      </p:sp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Char char="•"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6934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1191D7-EAA8-4D00-8B90-2FC6F2F3449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8960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1191D7-EAA8-4D00-8B90-2FC6F2F3449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5639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1191D7-EAA8-4D00-8B90-2FC6F2F3449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1498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3400" y="1295400"/>
            <a:ext cx="8229600" cy="1143000"/>
          </a:xfrm>
        </p:spPr>
        <p:txBody>
          <a:bodyPr/>
          <a:lstStyle>
            <a:lvl1pPr algn="r">
              <a:defRPr sz="3600"/>
            </a:lvl1pPr>
          </a:lstStyle>
          <a:p>
            <a:pPr lvl="0"/>
            <a:r>
              <a:rPr lang="en-US" noProof="0" smtClean="0"/>
              <a:t>Click to edit Master title style</a:t>
            </a:r>
            <a:endParaRPr lang="en-US" noProof="0" dirty="0" smtClean="0"/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711575" y="2819400"/>
            <a:ext cx="5051425" cy="1295400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53252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304800" y="6400800"/>
            <a:ext cx="1905000" cy="45720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53253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505200" y="6400800"/>
            <a:ext cx="2895600" cy="45720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934200" y="6400800"/>
            <a:ext cx="1905000" cy="457200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fld id="{80B0D17D-2647-4266-9487-0CA541A3FAF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7A8B10A-B675-4087-9034-9B2183FA19D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428508"/>
      </p:ext>
    </p:extLst>
  </p:cSld>
  <p:clrMapOvr>
    <a:masterClrMapping/>
  </p:clrMapOvr>
  <p:transition>
    <p:fade thruBlk="1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10400" y="304800"/>
            <a:ext cx="1752600" cy="566261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52600" y="304800"/>
            <a:ext cx="5105400" cy="566261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BD3488-233A-4527-AB2B-86B08BC2E42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854234"/>
      </p:ext>
    </p:extLst>
  </p:cSld>
  <p:clrMapOvr>
    <a:masterClrMapping/>
  </p:clrMapOvr>
  <p:transition>
    <p:fade thruBlk="1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F9DD91-C94B-4410-B8E2-C31341F4D57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871002"/>
      </p:ext>
    </p:extLst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95449" y="4406900"/>
            <a:ext cx="6799263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95449" y="2906713"/>
            <a:ext cx="6799263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99CDFB7-BA1E-400C-A6DB-42D5818B1DD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009286"/>
      </p:ext>
    </p:extLst>
  </p:cSld>
  <p:clrMapOvr>
    <a:masterClrMapping/>
  </p:clrMapOvr>
  <p:transition>
    <p:fade thruBlk="1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52600" y="1395413"/>
            <a:ext cx="3429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4000" y="1395413"/>
            <a:ext cx="3429000" cy="4572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971D494-68BC-407F-AF65-AB0F97113BB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946766"/>
      </p:ext>
    </p:extLst>
  </p:cSld>
  <p:clrMapOvr>
    <a:masterClrMapping/>
  </p:clrMapOvr>
  <p:transition>
    <p:fade thruBlk="1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7324" y="274638"/>
            <a:ext cx="7229475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7324" y="1535113"/>
            <a:ext cx="3457576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57324" y="2174875"/>
            <a:ext cx="3467101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4925" y="1535113"/>
            <a:ext cx="35718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4925" y="2174875"/>
            <a:ext cx="35718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3E3192-E4CE-48D6-A6F2-6D2A272381B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559336"/>
      </p:ext>
    </p:extLst>
  </p:cSld>
  <p:clrMapOvr>
    <a:masterClrMapping/>
  </p:clrMapOvr>
  <p:transition>
    <p:fade thruBlk="1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CD38FEF-6213-4598-919E-2C5D33C16990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975712"/>
      </p:ext>
    </p:extLst>
  </p:cSld>
  <p:clrMapOvr>
    <a:masterClrMapping/>
  </p:clrMapOvr>
  <p:transition>
    <p:fade thruBlk="1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3A107C3-E985-4DC2-8886-570CDD1DCD6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871720"/>
      </p:ext>
    </p:extLst>
  </p:cSld>
  <p:clrMapOvr>
    <a:masterClrMapping/>
  </p:clrMapOvr>
  <p:transition>
    <p:fade thruBlk="1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6375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0" y="273050"/>
            <a:ext cx="4038599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6375" y="1444625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487DE84-1273-4261-A7F9-101789AABE1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297934"/>
      </p:ext>
    </p:extLst>
  </p:cSld>
  <p:clrMapOvr>
    <a:masterClrMapping/>
  </p:clrMapOvr>
  <p:transition>
    <p:fade thruBlk="1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6418262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7" y="612775"/>
            <a:ext cx="6408737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6418262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84E99E-F311-4DF1-948C-EE093CE6CFF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621146"/>
      </p:ext>
    </p:extLst>
  </p:cSld>
  <p:clrMapOvr>
    <a:masterClrMapping/>
  </p:clrMapOvr>
  <p:transition>
    <p:fade thruBlk="1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52600" y="304800"/>
            <a:ext cx="70104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52600" y="1395413"/>
            <a:ext cx="70104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 Second level</a:t>
            </a:r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905000" y="6400800"/>
            <a:ext cx="1371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316413" y="6400800"/>
            <a:ext cx="20843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spcBef>
                <a:spcPct val="0"/>
              </a:spcBef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522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391400" y="6400800"/>
            <a:ext cx="1371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fld id="{DD1F01D4-9524-4813-B564-656FF752DF8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ransition>
    <p:fade thruBlk="1"/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6666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6666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6666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6666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6666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6666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6666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6666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50000"/>
        </a:spcBef>
        <a:spcAft>
          <a:spcPct val="0"/>
        </a:spcAft>
        <a:buChar char="•"/>
        <a:defRPr sz="2400">
          <a:solidFill>
            <a:schemeClr val="tx2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2200" i="1">
          <a:solidFill>
            <a:schemeClr val="tx2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sathaporn.hu@ucalgary.ca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husathap.github.io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14388" y="1339850"/>
            <a:ext cx="7429500" cy="1143000"/>
          </a:xfrm>
        </p:spPr>
        <p:txBody>
          <a:bodyPr/>
          <a:lstStyle/>
          <a:p>
            <a:r>
              <a:rPr lang="en-US" dirty="0" smtClean="0"/>
              <a:t>CPSC 217 T03</a:t>
            </a:r>
            <a:br>
              <a:rPr lang="en-US" dirty="0" smtClean="0"/>
            </a:br>
            <a:r>
              <a:rPr lang="en-US" dirty="0" smtClean="0"/>
              <a:t>Week I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545492" y="2768600"/>
            <a:ext cx="5695221" cy="1109663"/>
          </a:xfrm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b="1" dirty="0" smtClean="0"/>
              <a:t>Part #2: Python Tricks for Exercise #1</a:t>
            </a:r>
            <a:endParaRPr lang="en-US" b="1" dirty="0"/>
          </a:p>
          <a:p>
            <a:pPr>
              <a:spcBef>
                <a:spcPct val="0"/>
              </a:spcBef>
            </a:pPr>
            <a:r>
              <a:rPr lang="en-US" b="1" dirty="0" smtClean="0"/>
              <a:t>Hubert (</a:t>
            </a:r>
            <a:r>
              <a:rPr lang="en-US" b="1" dirty="0" err="1" smtClean="0"/>
              <a:t>Sathaporn</a:t>
            </a:r>
            <a:r>
              <a:rPr lang="en-US" b="1" dirty="0" smtClean="0"/>
              <a:t>) Hu</a:t>
            </a:r>
            <a:endParaRPr lang="en-US" b="1" i="1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1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About Me, Redux</a:t>
            </a:r>
            <a:endParaRPr lang="en-US" dirty="0"/>
          </a:p>
        </p:txBody>
      </p:sp>
      <p:sp>
        <p:nvSpPr>
          <p:cNvPr id="8202" name="Rectangle 10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en-US" dirty="0" smtClean="0"/>
              <a:t>My name is Hubert (</a:t>
            </a:r>
            <a:r>
              <a:rPr lang="en-US" dirty="0" err="1" smtClean="0"/>
              <a:t>Sathaporn</a:t>
            </a:r>
            <a:r>
              <a:rPr lang="en-US" dirty="0" smtClean="0"/>
              <a:t>) Hu.</a:t>
            </a:r>
          </a:p>
          <a:p>
            <a:pPr lvl="1"/>
            <a:r>
              <a:rPr lang="en-US" dirty="0" smtClean="0"/>
              <a:t>You should only call me </a:t>
            </a:r>
            <a:r>
              <a:rPr lang="en-US" dirty="0" err="1" smtClean="0"/>
              <a:t>Sathaporn</a:t>
            </a:r>
            <a:r>
              <a:rPr lang="en-US" dirty="0" smtClean="0"/>
              <a:t> if you know Thai… Otherwise, call me Hubert.</a:t>
            </a:r>
          </a:p>
          <a:p>
            <a:r>
              <a:rPr lang="en-US" dirty="0" smtClean="0"/>
              <a:t>My email address is: </a:t>
            </a:r>
            <a:r>
              <a:rPr lang="en-US" dirty="0" smtClean="0">
                <a:hlinkClick r:id="rId3"/>
              </a:rPr>
              <a:t>sathaporn.hu@ucalgary.ca</a:t>
            </a:r>
            <a:endParaRPr lang="en-US" dirty="0" smtClean="0"/>
          </a:p>
          <a:p>
            <a:pPr lvl="1"/>
            <a:r>
              <a:rPr lang="en-US" dirty="0" smtClean="0"/>
              <a:t>Please put CPSC217 in email’s subject</a:t>
            </a:r>
          </a:p>
          <a:p>
            <a:r>
              <a:rPr lang="en-US" dirty="0" smtClean="0"/>
              <a:t>I also have website: </a:t>
            </a:r>
            <a:r>
              <a:rPr lang="en-US" dirty="0" smtClean="0">
                <a:hlinkClick r:id="rId4"/>
              </a:rPr>
              <a:t>http://husathap.github.io</a:t>
            </a:r>
            <a:r>
              <a:rPr lang="en-US" dirty="0" smtClean="0"/>
              <a:t>.</a:t>
            </a:r>
          </a:p>
          <a:p>
            <a:pPr lvl="1"/>
            <a:r>
              <a:rPr lang="en-US" dirty="0" smtClean="0"/>
              <a:t>The course material is also available here!</a:t>
            </a:r>
            <a:endParaRPr lang="en-US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Tutorial</a:t>
            </a:r>
            <a:endParaRPr lang="en-US" dirty="0"/>
          </a:p>
        </p:txBody>
      </p:sp>
      <p:sp>
        <p:nvSpPr>
          <p:cNvPr id="3083" name="Rectangle 1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I’ll be much more hand-off than the previous class…</a:t>
            </a:r>
          </a:p>
          <a:p>
            <a:r>
              <a:rPr lang="en-US" dirty="0" smtClean="0"/>
              <a:t>It will mostly used for Exercise #1.</a:t>
            </a:r>
          </a:p>
          <a:p>
            <a:r>
              <a:rPr lang="en-US" dirty="0" smtClean="0"/>
              <a:t>However, I saw that most of you don’t have a good coding style. I’ll go over that first.</a:t>
            </a:r>
          </a:p>
          <a:p>
            <a:r>
              <a:rPr lang="en-US" dirty="0" smtClean="0"/>
              <a:t>I’ll go over some hacks that can make your life easier.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TIPS!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Comments do not influence your code in anyway. For instance, if you put this comment anywhere in your code:</a:t>
            </a:r>
            <a:endParaRPr lang="en-US" dirty="0"/>
          </a:p>
          <a:p>
            <a:pPr marL="400050" lvl="1" indent="0">
              <a:buNone/>
            </a:pPr>
            <a:r>
              <a:rPr lang="en-US" sz="2000" dirty="0">
                <a:latin typeface="Consolas" panose="020B0609020204030204" pitchFamily="49" charset="0"/>
                <a:cs typeface="Consolas" panose="020B0609020204030204" pitchFamily="49" charset="0"/>
              </a:rPr>
              <a:t># They see me rolling, they hating!</a:t>
            </a:r>
          </a:p>
          <a:p>
            <a:pPr marL="400050" lvl="1" indent="0">
              <a:buNone/>
            </a:pPr>
            <a:r>
              <a:rPr lang="en-US" i="0" dirty="0"/>
              <a:t>Your program won’t behave any differently.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Some code is prettier than the other.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You get free Microsoft Office and also free OneDrive storage by being UCalgary student!</a:t>
            </a:r>
            <a:endParaRPr lang="en-US" i="0" dirty="0"/>
          </a:p>
        </p:txBody>
      </p:sp>
    </p:spTree>
    <p:extLst>
      <p:ext uri="{BB962C8B-B14F-4D97-AF65-F5344CB8AC3E}">
        <p14:creationId xmlns:p14="http://schemas.microsoft.com/office/powerpoint/2010/main" val="935256932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Stylish Code!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i="0" dirty="0" smtClean="0"/>
              <a:t>This code is ugly. Can you make it prettier?</a:t>
            </a:r>
            <a:r>
              <a:rPr lang="en-US" dirty="0"/>
              <a:t> </a:t>
            </a:r>
            <a:r>
              <a:rPr lang="en-US" dirty="0" smtClean="0"/>
              <a:t>(I’ve noticed this style from a couple people who did Exercise #1 in the last class.)</a:t>
            </a:r>
          </a:p>
          <a:p>
            <a:pPr marL="0" indent="0">
              <a:buNone/>
            </a:pPr>
            <a:endParaRPr lang="en-US" i="0" dirty="0"/>
          </a:p>
          <a:p>
            <a:pPr marL="0" indent="0">
              <a:spcBef>
                <a:spcPts val="500"/>
              </a:spcBef>
              <a:buNone/>
            </a:pP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memetext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=‘2fast4u’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animal=‘jackrabbit’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verb=‘is’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500"/>
              </a:spcBef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print(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animal,verb,memetext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53476037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Stylish Code!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Code is like airlines passengers; it likes to have spaces and pretty of legroom! Also, use _ when naming a variable!</a:t>
            </a:r>
            <a:endParaRPr lang="en-US" i="0" dirty="0" smtClean="0"/>
          </a:p>
          <a:p>
            <a:pPr marL="0" indent="0">
              <a:buNone/>
            </a:pPr>
            <a:endParaRPr lang="en-US" i="0" dirty="0"/>
          </a:p>
          <a:p>
            <a:pPr marL="0" indent="0">
              <a:spcBef>
                <a:spcPts val="5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animal = ‘jackrabbit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’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verb = ‘is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’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meme_text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 = ‘2fast4u’</a:t>
            </a:r>
          </a:p>
          <a:p>
            <a:pPr marL="0" indent="0">
              <a:spcBef>
                <a:spcPts val="500"/>
              </a:spcBef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spcBef>
                <a:spcPts val="500"/>
              </a:spcBef>
              <a:buNone/>
            </a:pP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print(animal, verb, </a:t>
            </a:r>
            <a:r>
              <a:rPr lang="en-US" dirty="0" err="1" smtClean="0">
                <a:latin typeface="Consolas" panose="020B0609020204030204" pitchFamily="49" charset="0"/>
                <a:cs typeface="Consolas" panose="020B0609020204030204" pitchFamily="49" charset="0"/>
              </a:rPr>
              <a:t>meme_text</a:t>
            </a:r>
            <a:r>
              <a:rPr lang="en-US" dirty="0" smtClean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6473721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Formatting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Sometimes, concatenating strings can be cumbersome:</a:t>
            </a:r>
          </a:p>
          <a:p>
            <a:pPr marL="457200" lvl="1" indent="0">
              <a:buNone/>
            </a:pPr>
            <a:r>
              <a:rPr lang="en-US" sz="20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num_meme</a:t>
            </a:r>
            <a:r>
              <a:rPr lang="en-US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400</a:t>
            </a:r>
          </a:p>
          <a:p>
            <a:pPr marL="457200" lvl="1" indent="0">
              <a:buNone/>
            </a:pPr>
            <a:r>
              <a:rPr lang="en-US" sz="20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meme_type</a:t>
            </a:r>
            <a:r>
              <a:rPr lang="en-US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‘dank’</a:t>
            </a:r>
          </a:p>
          <a:p>
            <a:pPr marL="457200" lvl="1" indent="0">
              <a:buNone/>
            </a:pPr>
            <a:r>
              <a:rPr lang="en-US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meme_type_2 = ‘skeleton’</a:t>
            </a:r>
          </a:p>
          <a:p>
            <a:pPr marL="457200" lvl="1" indent="0">
              <a:buNone/>
            </a:pPr>
            <a:endParaRPr lang="en-US" sz="20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print(“The </a:t>
            </a:r>
            <a:r>
              <a:rPr lang="en-US" sz="20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dootiest</a:t>
            </a:r>
            <a:r>
              <a:rPr lang="en-US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memes are “ + \ </a:t>
            </a:r>
            <a:r>
              <a:rPr lang="en-US" sz="20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</a:t>
            </a:r>
            <a:r>
              <a:rPr lang="en-US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20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num_meme</a:t>
            </a:r>
            <a:r>
              <a:rPr lang="en-US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+ </a:t>
            </a:r>
            <a:r>
              <a:rPr lang="en-US" sz="200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meme_type</a:t>
            </a:r>
            <a:r>
              <a:rPr lang="en-US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+ meme_type_2 + \ </a:t>
            </a:r>
          </a:p>
          <a:p>
            <a:pPr marL="457200" lvl="1" indent="0">
              <a:buNone/>
            </a:pPr>
            <a:r>
              <a:rPr lang="en-US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“ memes!”)</a:t>
            </a:r>
          </a:p>
          <a:p>
            <a:pPr marL="457200" lvl="1" indent="0">
              <a:buNone/>
            </a:pPr>
            <a:endParaRPr lang="en-US" sz="20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2000" i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OUTPUT: The </a:t>
            </a:r>
            <a:r>
              <a:rPr lang="en-US" sz="2000" i="0" dirty="0" err="1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dootiest</a:t>
            </a:r>
            <a:r>
              <a:rPr lang="en-US" sz="2000" i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memes are 400 dank skeleton memes!</a:t>
            </a:r>
            <a:endParaRPr lang="en-US" sz="2000" i="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9702099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String Formatting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I give you String Formatting!</a:t>
            </a:r>
          </a:p>
          <a:p>
            <a:pPr marL="457200" lvl="1" indent="0">
              <a:buNone/>
            </a:pPr>
            <a:r>
              <a:rPr lang="en-US" sz="20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ubject = ‘Math’</a:t>
            </a:r>
          </a:p>
          <a:p>
            <a:pPr marL="457200" lvl="1" indent="0">
              <a:buNone/>
            </a:pPr>
            <a:r>
              <a:rPr lang="en-US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predicate = ‘difficult’</a:t>
            </a:r>
          </a:p>
          <a:p>
            <a:pPr marL="457200" lvl="1" indent="0">
              <a:buNone/>
            </a:pPr>
            <a:endParaRPr lang="en-US" sz="20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200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print(“{} is {}.”.format(subject, predicate))</a:t>
            </a:r>
          </a:p>
          <a:p>
            <a:pPr marL="457200" lvl="1" indent="0">
              <a:buNone/>
            </a:pPr>
            <a:endParaRPr lang="en-US" sz="200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lvl="1" indent="0">
              <a:buNone/>
            </a:pPr>
            <a:r>
              <a:rPr lang="en-US" sz="2000" i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OUTPUT: </a:t>
            </a:r>
            <a:r>
              <a:rPr lang="en-US" sz="2000" i="0" dirty="0" smtClean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Math is difficult.</a:t>
            </a:r>
            <a:endParaRPr lang="en-US" sz="2000" dirty="0" smtClean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00050"/>
            <a:r>
              <a:rPr lang="en-US" dirty="0" smtClean="0">
                <a:solidFill>
                  <a:schemeClr val="tx1"/>
                </a:solidFill>
                <a:cs typeface="Consolas" panose="020B0609020204030204" pitchFamily="49" charset="0"/>
              </a:rPr>
              <a:t>A more complicated version will show up later on in lecture.</a:t>
            </a:r>
          </a:p>
          <a:p>
            <a:pPr marL="400050"/>
            <a:r>
              <a:rPr lang="en-US" dirty="0">
                <a:solidFill>
                  <a:schemeClr val="tx1"/>
                </a:solidFill>
                <a:cs typeface="Consolas" panose="020B0609020204030204" pitchFamily="49" charset="0"/>
              </a:rPr>
              <a:t>Hmm... I wonder where I could use this</a:t>
            </a:r>
            <a:r>
              <a:rPr lang="en-US" dirty="0" smtClean="0">
                <a:solidFill>
                  <a:schemeClr val="tx1"/>
                </a:solidFill>
                <a:cs typeface="Consolas" panose="020B0609020204030204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098267324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Exercise #1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>
                <a:solidFill>
                  <a:srgbClr val="0099FF"/>
                </a:solidFill>
              </a:rPr>
              <a:t>EXERCISE: Complete Exercise #1</a:t>
            </a:r>
          </a:p>
          <a:p>
            <a:pPr marL="0" indent="0">
              <a:buNone/>
            </a:pPr>
            <a:endParaRPr lang="en-CA" dirty="0" smtClean="0">
              <a:solidFill>
                <a:srgbClr val="FF0000"/>
              </a:solidFill>
            </a:endParaRPr>
          </a:p>
          <a:p>
            <a:r>
              <a:rPr lang="en-CA" dirty="0" smtClean="0">
                <a:solidFill>
                  <a:srgbClr val="FF0000"/>
                </a:solidFill>
              </a:rPr>
              <a:t>DANGER: This code can be completed in one line, but just because it can be done, doesn’t mean it should be.</a:t>
            </a:r>
          </a:p>
          <a:p>
            <a:r>
              <a:rPr lang="en-CA" dirty="0" smtClean="0">
                <a:solidFill>
                  <a:srgbClr val="00B050"/>
                </a:solidFill>
              </a:rPr>
              <a:t>HINT: You don’t need that many lines.</a:t>
            </a:r>
          </a:p>
        </p:txBody>
      </p:sp>
    </p:spTree>
    <p:extLst>
      <p:ext uri="{BB962C8B-B14F-4D97-AF65-F5344CB8AC3E}">
        <p14:creationId xmlns:p14="http://schemas.microsoft.com/office/powerpoint/2010/main" val="1864750061"/>
      </p:ext>
    </p:extLst>
  </p:cSld>
  <p:clrMapOvr>
    <a:masterClrMapping/>
  </p:clrMapOvr>
  <p:transition>
    <p:fade thruBlk="1"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01158951">
  <a:themeElements>
    <a:clrScheme name="1844_Classroom Expectations_Copyedited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844_Classroom Expectations_Copyedited">
      <a:majorFont>
        <a:latin typeface="Tahom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0C0C0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C0C0C0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8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844_Classroom Expectations_Copyedited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44_Classroom Expectations_Copyedited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44_Classroom Expectations_Copyedited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44_Classroom Expectations_Copyedited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44_Classroom Expectations_Copyedited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844_Classroom Expectations_Copyedited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44_Classroom Expectations_Copyedited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44_Classroom Expectations_Copyedited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44_Classroom Expectations_Copyedited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44_Classroom Expectations_Copyedited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44_Classroom Expectations_Copyedited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44_Classroom Expectations_Copyedited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844_Classroom Expectations_Copyedited 1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268A5906-F268-4F87-9765-7B21AABD07A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183</TotalTime>
  <Words>469</Words>
  <Application>Microsoft Office PowerPoint</Application>
  <PresentationFormat>On-screen Show (4:3)</PresentationFormat>
  <Paragraphs>64</Paragraphs>
  <Slides>9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01158951</vt:lpstr>
      <vt:lpstr>CPSC 217 T03 Week I</vt:lpstr>
      <vt:lpstr>About Me, Redux</vt:lpstr>
      <vt:lpstr>Today’s Tutorial</vt:lpstr>
      <vt:lpstr>TIPS!</vt:lpstr>
      <vt:lpstr>Stylish Code!</vt:lpstr>
      <vt:lpstr>Stylish Code!</vt:lpstr>
      <vt:lpstr>String Formatting</vt:lpstr>
      <vt:lpstr>String Formatting</vt:lpstr>
      <vt:lpstr>Exercise #1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CPSC 217 T03 Sep 21, 2015</dc:title>
  <dc:creator>Hubert Hu</dc:creator>
  <cp:keywords/>
  <cp:lastModifiedBy>Hubert Hu</cp:lastModifiedBy>
  <cp:revision>34</cp:revision>
  <dcterms:created xsi:type="dcterms:W3CDTF">2015-09-17T21:31:45Z</dcterms:created>
  <dcterms:modified xsi:type="dcterms:W3CDTF">2015-09-22T22:37:48Z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TC011589511033</vt:lpwstr>
  </property>
</Properties>
</file>