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2"/>
  </p:sldMasterIdLst>
  <p:notesMasterIdLst>
    <p:notesMasterId r:id="rId21"/>
  </p:notesMasterIdLst>
  <p:sldIdLst>
    <p:sldId id="256" r:id="rId3"/>
    <p:sldId id="257" r:id="rId4"/>
    <p:sldId id="268" r:id="rId5"/>
    <p:sldId id="280" r:id="rId6"/>
    <p:sldId id="281" r:id="rId7"/>
    <p:sldId id="282" r:id="rId8"/>
    <p:sldId id="283" r:id="rId9"/>
    <p:sldId id="284" r:id="rId10"/>
    <p:sldId id="285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</p:sldIdLst>
  <p:sldSz cx="9144000" cy="6858000" type="screen4x3"/>
  <p:notesSz cx="6858000" cy="9144000"/>
  <p:defaultTextStyle>
    <a:defPPr>
      <a:defRPr lang="en-US"/>
    </a:defPPr>
    <a:lvl1pPr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4EFA9B9-7204-4EA6-8E9C-289EA9198E63}">
          <p14:sldIdLst>
            <p14:sldId id="256"/>
            <p14:sldId id="257"/>
            <p14:sldId id="268"/>
            <p14:sldId id="280"/>
            <p14:sldId id="281"/>
            <p14:sldId id="282"/>
            <p14:sldId id="283"/>
            <p14:sldId id="284"/>
            <p14:sldId id="285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006666"/>
    <a:srgbClr val="00FFCC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836" autoAdjust="0"/>
  </p:normalViewPr>
  <p:slideViewPr>
    <p:cSldViewPr snapToGrid="0">
      <p:cViewPr varScale="1">
        <p:scale>
          <a:sx n="89" d="100"/>
          <a:sy n="89" d="100"/>
        </p:scale>
        <p:origin x="1267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fld id="{541191D7-EAA8-4D00-8B90-2FC6F2F344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725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50F11A-810D-459E-AB6B-3D5469F043E0}" type="slidenum">
              <a:rPr lang="en-US"/>
              <a:pPr/>
              <a:t>1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099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2317C3-CFB6-4C4C-AAA2-62CF3E19D61A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693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295400"/>
            <a:ext cx="8229600" cy="1143000"/>
          </a:xfrm>
        </p:spPr>
        <p:txBody>
          <a:bodyPr/>
          <a:lstStyle>
            <a:lvl1pPr algn="r"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11575" y="2819400"/>
            <a:ext cx="5051425" cy="12954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04800" y="6400800"/>
            <a:ext cx="1905000" cy="4572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505200" y="6400800"/>
            <a:ext cx="2895600" cy="4572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934200" y="6400800"/>
            <a:ext cx="1905000" cy="4572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80B0D17D-2647-4266-9487-0CA541A3FA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A8B10A-B675-4087-9034-9B2183FA19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28508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0400" y="304800"/>
            <a:ext cx="1752600" cy="56626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52600" y="304800"/>
            <a:ext cx="5105400" cy="56626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BD3488-233A-4527-AB2B-86B08BC2E4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54234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F9DD91-C94B-4410-B8E2-C31341F4D5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1002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5449" y="4406900"/>
            <a:ext cx="6799263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5449" y="2906713"/>
            <a:ext cx="6799263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9CDFB7-BA1E-400C-A6DB-42D5818B1D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09286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1395413"/>
            <a:ext cx="3429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0" y="1395413"/>
            <a:ext cx="3429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71D494-68BC-407F-AF65-AB0F97113B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46766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324" y="274638"/>
            <a:ext cx="7229475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7324" y="1535113"/>
            <a:ext cx="345757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7324" y="2174875"/>
            <a:ext cx="34671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4925" y="1535113"/>
            <a:ext cx="35718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4925" y="2174875"/>
            <a:ext cx="35718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3E3192-E4CE-48D6-A6F2-6D2A272381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559336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D38FEF-6213-4598-919E-2C5D33C1699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975712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A107C3-E985-4DC2-8886-570CDD1DCD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871720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6375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273050"/>
            <a:ext cx="403859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6375" y="1444625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87DE84-1273-4261-A7F9-101789AABE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97934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418262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7" y="612775"/>
            <a:ext cx="6408737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418262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84E99E-F311-4DF1-948C-EE093CE6CF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21146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304800"/>
            <a:ext cx="7010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52600" y="1395413"/>
            <a:ext cx="70104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905000" y="64008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16413" y="6400800"/>
            <a:ext cx="2084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91400" y="64008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fld id="{DD1F01D4-9524-4813-B564-656FF752DF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har char="•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200" i="1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4388" y="1339850"/>
            <a:ext cx="7429500" cy="1143000"/>
          </a:xfrm>
        </p:spPr>
        <p:txBody>
          <a:bodyPr/>
          <a:lstStyle/>
          <a:p>
            <a:r>
              <a:rPr lang="en-US" dirty="0" smtClean="0"/>
              <a:t>CPSC 217 T03</a:t>
            </a:r>
            <a:br>
              <a:rPr lang="en-US" dirty="0" smtClean="0"/>
            </a:br>
            <a:r>
              <a:rPr lang="en-US" dirty="0" smtClean="0"/>
              <a:t>Week </a:t>
            </a:r>
            <a:r>
              <a:rPr lang="en-US" dirty="0" smtClean="0"/>
              <a:t>XII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45492" y="2768600"/>
            <a:ext cx="5695221" cy="1109663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b="1" dirty="0" smtClean="0"/>
              <a:t>Part #1: Dictionary</a:t>
            </a:r>
          </a:p>
          <a:p>
            <a:pPr>
              <a:spcBef>
                <a:spcPct val="0"/>
              </a:spcBef>
            </a:pPr>
            <a:r>
              <a:rPr lang="en-US" b="1" dirty="0" smtClean="0"/>
              <a:t>Hubert (</a:t>
            </a:r>
            <a:r>
              <a:rPr lang="en-US" b="1" dirty="0" err="1" smtClean="0"/>
              <a:t>Sathaporn</a:t>
            </a:r>
            <a:r>
              <a:rPr lang="en-US" b="1" dirty="0" smtClean="0"/>
              <a:t>) Hu</a:t>
            </a:r>
            <a:endParaRPr lang="en-US" b="1" i="1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>
                <a:solidFill>
                  <a:srgbClr val="0070C0"/>
                </a:solidFill>
              </a:rPr>
              <a:t>EXERCISE #3: A previously unseen horrible is to be added into the list. The name is “</a:t>
            </a:r>
            <a:r>
              <a:rPr lang="en-CA" dirty="0" err="1" smtClean="0">
                <a:solidFill>
                  <a:srgbClr val="0070C0"/>
                </a:solidFill>
              </a:rPr>
              <a:t>hoola</a:t>
            </a:r>
            <a:r>
              <a:rPr lang="en-CA" dirty="0" smtClean="0">
                <a:solidFill>
                  <a:srgbClr val="0070C0"/>
                </a:solidFill>
              </a:rPr>
              <a:t>-hoop.” This name is not to be approved.</a:t>
            </a:r>
          </a:p>
          <a:p>
            <a:r>
              <a:rPr lang="en-CA" dirty="0" smtClean="0">
                <a:solidFill>
                  <a:srgbClr val="0070C0"/>
                </a:solidFill>
              </a:rPr>
              <a:t>EXERCISE #4: For some reason, the name “cam” should be removed from the list.</a:t>
            </a:r>
          </a:p>
          <a:p>
            <a:r>
              <a:rPr lang="en-CA" dirty="0" smtClean="0">
                <a:solidFill>
                  <a:srgbClr val="0070C0"/>
                </a:solidFill>
              </a:rPr>
              <a:t>EXERCISE #5: Print all of the names in the list. The order doesn’t matter.</a:t>
            </a:r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23285250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Dictionary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>
                <a:solidFill>
                  <a:srgbClr val="006666"/>
                </a:solidFill>
              </a:rPr>
              <a:t>SOLUTION #3: </a:t>
            </a:r>
          </a:p>
          <a:p>
            <a:pPr marL="457200" lvl="1" indent="0">
              <a:buNone/>
            </a:pPr>
            <a:r>
              <a:rPr lang="en-CA" sz="2400" dirty="0" err="1" smtClean="0">
                <a:solidFill>
                  <a:srgbClr val="006666"/>
                </a:solidFill>
                <a:latin typeface="Consolas" panose="020B0609020204030204" pitchFamily="49" charset="0"/>
              </a:rPr>
              <a:t>names_approved</a:t>
            </a:r>
            <a:r>
              <a:rPr lang="en-CA" sz="2400" dirty="0" smtClean="0">
                <a:solidFill>
                  <a:srgbClr val="006666"/>
                </a:solidFill>
                <a:latin typeface="Consolas" panose="020B0609020204030204" pitchFamily="49" charset="0"/>
              </a:rPr>
              <a:t>[‘</a:t>
            </a:r>
            <a:r>
              <a:rPr lang="en-CA" sz="2400" dirty="0" err="1" smtClean="0">
                <a:solidFill>
                  <a:srgbClr val="006666"/>
                </a:solidFill>
                <a:latin typeface="Consolas" panose="020B0609020204030204" pitchFamily="49" charset="0"/>
              </a:rPr>
              <a:t>hoola</a:t>
            </a:r>
            <a:r>
              <a:rPr lang="en-CA" sz="2400" dirty="0" smtClean="0">
                <a:solidFill>
                  <a:srgbClr val="006666"/>
                </a:solidFill>
                <a:latin typeface="Consolas" panose="020B0609020204030204" pitchFamily="49" charset="0"/>
              </a:rPr>
              <a:t>-hoop’] = False</a:t>
            </a:r>
          </a:p>
          <a:p>
            <a:r>
              <a:rPr lang="en-CA" dirty="0" smtClean="0">
                <a:solidFill>
                  <a:srgbClr val="006666"/>
                </a:solidFill>
              </a:rPr>
              <a:t>SOLUTION #4:</a:t>
            </a:r>
          </a:p>
          <a:p>
            <a:pPr marL="457200" lvl="1" indent="0">
              <a:buNone/>
            </a:pPr>
            <a:r>
              <a:rPr lang="en-CA" dirty="0" smtClean="0">
                <a:solidFill>
                  <a:srgbClr val="006666"/>
                </a:solidFill>
                <a:latin typeface="Consolas" panose="020B0609020204030204" pitchFamily="49" charset="0"/>
              </a:rPr>
              <a:t>del </a:t>
            </a:r>
            <a:r>
              <a:rPr lang="en-CA" dirty="0" err="1" smtClean="0">
                <a:solidFill>
                  <a:srgbClr val="006666"/>
                </a:solidFill>
                <a:latin typeface="Consolas" panose="020B0609020204030204" pitchFamily="49" charset="0"/>
              </a:rPr>
              <a:t>canada_airport_code</a:t>
            </a:r>
            <a:r>
              <a:rPr lang="en-CA" dirty="0" smtClean="0">
                <a:solidFill>
                  <a:srgbClr val="006666"/>
                </a:solidFill>
                <a:latin typeface="Consolas" panose="020B0609020204030204" pitchFamily="49" charset="0"/>
              </a:rPr>
              <a:t>[‘cam’]</a:t>
            </a:r>
          </a:p>
          <a:p>
            <a:r>
              <a:rPr lang="en-CA" dirty="0" smtClean="0">
                <a:solidFill>
                  <a:srgbClr val="006666"/>
                </a:solidFill>
              </a:rPr>
              <a:t>SOLUTION #5:</a:t>
            </a:r>
          </a:p>
          <a:p>
            <a:pPr marL="457200" lvl="1" indent="0">
              <a:buNone/>
            </a:pPr>
            <a:r>
              <a:rPr lang="en-CA" dirty="0" smtClean="0">
                <a:solidFill>
                  <a:srgbClr val="006666"/>
                </a:solidFill>
                <a:latin typeface="Consolas" panose="020B0609020204030204" pitchFamily="49" charset="0"/>
              </a:rPr>
              <a:t>for k in </a:t>
            </a:r>
            <a:r>
              <a:rPr lang="en-CA" sz="2000" dirty="0" err="1" smtClean="0">
                <a:solidFill>
                  <a:srgbClr val="006666"/>
                </a:solidFill>
                <a:latin typeface="Consolas" panose="020B0609020204030204" pitchFamily="49" charset="0"/>
              </a:rPr>
              <a:t>names_approved</a:t>
            </a:r>
            <a:r>
              <a:rPr lang="en-CA" dirty="0" smtClean="0">
                <a:solidFill>
                  <a:srgbClr val="006666"/>
                </a:solidFill>
                <a:latin typeface="Consolas" panose="020B0609020204030204" pitchFamily="49" charset="0"/>
              </a:rPr>
              <a:t>:</a:t>
            </a:r>
          </a:p>
          <a:p>
            <a:pPr marL="914400" lvl="2" indent="0">
              <a:buNone/>
            </a:pPr>
            <a:r>
              <a:rPr lang="en-CA" dirty="0" smtClean="0">
                <a:solidFill>
                  <a:srgbClr val="006666"/>
                </a:solidFill>
                <a:latin typeface="Consolas" panose="020B0609020204030204" pitchFamily="49" charset="0"/>
              </a:rPr>
              <a:t>print(</a:t>
            </a:r>
            <a:r>
              <a:rPr lang="en-CA" dirty="0" err="1" smtClean="0">
                <a:solidFill>
                  <a:srgbClr val="006666"/>
                </a:solidFill>
                <a:latin typeface="Consolas" panose="020B0609020204030204" pitchFamily="49" charset="0"/>
              </a:rPr>
              <a:t>canada_airport_code</a:t>
            </a:r>
            <a:r>
              <a:rPr lang="en-CA" dirty="0" smtClean="0">
                <a:solidFill>
                  <a:srgbClr val="006666"/>
                </a:solidFill>
                <a:latin typeface="Consolas" panose="020B0609020204030204" pitchFamily="49" charset="0"/>
              </a:rPr>
              <a:t>[k])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75119545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An example with list inside a dictionary:</a:t>
            </a:r>
          </a:p>
          <a:p>
            <a:pPr marL="457200" lvl="1" indent="0">
              <a:buNone/>
            </a:pPr>
            <a:r>
              <a:rPr lang="en-CA" sz="1400" dirty="0" err="1" smtClean="0">
                <a:latin typeface="Consolas" panose="020B0609020204030204" pitchFamily="49" charset="0"/>
              </a:rPr>
              <a:t>axes_of_characters</a:t>
            </a:r>
            <a:r>
              <a:rPr lang="en-CA" sz="1400" dirty="0" smtClean="0">
                <a:latin typeface="Consolas" panose="020B0609020204030204" pitchFamily="49" charset="0"/>
              </a:rPr>
              <a:t> = {</a:t>
            </a:r>
          </a:p>
          <a:p>
            <a:pPr marL="914400" lvl="2" indent="0">
              <a:buNone/>
            </a:pPr>
            <a:r>
              <a:rPr lang="en-CA" sz="1400" dirty="0" smtClean="0">
                <a:latin typeface="Consolas" panose="020B0609020204030204" pitchFamily="49" charset="0"/>
              </a:rPr>
              <a:t>‘evil’: [‘Dr. Hu’, ‘Bieber’, ‘Dr. Phil’, ‘Darth Vader’],</a:t>
            </a:r>
          </a:p>
          <a:p>
            <a:pPr marL="914400" lvl="2" indent="0">
              <a:buNone/>
            </a:pPr>
            <a:r>
              <a:rPr lang="en-CA" sz="1400" dirty="0" smtClean="0">
                <a:latin typeface="Consolas" panose="020B0609020204030204" pitchFamily="49" charset="0"/>
              </a:rPr>
              <a:t>‘good’: [‘Superman’, ‘Captain Canuck’, ‘Ant Man’],</a:t>
            </a:r>
          </a:p>
          <a:p>
            <a:pPr marL="914400" lvl="2" indent="0">
              <a:buNone/>
            </a:pPr>
            <a:r>
              <a:rPr lang="en-CA" sz="1400" dirty="0" smtClean="0">
                <a:latin typeface="Consolas" panose="020B0609020204030204" pitchFamily="49" charset="0"/>
              </a:rPr>
              <a:t>‘tragic-evil’: [‘Sandman’, ‘Barney’, ‘Medusa’]</a:t>
            </a:r>
            <a:endParaRPr lang="en-CA" sz="14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CA" sz="1400" dirty="0" smtClean="0">
                <a:latin typeface="Consolas" panose="020B0609020204030204" pitchFamily="49" charset="0"/>
              </a:rPr>
              <a:t>}</a:t>
            </a:r>
            <a:endParaRPr lang="en-CA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195203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>
                <a:solidFill>
                  <a:srgbClr val="0070C0"/>
                </a:solidFill>
              </a:rPr>
              <a:t>EXERCISE #6: How to find out the number of ‘tragic-evil’ characters?</a:t>
            </a:r>
          </a:p>
          <a:p>
            <a:r>
              <a:rPr lang="en-CA" dirty="0">
                <a:solidFill>
                  <a:srgbClr val="0070C0"/>
                </a:solidFill>
              </a:rPr>
              <a:t>EXERCISE </a:t>
            </a:r>
            <a:r>
              <a:rPr lang="en-CA" dirty="0" smtClean="0">
                <a:solidFill>
                  <a:srgbClr val="0070C0"/>
                </a:solidFill>
              </a:rPr>
              <a:t>#7: </a:t>
            </a:r>
            <a:r>
              <a:rPr lang="en-CA" dirty="0">
                <a:solidFill>
                  <a:srgbClr val="0070C0"/>
                </a:solidFill>
              </a:rPr>
              <a:t>Daredevil has </a:t>
            </a:r>
            <a:r>
              <a:rPr lang="en-CA" dirty="0" smtClean="0">
                <a:solidFill>
                  <a:srgbClr val="0070C0"/>
                </a:solidFill>
              </a:rPr>
              <a:t>come out of retirement and wants to join the Good Guys. How to do that?</a:t>
            </a:r>
          </a:p>
          <a:p>
            <a:r>
              <a:rPr lang="en-CA" dirty="0" smtClean="0">
                <a:solidFill>
                  <a:srgbClr val="0070C0"/>
                </a:solidFill>
              </a:rPr>
              <a:t>EXERCISE #8: Add a new axis – neutral.</a:t>
            </a:r>
          </a:p>
          <a:p>
            <a:r>
              <a:rPr lang="en-CA" dirty="0" smtClean="0">
                <a:solidFill>
                  <a:srgbClr val="0070C0"/>
                </a:solidFill>
              </a:rPr>
              <a:t>EXERCISE #9: Add ‘</a:t>
            </a:r>
            <a:r>
              <a:rPr lang="en-CA" dirty="0" err="1" smtClean="0">
                <a:solidFill>
                  <a:srgbClr val="0070C0"/>
                </a:solidFill>
              </a:rPr>
              <a:t>Teletubbies</a:t>
            </a:r>
            <a:r>
              <a:rPr lang="en-CA" dirty="0" smtClean="0">
                <a:solidFill>
                  <a:srgbClr val="0070C0"/>
                </a:solidFill>
              </a:rPr>
              <a:t>’ and ‘Ronald McDonald’ into neutral axis.</a:t>
            </a:r>
          </a:p>
          <a:p>
            <a:r>
              <a:rPr lang="en-CA" dirty="0" smtClean="0">
                <a:solidFill>
                  <a:srgbClr val="0070C0"/>
                </a:solidFill>
              </a:rPr>
              <a:t>EXERCISE #10: Do EXERCISE #8, #9 in one line of code.</a:t>
            </a:r>
          </a:p>
        </p:txBody>
      </p:sp>
    </p:spTree>
    <p:extLst>
      <p:ext uri="{BB962C8B-B14F-4D97-AF65-F5344CB8AC3E}">
        <p14:creationId xmlns:p14="http://schemas.microsoft.com/office/powerpoint/2010/main" val="380362683"/>
      </p:ext>
    </p:extLst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Dictionary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rgbClr val="0070C0"/>
                </a:solidFill>
              </a:rPr>
              <a:t>EXERCISE </a:t>
            </a:r>
            <a:r>
              <a:rPr lang="en-CA" dirty="0" smtClean="0">
                <a:solidFill>
                  <a:srgbClr val="0070C0"/>
                </a:solidFill>
              </a:rPr>
              <a:t>#11: </a:t>
            </a:r>
            <a:r>
              <a:rPr lang="en-CA" dirty="0">
                <a:solidFill>
                  <a:srgbClr val="0070C0"/>
                </a:solidFill>
              </a:rPr>
              <a:t>Dr. Hu turned out to be working for the Good Guys all along. He was just feigning evil to </a:t>
            </a:r>
            <a:r>
              <a:rPr lang="en-CA" dirty="0" smtClean="0">
                <a:solidFill>
                  <a:srgbClr val="0070C0"/>
                </a:solidFill>
              </a:rPr>
              <a:t>infiltrate </a:t>
            </a:r>
            <a:r>
              <a:rPr lang="en-CA" dirty="0">
                <a:solidFill>
                  <a:srgbClr val="0070C0"/>
                </a:solidFill>
              </a:rPr>
              <a:t>Bieber’s entourage. How can we move him into ‘good</a:t>
            </a:r>
            <a:r>
              <a:rPr lang="en-CA" dirty="0" smtClean="0">
                <a:solidFill>
                  <a:srgbClr val="0070C0"/>
                </a:solidFill>
              </a:rPr>
              <a:t>’?</a:t>
            </a:r>
          </a:p>
          <a:p>
            <a:r>
              <a:rPr lang="en-CA" dirty="0" smtClean="0">
                <a:solidFill>
                  <a:srgbClr val="0070C0"/>
                </a:solidFill>
              </a:rPr>
              <a:t>EXERCISE #12: Write a fanfic idea generator. When the program is run, it prints “&lt;Good guy&gt; fights &lt;Bad guy&gt; while &lt;Neutral guy&gt; goes to Hawaii.”</a:t>
            </a:r>
            <a:endParaRPr lang="en-CA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992648"/>
      </p:ext>
    </p:extLst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Dictionary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>
                <a:solidFill>
                  <a:srgbClr val="006666"/>
                </a:solidFill>
              </a:rPr>
              <a:t>SOLUTION #6:</a:t>
            </a:r>
          </a:p>
          <a:p>
            <a:pPr marL="457200" lvl="1" indent="0">
              <a:buNone/>
            </a:pPr>
            <a:r>
              <a:rPr lang="en-CA" dirty="0" err="1" smtClean="0">
                <a:solidFill>
                  <a:srgbClr val="006666"/>
                </a:solidFill>
                <a:latin typeface="Consolas" panose="020B0609020204030204" pitchFamily="49" charset="0"/>
              </a:rPr>
              <a:t>len</a:t>
            </a:r>
            <a:r>
              <a:rPr lang="en-CA" dirty="0" smtClean="0">
                <a:solidFill>
                  <a:srgbClr val="006666"/>
                </a:solidFill>
                <a:latin typeface="Consolas" panose="020B0609020204030204" pitchFamily="49" charset="0"/>
              </a:rPr>
              <a:t>(</a:t>
            </a:r>
            <a:r>
              <a:rPr lang="en-CA" dirty="0" err="1" smtClean="0">
                <a:solidFill>
                  <a:srgbClr val="006666"/>
                </a:solidFill>
                <a:latin typeface="Consolas" panose="020B0609020204030204" pitchFamily="49" charset="0"/>
              </a:rPr>
              <a:t>axes_of_characters</a:t>
            </a:r>
            <a:r>
              <a:rPr lang="en-CA" dirty="0" smtClean="0">
                <a:solidFill>
                  <a:srgbClr val="006666"/>
                </a:solidFill>
                <a:latin typeface="Consolas" panose="020B0609020204030204" pitchFamily="49" charset="0"/>
              </a:rPr>
              <a:t>[‘tragic-evil’])</a:t>
            </a:r>
          </a:p>
          <a:p>
            <a:r>
              <a:rPr lang="en-CA" dirty="0" smtClean="0">
                <a:solidFill>
                  <a:srgbClr val="006666"/>
                </a:solidFill>
              </a:rPr>
              <a:t>SOLUTION #7:</a:t>
            </a:r>
          </a:p>
          <a:p>
            <a:pPr marL="457200" lvl="1" indent="0">
              <a:buNone/>
            </a:pPr>
            <a:r>
              <a:rPr lang="en-CA" sz="1800" dirty="0" err="1" smtClean="0">
                <a:solidFill>
                  <a:srgbClr val="006666"/>
                </a:solidFill>
                <a:latin typeface="Consolas" panose="020B0609020204030204" pitchFamily="49" charset="0"/>
              </a:rPr>
              <a:t>axes_of_characters</a:t>
            </a:r>
            <a:r>
              <a:rPr lang="en-CA" sz="1800" dirty="0" smtClean="0">
                <a:solidFill>
                  <a:srgbClr val="006666"/>
                </a:solidFill>
                <a:latin typeface="Consolas" panose="020B0609020204030204" pitchFamily="49" charset="0"/>
              </a:rPr>
              <a:t>[‘good’].append(‘Daredevil’)</a:t>
            </a:r>
          </a:p>
          <a:p>
            <a:r>
              <a:rPr lang="en-CA" dirty="0" smtClean="0">
                <a:solidFill>
                  <a:srgbClr val="006666"/>
                </a:solidFill>
              </a:rPr>
              <a:t>SOLUTION #8:</a:t>
            </a:r>
          </a:p>
          <a:p>
            <a:pPr marL="457200" lvl="1" indent="0">
              <a:buNone/>
            </a:pPr>
            <a:r>
              <a:rPr lang="en-CA" dirty="0" err="1" smtClean="0">
                <a:solidFill>
                  <a:srgbClr val="006666"/>
                </a:solidFill>
                <a:latin typeface="Consolas" panose="020B0609020204030204" pitchFamily="49" charset="0"/>
              </a:rPr>
              <a:t>axes_of_characters</a:t>
            </a:r>
            <a:r>
              <a:rPr lang="en-CA" dirty="0" smtClean="0">
                <a:solidFill>
                  <a:srgbClr val="006666"/>
                </a:solidFill>
                <a:latin typeface="Consolas" panose="020B0609020204030204" pitchFamily="49" charset="0"/>
              </a:rPr>
              <a:t>[‘neutral’].append([])</a:t>
            </a:r>
          </a:p>
          <a:p>
            <a:r>
              <a:rPr lang="en-CA" dirty="0" smtClean="0">
                <a:solidFill>
                  <a:srgbClr val="006666"/>
                </a:solidFill>
              </a:rPr>
              <a:t>SOLUTION #9:</a:t>
            </a:r>
          </a:p>
          <a:p>
            <a:pPr marL="457200" lvl="1" indent="0">
              <a:buNone/>
            </a:pPr>
            <a:r>
              <a:rPr lang="en-CA" sz="1600" dirty="0" err="1" smtClean="0">
                <a:solidFill>
                  <a:srgbClr val="006666"/>
                </a:solidFill>
                <a:latin typeface="Consolas" panose="020B0609020204030204" pitchFamily="49" charset="0"/>
              </a:rPr>
              <a:t>axes_of_characters</a:t>
            </a:r>
            <a:r>
              <a:rPr lang="en-CA" sz="1600" dirty="0" smtClean="0">
                <a:solidFill>
                  <a:srgbClr val="006666"/>
                </a:solidFill>
                <a:latin typeface="Consolas" panose="020B0609020204030204" pitchFamily="49" charset="0"/>
              </a:rPr>
              <a:t>[‘neutral’].append(‘</a:t>
            </a:r>
            <a:r>
              <a:rPr lang="en-CA" sz="1600" dirty="0" err="1" smtClean="0">
                <a:solidFill>
                  <a:srgbClr val="006666"/>
                </a:solidFill>
                <a:latin typeface="Consolas" panose="020B0609020204030204" pitchFamily="49" charset="0"/>
              </a:rPr>
              <a:t>Teletubbies</a:t>
            </a:r>
            <a:r>
              <a:rPr lang="en-CA" sz="1600" dirty="0" smtClean="0">
                <a:solidFill>
                  <a:srgbClr val="006666"/>
                </a:solidFill>
                <a:latin typeface="Consolas" panose="020B0609020204030204" pitchFamily="49" charset="0"/>
              </a:rPr>
              <a:t>’)</a:t>
            </a:r>
          </a:p>
          <a:p>
            <a:pPr marL="457200" lvl="1" indent="0">
              <a:buNone/>
            </a:pPr>
            <a:r>
              <a:rPr lang="en-CA" sz="1600" dirty="0" err="1" smtClean="0">
                <a:solidFill>
                  <a:srgbClr val="006666"/>
                </a:solidFill>
                <a:latin typeface="Consolas" panose="020B0609020204030204" pitchFamily="49" charset="0"/>
              </a:rPr>
              <a:t>axes_of_characters</a:t>
            </a:r>
            <a:r>
              <a:rPr lang="en-CA" sz="1600" dirty="0" smtClean="0">
                <a:solidFill>
                  <a:srgbClr val="006666"/>
                </a:solidFill>
                <a:latin typeface="Consolas" panose="020B0609020204030204" pitchFamily="49" charset="0"/>
              </a:rPr>
              <a:t>[‘neutral’].append(‘Ronald McDonald’)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53140082"/>
      </p:ext>
    </p:extLst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Dictionary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>
                <a:solidFill>
                  <a:srgbClr val="006666"/>
                </a:solidFill>
              </a:rPr>
              <a:t>SOLUTION #10:</a:t>
            </a:r>
          </a:p>
          <a:p>
            <a:pPr marL="457200" lvl="1" indent="0">
              <a:buNone/>
            </a:pPr>
            <a:r>
              <a:rPr lang="en-CA" sz="2000" dirty="0" err="1">
                <a:solidFill>
                  <a:srgbClr val="006666"/>
                </a:solidFill>
                <a:latin typeface="Consolas" panose="020B0609020204030204" pitchFamily="49" charset="0"/>
              </a:rPr>
              <a:t>axes_of_characters</a:t>
            </a:r>
            <a:r>
              <a:rPr lang="en-CA" sz="2000" dirty="0">
                <a:solidFill>
                  <a:srgbClr val="006666"/>
                </a:solidFill>
                <a:latin typeface="Consolas" panose="020B0609020204030204" pitchFamily="49" charset="0"/>
              </a:rPr>
              <a:t>[‘neutral</a:t>
            </a:r>
            <a:r>
              <a:rPr lang="en-CA" sz="2000" dirty="0" smtClean="0">
                <a:solidFill>
                  <a:srgbClr val="006666"/>
                </a:solidFill>
                <a:latin typeface="Consolas" panose="020B0609020204030204" pitchFamily="49" charset="0"/>
              </a:rPr>
              <a:t>’].extend(</a:t>
            </a:r>
          </a:p>
          <a:p>
            <a:pPr marL="457200" lvl="1" indent="0">
              <a:buNone/>
            </a:pPr>
            <a:r>
              <a:rPr lang="en-CA" sz="2000" dirty="0">
                <a:solidFill>
                  <a:srgbClr val="006666"/>
                </a:solidFill>
                <a:latin typeface="Consolas" panose="020B0609020204030204" pitchFamily="49" charset="0"/>
              </a:rPr>
              <a:t>	</a:t>
            </a:r>
            <a:r>
              <a:rPr lang="en-CA" sz="2000" dirty="0" smtClean="0">
                <a:solidFill>
                  <a:srgbClr val="006666"/>
                </a:solidFill>
                <a:latin typeface="Consolas" panose="020B0609020204030204" pitchFamily="49" charset="0"/>
              </a:rPr>
              <a:t>[‘</a:t>
            </a:r>
            <a:r>
              <a:rPr lang="en-CA" sz="2000" dirty="0" err="1" smtClean="0">
                <a:solidFill>
                  <a:srgbClr val="006666"/>
                </a:solidFill>
                <a:latin typeface="Consolas" panose="020B0609020204030204" pitchFamily="49" charset="0"/>
              </a:rPr>
              <a:t>Teletubbies</a:t>
            </a:r>
            <a:r>
              <a:rPr lang="en-CA" sz="2000" dirty="0" smtClean="0">
                <a:solidFill>
                  <a:srgbClr val="006666"/>
                </a:solidFill>
                <a:latin typeface="Consolas" panose="020B0609020204030204" pitchFamily="49" charset="0"/>
              </a:rPr>
              <a:t>’, ‘Ronald McDonald’])</a:t>
            </a:r>
          </a:p>
          <a:p>
            <a:r>
              <a:rPr lang="en-CA" dirty="0">
                <a:solidFill>
                  <a:srgbClr val="006666"/>
                </a:solidFill>
              </a:rPr>
              <a:t>SOLUTION #</a:t>
            </a:r>
            <a:r>
              <a:rPr lang="en-CA" dirty="0" smtClean="0">
                <a:solidFill>
                  <a:srgbClr val="006666"/>
                </a:solidFill>
              </a:rPr>
              <a:t>11:</a:t>
            </a:r>
            <a:endParaRPr lang="en-CA" dirty="0">
              <a:solidFill>
                <a:srgbClr val="006666"/>
              </a:solidFill>
            </a:endParaRPr>
          </a:p>
          <a:p>
            <a:pPr marL="457200" lvl="1" indent="0">
              <a:buNone/>
            </a:pPr>
            <a:r>
              <a:rPr lang="en-CA" sz="2000" dirty="0" err="1">
                <a:solidFill>
                  <a:srgbClr val="006666"/>
                </a:solidFill>
                <a:latin typeface="Consolas" panose="020B0609020204030204" pitchFamily="49" charset="0"/>
              </a:rPr>
              <a:t>axes_of_characters</a:t>
            </a:r>
            <a:r>
              <a:rPr lang="en-CA" sz="2000" dirty="0" smtClean="0">
                <a:solidFill>
                  <a:srgbClr val="006666"/>
                </a:solidFill>
                <a:latin typeface="Consolas" panose="020B0609020204030204" pitchFamily="49" charset="0"/>
              </a:rPr>
              <a:t>[‘evil’].remove(0)</a:t>
            </a:r>
          </a:p>
          <a:p>
            <a:pPr marL="457200" lvl="1" indent="0">
              <a:buNone/>
            </a:pPr>
            <a:r>
              <a:rPr lang="en-CA" sz="2000" dirty="0" err="1" smtClean="0">
                <a:solidFill>
                  <a:srgbClr val="006666"/>
                </a:solidFill>
                <a:latin typeface="Consolas" panose="020B0609020204030204" pitchFamily="49" charset="0"/>
              </a:rPr>
              <a:t>axes_of_characters</a:t>
            </a:r>
            <a:r>
              <a:rPr lang="en-CA" sz="2000" dirty="0" smtClean="0">
                <a:solidFill>
                  <a:srgbClr val="006666"/>
                </a:solidFill>
                <a:latin typeface="Consolas" panose="020B0609020204030204" pitchFamily="49" charset="0"/>
              </a:rPr>
              <a:t>[‘good’].append(‘Dr. Hu’)</a:t>
            </a:r>
            <a:endParaRPr lang="en-CA" sz="2000" dirty="0">
              <a:solidFill>
                <a:srgbClr val="006666"/>
              </a:solidFill>
              <a:latin typeface="Consolas" panose="020B0609020204030204" pitchFamily="49" charset="0"/>
            </a:endParaRPr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78793305"/>
      </p:ext>
    </p:extLst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Dictionary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>
                <a:solidFill>
                  <a:srgbClr val="006666"/>
                </a:solidFill>
              </a:rPr>
              <a:t>SOLUTION #12:</a:t>
            </a:r>
          </a:p>
          <a:p>
            <a:pPr marL="457200" lvl="1" indent="0">
              <a:buNone/>
            </a:pPr>
            <a:r>
              <a:rPr lang="en-CA" sz="1800" dirty="0" err="1" smtClean="0">
                <a:solidFill>
                  <a:srgbClr val="006666"/>
                </a:solidFill>
                <a:latin typeface="Consolas" panose="020B0609020204030204" pitchFamily="49" charset="0"/>
              </a:rPr>
              <a:t>i</a:t>
            </a:r>
            <a:r>
              <a:rPr lang="en-CA" sz="1800" dirty="0" smtClean="0">
                <a:solidFill>
                  <a:srgbClr val="006666"/>
                </a:solidFill>
                <a:latin typeface="Consolas" panose="020B0609020204030204" pitchFamily="49" charset="0"/>
              </a:rPr>
              <a:t> = </a:t>
            </a:r>
            <a:r>
              <a:rPr lang="en-CA" sz="1800" dirty="0" err="1" smtClean="0">
                <a:solidFill>
                  <a:srgbClr val="006666"/>
                </a:solidFill>
                <a:latin typeface="Consolas" panose="020B0609020204030204" pitchFamily="49" charset="0"/>
              </a:rPr>
              <a:t>randrange</a:t>
            </a:r>
            <a:r>
              <a:rPr lang="en-CA" sz="1800" dirty="0" smtClean="0">
                <a:solidFill>
                  <a:srgbClr val="006666"/>
                </a:solidFill>
                <a:latin typeface="Consolas" panose="020B0609020204030204" pitchFamily="49" charset="0"/>
              </a:rPr>
              <a:t>(</a:t>
            </a:r>
            <a:r>
              <a:rPr lang="en-CA" sz="1800" dirty="0" err="1" smtClean="0">
                <a:solidFill>
                  <a:srgbClr val="006666"/>
                </a:solidFill>
                <a:latin typeface="Consolas" panose="020B0609020204030204" pitchFamily="49" charset="0"/>
              </a:rPr>
              <a:t>len</a:t>
            </a:r>
            <a:r>
              <a:rPr lang="en-CA" sz="1800" dirty="0" smtClean="0">
                <a:solidFill>
                  <a:srgbClr val="006666"/>
                </a:solidFill>
                <a:latin typeface="Consolas" panose="020B0609020204030204" pitchFamily="49" charset="0"/>
              </a:rPr>
              <a:t>(</a:t>
            </a:r>
            <a:r>
              <a:rPr lang="en-CA" sz="1800" dirty="0" err="1" smtClean="0">
                <a:solidFill>
                  <a:srgbClr val="006666"/>
                </a:solidFill>
                <a:latin typeface="Consolas" panose="020B0609020204030204" pitchFamily="49" charset="0"/>
              </a:rPr>
              <a:t>axes_of_characters</a:t>
            </a:r>
            <a:r>
              <a:rPr lang="en-CA" sz="1800" dirty="0">
                <a:solidFill>
                  <a:srgbClr val="006666"/>
                </a:solidFill>
                <a:latin typeface="Consolas" panose="020B0609020204030204" pitchFamily="49" charset="0"/>
              </a:rPr>
              <a:t>[‘good</a:t>
            </a:r>
            <a:r>
              <a:rPr lang="en-CA" sz="1800" dirty="0" smtClean="0">
                <a:solidFill>
                  <a:srgbClr val="006666"/>
                </a:solidFill>
                <a:latin typeface="Consolas" panose="020B0609020204030204" pitchFamily="49" charset="0"/>
              </a:rPr>
              <a:t>’]))</a:t>
            </a:r>
          </a:p>
          <a:p>
            <a:pPr marL="457200" lvl="1" indent="0">
              <a:buNone/>
            </a:pPr>
            <a:r>
              <a:rPr lang="en-CA" sz="1800" dirty="0" err="1" smtClean="0">
                <a:solidFill>
                  <a:srgbClr val="006666"/>
                </a:solidFill>
                <a:latin typeface="Consolas" panose="020B0609020204030204" pitchFamily="49" charset="0"/>
              </a:rPr>
              <a:t>good_guy</a:t>
            </a:r>
            <a:r>
              <a:rPr lang="en-CA" sz="1800" dirty="0" smtClean="0">
                <a:solidFill>
                  <a:srgbClr val="006666"/>
                </a:solidFill>
                <a:latin typeface="Consolas" panose="020B0609020204030204" pitchFamily="49" charset="0"/>
              </a:rPr>
              <a:t> = </a:t>
            </a:r>
            <a:r>
              <a:rPr lang="en-CA" sz="1800" dirty="0" err="1" smtClean="0">
                <a:solidFill>
                  <a:srgbClr val="006666"/>
                </a:solidFill>
                <a:latin typeface="Consolas" panose="020B0609020204030204" pitchFamily="49" charset="0"/>
              </a:rPr>
              <a:t>axes_of_characters</a:t>
            </a:r>
            <a:r>
              <a:rPr lang="en-CA" sz="1800" dirty="0" smtClean="0">
                <a:solidFill>
                  <a:srgbClr val="006666"/>
                </a:solidFill>
                <a:latin typeface="Consolas" panose="020B0609020204030204" pitchFamily="49" charset="0"/>
              </a:rPr>
              <a:t>[‘good’][</a:t>
            </a:r>
            <a:r>
              <a:rPr lang="en-CA" sz="1800" dirty="0" err="1" smtClean="0">
                <a:solidFill>
                  <a:srgbClr val="006666"/>
                </a:solidFill>
                <a:latin typeface="Consolas" panose="020B0609020204030204" pitchFamily="49" charset="0"/>
              </a:rPr>
              <a:t>i</a:t>
            </a:r>
            <a:r>
              <a:rPr lang="en-CA" sz="1800" dirty="0" smtClean="0">
                <a:solidFill>
                  <a:srgbClr val="006666"/>
                </a:solidFill>
                <a:latin typeface="Consolas" panose="020B0609020204030204" pitchFamily="49" charset="0"/>
              </a:rPr>
              <a:t>]</a:t>
            </a:r>
          </a:p>
          <a:p>
            <a:pPr marL="457200" lvl="1" indent="0">
              <a:buNone/>
            </a:pPr>
            <a:r>
              <a:rPr lang="en-CA" sz="1800" dirty="0" err="1">
                <a:solidFill>
                  <a:srgbClr val="006666"/>
                </a:solidFill>
                <a:latin typeface="Consolas" panose="020B0609020204030204" pitchFamily="49" charset="0"/>
              </a:rPr>
              <a:t>i</a:t>
            </a:r>
            <a:r>
              <a:rPr lang="en-CA" sz="1800" dirty="0">
                <a:solidFill>
                  <a:srgbClr val="006666"/>
                </a:solidFill>
                <a:latin typeface="Consolas" panose="020B0609020204030204" pitchFamily="49" charset="0"/>
              </a:rPr>
              <a:t> = </a:t>
            </a:r>
            <a:r>
              <a:rPr lang="en-CA" sz="1800" dirty="0" err="1">
                <a:solidFill>
                  <a:srgbClr val="006666"/>
                </a:solidFill>
                <a:latin typeface="Consolas" panose="020B0609020204030204" pitchFamily="49" charset="0"/>
              </a:rPr>
              <a:t>randrange</a:t>
            </a:r>
            <a:r>
              <a:rPr lang="en-CA" sz="1800" dirty="0">
                <a:solidFill>
                  <a:srgbClr val="006666"/>
                </a:solidFill>
                <a:latin typeface="Consolas" panose="020B0609020204030204" pitchFamily="49" charset="0"/>
              </a:rPr>
              <a:t>(</a:t>
            </a:r>
            <a:r>
              <a:rPr lang="en-CA" sz="1800" dirty="0" err="1">
                <a:solidFill>
                  <a:srgbClr val="006666"/>
                </a:solidFill>
                <a:latin typeface="Consolas" panose="020B0609020204030204" pitchFamily="49" charset="0"/>
              </a:rPr>
              <a:t>len</a:t>
            </a:r>
            <a:r>
              <a:rPr lang="en-CA" sz="1800" dirty="0">
                <a:solidFill>
                  <a:srgbClr val="006666"/>
                </a:solidFill>
                <a:latin typeface="Consolas" panose="020B0609020204030204" pitchFamily="49" charset="0"/>
              </a:rPr>
              <a:t>(</a:t>
            </a:r>
            <a:r>
              <a:rPr lang="en-CA" sz="1800" dirty="0" err="1">
                <a:solidFill>
                  <a:srgbClr val="006666"/>
                </a:solidFill>
                <a:latin typeface="Consolas" panose="020B0609020204030204" pitchFamily="49" charset="0"/>
              </a:rPr>
              <a:t>axes_of_characters</a:t>
            </a:r>
            <a:r>
              <a:rPr lang="en-CA" sz="1800" dirty="0" smtClean="0">
                <a:solidFill>
                  <a:srgbClr val="006666"/>
                </a:solidFill>
                <a:latin typeface="Consolas" panose="020B0609020204030204" pitchFamily="49" charset="0"/>
              </a:rPr>
              <a:t>[‘bad’]))</a:t>
            </a:r>
          </a:p>
          <a:p>
            <a:pPr marL="457200" lvl="1" indent="0">
              <a:buNone/>
            </a:pPr>
            <a:r>
              <a:rPr lang="en-CA" sz="1800" dirty="0" err="1" smtClean="0">
                <a:solidFill>
                  <a:srgbClr val="006666"/>
                </a:solidFill>
                <a:latin typeface="Consolas" panose="020B0609020204030204" pitchFamily="49" charset="0"/>
              </a:rPr>
              <a:t>bad_guy</a:t>
            </a:r>
            <a:r>
              <a:rPr lang="en-CA" sz="1800" dirty="0" smtClean="0">
                <a:solidFill>
                  <a:srgbClr val="006666"/>
                </a:solidFill>
                <a:latin typeface="Consolas" panose="020B0609020204030204" pitchFamily="49" charset="0"/>
              </a:rPr>
              <a:t> </a:t>
            </a:r>
            <a:r>
              <a:rPr lang="en-CA" sz="1800" dirty="0">
                <a:solidFill>
                  <a:srgbClr val="006666"/>
                </a:solidFill>
                <a:latin typeface="Consolas" panose="020B0609020204030204" pitchFamily="49" charset="0"/>
              </a:rPr>
              <a:t>= </a:t>
            </a:r>
            <a:r>
              <a:rPr lang="en-CA" sz="1800" dirty="0" err="1">
                <a:solidFill>
                  <a:srgbClr val="006666"/>
                </a:solidFill>
                <a:latin typeface="Consolas" panose="020B0609020204030204" pitchFamily="49" charset="0"/>
              </a:rPr>
              <a:t>axes_of_characters</a:t>
            </a:r>
            <a:r>
              <a:rPr lang="en-CA" sz="1800" dirty="0" smtClean="0">
                <a:solidFill>
                  <a:srgbClr val="006666"/>
                </a:solidFill>
                <a:latin typeface="Consolas" panose="020B0609020204030204" pitchFamily="49" charset="0"/>
              </a:rPr>
              <a:t>[‘bad’][</a:t>
            </a:r>
            <a:r>
              <a:rPr lang="en-CA" sz="1800" dirty="0" err="1">
                <a:solidFill>
                  <a:srgbClr val="006666"/>
                </a:solidFill>
                <a:latin typeface="Consolas" panose="020B0609020204030204" pitchFamily="49" charset="0"/>
              </a:rPr>
              <a:t>i</a:t>
            </a:r>
            <a:r>
              <a:rPr lang="en-CA" sz="1800" dirty="0" smtClean="0">
                <a:solidFill>
                  <a:srgbClr val="006666"/>
                </a:solidFill>
                <a:latin typeface="Consolas" panose="020B0609020204030204" pitchFamily="49" charset="0"/>
              </a:rPr>
              <a:t>]</a:t>
            </a:r>
          </a:p>
          <a:p>
            <a:pPr marL="457200" lvl="1" indent="0">
              <a:buNone/>
            </a:pPr>
            <a:r>
              <a:rPr lang="en-CA" sz="1800" dirty="0" err="1">
                <a:solidFill>
                  <a:srgbClr val="006666"/>
                </a:solidFill>
                <a:latin typeface="Consolas" panose="020B0609020204030204" pitchFamily="49" charset="0"/>
              </a:rPr>
              <a:t>i</a:t>
            </a:r>
            <a:r>
              <a:rPr lang="en-CA" sz="1800" dirty="0">
                <a:solidFill>
                  <a:srgbClr val="006666"/>
                </a:solidFill>
                <a:latin typeface="Consolas" panose="020B0609020204030204" pitchFamily="49" charset="0"/>
              </a:rPr>
              <a:t> = </a:t>
            </a:r>
            <a:r>
              <a:rPr lang="en-CA" sz="1800" dirty="0" err="1">
                <a:solidFill>
                  <a:srgbClr val="006666"/>
                </a:solidFill>
                <a:latin typeface="Consolas" panose="020B0609020204030204" pitchFamily="49" charset="0"/>
              </a:rPr>
              <a:t>randrange</a:t>
            </a:r>
            <a:r>
              <a:rPr lang="en-CA" sz="1800" dirty="0">
                <a:solidFill>
                  <a:srgbClr val="006666"/>
                </a:solidFill>
                <a:latin typeface="Consolas" panose="020B0609020204030204" pitchFamily="49" charset="0"/>
              </a:rPr>
              <a:t>(</a:t>
            </a:r>
            <a:r>
              <a:rPr lang="en-CA" sz="1800" dirty="0" err="1">
                <a:solidFill>
                  <a:srgbClr val="006666"/>
                </a:solidFill>
                <a:latin typeface="Consolas" panose="020B0609020204030204" pitchFamily="49" charset="0"/>
              </a:rPr>
              <a:t>len</a:t>
            </a:r>
            <a:r>
              <a:rPr lang="en-CA" sz="1800" dirty="0">
                <a:solidFill>
                  <a:srgbClr val="006666"/>
                </a:solidFill>
                <a:latin typeface="Consolas" panose="020B0609020204030204" pitchFamily="49" charset="0"/>
              </a:rPr>
              <a:t>(</a:t>
            </a:r>
            <a:r>
              <a:rPr lang="en-CA" sz="1800" dirty="0" err="1">
                <a:solidFill>
                  <a:srgbClr val="006666"/>
                </a:solidFill>
                <a:latin typeface="Consolas" panose="020B0609020204030204" pitchFamily="49" charset="0"/>
              </a:rPr>
              <a:t>axes_of_characters</a:t>
            </a:r>
            <a:r>
              <a:rPr lang="en-CA" sz="1800" dirty="0" smtClean="0">
                <a:solidFill>
                  <a:srgbClr val="006666"/>
                </a:solidFill>
                <a:latin typeface="Consolas" panose="020B0609020204030204" pitchFamily="49" charset="0"/>
              </a:rPr>
              <a:t>[‘neutral’]))</a:t>
            </a:r>
          </a:p>
          <a:p>
            <a:pPr marL="457200" lvl="1" indent="0">
              <a:buNone/>
            </a:pPr>
            <a:r>
              <a:rPr lang="en-CA" sz="1800" dirty="0" err="1" smtClean="0">
                <a:solidFill>
                  <a:srgbClr val="006666"/>
                </a:solidFill>
                <a:latin typeface="Consolas" panose="020B0609020204030204" pitchFamily="49" charset="0"/>
              </a:rPr>
              <a:t>neutral_guy</a:t>
            </a:r>
            <a:r>
              <a:rPr lang="en-CA" sz="1800" dirty="0" smtClean="0">
                <a:solidFill>
                  <a:srgbClr val="006666"/>
                </a:solidFill>
                <a:latin typeface="Consolas" panose="020B0609020204030204" pitchFamily="49" charset="0"/>
              </a:rPr>
              <a:t> </a:t>
            </a:r>
            <a:r>
              <a:rPr lang="en-CA" sz="1800" dirty="0">
                <a:solidFill>
                  <a:srgbClr val="006666"/>
                </a:solidFill>
                <a:latin typeface="Consolas" panose="020B0609020204030204" pitchFamily="49" charset="0"/>
              </a:rPr>
              <a:t>= </a:t>
            </a:r>
            <a:r>
              <a:rPr lang="en-CA" sz="1800" dirty="0" err="1">
                <a:solidFill>
                  <a:srgbClr val="006666"/>
                </a:solidFill>
                <a:latin typeface="Consolas" panose="020B0609020204030204" pitchFamily="49" charset="0"/>
              </a:rPr>
              <a:t>axes_of_characters</a:t>
            </a:r>
            <a:r>
              <a:rPr lang="en-CA" sz="1800" dirty="0" smtClean="0">
                <a:solidFill>
                  <a:srgbClr val="006666"/>
                </a:solidFill>
                <a:latin typeface="Consolas" panose="020B0609020204030204" pitchFamily="49" charset="0"/>
              </a:rPr>
              <a:t>[‘neutral’][</a:t>
            </a:r>
            <a:r>
              <a:rPr lang="en-CA" sz="1800" dirty="0" err="1">
                <a:solidFill>
                  <a:srgbClr val="006666"/>
                </a:solidFill>
                <a:latin typeface="Consolas" panose="020B0609020204030204" pitchFamily="49" charset="0"/>
              </a:rPr>
              <a:t>i</a:t>
            </a:r>
            <a:r>
              <a:rPr lang="en-CA" sz="1800" dirty="0" smtClean="0">
                <a:solidFill>
                  <a:srgbClr val="006666"/>
                </a:solidFill>
                <a:latin typeface="Consolas" panose="020B0609020204030204" pitchFamily="49" charset="0"/>
              </a:rPr>
              <a:t>]</a:t>
            </a:r>
          </a:p>
          <a:p>
            <a:pPr lvl="1"/>
            <a:endParaRPr lang="en-CA" sz="1800" dirty="0">
              <a:solidFill>
                <a:srgbClr val="006666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CA" sz="1800" dirty="0" smtClean="0">
                <a:solidFill>
                  <a:srgbClr val="006666"/>
                </a:solidFill>
                <a:latin typeface="Consolas" panose="020B0609020204030204" pitchFamily="49" charset="0"/>
              </a:rPr>
              <a:t>print(“{} fights {} </a:t>
            </a:r>
            <a:r>
              <a:rPr lang="en-CA" sz="1800" dirty="0">
                <a:solidFill>
                  <a:srgbClr val="006666"/>
                </a:solidFill>
                <a:latin typeface="Consolas" panose="020B0609020204030204" pitchFamily="49" charset="0"/>
              </a:rPr>
              <a:t>while </a:t>
            </a:r>
            <a:r>
              <a:rPr lang="en-CA" sz="1800" dirty="0" smtClean="0">
                <a:solidFill>
                  <a:srgbClr val="006666"/>
                </a:solidFill>
                <a:latin typeface="Consolas" panose="020B0609020204030204" pitchFamily="49" charset="0"/>
              </a:rPr>
              <a:t>{} </a:t>
            </a:r>
            <a:r>
              <a:rPr lang="en-CA" sz="1800" dirty="0">
                <a:solidFill>
                  <a:srgbClr val="006666"/>
                </a:solidFill>
                <a:latin typeface="Consolas" panose="020B0609020204030204" pitchFamily="49" charset="0"/>
              </a:rPr>
              <a:t>goes </a:t>
            </a:r>
            <a:r>
              <a:rPr lang="en-CA" sz="1800" dirty="0" smtClean="0">
                <a:solidFill>
                  <a:srgbClr val="006666"/>
                </a:solidFill>
                <a:latin typeface="Consolas" panose="020B0609020204030204" pitchFamily="49" charset="0"/>
              </a:rPr>
              <a:t>to Hawaii.”</a:t>
            </a:r>
          </a:p>
          <a:p>
            <a:pPr marL="457200" lvl="1" indent="0">
              <a:buNone/>
            </a:pPr>
            <a:r>
              <a:rPr lang="en-CA" sz="1800" dirty="0" smtClean="0">
                <a:solidFill>
                  <a:srgbClr val="006666"/>
                </a:solidFill>
                <a:latin typeface="Consolas" panose="020B0609020204030204" pitchFamily="49" charset="0"/>
              </a:rPr>
              <a:t>	.format(</a:t>
            </a:r>
            <a:r>
              <a:rPr lang="en-CA" sz="1800" dirty="0" err="1" smtClean="0">
                <a:solidFill>
                  <a:srgbClr val="006666"/>
                </a:solidFill>
                <a:latin typeface="Consolas" panose="020B0609020204030204" pitchFamily="49" charset="0"/>
              </a:rPr>
              <a:t>good_guy</a:t>
            </a:r>
            <a:r>
              <a:rPr lang="en-CA" sz="1800" dirty="0" smtClean="0">
                <a:solidFill>
                  <a:srgbClr val="006666"/>
                </a:solidFill>
                <a:latin typeface="Consolas" panose="020B0609020204030204" pitchFamily="49" charset="0"/>
              </a:rPr>
              <a:t>, </a:t>
            </a:r>
            <a:r>
              <a:rPr lang="en-CA" sz="1800" dirty="0" err="1" smtClean="0">
                <a:solidFill>
                  <a:srgbClr val="006666"/>
                </a:solidFill>
                <a:latin typeface="Consolas" panose="020B0609020204030204" pitchFamily="49" charset="0"/>
              </a:rPr>
              <a:t>bad_guy</a:t>
            </a:r>
            <a:r>
              <a:rPr lang="en-CA" sz="1800" dirty="0" smtClean="0">
                <a:solidFill>
                  <a:srgbClr val="006666"/>
                </a:solidFill>
                <a:latin typeface="Consolas" panose="020B0609020204030204" pitchFamily="49" charset="0"/>
              </a:rPr>
              <a:t>, </a:t>
            </a:r>
            <a:r>
              <a:rPr lang="en-CA" sz="1800" dirty="0" err="1" smtClean="0">
                <a:solidFill>
                  <a:srgbClr val="006666"/>
                </a:solidFill>
                <a:latin typeface="Consolas" panose="020B0609020204030204" pitchFamily="49" charset="0"/>
              </a:rPr>
              <a:t>neutral_guy</a:t>
            </a:r>
            <a:r>
              <a:rPr lang="en-CA" sz="1800" dirty="0" smtClean="0">
                <a:solidFill>
                  <a:srgbClr val="006666"/>
                </a:solidFill>
                <a:latin typeface="Consolas" panose="020B0609020204030204" pitchFamily="49" charset="0"/>
              </a:rPr>
              <a:t>) </a:t>
            </a:r>
            <a:endParaRPr lang="en-CA" sz="1800" dirty="0">
              <a:solidFill>
                <a:srgbClr val="006666"/>
              </a:solidFill>
              <a:latin typeface="Consolas" panose="020B0609020204030204" pitchFamily="49" charset="0"/>
            </a:endParaRPr>
          </a:p>
          <a:p>
            <a:pPr lvl="1"/>
            <a:endParaRPr lang="en-CA" dirty="0"/>
          </a:p>
          <a:p>
            <a:pPr lvl="1"/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37410848"/>
      </p:ext>
    </p:extLst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Dictionary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It doesn’t really matter what the keys and the values are as long as they are </a:t>
            </a:r>
            <a:r>
              <a:rPr lang="en-CA" dirty="0" err="1" smtClean="0"/>
              <a:t>hashable</a:t>
            </a:r>
            <a:r>
              <a:rPr lang="en-CA" dirty="0" smtClean="0"/>
              <a:t>. But just because you can doesn’t mean you should:</a:t>
            </a:r>
          </a:p>
          <a:p>
            <a:pPr marL="457200" lvl="1" indent="0">
              <a:buNone/>
            </a:pPr>
            <a:r>
              <a:rPr lang="en-CA" dirty="0" err="1" smtClean="0">
                <a:latin typeface="Consolas" panose="020B0609020204030204" pitchFamily="49" charset="0"/>
              </a:rPr>
              <a:t>dict_of_stuffs</a:t>
            </a:r>
            <a:r>
              <a:rPr lang="en-CA" dirty="0" smtClean="0">
                <a:latin typeface="Consolas" panose="020B0609020204030204" pitchFamily="49" charset="0"/>
              </a:rPr>
              <a:t> </a:t>
            </a:r>
            <a:r>
              <a:rPr lang="en-CA" dirty="0">
                <a:latin typeface="Consolas" panose="020B0609020204030204" pitchFamily="49" charset="0"/>
              </a:rPr>
              <a:t>= {</a:t>
            </a:r>
          </a:p>
          <a:p>
            <a:pPr marL="914400" lvl="2" indent="0">
              <a:buNone/>
            </a:pPr>
            <a:r>
              <a:rPr lang="en-CA" dirty="0" smtClean="0">
                <a:latin typeface="Consolas" panose="020B0609020204030204" pitchFamily="49" charset="0"/>
              </a:rPr>
              <a:t>-100: {‘Bill Gates’: ‘Bill Nye’, </a:t>
            </a:r>
          </a:p>
          <a:p>
            <a:pPr marL="914400" lvl="2" indent="0">
              <a:buNone/>
            </a:pPr>
            <a:r>
              <a:rPr lang="en-CA" dirty="0">
                <a:latin typeface="Consolas" panose="020B0609020204030204" pitchFamily="49" charset="0"/>
              </a:rPr>
              <a:t>	</a:t>
            </a:r>
            <a:r>
              <a:rPr lang="en-CA" dirty="0" smtClean="0">
                <a:latin typeface="Consolas" panose="020B0609020204030204" pitchFamily="49" charset="0"/>
              </a:rPr>
              <a:t>34: [‘HI!, ‘HI!’]},</a:t>
            </a:r>
            <a:endParaRPr lang="en-CA" dirty="0"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CA" dirty="0" smtClean="0">
                <a:latin typeface="Consolas" panose="020B0609020204030204" pitchFamily="49" charset="0"/>
              </a:rPr>
              <a:t>“dinosaur!”: </a:t>
            </a:r>
          </a:p>
          <a:p>
            <a:pPr marL="914400" lvl="2" indent="0">
              <a:buNone/>
            </a:pPr>
            <a:r>
              <a:rPr lang="en-CA" dirty="0">
                <a:latin typeface="Consolas" panose="020B0609020204030204" pitchFamily="49" charset="0"/>
              </a:rPr>
              <a:t>	</a:t>
            </a:r>
            <a:r>
              <a:rPr lang="en-CA" dirty="0" smtClean="0">
                <a:latin typeface="Consolas" panose="020B0609020204030204" pitchFamily="49" charset="0"/>
              </a:rPr>
              <a:t>[[1, 2, 3, {‘orange’: ‘juice’}], 	  “pink”]</a:t>
            </a:r>
            <a:endParaRPr lang="en-CA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CA" dirty="0" smtClean="0">
                <a:latin typeface="Consolas" panose="020B0609020204030204" pitchFamily="49" charset="0"/>
              </a:rPr>
              <a:t>}</a:t>
            </a:r>
          </a:p>
          <a:p>
            <a:pPr marL="400050"/>
            <a:r>
              <a:rPr lang="en-CA" dirty="0" smtClean="0"/>
              <a:t>If you want to learn </a:t>
            </a:r>
            <a:r>
              <a:rPr lang="en-CA" dirty="0" err="1" smtClean="0"/>
              <a:t>Javascript</a:t>
            </a:r>
            <a:r>
              <a:rPr lang="en-CA" dirty="0" smtClean="0"/>
              <a:t> or JSON, you might to get used to something like this though.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78710911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Tutorial</a:t>
            </a:r>
            <a:endParaRPr lang="en-US" dirty="0"/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Dictionary</a:t>
            </a:r>
            <a:endParaRPr lang="en-US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Dictionary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 dictionary is another way of storing data.</a:t>
            </a:r>
          </a:p>
          <a:p>
            <a:r>
              <a:rPr lang="en-CA" dirty="0" smtClean="0"/>
              <a:t>Someone can access its elements by using a key.</a:t>
            </a:r>
          </a:p>
          <a:p>
            <a:r>
              <a:rPr lang="en-CA" dirty="0" smtClean="0"/>
              <a:t>Unlike list’s index, the dictionary key can be anything “</a:t>
            </a:r>
            <a:r>
              <a:rPr lang="en-CA" dirty="0" err="1" smtClean="0"/>
              <a:t>hashable</a:t>
            </a:r>
            <a:r>
              <a:rPr lang="en-CA" dirty="0" smtClean="0"/>
              <a:t>” and not just an integer:</a:t>
            </a:r>
          </a:p>
          <a:p>
            <a:pPr lvl="1"/>
            <a:r>
              <a:rPr lang="en-CA" dirty="0" smtClean="0"/>
              <a:t>For instance you can have a string key, an integer key, or a float key</a:t>
            </a:r>
            <a:r>
              <a:rPr lang="en-CA" dirty="0" smtClean="0"/>
              <a:t>.</a:t>
            </a:r>
            <a:endParaRPr lang="en-CA" dirty="0" smtClean="0"/>
          </a:p>
          <a:p>
            <a:r>
              <a:rPr lang="en-CA" dirty="0" smtClean="0"/>
              <a:t>But it does not keep its values sorted, so when you iterate through it, expect the order to be random.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57239783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Dictionary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 dictionary can be created through this code:</a:t>
            </a:r>
          </a:p>
          <a:p>
            <a:pPr marL="457200" lvl="1" indent="0">
              <a:buNone/>
            </a:pPr>
            <a:r>
              <a:rPr lang="en-CA" dirty="0" err="1" smtClean="0">
                <a:latin typeface="Consolas" panose="020B0609020204030204" pitchFamily="49" charset="0"/>
              </a:rPr>
              <a:t>dict</a:t>
            </a:r>
            <a:r>
              <a:rPr lang="en-CA" dirty="0" smtClean="0">
                <a:latin typeface="Consolas" panose="020B0609020204030204" pitchFamily="49" charset="0"/>
              </a:rPr>
              <a:t> = {}</a:t>
            </a:r>
          </a:p>
          <a:p>
            <a:r>
              <a:rPr lang="en-CA" dirty="0" smtClean="0"/>
              <a:t>You can access or set an element in the dictionary by using []:</a:t>
            </a:r>
          </a:p>
          <a:p>
            <a:pPr marL="457200" lvl="1" indent="0">
              <a:buNone/>
            </a:pPr>
            <a:r>
              <a:rPr lang="en-CA" dirty="0" err="1" smtClean="0">
                <a:latin typeface="Consolas" panose="020B0609020204030204" pitchFamily="49" charset="0"/>
              </a:rPr>
              <a:t>dict</a:t>
            </a:r>
            <a:r>
              <a:rPr lang="en-CA" dirty="0" smtClean="0">
                <a:latin typeface="Consolas" panose="020B0609020204030204" pitchFamily="49" charset="0"/>
              </a:rPr>
              <a:t>[‘A’] = “Ant is an evil creature.”</a:t>
            </a:r>
          </a:p>
          <a:p>
            <a:pPr marL="457200" lvl="1" indent="0">
              <a:buNone/>
            </a:pPr>
            <a:r>
              <a:rPr lang="en-CA" dirty="0" smtClean="0">
                <a:latin typeface="Consolas" panose="020B0609020204030204" pitchFamily="49" charset="0"/>
              </a:rPr>
              <a:t>print(</a:t>
            </a:r>
            <a:r>
              <a:rPr lang="en-CA" dirty="0" err="1" smtClean="0">
                <a:latin typeface="Consolas" panose="020B0609020204030204" pitchFamily="49" charset="0"/>
              </a:rPr>
              <a:t>dict</a:t>
            </a:r>
            <a:r>
              <a:rPr lang="en-CA" dirty="0" smtClean="0">
                <a:latin typeface="Consolas" panose="020B0609020204030204" pitchFamily="49" charset="0"/>
              </a:rPr>
              <a:t>[‘A’])</a:t>
            </a:r>
          </a:p>
          <a:p>
            <a:r>
              <a:rPr lang="en-CA" dirty="0" smtClean="0"/>
              <a:t>Assigning a non-existent element will create it.</a:t>
            </a:r>
          </a:p>
          <a:p>
            <a:pPr marL="457200" lvl="1" indent="0">
              <a:buNone/>
            </a:pPr>
            <a:r>
              <a:rPr lang="en-CA" dirty="0" err="1" smtClean="0">
                <a:latin typeface="Consolas" panose="020B0609020204030204" pitchFamily="49" charset="0"/>
              </a:rPr>
              <a:t>dict</a:t>
            </a:r>
            <a:r>
              <a:rPr lang="en-CA" dirty="0">
                <a:latin typeface="Consolas" panose="020B0609020204030204" pitchFamily="49" charset="0"/>
              </a:rPr>
              <a:t> </a:t>
            </a:r>
            <a:r>
              <a:rPr lang="en-CA" dirty="0" smtClean="0">
                <a:latin typeface="Consolas" panose="020B0609020204030204" pitchFamily="49" charset="0"/>
              </a:rPr>
              <a:t>= {}</a:t>
            </a:r>
          </a:p>
          <a:p>
            <a:pPr marL="457200" lvl="1" indent="0">
              <a:buNone/>
            </a:pPr>
            <a:r>
              <a:rPr lang="en-CA" dirty="0" err="1" smtClean="0">
                <a:latin typeface="Consolas" panose="020B0609020204030204" pitchFamily="49" charset="0"/>
              </a:rPr>
              <a:t>dict</a:t>
            </a:r>
            <a:r>
              <a:rPr lang="en-CA" dirty="0" smtClean="0">
                <a:latin typeface="Consolas" panose="020B0609020204030204" pitchFamily="49" charset="0"/>
              </a:rPr>
              <a:t>[‘Calgary’] = ‘SAIT, </a:t>
            </a:r>
            <a:r>
              <a:rPr lang="en-CA" dirty="0" err="1" smtClean="0">
                <a:latin typeface="Consolas" panose="020B0609020204030204" pitchFamily="49" charset="0"/>
              </a:rPr>
              <a:t>UofC</a:t>
            </a:r>
            <a:r>
              <a:rPr lang="en-CA" dirty="0" smtClean="0">
                <a:latin typeface="Consolas" panose="020B0609020204030204" pitchFamily="49" charset="0"/>
              </a:rPr>
              <a:t>’</a:t>
            </a:r>
          </a:p>
          <a:p>
            <a:pPr marL="457200" lvl="1" indent="0">
              <a:buNone/>
            </a:pPr>
            <a:r>
              <a:rPr lang="en-CA" dirty="0" smtClean="0">
                <a:latin typeface="Consolas" panose="020B0609020204030204" pitchFamily="49" charset="0"/>
              </a:rPr>
              <a:t>print(</a:t>
            </a:r>
            <a:r>
              <a:rPr lang="en-CA" dirty="0" err="1" smtClean="0">
                <a:latin typeface="Consolas" panose="020B0609020204030204" pitchFamily="49" charset="0"/>
              </a:rPr>
              <a:t>dict</a:t>
            </a:r>
            <a:r>
              <a:rPr lang="en-CA" dirty="0" smtClean="0">
                <a:latin typeface="Consolas" panose="020B0609020204030204" pitchFamily="49" charset="0"/>
              </a:rPr>
              <a:t>[‘Calgary’])</a:t>
            </a:r>
            <a:endParaRPr lang="en-CA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110207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Dictionary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You can also prepopulate a dictionary</a:t>
            </a:r>
          </a:p>
          <a:p>
            <a:pPr marL="457200" lvl="1" indent="0">
              <a:buNone/>
            </a:pPr>
            <a:r>
              <a:rPr lang="en-CA" dirty="0" err="1" smtClean="0">
                <a:latin typeface="Consolas" panose="020B0609020204030204" pitchFamily="49" charset="0"/>
              </a:rPr>
              <a:t>dict</a:t>
            </a:r>
            <a:r>
              <a:rPr lang="en-CA" dirty="0" smtClean="0">
                <a:latin typeface="Consolas" panose="020B0609020204030204" pitchFamily="49" charset="0"/>
              </a:rPr>
              <a:t> = {1: ‘apple’, 2: ‘orange’} </a:t>
            </a:r>
          </a:p>
          <a:p>
            <a:r>
              <a:rPr lang="en-CA" dirty="0" smtClean="0"/>
              <a:t>To delete an element, use del:</a:t>
            </a:r>
          </a:p>
          <a:p>
            <a:pPr marL="457200" lvl="1" indent="0">
              <a:buNone/>
            </a:pPr>
            <a:r>
              <a:rPr lang="en-CA" dirty="0" smtClean="0">
                <a:latin typeface="Consolas" panose="020B0609020204030204" pitchFamily="49" charset="0"/>
              </a:rPr>
              <a:t>del </a:t>
            </a:r>
            <a:r>
              <a:rPr lang="en-CA" dirty="0" err="1" smtClean="0">
                <a:latin typeface="Consolas" panose="020B0609020204030204" pitchFamily="49" charset="0"/>
              </a:rPr>
              <a:t>dict</a:t>
            </a:r>
            <a:r>
              <a:rPr lang="en-CA" dirty="0" smtClean="0">
                <a:latin typeface="Consolas" panose="020B0609020204030204" pitchFamily="49" charset="0"/>
              </a:rPr>
              <a:t>[‘Calgary’]</a:t>
            </a:r>
          </a:p>
        </p:txBody>
      </p:sp>
    </p:spTree>
    <p:extLst>
      <p:ext uri="{BB962C8B-B14F-4D97-AF65-F5344CB8AC3E}">
        <p14:creationId xmlns:p14="http://schemas.microsoft.com/office/powerpoint/2010/main" val="1625842153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Dictionary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Example 1: Country and Telephone Code</a:t>
            </a:r>
          </a:p>
          <a:p>
            <a:pPr marL="457200" lvl="1" indent="0">
              <a:buNone/>
            </a:pPr>
            <a:r>
              <a:rPr lang="en-CA" dirty="0" err="1" smtClean="0">
                <a:latin typeface="Consolas" panose="020B0609020204030204" pitchFamily="49" charset="0"/>
              </a:rPr>
              <a:t>country_code</a:t>
            </a:r>
            <a:r>
              <a:rPr lang="en-CA" dirty="0" smtClean="0">
                <a:latin typeface="Consolas" panose="020B0609020204030204" pitchFamily="49" charset="0"/>
              </a:rPr>
              <a:t> = {</a:t>
            </a:r>
          </a:p>
          <a:p>
            <a:pPr marL="914400" lvl="2" indent="0">
              <a:buNone/>
            </a:pPr>
            <a:r>
              <a:rPr lang="en-CA" dirty="0" smtClean="0">
                <a:latin typeface="Consolas" panose="020B0609020204030204" pitchFamily="49" charset="0"/>
              </a:rPr>
              <a:t>1: ‘USA’,</a:t>
            </a:r>
          </a:p>
          <a:p>
            <a:pPr marL="914400" lvl="2" indent="0">
              <a:buNone/>
            </a:pPr>
            <a:r>
              <a:rPr lang="en-CA" dirty="0" smtClean="0">
                <a:latin typeface="Consolas" panose="020B0609020204030204" pitchFamily="49" charset="0"/>
              </a:rPr>
              <a:t>20: ‘Egypt’,</a:t>
            </a:r>
          </a:p>
          <a:p>
            <a:pPr marL="914400" lvl="2" indent="0">
              <a:buNone/>
            </a:pPr>
            <a:r>
              <a:rPr lang="en-CA" dirty="0" smtClean="0">
                <a:latin typeface="Consolas" panose="020B0609020204030204" pitchFamily="49" charset="0"/>
              </a:rPr>
              <a:t>357: ‘</a:t>
            </a:r>
            <a:r>
              <a:rPr lang="en-CA" dirty="0" err="1" smtClean="0">
                <a:latin typeface="Consolas" panose="020B0609020204030204" pitchFamily="49" charset="0"/>
              </a:rPr>
              <a:t>Cypurs</a:t>
            </a:r>
            <a:r>
              <a:rPr lang="en-CA" dirty="0" smtClean="0">
                <a:latin typeface="Consolas" panose="020B0609020204030204" pitchFamily="49" charset="0"/>
              </a:rPr>
              <a:t>’,</a:t>
            </a:r>
          </a:p>
          <a:p>
            <a:pPr marL="914400" lvl="2" indent="0">
              <a:buNone/>
            </a:pPr>
            <a:r>
              <a:rPr lang="en-CA" dirty="0" smtClean="0">
                <a:latin typeface="Consolas" panose="020B0609020204030204" pitchFamily="49" charset="0"/>
              </a:rPr>
              <a:t>66: ‘Thailand’</a:t>
            </a:r>
          </a:p>
          <a:p>
            <a:pPr marL="457200" lvl="1" indent="0">
              <a:buNone/>
            </a:pPr>
            <a:r>
              <a:rPr lang="en-CA" dirty="0">
                <a:latin typeface="Consolas" panose="020B0609020204030204" pitchFamily="49" charset="0"/>
              </a:rPr>
              <a:t>}</a:t>
            </a:r>
            <a:endParaRPr lang="en-CA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584401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Dictionary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>
                <a:solidFill>
                  <a:srgbClr val="0070C0"/>
                </a:solidFill>
              </a:rPr>
              <a:t>EXERCISE #1: Canada has the same number code with USA, so we might want to add that. So if </a:t>
            </a:r>
            <a:r>
              <a:rPr lang="en-CA" dirty="0" err="1" smtClean="0">
                <a:solidFill>
                  <a:srgbClr val="0070C0"/>
                </a:solidFill>
              </a:rPr>
              <a:t>country_code</a:t>
            </a:r>
            <a:r>
              <a:rPr lang="en-CA" dirty="0" smtClean="0">
                <a:solidFill>
                  <a:srgbClr val="0070C0"/>
                </a:solidFill>
              </a:rPr>
              <a:t>[1] = ‘Canada’ is entered, what happens?</a:t>
            </a:r>
          </a:p>
          <a:p>
            <a:r>
              <a:rPr lang="en-CA" dirty="0" smtClean="0">
                <a:solidFill>
                  <a:srgbClr val="0070C0"/>
                </a:solidFill>
              </a:rPr>
              <a:t>EXERCISE #2: A new nation is born. Its number code is 217. Its name is ‘Bob’s Lands’. How to add it into the list?</a:t>
            </a:r>
          </a:p>
        </p:txBody>
      </p:sp>
    </p:spTree>
    <p:extLst>
      <p:ext uri="{BB962C8B-B14F-4D97-AF65-F5344CB8AC3E}">
        <p14:creationId xmlns:p14="http://schemas.microsoft.com/office/powerpoint/2010/main" val="2307172204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Dictionary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>
                <a:solidFill>
                  <a:srgbClr val="0070C0"/>
                </a:solidFill>
              </a:rPr>
              <a:t>SOLUTION #1: USA will be replaced! It turns out that we can only have one value per key!</a:t>
            </a:r>
          </a:p>
          <a:p>
            <a:r>
              <a:rPr lang="en-CA" dirty="0" smtClean="0">
                <a:solidFill>
                  <a:srgbClr val="0070C0"/>
                </a:solidFill>
              </a:rPr>
              <a:t>SOLUTION #2: </a:t>
            </a:r>
          </a:p>
          <a:p>
            <a:pPr marL="457200" lvl="1" indent="0">
              <a:buNone/>
            </a:pPr>
            <a:r>
              <a:rPr lang="en-CA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country_code</a:t>
            </a:r>
            <a:r>
              <a:rPr lang="en-CA" dirty="0" smtClean="0">
                <a:solidFill>
                  <a:srgbClr val="0070C0"/>
                </a:solidFill>
                <a:latin typeface="Consolas" panose="020B0609020204030204" pitchFamily="49" charset="0"/>
              </a:rPr>
              <a:t>[217] = “Bob’s Lands”</a:t>
            </a:r>
            <a:endParaRPr lang="en-CA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684877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Dictionary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Example 2: Name Approval List</a:t>
            </a:r>
          </a:p>
          <a:p>
            <a:pPr marL="457200" lvl="1" indent="0">
              <a:buNone/>
            </a:pPr>
            <a:r>
              <a:rPr lang="en-CA" sz="1800" dirty="0" smtClean="0">
                <a:latin typeface="Consolas" panose="020B0609020204030204" pitchFamily="49" charset="0"/>
              </a:rPr>
              <a:t># Basically, blacklist of horrible names and a </a:t>
            </a:r>
          </a:p>
          <a:p>
            <a:pPr marL="457200" lvl="1" indent="0">
              <a:buNone/>
            </a:pPr>
            <a:r>
              <a:rPr lang="en-CA" sz="1800" dirty="0" smtClean="0">
                <a:latin typeface="Consolas" panose="020B0609020204030204" pitchFamily="49" charset="0"/>
              </a:rPr>
              <a:t># whitelist of decent names. </a:t>
            </a:r>
          </a:p>
          <a:p>
            <a:pPr marL="457200" lvl="1" indent="0">
              <a:buNone/>
            </a:pPr>
            <a:r>
              <a:rPr lang="en-CA" sz="1800" dirty="0" err="1" smtClean="0">
                <a:latin typeface="Consolas" panose="020B0609020204030204" pitchFamily="49" charset="0"/>
              </a:rPr>
              <a:t>names_approved</a:t>
            </a:r>
            <a:r>
              <a:rPr lang="en-CA" sz="1800" dirty="0" smtClean="0">
                <a:latin typeface="Consolas" panose="020B0609020204030204" pitchFamily="49" charset="0"/>
              </a:rPr>
              <a:t> = {</a:t>
            </a:r>
          </a:p>
          <a:p>
            <a:pPr marL="914400" lvl="2" indent="0">
              <a:buNone/>
            </a:pPr>
            <a:r>
              <a:rPr lang="en-CA" sz="1800" dirty="0" smtClean="0">
                <a:latin typeface="Consolas" panose="020B0609020204030204" pitchFamily="49" charset="0"/>
              </a:rPr>
              <a:t>‘</a:t>
            </a:r>
            <a:r>
              <a:rPr lang="en-CA" sz="1800" dirty="0" err="1" smtClean="0">
                <a:latin typeface="Consolas" panose="020B0609020204030204" pitchFamily="49" charset="0"/>
              </a:rPr>
              <a:t>alex</a:t>
            </a:r>
            <a:r>
              <a:rPr lang="en-CA" sz="1800" dirty="0" smtClean="0">
                <a:latin typeface="Consolas" panose="020B0609020204030204" pitchFamily="49" charset="0"/>
              </a:rPr>
              <a:t>’: True,</a:t>
            </a:r>
          </a:p>
          <a:p>
            <a:pPr marL="914400" lvl="2" indent="0">
              <a:buNone/>
            </a:pPr>
            <a:r>
              <a:rPr lang="en-CA" sz="1800" dirty="0" smtClean="0">
                <a:latin typeface="Consolas" panose="020B0609020204030204" pitchFamily="49" charset="0"/>
              </a:rPr>
              <a:t>‘</a:t>
            </a:r>
            <a:r>
              <a:rPr lang="en-CA" sz="1800" dirty="0" err="1" smtClean="0">
                <a:latin typeface="Consolas" panose="020B0609020204030204" pitchFamily="49" charset="0"/>
              </a:rPr>
              <a:t>alexosaurus</a:t>
            </a:r>
            <a:r>
              <a:rPr lang="en-CA" sz="1800" dirty="0" smtClean="0">
                <a:latin typeface="Consolas" panose="020B0609020204030204" pitchFamily="49" charset="0"/>
              </a:rPr>
              <a:t> rex’: False,</a:t>
            </a:r>
          </a:p>
          <a:p>
            <a:pPr marL="914400" lvl="2" indent="0">
              <a:buNone/>
            </a:pPr>
            <a:r>
              <a:rPr lang="en-CA" sz="1800" dirty="0" smtClean="0">
                <a:latin typeface="Consolas" panose="020B0609020204030204" pitchFamily="49" charset="0"/>
              </a:rPr>
              <a:t>‘</a:t>
            </a:r>
            <a:r>
              <a:rPr lang="en-CA" sz="1800" dirty="0" err="1" smtClean="0">
                <a:latin typeface="Consolas" panose="020B0609020204030204" pitchFamily="49" charset="0"/>
              </a:rPr>
              <a:t>antman</a:t>
            </a:r>
            <a:r>
              <a:rPr lang="en-CA" sz="1800" dirty="0" smtClean="0">
                <a:latin typeface="Consolas" panose="020B0609020204030204" pitchFamily="49" charset="0"/>
              </a:rPr>
              <a:t>’: False,</a:t>
            </a:r>
          </a:p>
          <a:p>
            <a:pPr marL="914400" lvl="2" indent="0">
              <a:buNone/>
            </a:pPr>
            <a:r>
              <a:rPr lang="en-CA" sz="1800" dirty="0" smtClean="0">
                <a:latin typeface="Consolas" panose="020B0609020204030204" pitchFamily="49" charset="0"/>
              </a:rPr>
              <a:t>‘bob’: True,</a:t>
            </a:r>
          </a:p>
          <a:p>
            <a:pPr marL="914400" lvl="2" indent="0">
              <a:buNone/>
            </a:pPr>
            <a:r>
              <a:rPr lang="en-CA" sz="1800" dirty="0" smtClean="0">
                <a:latin typeface="Consolas" panose="020B0609020204030204" pitchFamily="49" charset="0"/>
              </a:rPr>
              <a:t>‘</a:t>
            </a:r>
            <a:r>
              <a:rPr lang="en-CA" sz="1800" dirty="0" err="1" smtClean="0">
                <a:latin typeface="Consolas" panose="020B0609020204030204" pitchFamily="49" charset="0"/>
              </a:rPr>
              <a:t>beatrice</a:t>
            </a:r>
            <a:r>
              <a:rPr lang="en-CA" sz="1800" dirty="0" smtClean="0">
                <a:latin typeface="Consolas" panose="020B0609020204030204" pitchFamily="49" charset="0"/>
              </a:rPr>
              <a:t>’: True,</a:t>
            </a:r>
          </a:p>
          <a:p>
            <a:pPr marL="914400" lvl="2" indent="0">
              <a:buNone/>
            </a:pPr>
            <a:r>
              <a:rPr lang="en-CA" sz="1800" dirty="0" smtClean="0">
                <a:latin typeface="Consolas" panose="020B0609020204030204" pitchFamily="49" charset="0"/>
              </a:rPr>
              <a:t>‘bleach’: False,</a:t>
            </a:r>
          </a:p>
          <a:p>
            <a:pPr marL="914400" lvl="2" indent="0">
              <a:buNone/>
            </a:pPr>
            <a:r>
              <a:rPr lang="en-CA" sz="1800" dirty="0" smtClean="0">
                <a:latin typeface="Consolas" panose="020B0609020204030204" pitchFamily="49" charset="0"/>
              </a:rPr>
              <a:t>‘</a:t>
            </a:r>
            <a:r>
              <a:rPr lang="en-CA" sz="1800" dirty="0" err="1" smtClean="0">
                <a:latin typeface="Consolas" panose="020B0609020204030204" pitchFamily="49" charset="0"/>
              </a:rPr>
              <a:t>catherine</a:t>
            </a:r>
            <a:r>
              <a:rPr lang="en-CA" sz="1800" dirty="0" smtClean="0">
                <a:latin typeface="Consolas" panose="020B0609020204030204" pitchFamily="49" charset="0"/>
              </a:rPr>
              <a:t>‘: True,</a:t>
            </a:r>
          </a:p>
          <a:p>
            <a:pPr marL="914400" lvl="2" indent="0">
              <a:buNone/>
            </a:pPr>
            <a:r>
              <a:rPr lang="en-CA" sz="1800" dirty="0" smtClean="0">
                <a:latin typeface="Consolas" panose="020B0609020204030204" pitchFamily="49" charset="0"/>
              </a:rPr>
              <a:t>‘cam’: True,</a:t>
            </a:r>
          </a:p>
          <a:p>
            <a:pPr marL="914400" lvl="2" indent="0">
              <a:buNone/>
            </a:pPr>
            <a:r>
              <a:rPr lang="en-CA" sz="1800" dirty="0" smtClean="0">
                <a:latin typeface="Consolas" panose="020B0609020204030204" pitchFamily="49" charset="0"/>
              </a:rPr>
              <a:t>‘cat litter box’: False</a:t>
            </a:r>
          </a:p>
          <a:p>
            <a:pPr marL="457200" lvl="1" indent="0">
              <a:buNone/>
            </a:pPr>
            <a:r>
              <a:rPr lang="en-CA" sz="1800" dirty="0">
                <a:latin typeface="Consolas" panose="020B0609020204030204" pitchFamily="49" charset="0"/>
              </a:rPr>
              <a:t>}</a:t>
            </a:r>
            <a:endParaRPr lang="en-CA" sz="1800" dirty="0" smtClean="0">
              <a:latin typeface="Consolas" panose="020B0609020204030204" pitchFamily="49" charset="0"/>
            </a:endParaRPr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8831913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01158951">
  <a:themeElements>
    <a:clrScheme name="1844_Classroom Expectations_Copyedite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844_Classroom Expectations_Copyedited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844_Classroom Expectations_Copyedite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1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68A5906-F268-4F87-9765-7B21AABD07A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1446</TotalTime>
  <Words>886</Words>
  <Application>Microsoft Office PowerPoint</Application>
  <PresentationFormat>On-screen Show (4:3)</PresentationFormat>
  <Paragraphs>124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Consolas</vt:lpstr>
      <vt:lpstr>Tahoma</vt:lpstr>
      <vt:lpstr>Wingdings</vt:lpstr>
      <vt:lpstr>01158951</vt:lpstr>
      <vt:lpstr>CPSC 217 T03 Week XII</vt:lpstr>
      <vt:lpstr>Today’s Tutorial</vt:lpstr>
      <vt:lpstr>Dictionary</vt:lpstr>
      <vt:lpstr>Dictionary</vt:lpstr>
      <vt:lpstr>Dictionary</vt:lpstr>
      <vt:lpstr>Dictionary</vt:lpstr>
      <vt:lpstr>Dictionary</vt:lpstr>
      <vt:lpstr>Dictionary</vt:lpstr>
      <vt:lpstr>Dictionary</vt:lpstr>
      <vt:lpstr>Dictionary</vt:lpstr>
      <vt:lpstr>Dictionary</vt:lpstr>
      <vt:lpstr>Dictionary</vt:lpstr>
      <vt:lpstr>Dictionary</vt:lpstr>
      <vt:lpstr>Dictionary</vt:lpstr>
      <vt:lpstr>Dictionary</vt:lpstr>
      <vt:lpstr>Dictionary</vt:lpstr>
      <vt:lpstr>Dictionary</vt:lpstr>
      <vt:lpstr>Dictionary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CPSC 217 T03 Sep 21, 2015</dc:title>
  <dc:creator>Hubert Hu</dc:creator>
  <cp:keywords/>
  <cp:lastModifiedBy>Hubert Hu</cp:lastModifiedBy>
  <cp:revision>126</cp:revision>
  <dcterms:created xsi:type="dcterms:W3CDTF">2015-09-17T21:31:45Z</dcterms:created>
  <dcterms:modified xsi:type="dcterms:W3CDTF">2015-11-24T03:00:14Z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TC011589511033</vt:lpwstr>
  </property>
</Properties>
</file>