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2"/>
  </p:sldMasterIdLst>
  <p:notesMasterIdLst>
    <p:notesMasterId r:id="rId19"/>
  </p:notesMasterIdLst>
  <p:sldIdLst>
    <p:sldId id="256" r:id="rId3"/>
    <p:sldId id="262" r:id="rId4"/>
    <p:sldId id="286" r:id="rId5"/>
    <p:sldId id="257" r:id="rId6"/>
    <p:sldId id="277" r:id="rId7"/>
    <p:sldId id="281" r:id="rId8"/>
    <p:sldId id="282" r:id="rId9"/>
    <p:sldId id="283" r:id="rId10"/>
    <p:sldId id="284" r:id="rId11"/>
    <p:sldId id="287" r:id="rId12"/>
    <p:sldId id="285" r:id="rId13"/>
    <p:sldId id="288" r:id="rId14"/>
    <p:sldId id="289" r:id="rId15"/>
    <p:sldId id="290" r:id="rId16"/>
    <p:sldId id="291" r:id="rId17"/>
    <p:sldId id="292" r:id="rId18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00FFCC"/>
    <a:srgbClr val="00CC99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836" autoAdjust="0"/>
  </p:normalViewPr>
  <p:slideViewPr>
    <p:cSldViewPr snapToGrid="0">
      <p:cViewPr varScale="1">
        <p:scale>
          <a:sx n="74" d="100"/>
          <a:sy n="74" d="100"/>
        </p:scale>
        <p:origin x="124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fld id="{541191D7-EAA8-4D00-8B90-2FC6F2F344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725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50F11A-810D-459E-AB6B-3D5469F043E0}" type="slidenum">
              <a:rPr lang="en-US"/>
              <a:pPr/>
              <a:t>1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99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4E6FDD-33F0-4D7A-8BA8-457B277DCF4B}" type="slidenum">
              <a:rPr lang="en-US"/>
              <a:pPr/>
              <a:t>2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20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2317C3-CFB6-4C4C-AAA2-62CF3E19D61A}" type="slidenum">
              <a:rPr lang="en-US"/>
              <a:pPr/>
              <a:t>4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93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191D7-EAA8-4D00-8B90-2FC6F2F34491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96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191D7-EAA8-4D00-8B90-2FC6F2F34491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63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295400"/>
            <a:ext cx="8229600" cy="1143000"/>
          </a:xfrm>
        </p:spPr>
        <p:txBody>
          <a:bodyPr/>
          <a:lstStyle>
            <a:lvl1pPr algn="r"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11575" y="2819400"/>
            <a:ext cx="5051425" cy="12954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400800"/>
            <a:ext cx="19050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505200" y="6400800"/>
            <a:ext cx="28956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34200" y="6400800"/>
            <a:ext cx="19050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80B0D17D-2647-4266-9487-0CA541A3FA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8B10A-B675-4087-9034-9B2183FA19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28508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0400" y="304800"/>
            <a:ext cx="1752600" cy="5662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304800"/>
            <a:ext cx="5105400" cy="5662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BD3488-233A-4527-AB2B-86B08BC2E4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54234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F9DD91-C94B-4410-B8E2-C31341F4D5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1002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5449" y="4406900"/>
            <a:ext cx="679926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5449" y="2906713"/>
            <a:ext cx="6799263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9CDFB7-BA1E-400C-A6DB-42D5818B1D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09286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395413"/>
            <a:ext cx="3429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0" y="1395413"/>
            <a:ext cx="3429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71D494-68BC-407F-AF65-AB0F97113B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46766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4" y="274638"/>
            <a:ext cx="722947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7324" y="1535113"/>
            <a:ext cx="34575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324" y="2174875"/>
            <a:ext cx="34671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4925" y="1535113"/>
            <a:ext cx="35718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4925" y="2174875"/>
            <a:ext cx="35718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3E3192-E4CE-48D6-A6F2-6D2A272381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5933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38FEF-6213-4598-919E-2C5D33C169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7571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107C3-E985-4DC2-8886-570CDD1DCD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71720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375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273050"/>
            <a:ext cx="403859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375" y="144462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87DE84-1273-4261-A7F9-101789AABE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97934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418262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6408737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418262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84E99E-F311-4DF1-948C-EE093CE6CF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2114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304800"/>
            <a:ext cx="7010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1395413"/>
            <a:ext cx="7010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050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16413" y="6400800"/>
            <a:ext cx="2084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D1F01D4-9524-4813-B564-656FF752DF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200" i="1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4388" y="1339850"/>
            <a:ext cx="7429500" cy="1143000"/>
          </a:xfrm>
        </p:spPr>
        <p:txBody>
          <a:bodyPr/>
          <a:lstStyle/>
          <a:p>
            <a:r>
              <a:rPr lang="en-US" dirty="0" smtClean="0"/>
              <a:t>CPSC 217 T03</a:t>
            </a:r>
            <a:br>
              <a:rPr lang="en-US" dirty="0" smtClean="0"/>
            </a:br>
            <a:r>
              <a:rPr lang="en-US" dirty="0" smtClean="0"/>
              <a:t>Week II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5492" y="2768600"/>
            <a:ext cx="5695221" cy="110966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b="1" dirty="0" smtClean="0"/>
              <a:t>Part #1: SimpleGraphics.py</a:t>
            </a:r>
          </a:p>
          <a:p>
            <a:pPr>
              <a:spcBef>
                <a:spcPct val="0"/>
              </a:spcBef>
            </a:pPr>
            <a:r>
              <a:rPr lang="en-US" b="1" dirty="0" smtClean="0"/>
              <a:t>Hubert (</a:t>
            </a:r>
            <a:r>
              <a:rPr lang="en-US" b="1" dirty="0" err="1" smtClean="0"/>
              <a:t>Sathaporn</a:t>
            </a:r>
            <a:r>
              <a:rPr lang="en-US" b="1" dirty="0" smtClean="0"/>
              <a:t>) Hu</a:t>
            </a:r>
            <a:endParaRPr lang="en-US" b="1" i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SimpleGraphics.py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draw lines, use these commands:</a:t>
            </a:r>
          </a:p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line(x1, y1, x2, y2) </a:t>
            </a:r>
            <a:r>
              <a:rPr lang="en-US" dirty="0" smtClean="0"/>
              <a:t>– Make a line.</a:t>
            </a:r>
          </a:p>
          <a:p>
            <a:r>
              <a:rPr lang="en-US" dirty="0" smtClean="0"/>
              <a:t>If you add more points, you can also make lines with angles.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line(x1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y1, x2,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y2, x3, y3, …)</a:t>
            </a:r>
            <a:endParaRPr lang="en-US" sz="1800" dirty="0" smtClean="0"/>
          </a:p>
          <a:p>
            <a:endParaRPr lang="en-US" dirty="0" smtClean="0"/>
          </a:p>
          <a:p>
            <a:r>
              <a:rPr lang="en-US" dirty="0" smtClean="0"/>
              <a:t>If you want to draw an arc,  please consult tutorial.pdf.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390929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SimpleGraphics.py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draw other shapes, use other commands:</a:t>
            </a:r>
          </a:p>
          <a:p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(x, y, width, height) </a:t>
            </a:r>
            <a:r>
              <a:rPr lang="en-US" dirty="0" smtClean="0"/>
              <a:t>– Make a rectangle</a:t>
            </a:r>
          </a:p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ellipse(x, y, width, height) </a:t>
            </a:r>
            <a:r>
              <a:rPr lang="en-US" dirty="0" smtClean="0"/>
              <a:t>– Make an ellipse/circle</a:t>
            </a:r>
          </a:p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polygon(x1, y1, x2, y2, …) </a:t>
            </a:r>
            <a:r>
              <a:rPr lang="en-US" dirty="0" smtClean="0"/>
              <a:t>– Make a polygon</a:t>
            </a:r>
          </a:p>
          <a:p>
            <a:endParaRPr lang="en-US" dirty="0" smtClean="0"/>
          </a:p>
          <a:p>
            <a:r>
              <a:rPr lang="en-US" dirty="0" smtClean="0"/>
              <a:t>There are other shapes in tutorial.pdf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12187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SimpleGraphics.py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draw a text, set a font before setting the text.</a:t>
            </a:r>
          </a:p>
          <a:p>
            <a:r>
              <a:rPr lang="en-US" dirty="0" smtClean="0"/>
              <a:t>To set the font:</a:t>
            </a:r>
          </a:p>
          <a:p>
            <a:pPr lvl="1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setFont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font_name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size, style)</a:t>
            </a:r>
          </a:p>
          <a:p>
            <a:pPr lvl="2"/>
            <a:r>
              <a:rPr lang="en-US" dirty="0" err="1" smtClean="0">
                <a:cs typeface="Consolas" panose="020B0609020204030204" pitchFamily="49" charset="0"/>
              </a:rPr>
              <a:t>font_name</a:t>
            </a:r>
            <a:r>
              <a:rPr lang="en-US" dirty="0" smtClean="0">
                <a:cs typeface="Consolas" panose="020B0609020204030204" pitchFamily="49" charset="0"/>
              </a:rPr>
              <a:t>: a string that represents the name of the font. For example, “Arial”.</a:t>
            </a:r>
          </a:p>
          <a:p>
            <a:pPr lvl="2"/>
            <a:r>
              <a:rPr lang="en-US" dirty="0" smtClean="0">
                <a:cs typeface="Consolas" panose="020B0609020204030204" pitchFamily="49" charset="0"/>
              </a:rPr>
              <a:t>size: a string that contains the size number. For example, “18”</a:t>
            </a:r>
          </a:p>
          <a:p>
            <a:pPr lvl="2"/>
            <a:r>
              <a:rPr lang="en-US" dirty="0" smtClean="0">
                <a:cs typeface="Consolas" panose="020B0609020204030204" pitchFamily="49" charset="0"/>
              </a:rPr>
              <a:t>style: a string that indicates how the text is rendered. Options include “bold”, “italic”, “bold italic.”</a:t>
            </a: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Note that the second and the third arguments are optional.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637381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SimpleGraphics.py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set the text:</a:t>
            </a:r>
          </a:p>
          <a:p>
            <a:pPr lvl="1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setText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(x, y, text)</a:t>
            </a:r>
          </a:p>
          <a:p>
            <a:pPr lvl="2"/>
            <a:r>
              <a:rPr lang="en-US" sz="1800" dirty="0" smtClean="0">
                <a:cs typeface="Consolas" panose="020B0609020204030204" pitchFamily="49" charset="0"/>
              </a:rPr>
              <a:t>x: a number that represents x-coordinate</a:t>
            </a:r>
          </a:p>
          <a:p>
            <a:pPr lvl="2"/>
            <a:r>
              <a:rPr lang="en-US" sz="1800" dirty="0" smtClean="0">
                <a:cs typeface="Consolas" panose="020B0609020204030204" pitchFamily="49" charset="0"/>
              </a:rPr>
              <a:t>y: a number that represents y-coordinate</a:t>
            </a:r>
          </a:p>
          <a:p>
            <a:pPr lvl="2"/>
            <a:r>
              <a:rPr lang="en-US" sz="1800" dirty="0" smtClean="0">
                <a:cs typeface="Consolas" panose="020B0609020204030204" pitchFamily="49" charset="0"/>
              </a:rPr>
              <a:t>text: the text to be drawn itself</a:t>
            </a:r>
          </a:p>
          <a:p>
            <a:pPr lvl="2"/>
            <a:endParaRPr lang="en-US" sz="1800" dirty="0">
              <a:cs typeface="Consolas" panose="020B0609020204030204" pitchFamily="49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337582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SimpleGraphics.py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find the </a:t>
            </a:r>
            <a:r>
              <a:rPr lang="en-US" dirty="0" err="1" smtClean="0"/>
              <a:t>colours</a:t>
            </a:r>
            <a:r>
              <a:rPr lang="en-US" dirty="0" smtClean="0"/>
              <a:t> boring, then you can change it with these functions:</a:t>
            </a:r>
          </a:p>
          <a:p>
            <a:pPr lvl="1"/>
            <a:r>
              <a:rPr lang="en-US" dirty="0" smtClean="0"/>
              <a:t>Changing the outline (or border) </a:t>
            </a:r>
            <a:r>
              <a:rPr lang="en-US" dirty="0" err="1" smtClean="0"/>
              <a:t>colour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setOutline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str_color_name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2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setOutline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(red, green, blue)</a:t>
            </a:r>
          </a:p>
          <a:p>
            <a:pPr lvl="1"/>
            <a:r>
              <a:rPr lang="en-US" dirty="0" smtClean="0"/>
              <a:t>Filling a shape with a </a:t>
            </a:r>
            <a:r>
              <a:rPr lang="en-US" dirty="0" err="1" smtClean="0"/>
              <a:t>colour</a:t>
            </a:r>
            <a:r>
              <a:rPr lang="en-US" dirty="0"/>
              <a:t>.</a:t>
            </a:r>
          </a:p>
          <a:p>
            <a:pPr lvl="2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setFill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str_color_name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2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setOutline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(red, green, blue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4622929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SimpleGraphics.py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Colouring</a:t>
            </a:r>
            <a:r>
              <a:rPr lang="en-US" dirty="0" smtClean="0"/>
              <a:t> must be done the object is drawn.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Also, when you call a </a:t>
            </a:r>
            <a:r>
              <a:rPr lang="en-US" dirty="0" err="1" smtClean="0">
                <a:cs typeface="Consolas" panose="020B0609020204030204" pitchFamily="49" charset="0"/>
              </a:rPr>
              <a:t>colouring</a:t>
            </a:r>
            <a:r>
              <a:rPr lang="en-US" dirty="0" smtClean="0">
                <a:cs typeface="Consolas" panose="020B0609020204030204" pitchFamily="49" charset="0"/>
              </a:rPr>
              <a:t> function, all the objects that are created after the function call will have the same </a:t>
            </a:r>
            <a:r>
              <a:rPr lang="en-US" dirty="0" err="1" smtClean="0">
                <a:cs typeface="Consolas" panose="020B0609020204030204" pitchFamily="49" charset="0"/>
              </a:rPr>
              <a:t>colouring</a:t>
            </a:r>
            <a:r>
              <a:rPr lang="en-US" dirty="0" smtClean="0">
                <a:cs typeface="Consolas" panose="020B0609020204030204" pitchFamily="49" charset="0"/>
              </a:rPr>
              <a:t>.</a:t>
            </a:r>
          </a:p>
          <a:p>
            <a:pPr marL="457200" lvl="1" indent="0">
              <a:buNone/>
            </a:pPr>
            <a:r>
              <a:rPr lang="en-US" dirty="0" smtClean="0"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These objects will be purple!</a:t>
            </a: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setOutline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(“purple”)</a:t>
            </a: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setFill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(“purple”)</a:t>
            </a: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line(0, 0, 100, 100)</a:t>
            </a: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ellipse(60, 100, 40, 40)</a:t>
            </a: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polygon(50, 50, 100, 100, 200, 200, 50, 50)</a:t>
            </a:r>
          </a:p>
        </p:txBody>
      </p:sp>
    </p:spTree>
    <p:extLst>
      <p:ext uri="{BB962C8B-B14F-4D97-AF65-F5344CB8AC3E}">
        <p14:creationId xmlns:p14="http://schemas.microsoft.com/office/powerpoint/2010/main" val="2374685737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Last 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remainder of the class is to be used for completing Assignment #1 and Exercise #2.</a:t>
            </a:r>
          </a:p>
          <a:p>
            <a:endParaRPr lang="en-US" dirty="0"/>
          </a:p>
          <a:p>
            <a:r>
              <a:rPr lang="en-US" dirty="0" smtClean="0"/>
              <a:t>However, before that, you should also think about the first part of Assignment #1. It asks you to receive the user’s input and then uses the input to set an object’s position.</a:t>
            </a:r>
          </a:p>
          <a:p>
            <a:r>
              <a:rPr lang="en-US" dirty="0" smtClean="0"/>
              <a:t>If you don’t know how to do this, please don’t hesitate to ask 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04290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Apology about Last Week!</a:t>
            </a:r>
            <a:endParaRPr lang="en-US" dirty="0"/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Exercise #1 actually CANNOT be done in a single done. Sorry about that.</a:t>
            </a:r>
          </a:p>
          <a:p>
            <a:pPr lvl="1"/>
            <a:r>
              <a:rPr lang="en-US" dirty="0" smtClean="0"/>
              <a:t>This is only applicable to students in T03.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swapped my shift with another TA.</a:t>
            </a:r>
          </a:p>
          <a:p>
            <a:pPr lvl="1"/>
            <a:r>
              <a:rPr lang="en-US" dirty="0" smtClean="0"/>
              <a:t>So if you are in T03, your Wednesday TA will be different one.</a:t>
            </a:r>
          </a:p>
          <a:p>
            <a:pPr lvl="1"/>
            <a:r>
              <a:rPr lang="en-US" dirty="0" smtClean="0"/>
              <a:t>If you are in T04, I am your TA today.</a:t>
            </a:r>
          </a:p>
          <a:p>
            <a:r>
              <a:rPr lang="en-US" dirty="0" smtClean="0"/>
              <a:t>If you’re in T03, Exercise #1 has been marked!  I do not know anything if you are in T04</a:t>
            </a:r>
          </a:p>
        </p:txBody>
      </p:sp>
    </p:spTree>
    <p:extLst>
      <p:ext uri="{BB962C8B-B14F-4D97-AF65-F5344CB8AC3E}">
        <p14:creationId xmlns:p14="http://schemas.microsoft.com/office/powerpoint/2010/main" val="1680217997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Tutorial</a:t>
            </a:r>
            <a:endParaRPr lang="en-US" dirty="0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Terminal tips</a:t>
            </a:r>
          </a:p>
          <a:p>
            <a:r>
              <a:rPr lang="en-US" dirty="0" smtClean="0"/>
              <a:t>SimpleGraphics.py</a:t>
            </a:r>
          </a:p>
          <a:p>
            <a:pPr lvl="1"/>
            <a:r>
              <a:rPr lang="en-US" dirty="0" smtClean="0"/>
              <a:t>The coordinate system</a:t>
            </a:r>
          </a:p>
          <a:p>
            <a:pPr lvl="1"/>
            <a:r>
              <a:rPr lang="en-US" dirty="0" smtClean="0"/>
              <a:t>Setting background color</a:t>
            </a:r>
          </a:p>
          <a:p>
            <a:pPr lvl="1"/>
            <a:r>
              <a:rPr lang="en-US" dirty="0" smtClean="0"/>
              <a:t>Drawing line and shapes</a:t>
            </a:r>
          </a:p>
          <a:p>
            <a:pPr lvl="1"/>
            <a:r>
              <a:rPr lang="en-US" dirty="0" smtClean="0"/>
              <a:t>Texting</a:t>
            </a:r>
          </a:p>
          <a:p>
            <a:pPr lvl="1"/>
            <a:r>
              <a:rPr lang="en-US" dirty="0" smtClean="0"/>
              <a:t>Setting outline</a:t>
            </a:r>
          </a:p>
          <a:p>
            <a:pPr lvl="1"/>
            <a:r>
              <a:rPr lang="en-US" dirty="0" err="1" smtClean="0"/>
              <a:t>Colouring</a:t>
            </a:r>
            <a:r>
              <a:rPr lang="en-US" dirty="0" smtClean="0"/>
              <a:t> </a:t>
            </a:r>
            <a:r>
              <a:rPr lang="en-US" dirty="0" smtClean="0"/>
              <a:t>stuffs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You don’t need to cd all the time to reach a desired file. If you already know the path of the file, just enter it as an argument.</a:t>
            </a:r>
          </a:p>
          <a:p>
            <a:pPr marL="400050" lvl="1" indent="0">
              <a:buNone/>
            </a:pPr>
            <a:r>
              <a:rPr lang="en-US" i="0" dirty="0" smtClean="0"/>
              <a:t>	python3 Documents\prog.py – relative path</a:t>
            </a:r>
          </a:p>
          <a:p>
            <a:pPr marL="400050" lvl="1" indent="0">
              <a:buNone/>
            </a:pPr>
            <a:r>
              <a:rPr lang="en-US" i="0" dirty="0"/>
              <a:t>	</a:t>
            </a:r>
            <a:r>
              <a:rPr lang="en-US" i="0" dirty="0" smtClean="0"/>
              <a:t>python C:\prog.py – absolute path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you want to reuse the previous command in terminal, press up arrow key.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Want to experiment something in Python? Simply call python3 without any file. You will be greeted with an interactive shell</a:t>
            </a:r>
            <a:r>
              <a:rPr lang="en-US" dirty="0" smtClean="0"/>
              <a:t>.</a:t>
            </a:r>
          </a:p>
          <a:p>
            <a:pPr marL="857250" lvl="1" indent="-457200"/>
            <a:r>
              <a:rPr lang="en-US" i="0" dirty="0" smtClean="0"/>
              <a:t>Unfortunately, the interactive shell doesn’t work with </a:t>
            </a:r>
            <a:r>
              <a:rPr lang="en-US" i="0" smtClean="0"/>
              <a:t>SimpleGraphics.py though…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9352569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SimpleGraphics.py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is the library that you will need to use to complete Exercise #2 and Assignment #1.</a:t>
            </a:r>
          </a:p>
          <a:p>
            <a:r>
              <a:rPr lang="en-US" dirty="0" smtClean="0"/>
              <a:t>To use the library, download it from the class website and put it in the same directory with your program.</a:t>
            </a:r>
          </a:p>
          <a:p>
            <a:r>
              <a:rPr lang="en-US" dirty="0" smtClean="0"/>
              <a:t>Then call:</a:t>
            </a:r>
            <a:endParaRPr lang="en-US" dirty="0"/>
          </a:p>
          <a:p>
            <a:pPr marL="457200" lvl="1" indent="0">
              <a:buNone/>
            </a:pPr>
            <a:r>
              <a:rPr lang="en-US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 SimpleGraphics.py import *</a:t>
            </a:r>
          </a:p>
        </p:txBody>
      </p:sp>
    </p:spTree>
    <p:extLst>
      <p:ext uri="{BB962C8B-B14F-4D97-AF65-F5344CB8AC3E}">
        <p14:creationId xmlns:p14="http://schemas.microsoft.com/office/powerpoint/2010/main" val="34534760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SimpleGraphics.py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draw something with </a:t>
            </a:r>
            <a:r>
              <a:rPr lang="en-US" dirty="0" err="1" smtClean="0"/>
              <a:t>SimpleGraphics</a:t>
            </a:r>
            <a:r>
              <a:rPr lang="en-US" dirty="0" smtClean="0"/>
              <a:t>, you need to know the coordinate. The library uses the coordinate system similar to 2D Cartesian plane. The exception is that unlike 2D Cartesian plane, the Y-axis is inverted.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Please also beware that you only have 800 x 600 pixels to work with.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904735" y="3468130"/>
            <a:ext cx="2594919" cy="2051221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3904735" y="3402227"/>
            <a:ext cx="2594919" cy="0"/>
          </a:xfrm>
          <a:prstGeom prst="straightConnector1">
            <a:avLst/>
          </a:prstGeom>
          <a:ln>
            <a:tailEnd type="triangle"/>
          </a:ln>
          <a:ex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 bwMode="auto">
          <a:xfrm flipH="1">
            <a:off x="3847070" y="3468130"/>
            <a:ext cx="1" cy="2051221"/>
          </a:xfrm>
          <a:prstGeom prst="straightConnector1">
            <a:avLst/>
          </a:prstGeom>
          <a:ln>
            <a:tailEnd type="triangle"/>
          </a:ln>
          <a:ex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245580" y="3245261"/>
            <a:ext cx="659155" cy="3139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(0,0)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52152" y="3088295"/>
            <a:ext cx="300082" cy="3139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96284" y="4334489"/>
            <a:ext cx="300082" cy="3139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5429171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SimpleGraphics.py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 when you draw an object at coordinate of (100, 50), it means the object is 100 pixels right to the origin and is 50 pixels down from the origin.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608173" y="3356019"/>
            <a:ext cx="3303572" cy="2611394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3608173" y="3262183"/>
            <a:ext cx="3303572" cy="0"/>
          </a:xfrm>
          <a:prstGeom prst="straightConnector1">
            <a:avLst/>
          </a:prstGeom>
          <a:ln>
            <a:tailEnd type="triangle"/>
          </a:ln>
          <a:ex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 bwMode="auto">
          <a:xfrm flipH="1">
            <a:off x="3509320" y="3356019"/>
            <a:ext cx="1" cy="2611394"/>
          </a:xfrm>
          <a:prstGeom prst="straightConnector1">
            <a:avLst/>
          </a:prstGeom>
          <a:ln>
            <a:tailEnd type="triangle"/>
          </a:ln>
          <a:ex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949018" y="3042087"/>
            <a:ext cx="659155" cy="3139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(0,0)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670854" y="3880021"/>
            <a:ext cx="1029729" cy="1029729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4670854" y="3356019"/>
            <a:ext cx="0" cy="524002"/>
          </a:xfrm>
          <a:prstGeom prst="straightConnector1">
            <a:avLst/>
          </a:prstGeom>
          <a:ln>
            <a:tailEnd type="triangle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 bwMode="auto">
          <a:xfrm>
            <a:off x="3608173" y="3880021"/>
            <a:ext cx="1062681" cy="1"/>
          </a:xfrm>
          <a:prstGeom prst="straightConnector1">
            <a:avLst/>
          </a:prstGeom>
          <a:ln>
            <a:tailEnd type="triangle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386160" y="2937052"/>
            <a:ext cx="569388" cy="3139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43262" y="3723055"/>
            <a:ext cx="441147" cy="3139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8713920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SimpleGraphics.py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After you get used to the twisted and inverted world of SimpleGraphics.py, you now want to get started. White background is boring, we want to change it!</a:t>
            </a:r>
          </a:p>
          <a:p>
            <a:pPr marL="0" indent="0">
              <a:buNone/>
            </a:pPr>
            <a:r>
              <a:rPr lang="en-US" dirty="0" smtClean="0"/>
              <a:t>Use these commands: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background(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str_color_name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background(red, green, blue)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032560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01158951">
  <a:themeElements>
    <a:clrScheme name="1844_Classroom Expectations_Copyedit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844_Classroom Expectations_Copyedited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844_Classroom Expectations_Copyedit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68A5906-F268-4F87-9765-7B21AABD07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255</TotalTime>
  <Words>749</Words>
  <Application>Microsoft Office PowerPoint</Application>
  <PresentationFormat>On-screen Show (4:3)</PresentationFormat>
  <Paragraphs>108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Consolas</vt:lpstr>
      <vt:lpstr>Tahoma</vt:lpstr>
      <vt:lpstr>Wingdings</vt:lpstr>
      <vt:lpstr>01158951</vt:lpstr>
      <vt:lpstr>CPSC 217 T03 Week II</vt:lpstr>
      <vt:lpstr>Apology about Last Week!</vt:lpstr>
      <vt:lpstr>News</vt:lpstr>
      <vt:lpstr>Today’s Tutorial</vt:lpstr>
      <vt:lpstr>TIPS!</vt:lpstr>
      <vt:lpstr>SimpleGraphics.py</vt:lpstr>
      <vt:lpstr>SimpleGraphics.py</vt:lpstr>
      <vt:lpstr>SimpleGraphics.py</vt:lpstr>
      <vt:lpstr>SimpleGraphics.py</vt:lpstr>
      <vt:lpstr>SimpleGraphics.py</vt:lpstr>
      <vt:lpstr>SimpleGraphics.py</vt:lpstr>
      <vt:lpstr>SimpleGraphics.py</vt:lpstr>
      <vt:lpstr>SimpleGraphics.py</vt:lpstr>
      <vt:lpstr>SimpleGraphics.py</vt:lpstr>
      <vt:lpstr>SimpleGraphics.py</vt:lpstr>
      <vt:lpstr>One Last Thing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217 T03 Sep 21, 2015</dc:title>
  <dc:creator>Hubert Hu</dc:creator>
  <cp:keywords/>
  <cp:lastModifiedBy>Hubert Hu</cp:lastModifiedBy>
  <cp:revision>45</cp:revision>
  <dcterms:created xsi:type="dcterms:W3CDTF">2015-09-17T21:31:45Z</dcterms:created>
  <dcterms:modified xsi:type="dcterms:W3CDTF">2015-09-25T02:45:45Z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TC011589511033</vt:lpwstr>
  </property>
</Properties>
</file>