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820B-EC2B-413C-A97C-33E0D7C8B37A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F561-5980-456C-8366-14358AC24E8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3- </a:t>
            </a:r>
            <a:r>
              <a:rPr lang="fr-FR" dirty="0" err="1" smtClean="0"/>
              <a:t>Preprocessing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Integral</a:t>
            </a:r>
            <a:r>
              <a:rPr lang="fr-FR" dirty="0" smtClean="0"/>
              <a:t> Image</a:t>
            </a:r>
            <a:endParaRPr lang="en-GB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21400"/>
              </p:ext>
            </p:extLst>
          </p:nvPr>
        </p:nvGraphicFramePr>
        <p:xfrm>
          <a:off x="3198736" y="1556792"/>
          <a:ext cx="2376262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roix 4"/>
          <p:cNvSpPr/>
          <p:nvPr/>
        </p:nvSpPr>
        <p:spPr>
          <a:xfrm>
            <a:off x="3486768" y="1668491"/>
            <a:ext cx="864096" cy="936104"/>
          </a:xfrm>
          <a:prstGeom prst="plus">
            <a:avLst>
              <a:gd name="adj" fmla="val 38437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81351"/>
              </p:ext>
            </p:extLst>
          </p:nvPr>
        </p:nvGraphicFramePr>
        <p:xfrm>
          <a:off x="611560" y="4264615"/>
          <a:ext cx="237626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en-GB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68" y="5229200"/>
            <a:ext cx="5041392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Chi-Square </a:t>
            </a:r>
            <a:r>
              <a:rPr lang="fr-FR" dirty="0" err="1" smtClean="0"/>
              <a:t>Histogram</a:t>
            </a:r>
            <a:r>
              <a:rPr lang="fr-FR" dirty="0" smtClean="0"/>
              <a:t> </a:t>
            </a:r>
            <a:r>
              <a:rPr lang="fr-FR" dirty="0" err="1" smtClean="0"/>
              <a:t>Comparison</a:t>
            </a:r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8479"/>
            <a:ext cx="11121168" cy="1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13970"/>
            <a:ext cx="8229600" cy="1143000"/>
          </a:xfrm>
        </p:spPr>
        <p:txBody>
          <a:bodyPr/>
          <a:lstStyle/>
          <a:p>
            <a:r>
              <a:rPr lang="en-US" dirty="0" smtClean="0"/>
              <a:t>Normalization</a:t>
            </a:r>
            <a:r>
              <a:rPr lang="fr-FR" dirty="0" smtClean="0"/>
              <a:t> of an image :</a:t>
            </a:r>
            <a:endParaRPr lang="en-GB" dirty="0"/>
          </a:p>
        </p:txBody>
      </p:sp>
      <p:pic>
        <p:nvPicPr>
          <p:cNvPr id="1026" name="Picture 2" descr="C:\Users\Carole\Source\Repos\Face-recognition\Others\images\Car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2" y="2052697"/>
            <a:ext cx="3185417" cy="30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ole\Source\Repos\Face-recognition\Others\images\g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61" y="2038949"/>
            <a:ext cx="3185417" cy="30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en arc 6"/>
          <p:cNvSpPr/>
          <p:nvPr/>
        </p:nvSpPr>
        <p:spPr>
          <a:xfrm rot="11021099" flipV="1">
            <a:off x="4852838" y="2873537"/>
            <a:ext cx="827609" cy="854852"/>
          </a:xfrm>
          <a:prstGeom prst="circularArrow">
            <a:avLst>
              <a:gd name="adj1" fmla="val 10600"/>
              <a:gd name="adj2" fmla="val 1930393"/>
              <a:gd name="adj3" fmla="val 20256995"/>
              <a:gd name="adj4" fmla="val 1628237"/>
              <a:gd name="adj5" fmla="val 21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9" name="Picture 5" descr="C:\Users\Carole\Source\Repos\Face-recognition\Others\images\test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2018048"/>
            <a:ext cx="3113409" cy="31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role\Source\Repos\Face-recognition\Others\images\t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0" y="1985694"/>
            <a:ext cx="3199017" cy="31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6193330" y="3118180"/>
            <a:ext cx="2736302" cy="961542"/>
            <a:chOff x="6084169" y="3211929"/>
            <a:chExt cx="2736302" cy="961542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6084169" y="3479918"/>
              <a:ext cx="2160239" cy="4531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21943" y="3939998"/>
              <a:ext cx="216023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3290976">
              <a:off x="7069027" y="3292092"/>
              <a:ext cx="961542" cy="801216"/>
            </a:xfrm>
            <a:prstGeom prst="arc">
              <a:avLst>
                <a:gd name="adj1" fmla="val 17350678"/>
                <a:gd name="adj2" fmla="val 19956568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282182" y="3384337"/>
              <a:ext cx="53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b="1" dirty="0" smtClean="0">
                  <a:solidFill>
                    <a:srgbClr val="FF0000"/>
                  </a:solidFill>
                </a:rPr>
                <a:t>α</a:t>
              </a:r>
              <a:endParaRPr lang="en-GB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31" name="Picture 7" descr="C:\Users\Carole\Source\Repos\Face-recognition\Others\images\Karo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81" y="1987220"/>
            <a:ext cx="3197996" cy="3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203695" y="1268324"/>
            <a:ext cx="4623789" cy="999162"/>
            <a:chOff x="203695" y="1268324"/>
            <a:chExt cx="4623789" cy="999162"/>
          </a:xfrm>
        </p:grpSpPr>
        <p:grpSp>
          <p:nvGrpSpPr>
            <p:cNvPr id="54" name="Groupe 53"/>
            <p:cNvGrpSpPr/>
            <p:nvPr/>
          </p:nvGrpSpPr>
          <p:grpSpPr>
            <a:xfrm>
              <a:off x="203695" y="1274775"/>
              <a:ext cx="694898" cy="992711"/>
              <a:chOff x="1" y="7547"/>
              <a:chExt cx="694898" cy="992711"/>
            </a:xfrm>
          </p:grpSpPr>
          <p:sp>
            <p:nvSpPr>
              <p:cNvPr id="88" name="Chevron 87"/>
              <p:cNvSpPr/>
              <p:nvPr/>
            </p:nvSpPr>
            <p:spPr>
              <a:xfrm rot="5400000">
                <a:off x="-148906" y="15645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Chevron 4"/>
              <p:cNvSpPr/>
              <p:nvPr/>
            </p:nvSpPr>
            <p:spPr>
              <a:xfrm>
                <a:off x="1" y="35499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smtClean="0"/>
                  <a:t>Input</a:t>
                </a:r>
                <a:endParaRPr lang="en-GB" sz="1900" kern="1200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898591" y="1268324"/>
              <a:ext cx="3928893" cy="645262"/>
              <a:chOff x="694897" y="1096"/>
              <a:chExt cx="3928893" cy="645262"/>
            </a:xfrm>
          </p:grpSpPr>
          <p:sp>
            <p:nvSpPr>
              <p:cNvPr id="86" name="Arrondir un rectangle avec un coin du même côté 85"/>
              <p:cNvSpPr/>
              <p:nvPr/>
            </p:nvSpPr>
            <p:spPr>
              <a:xfrm rot="5400000">
                <a:off x="2336713" y="-1640720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Arrondir un rectangle avec un coin du même côté 6"/>
              <p:cNvSpPr/>
              <p:nvPr/>
            </p:nvSpPr>
            <p:spPr>
              <a:xfrm>
                <a:off x="694898" y="32594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Color</a:t>
                </a:r>
                <a:r>
                  <a:rPr lang="fr-FR" sz="1800" kern="1200" dirty="0" smtClean="0"/>
                  <a:t> Image of one face</a:t>
                </a:r>
                <a:endParaRPr lang="en-GB" sz="1800" kern="1200" dirty="0"/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203695" y="2163865"/>
            <a:ext cx="4623789" cy="1030343"/>
            <a:chOff x="203695" y="2163865"/>
            <a:chExt cx="4623789" cy="1030343"/>
          </a:xfrm>
        </p:grpSpPr>
        <p:grpSp>
          <p:nvGrpSpPr>
            <p:cNvPr id="56" name="Groupe 55"/>
            <p:cNvGrpSpPr/>
            <p:nvPr/>
          </p:nvGrpSpPr>
          <p:grpSpPr>
            <a:xfrm>
              <a:off x="203695" y="2201497"/>
              <a:ext cx="694898" cy="992711"/>
              <a:chOff x="1" y="934269"/>
              <a:chExt cx="694898" cy="992711"/>
            </a:xfrm>
          </p:grpSpPr>
          <p:sp>
            <p:nvSpPr>
              <p:cNvPr id="84" name="Chevron 83"/>
              <p:cNvSpPr/>
              <p:nvPr/>
            </p:nvSpPr>
            <p:spPr>
              <a:xfrm rot="5400000">
                <a:off x="-148906" y="108317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vron 8"/>
              <p:cNvSpPr/>
              <p:nvPr/>
            </p:nvSpPr>
            <p:spPr>
              <a:xfrm>
                <a:off x="1" y="128171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1</a:t>
                </a:r>
                <a:endParaRPr lang="en-GB" sz="1900" kern="1200" dirty="0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898591" y="2163865"/>
              <a:ext cx="3928893" cy="645262"/>
              <a:chOff x="694897" y="896637"/>
              <a:chExt cx="3928893" cy="645262"/>
            </a:xfrm>
          </p:grpSpPr>
          <p:sp>
            <p:nvSpPr>
              <p:cNvPr id="82" name="Arrondir un rectangle avec un coin du même côté 81"/>
              <p:cNvSpPr/>
              <p:nvPr/>
            </p:nvSpPr>
            <p:spPr>
              <a:xfrm rot="5400000">
                <a:off x="2336713" y="-745179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Arrondir un rectangle avec un coin du même côté 10"/>
              <p:cNvSpPr/>
              <p:nvPr/>
            </p:nvSpPr>
            <p:spPr>
              <a:xfrm>
                <a:off x="694898" y="928135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Grayscale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Equalization</a:t>
                </a:r>
                <a:endParaRPr lang="en-GB" sz="1800" kern="1200" dirty="0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203695" y="3059405"/>
            <a:ext cx="4623789" cy="992711"/>
            <a:chOff x="203695" y="3059405"/>
            <a:chExt cx="4623789" cy="992711"/>
          </a:xfrm>
        </p:grpSpPr>
        <p:grpSp>
          <p:nvGrpSpPr>
            <p:cNvPr id="58" name="Groupe 57"/>
            <p:cNvGrpSpPr/>
            <p:nvPr/>
          </p:nvGrpSpPr>
          <p:grpSpPr>
            <a:xfrm>
              <a:off x="203695" y="3059405"/>
              <a:ext cx="694898" cy="992711"/>
              <a:chOff x="1" y="1792177"/>
              <a:chExt cx="694898" cy="992711"/>
            </a:xfrm>
          </p:grpSpPr>
          <p:sp>
            <p:nvSpPr>
              <p:cNvPr id="80" name="Chevron 79"/>
              <p:cNvSpPr/>
              <p:nvPr/>
            </p:nvSpPr>
            <p:spPr>
              <a:xfrm rot="5400000">
                <a:off x="-148906" y="1941084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Chevron 12"/>
              <p:cNvSpPr/>
              <p:nvPr/>
            </p:nvSpPr>
            <p:spPr>
              <a:xfrm>
                <a:off x="1" y="2139626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2</a:t>
                </a:r>
                <a:endParaRPr lang="en-GB" sz="1900" kern="1200" dirty="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898591" y="3059405"/>
              <a:ext cx="3928893" cy="645262"/>
              <a:chOff x="694897" y="1792177"/>
              <a:chExt cx="3928893" cy="645262"/>
            </a:xfrm>
          </p:grpSpPr>
          <p:sp>
            <p:nvSpPr>
              <p:cNvPr id="78" name="Arrondir un rectangle avec un coin du même côté 77"/>
              <p:cNvSpPr/>
              <p:nvPr/>
            </p:nvSpPr>
            <p:spPr>
              <a:xfrm rot="5400000">
                <a:off x="2336713" y="150361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9" name="Arrondir un rectangle avec un coin du même côté 14"/>
              <p:cNvSpPr/>
              <p:nvPr/>
            </p:nvSpPr>
            <p:spPr>
              <a:xfrm>
                <a:off x="694898" y="1823676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15° Rotations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face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7" name="Groupe 16"/>
          <p:cNvGrpSpPr/>
          <p:nvPr/>
        </p:nvGrpSpPr>
        <p:grpSpPr>
          <a:xfrm>
            <a:off x="203695" y="3954946"/>
            <a:ext cx="4623789" cy="992711"/>
            <a:chOff x="203695" y="3954946"/>
            <a:chExt cx="4623789" cy="992711"/>
          </a:xfrm>
        </p:grpSpPr>
        <p:grpSp>
          <p:nvGrpSpPr>
            <p:cNvPr id="60" name="Groupe 59"/>
            <p:cNvGrpSpPr/>
            <p:nvPr/>
          </p:nvGrpSpPr>
          <p:grpSpPr>
            <a:xfrm>
              <a:off x="203695" y="3954946"/>
              <a:ext cx="694898" cy="992711"/>
              <a:chOff x="1" y="2687718"/>
              <a:chExt cx="694898" cy="992711"/>
            </a:xfrm>
          </p:grpSpPr>
          <p:sp>
            <p:nvSpPr>
              <p:cNvPr id="76" name="Chevron 75"/>
              <p:cNvSpPr/>
              <p:nvPr/>
            </p:nvSpPr>
            <p:spPr>
              <a:xfrm rot="5400000">
                <a:off x="-148906" y="2836625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Chevron 16"/>
              <p:cNvSpPr/>
              <p:nvPr/>
            </p:nvSpPr>
            <p:spPr>
              <a:xfrm>
                <a:off x="1" y="3035167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3</a:t>
                </a:r>
                <a:endParaRPr lang="en-GB" sz="1900" kern="1200" dirty="0"/>
              </a:p>
            </p:txBody>
          </p:sp>
        </p:grpSp>
        <p:grpSp>
          <p:nvGrpSpPr>
            <p:cNvPr id="61" name="Groupe 60"/>
            <p:cNvGrpSpPr/>
            <p:nvPr/>
          </p:nvGrpSpPr>
          <p:grpSpPr>
            <a:xfrm>
              <a:off x="898591" y="3954947"/>
              <a:ext cx="3928893" cy="645262"/>
              <a:chOff x="694897" y="2687719"/>
              <a:chExt cx="3928893" cy="645262"/>
            </a:xfrm>
          </p:grpSpPr>
          <p:sp>
            <p:nvSpPr>
              <p:cNvPr id="74" name="Arrondir un rectangle avec un coin du même côté 73"/>
              <p:cNvSpPr/>
              <p:nvPr/>
            </p:nvSpPr>
            <p:spPr>
              <a:xfrm rot="5400000">
                <a:off x="2336713" y="1045903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Arrondir un rectangle avec un coin du même côté 18"/>
              <p:cNvSpPr/>
              <p:nvPr/>
            </p:nvSpPr>
            <p:spPr>
              <a:xfrm>
                <a:off x="694898" y="2719218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Haar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Eyes</a:t>
                </a:r>
                <a:r>
                  <a:rPr lang="fr-FR" sz="1800" kern="1200" dirty="0" smtClean="0"/>
                  <a:t>/</a:t>
                </a:r>
                <a:r>
                  <a:rPr lang="fr-FR" sz="1800" kern="1200" dirty="0" err="1" smtClean="0"/>
                  <a:t>Mouth+Nose</a:t>
                </a:r>
                <a:r>
                  <a:rPr lang="fr-FR" sz="1800" kern="1200" dirty="0" smtClean="0"/>
                  <a:t> </a:t>
                </a:r>
                <a:r>
                  <a:rPr lang="fr-FR" sz="1800" kern="1200" dirty="0" err="1" smtClean="0"/>
                  <a:t>detection</a:t>
                </a:r>
                <a:endParaRPr lang="en-GB" sz="1800" kern="1200" dirty="0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203695" y="4850487"/>
            <a:ext cx="4623789" cy="992711"/>
            <a:chOff x="203695" y="4850487"/>
            <a:chExt cx="4623789" cy="992711"/>
          </a:xfrm>
        </p:grpSpPr>
        <p:grpSp>
          <p:nvGrpSpPr>
            <p:cNvPr id="62" name="Groupe 61"/>
            <p:cNvGrpSpPr/>
            <p:nvPr/>
          </p:nvGrpSpPr>
          <p:grpSpPr>
            <a:xfrm>
              <a:off x="203695" y="4850487"/>
              <a:ext cx="694898" cy="992711"/>
              <a:chOff x="1" y="3583259"/>
              <a:chExt cx="694898" cy="992711"/>
            </a:xfrm>
          </p:grpSpPr>
          <p:sp>
            <p:nvSpPr>
              <p:cNvPr id="72" name="Chevron 71"/>
              <p:cNvSpPr/>
              <p:nvPr/>
            </p:nvSpPr>
            <p:spPr>
              <a:xfrm rot="5400000">
                <a:off x="-148906" y="3732166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Chevron 20"/>
              <p:cNvSpPr/>
              <p:nvPr/>
            </p:nvSpPr>
            <p:spPr>
              <a:xfrm>
                <a:off x="1" y="3930708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4</a:t>
                </a:r>
                <a:endParaRPr lang="en-GB" sz="1900" kern="1200" dirty="0"/>
              </a:p>
            </p:txBody>
          </p:sp>
        </p:grpSp>
        <p:grpSp>
          <p:nvGrpSpPr>
            <p:cNvPr id="63" name="Groupe 62"/>
            <p:cNvGrpSpPr/>
            <p:nvPr/>
          </p:nvGrpSpPr>
          <p:grpSpPr>
            <a:xfrm>
              <a:off x="898591" y="4850488"/>
              <a:ext cx="3928893" cy="645262"/>
              <a:chOff x="694897" y="3583260"/>
              <a:chExt cx="3928893" cy="645262"/>
            </a:xfrm>
          </p:grpSpPr>
          <p:sp>
            <p:nvSpPr>
              <p:cNvPr id="70" name="Arrondir un rectangle avec un coin du même côté 69"/>
              <p:cNvSpPr/>
              <p:nvPr/>
            </p:nvSpPr>
            <p:spPr>
              <a:xfrm rot="5400000">
                <a:off x="2336713" y="1941444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Arrondir un rectangle avec un coin du même côté 22"/>
              <p:cNvSpPr/>
              <p:nvPr/>
            </p:nvSpPr>
            <p:spPr>
              <a:xfrm>
                <a:off x="694898" y="3614759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Angle </a:t>
                </a:r>
                <a:r>
                  <a:rPr lang="fr-FR" sz="1800" kern="1200" dirty="0" err="1" smtClean="0"/>
                  <a:t>calculation</a:t>
                </a:r>
                <a:endParaRPr lang="en-GB" sz="1800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smtClean="0"/>
                  <a:t>Final rotation</a:t>
                </a:r>
                <a:endParaRPr lang="en-GB" sz="1800" kern="1200" dirty="0"/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203695" y="5746029"/>
            <a:ext cx="4623789" cy="992711"/>
            <a:chOff x="203695" y="5746029"/>
            <a:chExt cx="4623789" cy="992711"/>
          </a:xfrm>
        </p:grpSpPr>
        <p:grpSp>
          <p:nvGrpSpPr>
            <p:cNvPr id="64" name="Groupe 63"/>
            <p:cNvGrpSpPr/>
            <p:nvPr/>
          </p:nvGrpSpPr>
          <p:grpSpPr>
            <a:xfrm>
              <a:off x="203695" y="5746029"/>
              <a:ext cx="694898" cy="992711"/>
              <a:chOff x="1" y="4478801"/>
              <a:chExt cx="694898" cy="992711"/>
            </a:xfrm>
          </p:grpSpPr>
          <p:sp>
            <p:nvSpPr>
              <p:cNvPr id="68" name="Chevron 67"/>
              <p:cNvSpPr/>
              <p:nvPr/>
            </p:nvSpPr>
            <p:spPr>
              <a:xfrm rot="5400000">
                <a:off x="-148906" y="4627708"/>
                <a:ext cx="992711" cy="69489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Chevron 24"/>
              <p:cNvSpPr/>
              <p:nvPr/>
            </p:nvSpPr>
            <p:spPr>
              <a:xfrm>
                <a:off x="1" y="4826250"/>
                <a:ext cx="694898" cy="29781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900" kern="1200" dirty="0" err="1" smtClean="0"/>
                  <a:t>Step</a:t>
                </a:r>
                <a:r>
                  <a:rPr lang="fr-FR" sz="1900" kern="1200" dirty="0" smtClean="0"/>
                  <a:t> 5 </a:t>
                </a:r>
                <a:endParaRPr lang="en-GB" sz="1900" kern="1200" dirty="0"/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898591" y="5746030"/>
              <a:ext cx="3928893" cy="645262"/>
              <a:chOff x="694897" y="4478802"/>
              <a:chExt cx="3928893" cy="645262"/>
            </a:xfrm>
          </p:grpSpPr>
          <p:sp>
            <p:nvSpPr>
              <p:cNvPr id="66" name="Arrondir un rectangle avec un coin du même côté 65"/>
              <p:cNvSpPr/>
              <p:nvPr/>
            </p:nvSpPr>
            <p:spPr>
              <a:xfrm rot="5400000">
                <a:off x="2336713" y="2836986"/>
                <a:ext cx="645262" cy="3928893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Arrondir un rectangle avec un coin du même côté 26"/>
              <p:cNvSpPr/>
              <p:nvPr/>
            </p:nvSpPr>
            <p:spPr>
              <a:xfrm>
                <a:off x="694898" y="4510301"/>
                <a:ext cx="3897394" cy="5822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8016" tIns="11430" rIns="11430" bIns="1143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1800" kern="1200" dirty="0" err="1" smtClean="0"/>
                  <a:t>Scale</a:t>
                </a:r>
                <a:endParaRPr lang="en-GB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3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4b </a:t>
            </a:r>
            <a:r>
              <a:rPr lang="fr-FR" dirty="0" err="1" smtClean="0"/>
              <a:t>Eigenfaces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Eigenfaces</a:t>
            </a:r>
            <a:endParaRPr lang="en-GB" dirty="0"/>
          </a:p>
        </p:txBody>
      </p:sp>
      <p:grpSp>
        <p:nvGrpSpPr>
          <p:cNvPr id="4" name="Groupe 3"/>
          <p:cNvGrpSpPr/>
          <p:nvPr/>
        </p:nvGrpSpPr>
        <p:grpSpPr>
          <a:xfrm>
            <a:off x="186306" y="1764444"/>
            <a:ext cx="2717204" cy="880838"/>
            <a:chOff x="239625" y="1351730"/>
            <a:chExt cx="2717204" cy="880838"/>
          </a:xfrm>
        </p:grpSpPr>
        <p:pic>
          <p:nvPicPr>
            <p:cNvPr id="2050" name="Picture 2" descr="C:\Users\Carole\Source\Repos\Face-recognition\Face Recognition\rsrc\FinalTeamDatabase\FinalTeamDatabase\Test\Adrian\5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25" y="1351730"/>
              <a:ext cx="853133" cy="85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arole\Source\Repos\Face-recognition\Face Recognition\rsrc\FinalTeamDatabase\FinalTeamDatabase\Test\Axel\11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24" y="1351731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Carole\Source\Repos\Face-recognition\Face Recognition\rsrc\FinalTeamDatabase\FinalTeamDatabase\Test\Carole\2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172" y="1351731"/>
              <a:ext cx="879202" cy="87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Carole\Source\Repos\Face-recognition\Face Recognition\rsrc\FinalTeamDatabase\FinalTeamDatabase\Test\Gareth\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73" y="1351731"/>
              <a:ext cx="880837" cy="880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Carole\Source\Repos\Face-recognition\Face Recognition\rsrc\FinalTeamDatabase\FinalTeamDatabase\Test\Domi\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790" y="1363629"/>
              <a:ext cx="857039" cy="85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lèche droite 4"/>
          <p:cNvSpPr/>
          <p:nvPr/>
        </p:nvSpPr>
        <p:spPr>
          <a:xfrm>
            <a:off x="3131662" y="1534726"/>
            <a:ext cx="2952506" cy="148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PCA (</a:t>
            </a:r>
            <a:r>
              <a:rPr lang="fr-FR" dirty="0" smtClean="0"/>
              <a:t>Covariance Matrix, </a:t>
            </a:r>
            <a:r>
              <a:rPr lang="fr-FR" dirty="0" err="1" smtClean="0"/>
              <a:t>biggest</a:t>
            </a:r>
            <a:r>
              <a:rPr lang="fr-FR" dirty="0" smtClean="0"/>
              <a:t> </a:t>
            </a:r>
            <a:r>
              <a:rPr lang="fr-FR" dirty="0" err="1" smtClean="0"/>
              <a:t>eigenvalues</a:t>
            </a:r>
            <a:r>
              <a:rPr lang="en-GB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653" y="1165394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Training :</a:t>
            </a:r>
            <a:endParaRPr lang="en-GB" sz="2400" b="1" dirty="0"/>
          </a:p>
        </p:txBody>
      </p:sp>
      <p:sp>
        <p:nvSpPr>
          <p:cNvPr id="8" name="Ellipse 7"/>
          <p:cNvSpPr/>
          <p:nvPr/>
        </p:nvSpPr>
        <p:spPr>
          <a:xfrm>
            <a:off x="6372200" y="1448486"/>
            <a:ext cx="2232248" cy="1485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Principal Components </a:t>
            </a:r>
            <a:r>
              <a:rPr lang="fr-FR" dirty="0" err="1" smtClean="0"/>
              <a:t>vectors</a:t>
            </a:r>
            <a:endParaRPr lang="fr-FR" dirty="0" smtClean="0"/>
          </a:p>
          <a:p>
            <a:pPr algn="ctr"/>
            <a:r>
              <a:rPr lang="fr-FR" dirty="0" smtClean="0"/>
              <a:t>=</a:t>
            </a:r>
          </a:p>
          <a:p>
            <a:pPr algn="ctr"/>
            <a:r>
              <a:rPr lang="fr-FR" dirty="0" err="1" smtClean="0"/>
              <a:t>Eigenfaces</a:t>
            </a:r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5" y="3250605"/>
            <a:ext cx="8006615" cy="223221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86306" y="2788940"/>
            <a:ext cx="257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Testing</a:t>
            </a:r>
            <a:r>
              <a:rPr lang="fr-FR" sz="2400" b="1" dirty="0" smtClean="0"/>
              <a:t> :</a:t>
            </a:r>
            <a:endParaRPr lang="en-GB" sz="2400" b="1" dirty="0"/>
          </a:p>
        </p:txBody>
      </p:sp>
      <p:pic>
        <p:nvPicPr>
          <p:cNvPr id="23" name="Imag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" y="5992334"/>
            <a:ext cx="8733362" cy="3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4c 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37312" y="808112"/>
            <a:ext cx="31066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size : 8x8</a:t>
            </a:r>
          </a:p>
          <a:p>
            <a:pPr marL="0" indent="0">
              <a:buNone/>
            </a:pPr>
            <a:r>
              <a:rPr lang="fr-FR" dirty="0" smtClean="0"/>
              <a:t>Radius : 2</a:t>
            </a:r>
            <a:endParaRPr lang="en-GB" dirty="0" smtClean="0"/>
          </a:p>
          <a:p>
            <a:pPr marL="0" indent="0">
              <a:buNone/>
            </a:pPr>
            <a:r>
              <a:rPr lang="fr-FR" dirty="0" smtClean="0"/>
              <a:t>Neighbors : 8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16135"/>
              </p:ext>
            </p:extLst>
          </p:nvPr>
        </p:nvGraphicFramePr>
        <p:xfrm>
          <a:off x="539552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12748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>
            <a:endCxn id="4" idx="0"/>
          </p:cNvCxnSpPr>
          <p:nvPr/>
        </p:nvCxnSpPr>
        <p:spPr>
          <a:xfrm>
            <a:off x="1403648" y="1844824"/>
            <a:ext cx="360039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953597" y="3861048"/>
            <a:ext cx="1620179" cy="1656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e 12"/>
          <p:cNvGrpSpPr/>
          <p:nvPr/>
        </p:nvGrpSpPr>
        <p:grpSpPr>
          <a:xfrm>
            <a:off x="884693" y="3771038"/>
            <a:ext cx="1761091" cy="1836204"/>
            <a:chOff x="884693" y="3771038"/>
            <a:chExt cx="1761091" cy="1836204"/>
          </a:xfrm>
        </p:grpSpPr>
        <p:sp>
          <p:nvSpPr>
            <p:cNvPr id="12" name="Ellipse 11"/>
            <p:cNvSpPr/>
            <p:nvPr/>
          </p:nvSpPr>
          <p:spPr>
            <a:xfrm>
              <a:off x="2501768" y="4626260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691679" y="3771038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691679" y="542722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/>
            <p:cNvSpPr/>
            <p:nvPr/>
          </p:nvSpPr>
          <p:spPr>
            <a:xfrm>
              <a:off x="884693" y="4632564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109186" y="407707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330043" y="400033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/>
            <p:cNvSpPr/>
            <p:nvPr/>
          </p:nvSpPr>
          <p:spPr>
            <a:xfrm>
              <a:off x="2258035" y="5247202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78459" y="5260477"/>
              <a:ext cx="144016" cy="180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8211"/>
              </p:ext>
            </p:extLst>
          </p:nvPr>
        </p:nvGraphicFramePr>
        <p:xfrm>
          <a:off x="539551" y="3429000"/>
          <a:ext cx="244827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3"/>
                <a:gridCol w="349753"/>
                <a:gridCol w="349753"/>
                <a:gridCol w="349753"/>
                <a:gridCol w="349753"/>
                <a:gridCol w="349753"/>
                <a:gridCol w="349753"/>
              </a:tblGrid>
              <a:tr h="1390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Flèche en arc 22"/>
          <p:cNvSpPr/>
          <p:nvPr/>
        </p:nvSpPr>
        <p:spPr>
          <a:xfrm rot="9428699" flipV="1">
            <a:off x="974881" y="4011818"/>
            <a:ext cx="1577610" cy="1588924"/>
          </a:xfrm>
          <a:prstGeom prst="circularArrow">
            <a:avLst>
              <a:gd name="adj1" fmla="val 4040"/>
              <a:gd name="adj2" fmla="val 1487472"/>
              <a:gd name="adj3" fmla="val 20028469"/>
              <a:gd name="adj4" fmla="val 1628237"/>
              <a:gd name="adj5" fmla="val 182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416424"/>
            <a:ext cx="1217682" cy="264414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223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lèche droite 29"/>
          <p:cNvSpPr/>
          <p:nvPr/>
        </p:nvSpPr>
        <p:spPr>
          <a:xfrm>
            <a:off x="4493538" y="4509120"/>
            <a:ext cx="1230590" cy="4256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LBPH</a:t>
            </a:r>
            <a:endParaRPr lang="en-GB" dirty="0"/>
          </a:p>
        </p:txBody>
      </p:sp>
      <p:pic>
        <p:nvPicPr>
          <p:cNvPr id="3074" name="Picture 2" descr="C:\Users\Carole\Source\Repos\Face-recognition\Others\images\HomerSimp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97"/>
            <a:ext cx="1709862" cy="2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994"/>
              </p:ext>
            </p:extLst>
          </p:nvPr>
        </p:nvGraphicFramePr>
        <p:xfrm>
          <a:off x="381343" y="404664"/>
          <a:ext cx="1666240" cy="2520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035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539552" y="620688"/>
            <a:ext cx="710915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" y="3736002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Connecteur droit avec flèche 32"/>
          <p:cNvCxnSpPr/>
          <p:nvPr/>
        </p:nvCxnSpPr>
        <p:spPr>
          <a:xfrm>
            <a:off x="709248" y="606624"/>
            <a:ext cx="2350584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895009" y="569876"/>
            <a:ext cx="3676991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250467" y="602314"/>
            <a:ext cx="5049725" cy="29890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47520" y="410372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31171"/>
            <a:ext cx="1536762" cy="10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93259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89642"/>
            <a:ext cx="1584176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1" y="5494725"/>
            <a:ext cx="7276091" cy="253544"/>
          </a:xfrm>
          <a:prstGeom prst="rect">
            <a:avLst/>
          </a:prstGeom>
        </p:spPr>
      </p:pic>
      <p:sp>
        <p:nvSpPr>
          <p:cNvPr id="38" name="Espace réservé du contenu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Notes</a:t>
            </a:r>
            <a:br>
              <a:rPr lang="fr-FR" dirty="0" smtClean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Haar</a:t>
            </a:r>
            <a:r>
              <a:rPr lang="fr-FR" dirty="0" smtClean="0"/>
              <a:t> cascade</a:t>
            </a:r>
            <a:endParaRPr lang="en-GB" dirty="0"/>
          </a:p>
        </p:txBody>
      </p:sp>
      <p:pic>
        <p:nvPicPr>
          <p:cNvPr id="5122" name="Picture 2" descr="C:\Users\Carole\Source\Repos\Face-recognition\Report\rsrc\Haar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0175"/>
            <a:ext cx="33718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0" y="1400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Intensity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image)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571999" y="220486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Adaboost</a:t>
            </a:r>
            <a:r>
              <a:rPr lang="fr-FR" dirty="0" smtClean="0"/>
              <a:t> training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to use at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Criterias</a:t>
            </a:r>
            <a:endParaRPr lang="en-GB" dirty="0"/>
          </a:p>
        </p:txBody>
      </p:sp>
      <p:pic>
        <p:nvPicPr>
          <p:cNvPr id="5123" name="Picture 3" descr="C:\Users\Carole\Source\Repos\Face-recognition\Report\rsrc\Casca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3846823"/>
            <a:ext cx="66960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6,25"/>
  <p:tag name="ORIGINALWIDTH" val="2538"/>
  <p:tag name="LATEXADDIN" val="\documentclass{article}&#10;\usepackage{amsmath}&#10;\pagestyle{empty}&#10;\begin{document}&#10;$x\approx  \hat{x}= \bar{x} &#10;+ Eigenfaces Matrix* Weights$\\ \\&#10;x : Image Vector\\&#10;Weights Matrix minimize the distance&#10;&#10;between $x$ and $\hat{x}$&#10;&#10;&#10;&#10;\end{document}"/>
  <p:tag name="IGUANATEXSIZE" val="20"/>
  <p:tag name="IGUANATEXCURSOR" val="1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5"/>
  <p:tag name="ORIGINALWIDTH" val="2693,25"/>
  <p:tag name="LATEXADDIN" val="\documentclass{article}&#10;\usepackage{amsmath}&#10;\pagestyle{empty}&#10;\begin{document}&#10;&#10;Closest Training Weights Matrix $=&gt;$ Recognition &#10;&#10;&#10;\end{document}"/>
  <p:tag name="IGUANATEXSIZE" val="20"/>
  <p:tag name="IGUANATEXCURSOR" val="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1,25"/>
  <p:tag name="ORIGINALWIDTH" val="597,75"/>
  <p:tag name="LATEXADDIN" val="\documentclass{article}&#10;\usepackage{amsmath}&#10;\pagestyle{empty}&#10;\begin{document}&#10;&#10;$0*2^0+\\&#10;1*2^1+\\&#10;1*2^2+\\&#10;0*2^3+\\&#10;1*2^4+\\&#10;0*2^5+\\&#10;1*2^6+\\&#10;0*2^7\\&#10;=86$&#10;&#10;&#10;\end{document}"/>
  <p:tag name="IGUANATEXSIZE" val="20"/>
  <p:tag name="IGUANATEXCURSOR" val="1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579,75"/>
  <p:tag name="LATEXADDIN" val="\documentclass{article}&#10;\usepackage{amsmath}&#10;\pagestyle{empty}&#10;\begin{document}&#10;&#10;Closest Histogram in training set( Chi-Square...) $=&gt;$ Recognition &#10;&#10;&#10;\end{document}"/>
  <p:tag name="IGUANATEXSIZE" val="20"/>
  <p:tag name="IGUANATEXCURSOR" val="1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481"/>
  <p:tag name="LATEXADDIN" val="\documentclass{article}&#10;\usepackage{amsmath}&#10;\pagestyle{empty}&#10;\begin{document}&#10;&#10;$Total Intensity=I(D)+I(A)-I(B)-I(C)$&#10;&#10;&#10;\end{document}"/>
  <p:tag name="IGUANATEXSIZE" val="20"/>
  <p:tag name="IGUANATEXCURSOR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4,5"/>
  <p:tag name="ORIGINALWIDTH" val="3099"/>
  <p:tag name="LATEXADDIN" val="\documentclass{article}&#10;\usepackage{amsmath}&#10;\pagestyle{empty}&#10;\begin{document}&#10;&#10;\begin{equation}&#10;d(H_1,H_2)=\sum\nolimits_{I} \frac{(H_1(I)+H_2(I))^2}{H_1(I)}&#10;\end{equation}&#10;&#10;&#10;\end{document}"/>
  <p:tag name="IGUANATEXSIZE" val="20"/>
  <p:tag name="IGUANATEXCURSOR" val="15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115</Words>
  <Application>Microsoft Office PowerPoint</Application>
  <PresentationFormat>Affichage à l'écran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3- Preprocessing</vt:lpstr>
      <vt:lpstr>Normalization of an image :</vt:lpstr>
      <vt:lpstr>4b Eigenfaces</vt:lpstr>
      <vt:lpstr>Eigenfaces</vt:lpstr>
      <vt:lpstr>4c LBPH</vt:lpstr>
      <vt:lpstr>LBPH</vt:lpstr>
      <vt:lpstr>LBPH</vt:lpstr>
      <vt:lpstr>Notes </vt:lpstr>
      <vt:lpstr>Haar cascade</vt:lpstr>
      <vt:lpstr>Integral Image</vt:lpstr>
      <vt:lpstr>Chi-Square Histogram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Carole</dc:creator>
  <cp:lastModifiedBy>Carole</cp:lastModifiedBy>
  <cp:revision>31</cp:revision>
  <dcterms:created xsi:type="dcterms:W3CDTF">2015-03-13T13:29:32Z</dcterms:created>
  <dcterms:modified xsi:type="dcterms:W3CDTF">2015-03-13T18:08:46Z</dcterms:modified>
</cp:coreProperties>
</file>